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3019-6ED2-4BDD-87CC-954567DE2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77D8E-D5F8-44A1-ADDF-6C23861AB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F76BB-15D4-49BD-BC2B-565A048B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FCD-34D3-41E9-9D28-B59FE624ECE7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9AC36-32E3-4C0E-B813-ACF66471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41E2-6137-4FDF-AC44-94CA02F7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39-C139-42AF-BBBE-75011A918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91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F54B-8449-4BB4-859F-2F679D0D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69C32-46C7-4C54-A259-471A9DD53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5E60-F713-45C4-801E-FDF5441D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FCD-34D3-41E9-9D28-B59FE624ECE7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F98F-A1B8-4ABA-BC37-C6B63ECE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9E49-D46B-4097-B881-CD59D3D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39-C139-42AF-BBBE-75011A918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6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01293-1C9E-4409-8A5C-8D5D9F043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4283-1DB8-4269-A755-84CE8750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E82A6-6EC8-4B0B-B717-9FC96E6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FCD-34D3-41E9-9D28-B59FE624ECE7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51B54-BC8F-4DE0-8746-BD9CEEC3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2306C-00DC-47A7-80B2-9C28F00D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39-C139-42AF-BBBE-75011A918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32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2F1A-8EB0-453B-8024-0FBDA9C5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DA73-B2F4-41B7-ADAA-B2BC26816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81CCA-8412-4204-9D88-EAF1EC0B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FCD-34D3-41E9-9D28-B59FE624ECE7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906A-39EF-4A43-9FD3-5F370258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9F77-D594-4B61-889D-C16A8B6B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39-C139-42AF-BBBE-75011A918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FCCD-A880-4199-87EE-321C4652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9D53E-ED4E-4601-A681-EAB72245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371D5-A4F2-4861-B7CA-1C47811E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FCD-34D3-41E9-9D28-B59FE624ECE7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A618-4D1B-44D9-8493-4996E373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7341B-E5D4-4D63-8807-DE0EB111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39-C139-42AF-BBBE-75011A918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02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1D46-5C27-44A1-B2C1-C6519ADF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78AC-7325-4FC4-BA20-B6048F50C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989C1-90ED-4267-AE64-60691567D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66A37-C257-4812-A191-10B8DD4A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FCD-34D3-41E9-9D28-B59FE624ECE7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6541D-E5C6-470E-9417-898A9DB8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D78DA-D354-4285-967A-247BF662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39-C139-42AF-BBBE-75011A918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24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9156-1218-45A9-B80B-690BE0DD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31875-790E-49DC-BD64-F4E831D78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8D584-C667-4323-8676-3F0D3277F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361F4-3B8D-4F0B-823B-917C94619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0F448-55FE-4DDE-852E-D5A1151A8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8194F-3785-43A5-BA54-236CCEE4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FCD-34D3-41E9-9D28-B59FE624ECE7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9676A-0B52-480D-88BE-E73A7E33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44582-BCDD-493F-8A37-28A8A616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39-C139-42AF-BBBE-75011A918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E789-1409-4A45-A652-7FEADEBC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C7AF5-EF00-49FA-9FFB-AD5512DA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FCD-34D3-41E9-9D28-B59FE624ECE7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CAB05-A494-45BE-8DED-C4DD6C9F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A9C43-9072-427B-8BA0-C18D76A3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39-C139-42AF-BBBE-75011A918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05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0E1DA-B6A5-4FB1-8518-6B8F52E7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FCD-34D3-41E9-9D28-B59FE624ECE7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FB286-9C07-406C-A925-6AD0C5B0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59233-F06B-46D4-B27D-83726DEF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39-C139-42AF-BBBE-75011A918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44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2F2F-787D-4B0B-BE4F-1935E287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CE25-5310-4A94-8E10-1E46C360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98C07-F909-4500-BD07-297F23269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58418-0393-4939-9FA9-858C579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FCD-34D3-41E9-9D28-B59FE624ECE7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050A-2945-47FB-B2DD-954D377E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7F890-516A-4046-A067-0ED018BF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39-C139-42AF-BBBE-75011A918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6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D05D-9012-4F02-8ADE-8341DB02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707CA-573E-4396-9977-ACF1BF282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890B6-1B67-4FA7-AE8E-B55D1AA51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6B973-483A-49D5-85B2-229989D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FCD-34D3-41E9-9D28-B59FE624ECE7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26C9-A8E1-4001-88D2-01CBD7C9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4AEF3-2A73-42D4-B7D4-6C5333B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39-C139-42AF-BBBE-75011A918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98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F77B7-491A-4BA9-9261-92BF4CDD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69FEE-DD8D-45F5-8DEC-6E074B5F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3DB3A-C7BE-44F2-BA0F-A56DA6EE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CFCD-34D3-41E9-9D28-B59FE624ECE7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C483-E660-47B9-B056-3571B197F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60E55-6BEC-4C95-8D8C-447072F57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0639-C139-42AF-BBBE-75011A918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98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EE9A0-1B1F-422B-82D9-3574B541A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5500"/>
              <a:t>Seasonal Variation of Dust Activity in the Middle East and its influence on Aircraft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417D6-590E-4309-BFEB-B624E7F98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/>
              <a:t>Alain Gasco 10114980</a:t>
            </a:r>
          </a:p>
          <a:p>
            <a:pPr algn="l"/>
            <a:r>
              <a:rPr lang="en-GB"/>
              <a:t>Aiman Wahizam 10161890</a:t>
            </a:r>
          </a:p>
        </p:txBody>
      </p:sp>
    </p:spTree>
    <p:extLst>
      <p:ext uri="{BB962C8B-B14F-4D97-AF65-F5344CB8AC3E}">
        <p14:creationId xmlns:p14="http://schemas.microsoft.com/office/powerpoint/2010/main" val="404064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74455-9B74-4207-B920-92D63773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Implications for Aviation Safety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F5F1-D55E-4E4F-BC79-243BFBEF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Ingestion of dust has an effect on engine wear, but how much?</a:t>
            </a:r>
          </a:p>
          <a:p>
            <a:r>
              <a:rPr lang="en-GB" sz="2400" dirty="0"/>
              <a:t>The linking of mineralogy to frequency of dust storms is important</a:t>
            </a:r>
          </a:p>
        </p:txBody>
      </p:sp>
    </p:spTree>
    <p:extLst>
      <p:ext uri="{BB962C8B-B14F-4D97-AF65-F5344CB8AC3E}">
        <p14:creationId xmlns:p14="http://schemas.microsoft.com/office/powerpoint/2010/main" val="6077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4FC20-B6E2-4630-8E17-F84B433A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Limitations of the Data 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8830-035D-4E81-8B6A-5C942A4DE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dirty="0"/>
              <a:t>Civilian flight restriction over Iraqi airspace due to ongoing military intervention in Iraq and Syria</a:t>
            </a:r>
          </a:p>
          <a:p>
            <a:r>
              <a:rPr lang="en-GB" sz="2000" dirty="0"/>
              <a:t>Noticeably fewer flight profiles in the winter months compared to the summer months</a:t>
            </a:r>
          </a:p>
          <a:p>
            <a:r>
              <a:rPr lang="en-GB" sz="2000" dirty="0"/>
              <a:t>Passenger aircraft will not fly during extreme dust events out of safety for the aircraft</a:t>
            </a:r>
          </a:p>
          <a:p>
            <a:r>
              <a:rPr lang="en-GB" sz="2000" dirty="0"/>
              <a:t>Passenger aircraft will also deliberately fly around clouds to reduce turbulence</a:t>
            </a:r>
          </a:p>
          <a:p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60F2E-81C7-414E-BB3A-962B6B2827B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3" t="3654" r="18031" b="5434"/>
          <a:stretch/>
        </p:blipFill>
        <p:spPr bwMode="auto">
          <a:xfrm>
            <a:off x="5902008" y="2475684"/>
            <a:ext cx="4530898" cy="286784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259B3-413D-449D-A8B5-1EABA2C8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Limitations of the Data II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5AF2-EF31-4C56-83DD-9230E271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 lot of the flight profiles flew through clear skies, 140 out of 1497 flight profiles had non-zero particle concentration</a:t>
            </a:r>
          </a:p>
          <a:p>
            <a:r>
              <a:rPr lang="en-GB" sz="2400" dirty="0"/>
              <a:t>BCP uses Mie theory which assumes particles are perfect spheres</a:t>
            </a:r>
          </a:p>
          <a:p>
            <a:r>
              <a:rPr lang="en-GB" sz="2400" dirty="0"/>
              <a:t>Lack of Relative Humidity (RH) and H</a:t>
            </a:r>
            <a:r>
              <a:rPr lang="en-GB" sz="2400" baseline="-25000" dirty="0"/>
              <a:t>2</a:t>
            </a:r>
            <a:r>
              <a:rPr lang="en-GB" sz="2400" dirty="0"/>
              <a:t>O gas data</a:t>
            </a:r>
          </a:p>
          <a:p>
            <a:r>
              <a:rPr lang="en-GB" sz="2400" dirty="0"/>
              <a:t>Particles of size 5 – 75 microns were only detected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9573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BAEAD-7682-446B-9149-1E3BA1CC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C4AD-D580-4FA7-800C-188DA2A0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It can be seen that on average, the concentration of dust during the summer is greater than that in the winter</a:t>
            </a:r>
          </a:p>
          <a:p>
            <a:r>
              <a:rPr lang="en-GB" sz="2400" dirty="0"/>
              <a:t>The accumulation of dust and minerals can be sufficient to ground an aircraft if left unchecked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794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54F66-1C21-47BF-90C6-9F411905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 fontScale="90000"/>
          </a:bodyPr>
          <a:lstStyle/>
          <a:p>
            <a:r>
              <a:rPr lang="en-GB" sz="7200" dirty="0"/>
              <a:t>Introduction and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6D2C-2B50-4455-ACFB-C1C52F49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GB" sz="2400" dirty="0"/>
              <a:t>In-service Aircraft for a Global Observing System (IAGOS) used</a:t>
            </a:r>
          </a:p>
          <a:p>
            <a:r>
              <a:rPr lang="en-GB" sz="2400" dirty="0"/>
              <a:t>Study the seasonal variation of dust activity in the Middle East</a:t>
            </a:r>
          </a:p>
          <a:p>
            <a:r>
              <a:rPr lang="en-GB" sz="2400" dirty="0"/>
              <a:t>Linking this dust activity to the aircraft engine wear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272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2D49E-678B-4106-80E5-61E65B06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/>
              <a:t>Backscatter Cloud Probe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42DBD1-3E7E-4E88-857D-A010E5204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Laser wavelength 658 nm</a:t>
            </a:r>
          </a:p>
          <a:p>
            <a:r>
              <a:rPr lang="en-US" sz="2000" dirty="0"/>
              <a:t>Collects data every 4 seconds</a:t>
            </a:r>
          </a:p>
          <a:p>
            <a:r>
              <a:rPr lang="en-US" sz="2000" dirty="0"/>
              <a:t>Particles incident on the laser causes backscattering </a:t>
            </a:r>
          </a:p>
          <a:p>
            <a:r>
              <a:rPr lang="en-US" sz="2000" dirty="0"/>
              <a:t>Uses Mie theory to approximate particle diameters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8460F80D-0069-4DD6-A6DF-3C0F3557269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" r="7095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234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8E6F-DDDF-49A9-9A81-B4620D2F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Results: Middle East</a:t>
            </a:r>
            <a:endParaRPr lang="en-US" sz="52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3587C86-88DF-422C-BFA6-18E7AE835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8" r="2" b="2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5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FE47-ACA4-459F-B2C7-6C3332FE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200" dirty="0"/>
              <a:t>Results: Middle East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7B117DE-5AA8-4FCC-859C-91F4A903E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78" y="1427831"/>
            <a:ext cx="8554921" cy="4915116"/>
          </a:xfrm>
        </p:spPr>
      </p:pic>
    </p:spTree>
    <p:extLst>
      <p:ext uri="{BB962C8B-B14F-4D97-AF65-F5344CB8AC3E}">
        <p14:creationId xmlns:p14="http://schemas.microsoft.com/office/powerpoint/2010/main" val="398075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CA314-A559-438A-B2DD-99B0CE92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Results: Vertical Profiles</a:t>
            </a:r>
          </a:p>
        </p:txBody>
      </p:sp>
      <p:pic>
        <p:nvPicPr>
          <p:cNvPr id="17" name="Content Placeholder 16" descr="Chart&#10;&#10;Description automatically generated">
            <a:extLst>
              <a:ext uri="{FF2B5EF4-FFF2-40B4-BE49-F238E27FC236}">
                <a16:creationId xmlns:a16="http://schemas.microsoft.com/office/drawing/2014/main" id="{CE0EEA3E-D0B1-4622-B6AC-0286D61EC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t="7747" r="1939" b="3984"/>
          <a:stretch/>
        </p:blipFill>
        <p:spPr>
          <a:xfrm>
            <a:off x="838200" y="1429138"/>
            <a:ext cx="10515600" cy="5211361"/>
          </a:xfrm>
        </p:spPr>
      </p:pic>
    </p:spTree>
    <p:extLst>
      <p:ext uri="{BB962C8B-B14F-4D97-AF65-F5344CB8AC3E}">
        <p14:creationId xmlns:p14="http://schemas.microsoft.com/office/powerpoint/2010/main" val="288936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131D-B678-490B-B92F-D62F7CC6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Vertical Profile of Doha, Qatar</a:t>
            </a:r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CB21F7B6-E0A3-485A-8023-AC1D33234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t="7734" r="2820" b="3174"/>
          <a:stretch/>
        </p:blipFill>
        <p:spPr>
          <a:xfrm>
            <a:off x="1198256" y="1490662"/>
            <a:ext cx="9795488" cy="5002213"/>
          </a:xfrm>
        </p:spPr>
      </p:pic>
    </p:spTree>
    <p:extLst>
      <p:ext uri="{BB962C8B-B14F-4D97-AF65-F5344CB8AC3E}">
        <p14:creationId xmlns:p14="http://schemas.microsoft.com/office/powerpoint/2010/main" val="379478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750E-8744-4B25-923B-F217A6B0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Results: 9</a:t>
            </a:r>
            <a:r>
              <a:rPr lang="en-US" sz="4800" baseline="30000"/>
              <a:t>th</a:t>
            </a:r>
            <a:r>
              <a:rPr lang="en-US" sz="4800"/>
              <a:t> February Doha Dust Storm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37F61-3BD1-465D-AB5C-8C5B68D0DAA4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Origin of dust was from the south-east, likely the Saudi Arabian desert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17EED-E97F-47BA-882C-63F5C438665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-1393" r="-311" b="-2516"/>
          <a:stretch/>
        </p:blipFill>
        <p:spPr bwMode="auto">
          <a:xfrm>
            <a:off x="6118220" y="2184586"/>
            <a:ext cx="5150277" cy="426799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34B0-C601-4B7D-B02C-4EE5BA2A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Results: 23</a:t>
            </a:r>
            <a:r>
              <a:rPr lang="en-US" sz="4800" baseline="30000"/>
              <a:t>rd</a:t>
            </a:r>
            <a:r>
              <a:rPr lang="en-US" sz="4800"/>
              <a:t> June Doha Dust Storm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53B5E-CE96-46BA-A544-9E720B56EB13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Origin of dust from the North-west, likely from the Iraqi desert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285659-01F2-490F-8EFC-34B041654E2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2" b="1302"/>
          <a:stretch/>
        </p:blipFill>
        <p:spPr bwMode="auto">
          <a:xfrm>
            <a:off x="6095999" y="2320974"/>
            <a:ext cx="5150277" cy="415009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2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324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Seasonal Variation of Dust Activity in the Middle East and its influence on Aircraft engine</vt:lpstr>
      <vt:lpstr>Introduction and Aims</vt:lpstr>
      <vt:lpstr>Backscatter Cloud Probe</vt:lpstr>
      <vt:lpstr>Results: Middle East</vt:lpstr>
      <vt:lpstr>Results: Middle East</vt:lpstr>
      <vt:lpstr>Results: Vertical Profiles</vt:lpstr>
      <vt:lpstr>Results: Vertical Profile of Doha, Qatar</vt:lpstr>
      <vt:lpstr>Results: 9th February Doha Dust Storm</vt:lpstr>
      <vt:lpstr>Results: 23rd June Doha Dust Storm</vt:lpstr>
      <vt:lpstr>Implications for Aviation Safety</vt:lpstr>
      <vt:lpstr>Limitations of the Data I</vt:lpstr>
      <vt:lpstr>Limitations of the Data II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 Variation of Dust Activity in the Middle East and its influence on Aircraft engine</dc:title>
  <dc:creator>Arvin Gasco</dc:creator>
  <cp:lastModifiedBy>Arvin Gasco</cp:lastModifiedBy>
  <cp:revision>2</cp:revision>
  <dcterms:created xsi:type="dcterms:W3CDTF">2021-01-26T16:04:06Z</dcterms:created>
  <dcterms:modified xsi:type="dcterms:W3CDTF">2021-01-26T16:13:45Z</dcterms:modified>
</cp:coreProperties>
</file>