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67" r:id="rId2"/>
    <p:sldId id="268" r:id="rId3"/>
    <p:sldId id="269" r:id="rId4"/>
    <p:sldId id="270"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75"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直排標題及文字">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兩個內容">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對">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只有標題">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含標題的內容">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含標題的圖片">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標題及直排文字">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Shape 180"/>
          <p:cNvPicPr preferRelativeResize="0"/>
          <p:nvPr/>
        </p:nvPicPr>
        <p:blipFill rotWithShape="1">
          <a:blip r:embed="rId3">
            <a:alphaModFix/>
          </a:blip>
          <a:srcRect/>
          <a:stretch/>
        </p:blipFill>
        <p:spPr>
          <a:xfrm>
            <a:off x="7096575" y="3941064"/>
            <a:ext cx="4935777" cy="2875005"/>
          </a:xfrm>
          <a:prstGeom prst="rect">
            <a:avLst/>
          </a:prstGeom>
          <a:noFill/>
          <a:ln>
            <a:noFill/>
          </a:ln>
        </p:spPr>
      </p:pic>
      <p:sp>
        <p:nvSpPr>
          <p:cNvPr id="181" name="Shape 181"/>
          <p:cNvSpPr txBox="1"/>
          <p:nvPr/>
        </p:nvSpPr>
        <p:spPr>
          <a:xfrm>
            <a:off x="370937" y="172531"/>
            <a:ext cx="7716022" cy="64633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3600" b="1">
                <a:solidFill>
                  <a:schemeClr val="lt1"/>
                </a:solidFill>
                <a:latin typeface="Calibri"/>
                <a:ea typeface="Calibri"/>
                <a:cs typeface="Calibri"/>
                <a:sym typeface="Calibri"/>
              </a:rPr>
              <a:t>Example Problem Statement - Investment</a:t>
            </a:r>
          </a:p>
        </p:txBody>
      </p:sp>
      <p:sp>
        <p:nvSpPr>
          <p:cNvPr id="182" name="Shape 182"/>
          <p:cNvSpPr/>
          <p:nvPr/>
        </p:nvSpPr>
        <p:spPr>
          <a:xfrm>
            <a:off x="900021" y="1078720"/>
            <a:ext cx="8701176" cy="3785651"/>
          </a:xfrm>
          <a:prstGeom prst="rect">
            <a:avLst/>
          </a:prstGeom>
          <a:noFill/>
          <a:ln>
            <a:noFill/>
          </a:ln>
        </p:spPr>
        <p:txBody>
          <a:bodyPr wrap="square" lIns="91425" tIns="45700" rIns="91425" bIns="45700" anchor="t" anchorCtr="0">
            <a:noAutofit/>
          </a:bodyPr>
          <a:lstStyle/>
          <a:p>
            <a:pPr marL="0" marR="0" lvl="0" indent="0" algn="l" rtl="0">
              <a:lnSpc>
                <a:spcPct val="200000"/>
              </a:lnSpc>
              <a:spcBef>
                <a:spcPts val="0"/>
              </a:spcBef>
              <a:buSzPct val="25000"/>
              <a:buNone/>
            </a:pPr>
            <a:r>
              <a:rPr lang="en-US" sz="2400" i="1">
                <a:solidFill>
                  <a:schemeClr val="dk1"/>
                </a:solidFill>
                <a:latin typeface="Calibri"/>
                <a:ea typeface="Calibri"/>
                <a:cs typeface="Calibri"/>
                <a:sym typeface="Calibri"/>
              </a:rPr>
              <a:t>Your team has been employed to help investors purchase properties in major cities around the world.  The investors plan to make their money back as quick as possible by putting their properties on AirBNB when they are not using them.  </a:t>
            </a:r>
          </a:p>
          <a:p>
            <a:pPr marL="0" marR="0" lvl="0" indent="0" algn="l" rtl="0">
              <a:lnSpc>
                <a:spcPct val="200000"/>
              </a:lnSpc>
              <a:spcBef>
                <a:spcPts val="0"/>
              </a:spcBef>
              <a:buSzPct val="25000"/>
              <a:buNone/>
            </a:pPr>
            <a:r>
              <a:rPr lang="en-US" sz="2400" b="1">
                <a:solidFill>
                  <a:schemeClr val="dk1"/>
                </a:solidFill>
                <a:latin typeface="Calibri"/>
                <a:ea typeface="Calibri"/>
                <a:cs typeface="Calibri"/>
                <a:sym typeface="Calibri"/>
              </a:rPr>
              <a:t>Build a sales pitch to advise your investors on the best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p:nvPr/>
        </p:nvSpPr>
        <p:spPr>
          <a:xfrm>
            <a:off x="370937" y="172531"/>
            <a:ext cx="9166548" cy="64633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3600" b="1">
                <a:solidFill>
                  <a:schemeClr val="lt1"/>
                </a:solidFill>
                <a:latin typeface="Calibri"/>
                <a:ea typeface="Calibri"/>
                <a:cs typeface="Calibri"/>
                <a:sym typeface="Calibri"/>
              </a:rPr>
              <a:t>Example Problem Statement – Host Improvement</a:t>
            </a:r>
          </a:p>
        </p:txBody>
      </p:sp>
      <p:sp>
        <p:nvSpPr>
          <p:cNvPr id="188" name="Shape 188"/>
          <p:cNvSpPr/>
          <p:nvPr/>
        </p:nvSpPr>
        <p:spPr>
          <a:xfrm>
            <a:off x="900021" y="1298350"/>
            <a:ext cx="8701176" cy="4524315"/>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SzPct val="25000"/>
              <a:buNone/>
            </a:pPr>
            <a:r>
              <a:rPr lang="en-US" sz="2400" i="1">
                <a:solidFill>
                  <a:schemeClr val="dk1"/>
                </a:solidFill>
                <a:latin typeface="Calibri"/>
                <a:ea typeface="Calibri"/>
                <a:cs typeface="Calibri"/>
                <a:sym typeface="Calibri"/>
              </a:rPr>
              <a:t>Your team has been hired by AirBNB to identify ways of improving occupancy rates for hosts.  </a:t>
            </a:r>
          </a:p>
          <a:p>
            <a:pPr marL="0" marR="0" lvl="0" indent="0" algn="l" rtl="0">
              <a:lnSpc>
                <a:spcPct val="150000"/>
              </a:lnSpc>
              <a:spcBef>
                <a:spcPts val="0"/>
              </a:spcBef>
              <a:buSzPct val="25000"/>
              <a:buNone/>
            </a:pPr>
            <a:r>
              <a:rPr lang="en-US" sz="2400" i="1">
                <a:solidFill>
                  <a:schemeClr val="dk1"/>
                </a:solidFill>
                <a:latin typeface="Calibri"/>
                <a:ea typeface="Calibri"/>
                <a:cs typeface="Calibri"/>
                <a:sym typeface="Calibri"/>
              </a:rPr>
              <a:t>Some of the questions hosts ask are: </a:t>
            </a:r>
          </a:p>
          <a:p>
            <a:pPr marL="342900" marR="0" lvl="0" indent="-342900" algn="l" rtl="0">
              <a:lnSpc>
                <a:spcPct val="150000"/>
              </a:lnSpc>
              <a:spcBef>
                <a:spcPts val="0"/>
              </a:spcBef>
              <a:buClr>
                <a:schemeClr val="dk1"/>
              </a:buClr>
              <a:buSzPct val="100000"/>
              <a:buFont typeface="Arial"/>
              <a:buChar char="•"/>
            </a:pPr>
            <a:r>
              <a:rPr lang="en-US" sz="2400" i="1">
                <a:solidFill>
                  <a:schemeClr val="dk1"/>
                </a:solidFill>
                <a:latin typeface="Calibri"/>
                <a:ea typeface="Calibri"/>
                <a:cs typeface="Calibri"/>
                <a:sym typeface="Calibri"/>
              </a:rPr>
              <a:t>I’ve received a bad review; how will it affect my occupancy rate?</a:t>
            </a:r>
          </a:p>
          <a:p>
            <a:pPr marL="342900" marR="0" lvl="0" indent="-342900" algn="l" rtl="0">
              <a:lnSpc>
                <a:spcPct val="150000"/>
              </a:lnSpc>
              <a:spcBef>
                <a:spcPts val="0"/>
              </a:spcBef>
              <a:buClr>
                <a:schemeClr val="dk1"/>
              </a:buClr>
              <a:buSzPct val="100000"/>
              <a:buFont typeface="Arial"/>
              <a:buChar char="•"/>
            </a:pPr>
            <a:r>
              <a:rPr lang="en-US" sz="2400" i="1">
                <a:solidFill>
                  <a:schemeClr val="dk1"/>
                </a:solidFill>
                <a:latin typeface="Calibri"/>
                <a:ea typeface="Calibri"/>
                <a:cs typeface="Calibri"/>
                <a:sym typeface="Calibri"/>
              </a:rPr>
              <a:t>How can I improve my reviews?</a:t>
            </a:r>
          </a:p>
          <a:p>
            <a:pPr marL="342900" marR="0" lvl="0" indent="-342900" algn="l" rtl="0">
              <a:lnSpc>
                <a:spcPct val="150000"/>
              </a:lnSpc>
              <a:spcBef>
                <a:spcPts val="0"/>
              </a:spcBef>
              <a:buClr>
                <a:schemeClr val="dk1"/>
              </a:buClr>
              <a:buSzPct val="100000"/>
              <a:buFont typeface="Arial"/>
              <a:buChar char="•"/>
            </a:pPr>
            <a:r>
              <a:rPr lang="en-US" sz="2400" i="1">
                <a:solidFill>
                  <a:schemeClr val="dk1"/>
                </a:solidFill>
                <a:latin typeface="Calibri"/>
                <a:ea typeface="Calibri"/>
                <a:cs typeface="Calibri"/>
                <a:sym typeface="Calibri"/>
              </a:rPr>
              <a:t>What type of facilities should I offer?</a:t>
            </a:r>
          </a:p>
          <a:p>
            <a:pPr marL="342900" marR="0" lvl="0" indent="-342900" algn="l" rtl="0">
              <a:lnSpc>
                <a:spcPct val="150000"/>
              </a:lnSpc>
              <a:spcBef>
                <a:spcPts val="0"/>
              </a:spcBef>
              <a:buClr>
                <a:schemeClr val="dk1"/>
              </a:buClr>
              <a:buSzPct val="100000"/>
              <a:buFont typeface="Arial"/>
              <a:buChar char="•"/>
            </a:pPr>
            <a:r>
              <a:rPr lang="en-US" sz="2400" i="1">
                <a:solidFill>
                  <a:schemeClr val="dk1"/>
                </a:solidFill>
                <a:latin typeface="Calibri"/>
                <a:ea typeface="Calibri"/>
                <a:cs typeface="Calibri"/>
                <a:sym typeface="Calibri"/>
              </a:rPr>
              <a:t>What type of photos should I put up to affect my occupancy rate?</a:t>
            </a:r>
          </a:p>
          <a:p>
            <a:pPr marL="0" marR="0" lvl="0" indent="0" algn="l" rtl="0">
              <a:lnSpc>
                <a:spcPct val="150000"/>
              </a:lnSpc>
              <a:spcBef>
                <a:spcPts val="0"/>
              </a:spcBef>
              <a:buSzPct val="25000"/>
              <a:buNone/>
            </a:pPr>
            <a:r>
              <a:rPr lang="en-US" sz="2400" b="1">
                <a:solidFill>
                  <a:schemeClr val="dk1"/>
                </a:solidFill>
                <a:latin typeface="Calibri"/>
                <a:ea typeface="Calibri"/>
                <a:cs typeface="Calibri"/>
                <a:sym typeface="Calibri"/>
              </a:rPr>
              <a:t>Build a guide for hosts to maximise their occupancy rate.</a:t>
            </a:r>
          </a:p>
        </p:txBody>
      </p:sp>
      <p:pic>
        <p:nvPicPr>
          <p:cNvPr id="189" name="Shape 189" descr="A close up of a building  Description generated with high confidence"/>
          <p:cNvPicPr preferRelativeResize="0"/>
          <p:nvPr/>
        </p:nvPicPr>
        <p:blipFill rotWithShape="1">
          <a:blip r:embed="rId3">
            <a:alphaModFix/>
          </a:blip>
          <a:srcRect/>
          <a:stretch/>
        </p:blipFill>
        <p:spPr>
          <a:xfrm>
            <a:off x="9793224" y="1979167"/>
            <a:ext cx="1828799" cy="35255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p:nvPr/>
        </p:nvSpPr>
        <p:spPr>
          <a:xfrm>
            <a:off x="370937" y="172531"/>
            <a:ext cx="8655446" cy="64633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3600" b="1">
                <a:solidFill>
                  <a:schemeClr val="lt1"/>
                </a:solidFill>
                <a:latin typeface="Calibri"/>
                <a:ea typeface="Calibri"/>
                <a:cs typeface="Calibri"/>
                <a:sym typeface="Calibri"/>
              </a:rPr>
              <a:t>Example Problem Statement – Data Journalism</a:t>
            </a:r>
          </a:p>
        </p:txBody>
      </p:sp>
      <p:sp>
        <p:nvSpPr>
          <p:cNvPr id="195" name="Shape 195"/>
          <p:cNvSpPr/>
          <p:nvPr/>
        </p:nvSpPr>
        <p:spPr>
          <a:xfrm>
            <a:off x="900021" y="1298350"/>
            <a:ext cx="8701176" cy="2251065"/>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SzPct val="25000"/>
              <a:buNone/>
            </a:pPr>
            <a:r>
              <a:rPr lang="en-US" sz="2400" i="1">
                <a:solidFill>
                  <a:schemeClr val="dk1"/>
                </a:solidFill>
                <a:latin typeface="Calibri"/>
                <a:ea typeface="Calibri"/>
                <a:cs typeface="Calibri"/>
                <a:sym typeface="Calibri"/>
              </a:rPr>
              <a:t>You have been hired by the ABC to investigate the use of AirBnB in Australia.  Communities are reporting that there has been an increase in parties, crime rates, illegal hotels in heavy AirBnB neighborhoods.  </a:t>
            </a:r>
          </a:p>
          <a:p>
            <a:pPr marL="0" marR="0" lvl="0" indent="0" algn="l" rtl="0">
              <a:lnSpc>
                <a:spcPct val="150000"/>
              </a:lnSpc>
              <a:spcBef>
                <a:spcPts val="0"/>
              </a:spcBef>
              <a:buSzPct val="25000"/>
              <a:buNone/>
            </a:pPr>
            <a:r>
              <a:rPr lang="en-US" sz="2400" b="1">
                <a:solidFill>
                  <a:schemeClr val="dk1"/>
                </a:solidFill>
                <a:latin typeface="Calibri"/>
                <a:ea typeface="Calibri"/>
                <a:cs typeface="Calibri"/>
                <a:sym typeface="Calibri"/>
              </a:rPr>
              <a:t>Your job is to find the real story.</a:t>
            </a:r>
          </a:p>
        </p:txBody>
      </p:sp>
      <p:pic>
        <p:nvPicPr>
          <p:cNvPr id="196" name="Shape 196" descr="A close up of text on a white background  Description generated with very high confidence"/>
          <p:cNvPicPr preferRelativeResize="0"/>
          <p:nvPr/>
        </p:nvPicPr>
        <p:blipFill rotWithShape="1">
          <a:blip r:embed="rId3">
            <a:alphaModFix/>
          </a:blip>
          <a:srcRect/>
          <a:stretch/>
        </p:blipFill>
        <p:spPr>
          <a:xfrm>
            <a:off x="4800600" y="3266693"/>
            <a:ext cx="5326888" cy="30830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p:nvPr/>
        </p:nvSpPr>
        <p:spPr>
          <a:xfrm>
            <a:off x="370937" y="172531"/>
            <a:ext cx="4655504"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4000" b="1">
                <a:solidFill>
                  <a:schemeClr val="lt1"/>
                </a:solidFill>
                <a:latin typeface="Calibri"/>
                <a:ea typeface="Calibri"/>
                <a:cs typeface="Calibri"/>
                <a:sym typeface="Calibri"/>
              </a:rPr>
              <a:t>Example Data Analysis</a:t>
            </a:r>
          </a:p>
        </p:txBody>
      </p:sp>
      <p:sp>
        <p:nvSpPr>
          <p:cNvPr id="202" name="Shape 202"/>
          <p:cNvSpPr/>
          <p:nvPr/>
        </p:nvSpPr>
        <p:spPr>
          <a:xfrm>
            <a:off x="900021" y="1298350"/>
            <a:ext cx="10322944" cy="4969052"/>
          </a:xfrm>
          <a:prstGeom prst="rect">
            <a:avLst/>
          </a:prstGeom>
          <a:noFill/>
          <a:ln>
            <a:noFill/>
          </a:ln>
        </p:spPr>
        <p:txBody>
          <a:bodyPr wrap="square" lIns="91425" tIns="45700" rIns="91425" bIns="45700" anchor="t" anchorCtr="0">
            <a:noAutofit/>
          </a:bodyPr>
          <a:lstStyle/>
          <a:p>
            <a:pPr marL="324000" marR="0" lvl="0" indent="-324000" algn="l" rtl="0">
              <a:lnSpc>
                <a:spcPct val="150000"/>
              </a:lnSpc>
              <a:spcBef>
                <a:spcPts val="0"/>
              </a:spcBef>
              <a:spcAft>
                <a:spcPts val="0"/>
              </a:spcAft>
              <a:buClr>
                <a:schemeClr val="dk1"/>
              </a:buClr>
              <a:buSzPct val="100000"/>
              <a:buFont typeface="Arial"/>
              <a:buChar char="•"/>
            </a:pPr>
            <a:r>
              <a:rPr lang="en-US" sz="2000">
                <a:solidFill>
                  <a:schemeClr val="dk1"/>
                </a:solidFill>
                <a:latin typeface="Calibri"/>
                <a:ea typeface="Calibri"/>
                <a:cs typeface="Calibri"/>
                <a:sym typeface="Calibri"/>
              </a:rPr>
              <a:t>Image pattern recognition across AirBnB photos to determine similarities amongst the AirBnB with the highest occupancy rate.</a:t>
            </a:r>
          </a:p>
          <a:p>
            <a:pPr marL="324000" marR="0" lvl="0" indent="-324000" algn="l" rtl="0">
              <a:lnSpc>
                <a:spcPct val="150000"/>
              </a:lnSpc>
              <a:spcBef>
                <a:spcPts val="600"/>
              </a:spcBef>
              <a:spcAft>
                <a:spcPts val="0"/>
              </a:spcAft>
              <a:buClr>
                <a:schemeClr val="dk1"/>
              </a:buClr>
              <a:buSzPct val="100000"/>
              <a:buFont typeface="Arial"/>
              <a:buChar char="•"/>
            </a:pPr>
            <a:r>
              <a:rPr lang="en-US" sz="2000">
                <a:solidFill>
                  <a:schemeClr val="dk1"/>
                </a:solidFill>
                <a:latin typeface="Calibri"/>
                <a:ea typeface="Calibri"/>
                <a:cs typeface="Calibri"/>
                <a:sym typeface="Calibri"/>
              </a:rPr>
              <a:t>Text analysis to determine common words used in reviews to find similarities amongst the AirBnB with the highest occupancy rate.</a:t>
            </a:r>
          </a:p>
          <a:p>
            <a:pPr marL="324000" marR="0" lvl="0" indent="-324000" algn="l" rtl="0">
              <a:lnSpc>
                <a:spcPct val="150000"/>
              </a:lnSpc>
              <a:spcBef>
                <a:spcPts val="600"/>
              </a:spcBef>
              <a:spcAft>
                <a:spcPts val="0"/>
              </a:spcAft>
              <a:buClr>
                <a:schemeClr val="dk1"/>
              </a:buClr>
              <a:buSzPct val="100000"/>
              <a:buFont typeface="Arial"/>
              <a:buChar char="•"/>
            </a:pPr>
            <a:r>
              <a:rPr lang="en-US" sz="2000">
                <a:solidFill>
                  <a:schemeClr val="dk1"/>
                </a:solidFill>
                <a:latin typeface="Calibri"/>
                <a:ea typeface="Calibri"/>
                <a:cs typeface="Calibri"/>
                <a:sym typeface="Calibri"/>
              </a:rPr>
              <a:t>A model that looks for similarities between descriptive words on people’s profiles to determine if different accounts are managed by the same person – suggesting illegal hotels operating as AirBnB.</a:t>
            </a:r>
          </a:p>
          <a:p>
            <a:pPr marL="324000" marR="0" lvl="0" indent="-324000" algn="l" rtl="0">
              <a:lnSpc>
                <a:spcPct val="150000"/>
              </a:lnSpc>
              <a:spcBef>
                <a:spcPts val="600"/>
              </a:spcBef>
              <a:spcAft>
                <a:spcPts val="0"/>
              </a:spcAft>
              <a:buClr>
                <a:schemeClr val="dk1"/>
              </a:buClr>
              <a:buSzPct val="100000"/>
              <a:buFont typeface="Arial"/>
              <a:buChar char="•"/>
            </a:pPr>
            <a:r>
              <a:rPr lang="en-US" sz="2000">
                <a:solidFill>
                  <a:schemeClr val="dk1"/>
                </a:solidFill>
                <a:latin typeface="Calibri"/>
                <a:ea typeface="Calibri"/>
                <a:cs typeface="Calibri"/>
                <a:sym typeface="Calibri"/>
              </a:rPr>
              <a:t>A visualisation that plots New York average rental prices over time or the amount of AirBnB properties in New York.</a:t>
            </a:r>
          </a:p>
          <a:p>
            <a:pPr marL="324000" marR="0" lvl="0" indent="-324000" algn="l" rtl="0">
              <a:lnSpc>
                <a:spcPct val="150000"/>
              </a:lnSpc>
              <a:spcBef>
                <a:spcPts val="600"/>
              </a:spcBef>
              <a:buClr>
                <a:schemeClr val="dk1"/>
              </a:buClr>
              <a:buSzPct val="100000"/>
              <a:buFont typeface="Arial"/>
              <a:buChar char="•"/>
            </a:pPr>
            <a:r>
              <a:rPr lang="en-US" sz="2000">
                <a:solidFill>
                  <a:schemeClr val="dk1"/>
                </a:solidFill>
                <a:latin typeface="Calibri"/>
                <a:ea typeface="Calibri"/>
                <a:cs typeface="Calibri"/>
                <a:sym typeface="Calibri"/>
              </a:rPr>
              <a:t>A chloropleth map of good places to invest in AirBnB properties.</a:t>
            </a:r>
          </a:p>
        </p:txBody>
      </p:sp>
    </p:spTree>
  </p:cSld>
  <p:clrMapOvr>
    <a:masterClrMapping/>
  </p:clrMapOvr>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Words>
  <Application>Microsoft Office PowerPoint</Application>
  <PresentationFormat>Widescreen</PresentationFormat>
  <Paragraphs>20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佈景主題</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Joseph Roccisano</cp:lastModifiedBy>
  <cp:revision>1</cp:revision>
  <dcterms:modified xsi:type="dcterms:W3CDTF">2017-09-27T01:00:06Z</dcterms:modified>
</cp:coreProperties>
</file>