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標題投影片">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標題及直排文字">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直排標題及文字">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標題及內容">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章節標題">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兩個內容">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對">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只有標題">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空白">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含標題的內容">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含標題的圖片">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jp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6.jpg"/><Relationship Id="rId7" Type="http://schemas.openxmlformats.org/officeDocument/2006/relationships/image" Target="../media/image4.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0"/>
            <a:ext cx="12013183" cy="68449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6" name="Shape 156"/>
        <p:cNvGrpSpPr/>
        <p:nvPr/>
      </p:nvGrpSpPr>
      <p:grpSpPr>
        <a:xfrm>
          <a:off x="0" y="0"/>
          <a:ext cx="0" cy="0"/>
          <a:chOff x="0" y="0"/>
          <a:chExt cx="0" cy="0"/>
        </a:xfrm>
      </p:grpSpPr>
      <p:sp>
        <p:nvSpPr>
          <p:cNvPr id="157" name="Shape 157"/>
          <p:cNvSpPr txBox="1"/>
          <p:nvPr/>
        </p:nvSpPr>
        <p:spPr>
          <a:xfrm>
            <a:off x="370937" y="172531"/>
            <a:ext cx="4448077"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Dataset specific rules</a:t>
            </a:r>
          </a:p>
        </p:txBody>
      </p:sp>
      <p:grpSp>
        <p:nvGrpSpPr>
          <p:cNvPr id="158" name="Shape 158"/>
          <p:cNvGrpSpPr/>
          <p:nvPr/>
        </p:nvGrpSpPr>
        <p:grpSpPr>
          <a:xfrm>
            <a:off x="521851" y="1648047"/>
            <a:ext cx="10960453" cy="3753293"/>
            <a:chOff x="856" y="0"/>
            <a:chExt cx="10960453" cy="3753293"/>
          </a:xfrm>
        </p:grpSpPr>
        <p:sp>
          <p:nvSpPr>
            <p:cNvPr id="159" name="Shape 159"/>
            <p:cNvSpPr/>
            <p:nvPr/>
          </p:nvSpPr>
          <p:spPr>
            <a:xfrm>
              <a:off x="856" y="0"/>
              <a:ext cx="3468497" cy="3753293"/>
            </a:xfrm>
            <a:prstGeom prst="rect">
              <a:avLst/>
            </a:prstGeom>
            <a:solidFill>
              <a:srgbClr val="075489"/>
            </a:solidFill>
            <a:ln cap="flat" cmpd="sng" w="12700">
              <a:solidFill>
                <a:srgbClr val="075489"/>
              </a:solidFill>
              <a:prstDash val="solid"/>
              <a:miter lim="800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0" name="Shape 160"/>
            <p:cNvSpPr txBox="1"/>
            <p:nvPr/>
          </p:nvSpPr>
          <p:spPr>
            <a:xfrm>
              <a:off x="856" y="1501316"/>
              <a:ext cx="3468497" cy="2251974"/>
            </a:xfrm>
            <a:prstGeom prst="rect">
              <a:avLst/>
            </a:prstGeom>
            <a:noFill/>
            <a:ln>
              <a:noFill/>
            </a:ln>
          </p:spPr>
          <p:txBody>
            <a:bodyPr anchorCtr="0" anchor="t" bIns="330200" lIns="342600" rIns="342600" wrap="square" tIns="0">
              <a:noAutofit/>
            </a:bodyPr>
            <a:lstStyle/>
            <a:p>
              <a:pPr indent="0" lvl="0" marL="0" marR="0" rtl="0" algn="l">
                <a:lnSpc>
                  <a:spcPct val="90000"/>
                </a:lnSpc>
                <a:spcBef>
                  <a:spcPts val="0"/>
                </a:spcBef>
                <a:spcAft>
                  <a:spcPts val="0"/>
                </a:spcAft>
                <a:buClr>
                  <a:schemeClr val="lt1"/>
                </a:buClr>
                <a:buSzPct val="25000"/>
                <a:buFont typeface="Calibri"/>
                <a:buNone/>
              </a:pPr>
              <a:r>
                <a:rPr lang="en-US" sz="2500">
                  <a:solidFill>
                    <a:schemeClr val="lt1"/>
                  </a:solidFill>
                  <a:latin typeface="Calibri"/>
                  <a:ea typeface="Calibri"/>
                  <a:cs typeface="Calibri"/>
                  <a:sym typeface="Calibri"/>
                </a:rPr>
                <a:t>You must use at least some data from the insideairbnb site.</a:t>
              </a:r>
            </a:p>
          </p:txBody>
        </p:sp>
        <p:sp>
          <p:nvSpPr>
            <p:cNvPr id="161" name="Shape 161"/>
            <p:cNvSpPr/>
            <p:nvPr/>
          </p:nvSpPr>
          <p:spPr>
            <a:xfrm>
              <a:off x="856" y="0"/>
              <a:ext cx="3468497" cy="1501316"/>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txBox="1"/>
            <p:nvPr/>
          </p:nvSpPr>
          <p:spPr>
            <a:xfrm>
              <a:off x="856" y="0"/>
              <a:ext cx="3468497" cy="1501316"/>
            </a:xfrm>
            <a:prstGeom prst="rect">
              <a:avLst/>
            </a:prstGeom>
            <a:noFill/>
            <a:ln>
              <a:noFill/>
            </a:ln>
          </p:spPr>
          <p:txBody>
            <a:bodyPr anchorCtr="0" anchor="ctr" bIns="165100" lIns="342600" rIns="342600" wrap="square" tIns="165100">
              <a:noAutofit/>
            </a:bodyPr>
            <a:lstStyle/>
            <a:p>
              <a:pPr indent="0" lvl="0" marL="0" marR="0" rtl="0" algn="l">
                <a:lnSpc>
                  <a:spcPct val="90000"/>
                </a:lnSpc>
                <a:spcBef>
                  <a:spcPts val="0"/>
                </a:spcBef>
                <a:spcAft>
                  <a:spcPts val="0"/>
                </a:spcAft>
                <a:buClr>
                  <a:schemeClr val="lt1"/>
                </a:buClr>
                <a:buSzPct val="25000"/>
                <a:buFont typeface="Calibri"/>
                <a:buNone/>
              </a:pPr>
              <a:r>
                <a:rPr lang="en-US" sz="6600">
                  <a:solidFill>
                    <a:schemeClr val="lt1"/>
                  </a:solidFill>
                  <a:latin typeface="Calibri"/>
                  <a:ea typeface="Calibri"/>
                  <a:cs typeface="Calibri"/>
                  <a:sym typeface="Calibri"/>
                </a:rPr>
                <a:t>01</a:t>
              </a:r>
            </a:p>
          </p:txBody>
        </p:sp>
        <p:sp>
          <p:nvSpPr>
            <p:cNvPr id="163" name="Shape 163"/>
            <p:cNvSpPr/>
            <p:nvPr/>
          </p:nvSpPr>
          <p:spPr>
            <a:xfrm>
              <a:off x="3746833" y="0"/>
              <a:ext cx="3468497" cy="3753293"/>
            </a:xfrm>
            <a:prstGeom prst="rect">
              <a:avLst/>
            </a:prstGeom>
            <a:solidFill>
              <a:srgbClr val="075489"/>
            </a:solidFill>
            <a:ln cap="flat" cmpd="sng" w="12700">
              <a:solidFill>
                <a:srgbClr val="075489"/>
              </a:solidFill>
              <a:prstDash val="solid"/>
              <a:miter lim="800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4" name="Shape 164"/>
            <p:cNvSpPr txBox="1"/>
            <p:nvPr/>
          </p:nvSpPr>
          <p:spPr>
            <a:xfrm>
              <a:off x="3746833" y="1501316"/>
              <a:ext cx="3468497" cy="2251974"/>
            </a:xfrm>
            <a:prstGeom prst="rect">
              <a:avLst/>
            </a:prstGeom>
            <a:noFill/>
            <a:ln>
              <a:noFill/>
            </a:ln>
          </p:spPr>
          <p:txBody>
            <a:bodyPr anchorCtr="0" anchor="t" bIns="330200" lIns="342600" rIns="342600" wrap="square" tIns="0">
              <a:noAutofit/>
            </a:bodyPr>
            <a:lstStyle/>
            <a:p>
              <a:pPr indent="0" lvl="0" marL="0" marR="0" rtl="0" algn="l">
                <a:lnSpc>
                  <a:spcPct val="90000"/>
                </a:lnSpc>
                <a:spcBef>
                  <a:spcPts val="0"/>
                </a:spcBef>
                <a:spcAft>
                  <a:spcPts val="0"/>
                </a:spcAft>
                <a:buClr>
                  <a:schemeClr val="lt1"/>
                </a:buClr>
                <a:buSzPct val="25000"/>
                <a:buFont typeface="Calibri"/>
                <a:buNone/>
              </a:pPr>
              <a:r>
                <a:rPr lang="en-US" sz="2500">
                  <a:solidFill>
                    <a:schemeClr val="lt1"/>
                  </a:solidFill>
                  <a:latin typeface="Calibri"/>
                  <a:ea typeface="Calibri"/>
                  <a:cs typeface="Calibri"/>
                  <a:sym typeface="Calibri"/>
                </a:rPr>
                <a:t>You can combine this data with any open source data set.</a:t>
              </a:r>
            </a:p>
          </p:txBody>
        </p:sp>
        <p:sp>
          <p:nvSpPr>
            <p:cNvPr id="165" name="Shape 165"/>
            <p:cNvSpPr/>
            <p:nvPr/>
          </p:nvSpPr>
          <p:spPr>
            <a:xfrm>
              <a:off x="3746833" y="0"/>
              <a:ext cx="3468497" cy="1501316"/>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txBox="1"/>
            <p:nvPr/>
          </p:nvSpPr>
          <p:spPr>
            <a:xfrm>
              <a:off x="3746833" y="0"/>
              <a:ext cx="3468497" cy="1501316"/>
            </a:xfrm>
            <a:prstGeom prst="rect">
              <a:avLst/>
            </a:prstGeom>
            <a:noFill/>
            <a:ln>
              <a:noFill/>
            </a:ln>
          </p:spPr>
          <p:txBody>
            <a:bodyPr anchorCtr="0" anchor="ctr" bIns="165100" lIns="342600" rIns="342600" wrap="square" tIns="165100">
              <a:noAutofit/>
            </a:bodyPr>
            <a:lstStyle/>
            <a:p>
              <a:pPr indent="0" lvl="0" marL="0" marR="0" rtl="0" algn="l">
                <a:lnSpc>
                  <a:spcPct val="90000"/>
                </a:lnSpc>
                <a:spcBef>
                  <a:spcPts val="0"/>
                </a:spcBef>
                <a:spcAft>
                  <a:spcPts val="0"/>
                </a:spcAft>
                <a:buClr>
                  <a:schemeClr val="lt1"/>
                </a:buClr>
                <a:buSzPct val="25000"/>
                <a:buFont typeface="Calibri"/>
                <a:buNone/>
              </a:pPr>
              <a:r>
                <a:rPr lang="en-US" sz="6600">
                  <a:solidFill>
                    <a:schemeClr val="lt1"/>
                  </a:solidFill>
                  <a:latin typeface="Calibri"/>
                  <a:ea typeface="Calibri"/>
                  <a:cs typeface="Calibri"/>
                  <a:sym typeface="Calibri"/>
                </a:rPr>
                <a:t>02</a:t>
              </a:r>
            </a:p>
          </p:txBody>
        </p:sp>
        <p:sp>
          <p:nvSpPr>
            <p:cNvPr id="167" name="Shape 167"/>
            <p:cNvSpPr/>
            <p:nvPr/>
          </p:nvSpPr>
          <p:spPr>
            <a:xfrm>
              <a:off x="7492811" y="0"/>
              <a:ext cx="3468497" cy="3753293"/>
            </a:xfrm>
            <a:prstGeom prst="rect">
              <a:avLst/>
            </a:prstGeom>
            <a:solidFill>
              <a:srgbClr val="075489"/>
            </a:solidFill>
            <a:ln cap="flat" cmpd="sng" w="12700">
              <a:solidFill>
                <a:srgbClr val="075489"/>
              </a:solidFill>
              <a:prstDash val="solid"/>
              <a:miter lim="800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8" name="Shape 168"/>
            <p:cNvSpPr txBox="1"/>
            <p:nvPr/>
          </p:nvSpPr>
          <p:spPr>
            <a:xfrm>
              <a:off x="7492811" y="1501316"/>
              <a:ext cx="3468497" cy="2251974"/>
            </a:xfrm>
            <a:prstGeom prst="rect">
              <a:avLst/>
            </a:prstGeom>
            <a:noFill/>
            <a:ln>
              <a:noFill/>
            </a:ln>
          </p:spPr>
          <p:txBody>
            <a:bodyPr anchorCtr="0" anchor="t" bIns="330200" lIns="342600" rIns="342600" wrap="square" tIns="0">
              <a:noAutofit/>
            </a:bodyPr>
            <a:lstStyle/>
            <a:p>
              <a:pPr indent="0" lvl="0" marL="0" marR="0" rtl="0" algn="l">
                <a:lnSpc>
                  <a:spcPct val="90000"/>
                </a:lnSpc>
                <a:spcBef>
                  <a:spcPts val="0"/>
                </a:spcBef>
                <a:spcAft>
                  <a:spcPts val="0"/>
                </a:spcAft>
                <a:buClr>
                  <a:schemeClr val="lt1"/>
                </a:buClr>
                <a:buSzPct val="25000"/>
                <a:buFont typeface="Calibri"/>
                <a:buNone/>
              </a:pPr>
              <a:r>
                <a:rPr lang="en-US" sz="2500">
                  <a:solidFill>
                    <a:schemeClr val="lt1"/>
                  </a:solidFill>
                  <a:latin typeface="Calibri"/>
                  <a:ea typeface="Calibri"/>
                  <a:cs typeface="Calibri"/>
                  <a:sym typeface="Calibri"/>
                </a:rPr>
                <a:t>You cannot use any other airbnb data from any other source other than the insideairbnb site.</a:t>
              </a:r>
            </a:p>
          </p:txBody>
        </p:sp>
        <p:sp>
          <p:nvSpPr>
            <p:cNvPr id="169" name="Shape 169"/>
            <p:cNvSpPr/>
            <p:nvPr/>
          </p:nvSpPr>
          <p:spPr>
            <a:xfrm>
              <a:off x="7492811" y="0"/>
              <a:ext cx="3468497" cy="1501316"/>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txBox="1"/>
            <p:nvPr/>
          </p:nvSpPr>
          <p:spPr>
            <a:xfrm>
              <a:off x="7492811" y="0"/>
              <a:ext cx="3468497" cy="1501316"/>
            </a:xfrm>
            <a:prstGeom prst="rect">
              <a:avLst/>
            </a:prstGeom>
            <a:noFill/>
            <a:ln>
              <a:noFill/>
            </a:ln>
          </p:spPr>
          <p:txBody>
            <a:bodyPr anchorCtr="0" anchor="ctr" bIns="165100" lIns="342600" rIns="342600" wrap="square" tIns="165100">
              <a:noAutofit/>
            </a:bodyPr>
            <a:lstStyle/>
            <a:p>
              <a:pPr indent="0" lvl="0" marL="0" marR="0" rtl="0" algn="l">
                <a:lnSpc>
                  <a:spcPct val="90000"/>
                </a:lnSpc>
                <a:spcBef>
                  <a:spcPts val="0"/>
                </a:spcBef>
                <a:spcAft>
                  <a:spcPts val="0"/>
                </a:spcAft>
                <a:buClr>
                  <a:schemeClr val="lt1"/>
                </a:buClr>
                <a:buSzPct val="25000"/>
                <a:buFont typeface="Calibri"/>
                <a:buNone/>
              </a:pPr>
              <a:r>
                <a:rPr lang="en-US" sz="6600">
                  <a:solidFill>
                    <a:schemeClr val="lt1"/>
                  </a:solidFill>
                  <a:latin typeface="Calibri"/>
                  <a:ea typeface="Calibri"/>
                  <a:cs typeface="Calibri"/>
                  <a:sym typeface="Calibri"/>
                </a:rPr>
                <a:t>03</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1649248" y="1064446"/>
            <a:ext cx="8636883" cy="55975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b="0" l="0" r="0" t="0"/>
          <a:stretch/>
        </p:blipFill>
        <p:spPr>
          <a:xfrm>
            <a:off x="7096575" y="3941064"/>
            <a:ext cx="4935777" cy="2875005"/>
          </a:xfrm>
          <a:prstGeom prst="rect">
            <a:avLst/>
          </a:prstGeom>
          <a:noFill/>
          <a:ln>
            <a:noFill/>
          </a:ln>
        </p:spPr>
      </p:pic>
      <p:sp>
        <p:nvSpPr>
          <p:cNvPr id="181" name="Shape 181"/>
          <p:cNvSpPr txBox="1"/>
          <p:nvPr/>
        </p:nvSpPr>
        <p:spPr>
          <a:xfrm>
            <a:off x="370937" y="172531"/>
            <a:ext cx="7716022" cy="64633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3600">
                <a:solidFill>
                  <a:schemeClr val="lt1"/>
                </a:solidFill>
                <a:latin typeface="Calibri"/>
                <a:ea typeface="Calibri"/>
                <a:cs typeface="Calibri"/>
                <a:sym typeface="Calibri"/>
              </a:rPr>
              <a:t>Example Problem Statement - Investment</a:t>
            </a:r>
          </a:p>
        </p:txBody>
      </p:sp>
      <p:sp>
        <p:nvSpPr>
          <p:cNvPr id="182" name="Shape 182"/>
          <p:cNvSpPr/>
          <p:nvPr/>
        </p:nvSpPr>
        <p:spPr>
          <a:xfrm>
            <a:off x="900021" y="1078720"/>
            <a:ext cx="8701176" cy="3785651"/>
          </a:xfrm>
          <a:prstGeom prst="rect">
            <a:avLst/>
          </a:prstGeom>
          <a:noFill/>
          <a:ln>
            <a:noFill/>
          </a:ln>
        </p:spPr>
        <p:txBody>
          <a:bodyPr anchorCtr="0" anchor="t" bIns="45700" lIns="91425" rIns="91425" wrap="square" tIns="45700">
            <a:noAutofit/>
          </a:bodyPr>
          <a:lstStyle/>
          <a:p>
            <a:pPr indent="0" lvl="0" marL="0" marR="0" rtl="0" algn="l">
              <a:lnSpc>
                <a:spcPct val="200000"/>
              </a:lnSpc>
              <a:spcBef>
                <a:spcPts val="0"/>
              </a:spcBef>
              <a:buSzPct val="25000"/>
              <a:buNone/>
            </a:pPr>
            <a:r>
              <a:rPr i="1" lang="en-US" sz="2400">
                <a:solidFill>
                  <a:schemeClr val="dk1"/>
                </a:solidFill>
                <a:latin typeface="Calibri"/>
                <a:ea typeface="Calibri"/>
                <a:cs typeface="Calibri"/>
                <a:sym typeface="Calibri"/>
              </a:rPr>
              <a:t>Your team has been employed to help investors purchase properties in major cities around the world.  The investors plan to make their money back as quick as possible by putting their properties on AirBNB when they are not using them.  </a:t>
            </a:r>
          </a:p>
          <a:p>
            <a:pPr indent="0" lvl="0" marL="0" marR="0" rtl="0" algn="l">
              <a:lnSpc>
                <a:spcPct val="200000"/>
              </a:lnSpc>
              <a:spcBef>
                <a:spcPts val="0"/>
              </a:spcBef>
              <a:buSzPct val="25000"/>
              <a:buNone/>
            </a:pPr>
            <a:r>
              <a:rPr b="1" lang="en-US" sz="2400">
                <a:solidFill>
                  <a:schemeClr val="dk1"/>
                </a:solidFill>
                <a:latin typeface="Calibri"/>
                <a:ea typeface="Calibri"/>
                <a:cs typeface="Calibri"/>
                <a:sym typeface="Calibri"/>
              </a:rPr>
              <a:t>Build a sales pitch to advise your investors on the best opportunities.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nvSpPr>
        <p:spPr>
          <a:xfrm>
            <a:off x="370937" y="172531"/>
            <a:ext cx="9166548" cy="64633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3600">
                <a:solidFill>
                  <a:schemeClr val="lt1"/>
                </a:solidFill>
                <a:latin typeface="Calibri"/>
                <a:ea typeface="Calibri"/>
                <a:cs typeface="Calibri"/>
                <a:sym typeface="Calibri"/>
              </a:rPr>
              <a:t>Example Problem Statement – Host Improvement</a:t>
            </a:r>
          </a:p>
        </p:txBody>
      </p:sp>
      <p:sp>
        <p:nvSpPr>
          <p:cNvPr id="188" name="Shape 188"/>
          <p:cNvSpPr/>
          <p:nvPr/>
        </p:nvSpPr>
        <p:spPr>
          <a:xfrm>
            <a:off x="900021" y="1298350"/>
            <a:ext cx="8701176" cy="4524315"/>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SzPct val="25000"/>
              <a:buNone/>
            </a:pPr>
            <a:r>
              <a:rPr i="1" lang="en-US" sz="2400">
                <a:solidFill>
                  <a:schemeClr val="dk1"/>
                </a:solidFill>
                <a:latin typeface="Calibri"/>
                <a:ea typeface="Calibri"/>
                <a:cs typeface="Calibri"/>
                <a:sym typeface="Calibri"/>
              </a:rPr>
              <a:t>Your team has been hired by AirBNB to identify ways of improving occupancy rates for hosts.  </a:t>
            </a:r>
          </a:p>
          <a:p>
            <a:pPr indent="0" lvl="0" marL="0" marR="0" rtl="0" algn="l">
              <a:lnSpc>
                <a:spcPct val="150000"/>
              </a:lnSpc>
              <a:spcBef>
                <a:spcPts val="0"/>
              </a:spcBef>
              <a:buSzPct val="25000"/>
              <a:buNone/>
            </a:pPr>
            <a:r>
              <a:rPr i="1" lang="en-US" sz="2400">
                <a:solidFill>
                  <a:schemeClr val="dk1"/>
                </a:solidFill>
                <a:latin typeface="Calibri"/>
                <a:ea typeface="Calibri"/>
                <a:cs typeface="Calibri"/>
                <a:sym typeface="Calibri"/>
              </a:rPr>
              <a:t>Some of the questions hosts ask are: </a:t>
            </a:r>
          </a:p>
          <a:p>
            <a:pPr indent="-342900" lvl="0" marL="342900" marR="0" rtl="0" algn="l">
              <a:lnSpc>
                <a:spcPct val="150000"/>
              </a:lnSpc>
              <a:spcBef>
                <a:spcPts val="0"/>
              </a:spcBef>
              <a:buClr>
                <a:schemeClr val="dk1"/>
              </a:buClr>
              <a:buSzPct val="100000"/>
              <a:buFont typeface="Arial"/>
              <a:buChar char="•"/>
            </a:pPr>
            <a:r>
              <a:rPr i="1" lang="en-US" sz="2400">
                <a:solidFill>
                  <a:schemeClr val="dk1"/>
                </a:solidFill>
                <a:latin typeface="Calibri"/>
                <a:ea typeface="Calibri"/>
                <a:cs typeface="Calibri"/>
                <a:sym typeface="Calibri"/>
              </a:rPr>
              <a:t>I’ve received a bad review; how will it affect my occupancy rate?</a:t>
            </a:r>
          </a:p>
          <a:p>
            <a:pPr indent="-342900" lvl="0" marL="342900" marR="0" rtl="0" algn="l">
              <a:lnSpc>
                <a:spcPct val="150000"/>
              </a:lnSpc>
              <a:spcBef>
                <a:spcPts val="0"/>
              </a:spcBef>
              <a:buClr>
                <a:schemeClr val="dk1"/>
              </a:buClr>
              <a:buSzPct val="100000"/>
              <a:buFont typeface="Arial"/>
              <a:buChar char="•"/>
            </a:pPr>
            <a:r>
              <a:rPr i="1" lang="en-US" sz="2400">
                <a:solidFill>
                  <a:schemeClr val="dk1"/>
                </a:solidFill>
                <a:latin typeface="Calibri"/>
                <a:ea typeface="Calibri"/>
                <a:cs typeface="Calibri"/>
                <a:sym typeface="Calibri"/>
              </a:rPr>
              <a:t>How can I improve my reviews?</a:t>
            </a:r>
          </a:p>
          <a:p>
            <a:pPr indent="-342900" lvl="0" marL="342900" marR="0" rtl="0" algn="l">
              <a:lnSpc>
                <a:spcPct val="150000"/>
              </a:lnSpc>
              <a:spcBef>
                <a:spcPts val="0"/>
              </a:spcBef>
              <a:buClr>
                <a:schemeClr val="dk1"/>
              </a:buClr>
              <a:buSzPct val="100000"/>
              <a:buFont typeface="Arial"/>
              <a:buChar char="•"/>
            </a:pPr>
            <a:r>
              <a:rPr i="1" lang="en-US" sz="2400">
                <a:solidFill>
                  <a:schemeClr val="dk1"/>
                </a:solidFill>
                <a:latin typeface="Calibri"/>
                <a:ea typeface="Calibri"/>
                <a:cs typeface="Calibri"/>
                <a:sym typeface="Calibri"/>
              </a:rPr>
              <a:t>What type of facilities should I offer?</a:t>
            </a:r>
          </a:p>
          <a:p>
            <a:pPr indent="-342900" lvl="0" marL="342900" marR="0" rtl="0" algn="l">
              <a:lnSpc>
                <a:spcPct val="150000"/>
              </a:lnSpc>
              <a:spcBef>
                <a:spcPts val="0"/>
              </a:spcBef>
              <a:buClr>
                <a:schemeClr val="dk1"/>
              </a:buClr>
              <a:buSzPct val="100000"/>
              <a:buFont typeface="Arial"/>
              <a:buChar char="•"/>
            </a:pPr>
            <a:r>
              <a:rPr i="1" lang="en-US" sz="2400">
                <a:solidFill>
                  <a:schemeClr val="dk1"/>
                </a:solidFill>
                <a:latin typeface="Calibri"/>
                <a:ea typeface="Calibri"/>
                <a:cs typeface="Calibri"/>
                <a:sym typeface="Calibri"/>
              </a:rPr>
              <a:t>What type of photos should I put up to affect my occupancy rate?</a:t>
            </a:r>
          </a:p>
          <a:p>
            <a:pPr indent="0" lvl="0" marL="0" marR="0" rtl="0" algn="l">
              <a:lnSpc>
                <a:spcPct val="150000"/>
              </a:lnSpc>
              <a:spcBef>
                <a:spcPts val="0"/>
              </a:spcBef>
              <a:buSzPct val="25000"/>
              <a:buNone/>
            </a:pPr>
            <a:r>
              <a:rPr b="1" lang="en-US" sz="2400">
                <a:solidFill>
                  <a:schemeClr val="dk1"/>
                </a:solidFill>
                <a:latin typeface="Calibri"/>
                <a:ea typeface="Calibri"/>
                <a:cs typeface="Calibri"/>
                <a:sym typeface="Calibri"/>
              </a:rPr>
              <a:t>Build a guide for hosts to maximise their occupancy rate.</a:t>
            </a:r>
          </a:p>
        </p:txBody>
      </p:sp>
      <p:pic>
        <p:nvPicPr>
          <p:cNvPr descr="A close up of a building  Description generated with high confidence" id="189" name="Shape 189"/>
          <p:cNvPicPr preferRelativeResize="0"/>
          <p:nvPr/>
        </p:nvPicPr>
        <p:blipFill rotWithShape="1">
          <a:blip r:embed="rId3">
            <a:alphaModFix/>
          </a:blip>
          <a:srcRect b="0" l="0" r="0" t="0"/>
          <a:stretch/>
        </p:blipFill>
        <p:spPr>
          <a:xfrm>
            <a:off x="9793224" y="1979167"/>
            <a:ext cx="1828799" cy="35255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370937" y="172531"/>
            <a:ext cx="8655446" cy="64633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3600">
                <a:solidFill>
                  <a:schemeClr val="lt1"/>
                </a:solidFill>
                <a:latin typeface="Calibri"/>
                <a:ea typeface="Calibri"/>
                <a:cs typeface="Calibri"/>
                <a:sym typeface="Calibri"/>
              </a:rPr>
              <a:t>Example Problem Statement – Data Journalism</a:t>
            </a:r>
          </a:p>
        </p:txBody>
      </p:sp>
      <p:sp>
        <p:nvSpPr>
          <p:cNvPr id="195" name="Shape 195"/>
          <p:cNvSpPr/>
          <p:nvPr/>
        </p:nvSpPr>
        <p:spPr>
          <a:xfrm>
            <a:off x="900021" y="1298350"/>
            <a:ext cx="8701176" cy="2251065"/>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SzPct val="25000"/>
              <a:buNone/>
            </a:pPr>
            <a:r>
              <a:rPr i="1" lang="en-US" sz="2400">
                <a:solidFill>
                  <a:schemeClr val="dk1"/>
                </a:solidFill>
                <a:latin typeface="Calibri"/>
                <a:ea typeface="Calibri"/>
                <a:cs typeface="Calibri"/>
                <a:sym typeface="Calibri"/>
              </a:rPr>
              <a:t>You have been hired by the ABC to investigate the use of AirBnB in Australia.  Communities are reporting that there has been an increase in parties, crime rates, illegal hotels in heavy AirBnB neighborhoods.  </a:t>
            </a:r>
          </a:p>
          <a:p>
            <a:pPr indent="0" lvl="0" marL="0" marR="0" rtl="0" algn="l">
              <a:lnSpc>
                <a:spcPct val="150000"/>
              </a:lnSpc>
              <a:spcBef>
                <a:spcPts val="0"/>
              </a:spcBef>
              <a:buSzPct val="25000"/>
              <a:buNone/>
            </a:pPr>
            <a:r>
              <a:rPr b="1" lang="en-US" sz="2400">
                <a:solidFill>
                  <a:schemeClr val="dk1"/>
                </a:solidFill>
                <a:latin typeface="Calibri"/>
                <a:ea typeface="Calibri"/>
                <a:cs typeface="Calibri"/>
                <a:sym typeface="Calibri"/>
              </a:rPr>
              <a:t>Your job is to find the real story.</a:t>
            </a:r>
          </a:p>
        </p:txBody>
      </p:sp>
      <p:pic>
        <p:nvPicPr>
          <p:cNvPr descr="A close up of text on a white background  Description generated with very high confidence" id="196" name="Shape 196"/>
          <p:cNvPicPr preferRelativeResize="0"/>
          <p:nvPr/>
        </p:nvPicPr>
        <p:blipFill rotWithShape="1">
          <a:blip r:embed="rId3">
            <a:alphaModFix/>
          </a:blip>
          <a:srcRect b="0" l="0" r="0" t="0"/>
          <a:stretch/>
        </p:blipFill>
        <p:spPr>
          <a:xfrm>
            <a:off x="4800600" y="3266693"/>
            <a:ext cx="5326888" cy="30830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nvSpPr>
        <p:spPr>
          <a:xfrm>
            <a:off x="370937" y="172531"/>
            <a:ext cx="4655504"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Example Data Analysis</a:t>
            </a:r>
          </a:p>
        </p:txBody>
      </p:sp>
      <p:sp>
        <p:nvSpPr>
          <p:cNvPr id="202" name="Shape 202"/>
          <p:cNvSpPr/>
          <p:nvPr/>
        </p:nvSpPr>
        <p:spPr>
          <a:xfrm>
            <a:off x="900021" y="1298350"/>
            <a:ext cx="10322944" cy="4969052"/>
          </a:xfrm>
          <a:prstGeom prst="rect">
            <a:avLst/>
          </a:prstGeom>
          <a:noFill/>
          <a:ln>
            <a:noFill/>
          </a:ln>
        </p:spPr>
        <p:txBody>
          <a:bodyPr anchorCtr="0" anchor="t" bIns="45700" lIns="91425" rIns="91425" wrap="square" tIns="45700">
            <a:noAutofit/>
          </a:bodyPr>
          <a:lstStyle/>
          <a:p>
            <a:pPr indent="-324000" lvl="0" marL="324000" marR="0" rtl="0" algn="l">
              <a:lnSpc>
                <a:spcPct val="150000"/>
              </a:lnSpc>
              <a:spcBef>
                <a:spcPts val="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Image pattern recognition across AirBnB photos to determine similarities amongst the AirBnB with the highest occupancy rate.</a:t>
            </a:r>
          </a:p>
          <a:p>
            <a:pPr indent="-324000" lvl="0" marL="324000" marR="0" rtl="0" algn="l">
              <a:lnSpc>
                <a:spcPct val="150000"/>
              </a:lnSpc>
              <a:spcBef>
                <a:spcPts val="60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Text analysis to determine common words used in reviews to find similarities amongst the AirBnB with the highest occupancy rate.</a:t>
            </a:r>
          </a:p>
          <a:p>
            <a:pPr indent="-324000" lvl="0" marL="324000" marR="0" rtl="0" algn="l">
              <a:lnSpc>
                <a:spcPct val="150000"/>
              </a:lnSpc>
              <a:spcBef>
                <a:spcPts val="60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A model that looks for similarities between descriptive words on people’s profiles to determine if different accounts are managed by the same person – suggesting illegal hotels operating as AirBnB.</a:t>
            </a:r>
          </a:p>
          <a:p>
            <a:pPr indent="-324000" lvl="0" marL="324000" marR="0" rtl="0" algn="l">
              <a:lnSpc>
                <a:spcPct val="150000"/>
              </a:lnSpc>
              <a:spcBef>
                <a:spcPts val="600"/>
              </a:spcBef>
              <a:spcAft>
                <a:spcPts val="0"/>
              </a:spcAft>
              <a:buClr>
                <a:schemeClr val="dk1"/>
              </a:buClr>
              <a:buSzPct val="100000"/>
              <a:buFont typeface="Arial"/>
              <a:buChar char="•"/>
            </a:pPr>
            <a:r>
              <a:rPr lang="en-US" sz="2000">
                <a:solidFill>
                  <a:schemeClr val="dk1"/>
                </a:solidFill>
                <a:latin typeface="Calibri"/>
                <a:ea typeface="Calibri"/>
                <a:cs typeface="Calibri"/>
                <a:sym typeface="Calibri"/>
              </a:rPr>
              <a:t>A visualisation that plots New York average rental prices over time or the amount of AirBnB properties in New York.</a:t>
            </a:r>
          </a:p>
          <a:p>
            <a:pPr indent="-324000" lvl="0" marL="324000" marR="0" rtl="0" algn="l">
              <a:lnSpc>
                <a:spcPct val="150000"/>
              </a:lnSpc>
              <a:spcBef>
                <a:spcPts val="600"/>
              </a:spcBef>
              <a:buClr>
                <a:schemeClr val="dk1"/>
              </a:buClr>
              <a:buSzPct val="100000"/>
              <a:buFont typeface="Arial"/>
              <a:buChar char="•"/>
            </a:pPr>
            <a:r>
              <a:rPr lang="en-US" sz="2000">
                <a:solidFill>
                  <a:schemeClr val="dk1"/>
                </a:solidFill>
                <a:latin typeface="Calibri"/>
                <a:ea typeface="Calibri"/>
                <a:cs typeface="Calibri"/>
                <a:sym typeface="Calibri"/>
              </a:rPr>
              <a:t>A chloropleth map of good places to invest in AirBnB properties.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nvSpPr>
        <p:spPr>
          <a:xfrm>
            <a:off x="370937" y="172531"/>
            <a:ext cx="6521528"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Where to get more information</a:t>
            </a:r>
          </a:p>
        </p:txBody>
      </p:sp>
      <p:sp>
        <p:nvSpPr>
          <p:cNvPr id="208" name="Shape 208"/>
          <p:cNvSpPr/>
          <p:nvPr/>
        </p:nvSpPr>
        <p:spPr>
          <a:xfrm>
            <a:off x="900021" y="1298350"/>
            <a:ext cx="8701176" cy="2308323"/>
          </a:xfrm>
          <a:prstGeom prst="rect">
            <a:avLst/>
          </a:prstGeom>
          <a:noFill/>
          <a:ln>
            <a:noFill/>
          </a:ln>
        </p:spPr>
        <p:txBody>
          <a:bodyPr anchorCtr="0" anchor="t" bIns="45700" lIns="91425" rIns="91425" wrap="square" tIns="45700">
            <a:noAutofit/>
          </a:bodyPr>
          <a:lstStyle/>
          <a:p>
            <a:pPr indent="-342900" lvl="0" marL="342900" marR="0" rtl="0" algn="l">
              <a:lnSpc>
                <a:spcPct val="150000"/>
              </a:lnSpc>
              <a:spcBef>
                <a:spcPts val="0"/>
              </a:spcBef>
              <a:buClr>
                <a:schemeClr val="dk1"/>
              </a:buClr>
              <a:buSzPct val="100000"/>
              <a:buFont typeface="Arial"/>
              <a:buChar char="•"/>
            </a:pPr>
            <a:r>
              <a:rPr lang="en-US" sz="2400">
                <a:solidFill>
                  <a:schemeClr val="dk1"/>
                </a:solidFill>
                <a:latin typeface="Calibri"/>
                <a:ea typeface="Calibri"/>
                <a:cs typeface="Calibri"/>
                <a:sym typeface="Calibri"/>
              </a:rPr>
              <a:t>Ask your mentor</a:t>
            </a:r>
          </a:p>
          <a:p>
            <a:pPr indent="-342900" lvl="0" marL="342900" marR="0" rtl="0" algn="l">
              <a:lnSpc>
                <a:spcPct val="150000"/>
              </a:lnSpc>
              <a:spcBef>
                <a:spcPts val="0"/>
              </a:spcBef>
              <a:buClr>
                <a:schemeClr val="dk1"/>
              </a:buClr>
              <a:buSzPct val="100000"/>
              <a:buFont typeface="Arial"/>
              <a:buChar char="•"/>
            </a:pPr>
            <a:r>
              <a:rPr lang="en-US" sz="2400">
                <a:solidFill>
                  <a:schemeClr val="dk1"/>
                </a:solidFill>
                <a:latin typeface="Calibri"/>
                <a:ea typeface="Calibri"/>
                <a:cs typeface="Calibri"/>
                <a:sym typeface="Calibri"/>
              </a:rPr>
              <a:t>Check the quantify website for the Competitor Guide and check your emails.</a:t>
            </a:r>
          </a:p>
          <a:p>
            <a:pPr indent="-342900" lvl="0" marL="342900" marR="0" rtl="0" algn="l">
              <a:lnSpc>
                <a:spcPct val="150000"/>
              </a:lnSpc>
              <a:spcBef>
                <a:spcPts val="0"/>
              </a:spcBef>
              <a:buClr>
                <a:schemeClr val="dk1"/>
              </a:buClr>
              <a:buSzPct val="100000"/>
              <a:buFont typeface="Arial"/>
              <a:buChar char="•"/>
            </a:pPr>
            <a:r>
              <a:rPr lang="en-US" sz="2400">
                <a:solidFill>
                  <a:schemeClr val="dk1"/>
                </a:solidFill>
                <a:latin typeface="Calibri"/>
                <a:ea typeface="Calibri"/>
                <a:cs typeface="Calibri"/>
                <a:sym typeface="Calibri"/>
              </a:rPr>
              <a:t>Send an email to club.mdss@monsu.org</a:t>
            </a:r>
          </a:p>
        </p:txBody>
      </p:sp>
      <p:pic>
        <p:nvPicPr>
          <p:cNvPr id="209" name="Shape 209"/>
          <p:cNvPicPr preferRelativeResize="0"/>
          <p:nvPr/>
        </p:nvPicPr>
        <p:blipFill rotWithShape="1">
          <a:blip r:embed="rId3">
            <a:alphaModFix/>
          </a:blip>
          <a:srcRect b="0" l="0" r="0" t="0"/>
          <a:stretch/>
        </p:blipFill>
        <p:spPr>
          <a:xfrm>
            <a:off x="4882896" y="3635353"/>
            <a:ext cx="6459270" cy="2679678"/>
          </a:xfrm>
          <a:prstGeom prst="rect">
            <a:avLst/>
          </a:prstGeom>
          <a:noFill/>
          <a:ln cap="flat" cmpd="sng" w="9525">
            <a:solidFill>
              <a:schemeClr val="accent1"/>
            </a:solidFill>
            <a:prstDash val="solid"/>
            <a:round/>
            <a:headEnd len="med" w="med" type="none"/>
            <a:tailEnd len="med" w="med" type="none"/>
          </a:ln>
        </p:spPr>
      </p:pic>
      <p:sp>
        <p:nvSpPr>
          <p:cNvPr id="210" name="Shape 210"/>
          <p:cNvSpPr txBox="1"/>
          <p:nvPr/>
        </p:nvSpPr>
        <p:spPr>
          <a:xfrm>
            <a:off x="698854" y="4892039"/>
            <a:ext cx="3507385"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rgbClr val="FF0000"/>
                </a:solidFill>
                <a:latin typeface="Calibri"/>
                <a:ea typeface="Calibri"/>
                <a:cs typeface="Calibri"/>
                <a:sym typeface="Calibri"/>
              </a:rPr>
              <a:t>Quantify.monashdatascience.com</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nvSpPr>
        <p:spPr>
          <a:xfrm>
            <a:off x="370937" y="172531"/>
            <a:ext cx="2214196"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Questions</a:t>
            </a:r>
          </a:p>
        </p:txBody>
      </p:sp>
      <p:sp>
        <p:nvSpPr>
          <p:cNvPr id="216" name="Shape 216"/>
          <p:cNvSpPr/>
          <p:nvPr/>
        </p:nvSpPr>
        <p:spPr>
          <a:xfrm>
            <a:off x="3689496" y="1509825"/>
            <a:ext cx="4423143" cy="4508927"/>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lang="en-US" sz="28700" cap="none">
                <a:solidFill>
                  <a:srgbClr val="4EC3C9"/>
                </a:solidFill>
                <a:latin typeface="Calibri"/>
                <a:ea typeface="Calibri"/>
                <a:cs typeface="Calibri"/>
                <a:sym typeface="Calibri"/>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descr="A screenshot of a cell phone  Description generated with very high confidence" id="89" name="Shape 89"/>
          <p:cNvPicPr preferRelativeResize="0"/>
          <p:nvPr/>
        </p:nvPicPr>
        <p:blipFill rotWithShape="1">
          <a:blip r:embed="rId3">
            <a:alphaModFix/>
          </a:blip>
          <a:srcRect b="0" l="0" r="0" t="21057"/>
          <a:stretch/>
        </p:blipFill>
        <p:spPr>
          <a:xfrm>
            <a:off x="2870384" y="1154470"/>
            <a:ext cx="6375804" cy="5302758"/>
          </a:xfrm>
          <a:prstGeom prst="rect">
            <a:avLst/>
          </a:prstGeom>
          <a:noFill/>
          <a:ln>
            <a:noFill/>
          </a:ln>
        </p:spPr>
      </p:pic>
      <p:sp>
        <p:nvSpPr>
          <p:cNvPr id="90" name="Shape 90"/>
          <p:cNvSpPr txBox="1"/>
          <p:nvPr/>
        </p:nvSpPr>
        <p:spPr>
          <a:xfrm>
            <a:off x="370937" y="172531"/>
            <a:ext cx="6930680"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i="0" lang="en-US" sz="4000" u="none" cap="none" strike="noStrike">
                <a:solidFill>
                  <a:schemeClr val="lt1"/>
                </a:solidFill>
                <a:latin typeface="Calibri"/>
                <a:ea typeface="Calibri"/>
                <a:cs typeface="Calibri"/>
                <a:sym typeface="Calibri"/>
              </a:rPr>
              <a:t>Information Night &amp; Data Release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nvSpPr>
        <p:spPr>
          <a:xfrm>
            <a:off x="370937" y="172531"/>
            <a:ext cx="5212965"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Datathon Event Schedule</a:t>
            </a:r>
          </a:p>
        </p:txBody>
      </p:sp>
      <p:pic>
        <p:nvPicPr>
          <p:cNvPr descr="A screenshot of a cell phone  Description generated with very high confidence" id="96" name="Shape 96"/>
          <p:cNvPicPr preferRelativeResize="0"/>
          <p:nvPr/>
        </p:nvPicPr>
        <p:blipFill rotWithShape="1">
          <a:blip r:embed="rId3">
            <a:alphaModFix/>
          </a:blip>
          <a:srcRect b="0" l="0" r="0" t="16268"/>
          <a:stretch/>
        </p:blipFill>
        <p:spPr>
          <a:xfrm>
            <a:off x="1810252" y="1141204"/>
            <a:ext cx="8484635" cy="54220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nvSpPr>
        <p:spPr>
          <a:xfrm>
            <a:off x="370937" y="172531"/>
            <a:ext cx="2891753"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Our Sponsors</a:t>
            </a:r>
          </a:p>
        </p:txBody>
      </p:sp>
      <p:grpSp>
        <p:nvGrpSpPr>
          <p:cNvPr id="102" name="Shape 102"/>
          <p:cNvGrpSpPr/>
          <p:nvPr/>
        </p:nvGrpSpPr>
        <p:grpSpPr>
          <a:xfrm>
            <a:off x="1526548" y="1621456"/>
            <a:ext cx="9136713" cy="4582183"/>
            <a:chOff x="893616" y="1022029"/>
            <a:chExt cx="7683149" cy="3853202"/>
          </a:xfrm>
        </p:grpSpPr>
        <p:pic>
          <p:nvPicPr>
            <p:cNvPr id="103" name="Shape 103"/>
            <p:cNvPicPr preferRelativeResize="0"/>
            <p:nvPr/>
          </p:nvPicPr>
          <p:blipFill rotWithShape="1">
            <a:blip r:embed="rId3">
              <a:alphaModFix/>
            </a:blip>
            <a:srcRect b="0" l="0" r="0" t="0"/>
            <a:stretch/>
          </p:blipFill>
          <p:spPr>
            <a:xfrm>
              <a:off x="4710544" y="3013363"/>
              <a:ext cx="1534309" cy="925561"/>
            </a:xfrm>
            <a:prstGeom prst="rect">
              <a:avLst/>
            </a:prstGeom>
            <a:noFill/>
            <a:ln>
              <a:noFill/>
            </a:ln>
          </p:spPr>
        </p:pic>
        <p:pic>
          <p:nvPicPr>
            <p:cNvPr descr="A close up of a logo  Description generated with very high confidence" id="104" name="Shape 104"/>
            <p:cNvPicPr preferRelativeResize="0"/>
            <p:nvPr/>
          </p:nvPicPr>
          <p:blipFill rotWithShape="1">
            <a:blip r:embed="rId4">
              <a:alphaModFix/>
            </a:blip>
            <a:srcRect b="0" l="0" r="0" t="0"/>
            <a:stretch/>
          </p:blipFill>
          <p:spPr>
            <a:xfrm>
              <a:off x="2779738" y="3020290"/>
              <a:ext cx="1481286" cy="887864"/>
            </a:xfrm>
            <a:prstGeom prst="rect">
              <a:avLst/>
            </a:prstGeom>
            <a:noFill/>
            <a:ln>
              <a:noFill/>
            </a:ln>
          </p:spPr>
        </p:pic>
        <p:pic>
          <p:nvPicPr>
            <p:cNvPr id="105" name="Shape 105"/>
            <p:cNvPicPr preferRelativeResize="0"/>
            <p:nvPr/>
          </p:nvPicPr>
          <p:blipFill rotWithShape="1">
            <a:blip r:embed="rId5">
              <a:alphaModFix/>
            </a:blip>
            <a:srcRect b="0" l="0" r="0" t="0"/>
            <a:stretch/>
          </p:blipFill>
          <p:spPr>
            <a:xfrm>
              <a:off x="893616" y="3020290"/>
              <a:ext cx="1505408" cy="902324"/>
            </a:xfrm>
            <a:prstGeom prst="rect">
              <a:avLst/>
            </a:prstGeom>
            <a:noFill/>
            <a:ln>
              <a:noFill/>
            </a:ln>
          </p:spPr>
        </p:pic>
        <p:pic>
          <p:nvPicPr>
            <p:cNvPr id="106" name="Shape 106"/>
            <p:cNvPicPr preferRelativeResize="0"/>
            <p:nvPr/>
          </p:nvPicPr>
          <p:blipFill rotWithShape="1">
            <a:blip r:embed="rId6">
              <a:alphaModFix/>
            </a:blip>
            <a:srcRect b="0" l="0" r="0" t="0"/>
            <a:stretch/>
          </p:blipFill>
          <p:spPr>
            <a:xfrm>
              <a:off x="2994484" y="1022029"/>
              <a:ext cx="2916831" cy="1623258"/>
            </a:xfrm>
            <a:prstGeom prst="rect">
              <a:avLst/>
            </a:prstGeom>
            <a:noFill/>
            <a:ln>
              <a:noFill/>
            </a:ln>
          </p:spPr>
        </p:pic>
        <p:pic>
          <p:nvPicPr>
            <p:cNvPr id="107" name="Shape 107"/>
            <p:cNvPicPr preferRelativeResize="0"/>
            <p:nvPr/>
          </p:nvPicPr>
          <p:blipFill rotWithShape="1">
            <a:blip r:embed="rId7">
              <a:alphaModFix/>
            </a:blip>
            <a:srcRect b="0" l="0" r="0" t="0"/>
            <a:stretch/>
          </p:blipFill>
          <p:spPr>
            <a:xfrm>
              <a:off x="2649444" y="4278030"/>
              <a:ext cx="3608311" cy="597200"/>
            </a:xfrm>
            <a:prstGeom prst="rect">
              <a:avLst/>
            </a:prstGeom>
            <a:noFill/>
            <a:ln>
              <a:noFill/>
            </a:ln>
          </p:spPr>
        </p:pic>
        <p:pic>
          <p:nvPicPr>
            <p:cNvPr descr="https://scontent.fmel1-1.fna.fbcdn.net/v/t34.0-12/21984084_1854848924542375_1022516987_n.png?oh=a0fdcda404a074077fa4db85cc4dc82d&amp;oe=59CA4B66" id="108" name="Shape 108"/>
            <p:cNvPicPr preferRelativeResize="0"/>
            <p:nvPr/>
          </p:nvPicPr>
          <p:blipFill rotWithShape="1">
            <a:blip r:embed="rId8">
              <a:alphaModFix/>
            </a:blip>
            <a:srcRect b="0" l="0" r="0" t="0"/>
            <a:stretch/>
          </p:blipFill>
          <p:spPr>
            <a:xfrm>
              <a:off x="6735560" y="3066502"/>
              <a:ext cx="1841205" cy="796994"/>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descr="A screenshot of a cell phone  Description generated with very high confidence" id="113" name="Shape 113"/>
          <p:cNvPicPr preferRelativeResize="0"/>
          <p:nvPr/>
        </p:nvPicPr>
        <p:blipFill rotWithShape="1">
          <a:blip r:embed="rId3">
            <a:alphaModFix/>
          </a:blip>
          <a:srcRect b="0" l="0" r="0" t="19448"/>
          <a:stretch/>
        </p:blipFill>
        <p:spPr>
          <a:xfrm>
            <a:off x="4804210" y="1481004"/>
            <a:ext cx="4958724" cy="4328914"/>
          </a:xfrm>
          <a:prstGeom prst="rect">
            <a:avLst/>
          </a:prstGeom>
          <a:noFill/>
          <a:ln>
            <a:noFill/>
          </a:ln>
        </p:spPr>
      </p:pic>
      <p:sp>
        <p:nvSpPr>
          <p:cNvPr id="114" name="Shape 114"/>
          <p:cNvSpPr txBox="1"/>
          <p:nvPr/>
        </p:nvSpPr>
        <p:spPr>
          <a:xfrm>
            <a:off x="6574171" y="5721257"/>
            <a:ext cx="1438716"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rgbClr val="4EC3CA"/>
                </a:solidFill>
                <a:latin typeface="Calibri"/>
                <a:ea typeface="Calibri"/>
                <a:cs typeface="Calibri"/>
                <a:sym typeface="Calibri"/>
              </a:rPr>
              <a:t>+ Spot Prizes!</a:t>
            </a:r>
          </a:p>
        </p:txBody>
      </p:sp>
      <p:sp>
        <p:nvSpPr>
          <p:cNvPr id="115" name="Shape 115"/>
          <p:cNvSpPr/>
          <p:nvPr/>
        </p:nvSpPr>
        <p:spPr>
          <a:xfrm>
            <a:off x="-11294" y="862641"/>
            <a:ext cx="2159271" cy="5995357"/>
          </a:xfrm>
          <a:prstGeom prst="rect">
            <a:avLst/>
          </a:prstGeom>
          <a:solidFill>
            <a:srgbClr val="7F7F7F"/>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16" name="Shape 116"/>
          <p:cNvSpPr txBox="1"/>
          <p:nvPr/>
        </p:nvSpPr>
        <p:spPr>
          <a:xfrm>
            <a:off x="1974747" y="3148380"/>
            <a:ext cx="2227020"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Our Prizes</a:t>
            </a:r>
          </a:p>
        </p:txBody>
      </p:sp>
      <p:sp>
        <p:nvSpPr>
          <p:cNvPr id="117" name="Shape 117"/>
          <p:cNvSpPr/>
          <p:nvPr>
            <p:ph type="title"/>
          </p:nvPr>
        </p:nvSpPr>
        <p:spPr>
          <a:xfrm>
            <a:off x="1222432" y="2250022"/>
            <a:ext cx="3055979" cy="3008147"/>
          </a:xfrm>
          <a:prstGeom prst="ellipse">
            <a:avLst/>
          </a:prstGeom>
          <a:solidFill>
            <a:srgbClr val="4EC3CA"/>
          </a:solidFill>
          <a:ln cap="flat" cmpd="thinThick" w="174625">
            <a:solidFill>
              <a:srgbClr val="4EC3CA"/>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0000"/>
              </a:lnSpc>
              <a:spcBef>
                <a:spcPts val="0"/>
              </a:spcBef>
              <a:buClr>
                <a:schemeClr val="dk2"/>
              </a:buClr>
              <a:buSzPct val="25000"/>
              <a:buFont typeface="Calibri"/>
              <a:buNone/>
            </a:pPr>
            <a:r>
              <a:rPr b="1" i="0" lang="en-US" sz="3600" u="none" cap="none" strike="noStrike">
                <a:solidFill>
                  <a:schemeClr val="lt1"/>
                </a:solidFill>
                <a:latin typeface="Calibri"/>
                <a:ea typeface="Calibri"/>
                <a:cs typeface="Calibri"/>
                <a:sym typeface="Calibri"/>
              </a:rPr>
              <a:t>Our Prizes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370937" y="172531"/>
            <a:ext cx="4055854"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Who can help you?</a:t>
            </a:r>
          </a:p>
        </p:txBody>
      </p:sp>
      <p:grpSp>
        <p:nvGrpSpPr>
          <p:cNvPr id="123" name="Shape 123"/>
          <p:cNvGrpSpPr/>
          <p:nvPr/>
        </p:nvGrpSpPr>
        <p:grpSpPr>
          <a:xfrm>
            <a:off x="643207" y="1536153"/>
            <a:ext cx="10891127" cy="4917884"/>
            <a:chOff x="751793" y="1087582"/>
            <a:chExt cx="7876244" cy="3556515"/>
          </a:xfrm>
        </p:grpSpPr>
        <p:pic>
          <p:nvPicPr>
            <p:cNvPr descr="A close up of a logo  Description generated with very high confidence" id="124" name="Shape 124"/>
            <p:cNvPicPr preferRelativeResize="0"/>
            <p:nvPr/>
          </p:nvPicPr>
          <p:blipFill rotWithShape="1">
            <a:blip r:embed="rId3">
              <a:alphaModFix/>
            </a:blip>
            <a:srcRect b="0" l="0" r="0" t="0"/>
            <a:stretch/>
          </p:blipFill>
          <p:spPr>
            <a:xfrm>
              <a:off x="6244183" y="3099164"/>
              <a:ext cx="2383853" cy="1544932"/>
            </a:xfrm>
            <a:prstGeom prst="rect">
              <a:avLst/>
            </a:prstGeom>
            <a:noFill/>
            <a:ln>
              <a:noFill/>
            </a:ln>
          </p:spPr>
        </p:pic>
        <p:pic>
          <p:nvPicPr>
            <p:cNvPr id="125" name="Shape 125"/>
            <p:cNvPicPr preferRelativeResize="0"/>
            <p:nvPr/>
          </p:nvPicPr>
          <p:blipFill rotWithShape="1">
            <a:blip r:embed="rId4">
              <a:alphaModFix/>
            </a:blip>
            <a:srcRect b="0" l="0" r="0" t="0"/>
            <a:stretch/>
          </p:blipFill>
          <p:spPr>
            <a:xfrm>
              <a:off x="751793" y="3050673"/>
              <a:ext cx="2383853" cy="1544932"/>
            </a:xfrm>
            <a:prstGeom prst="rect">
              <a:avLst/>
            </a:prstGeom>
            <a:noFill/>
            <a:ln>
              <a:noFill/>
            </a:ln>
          </p:spPr>
        </p:pic>
        <p:pic>
          <p:nvPicPr>
            <p:cNvPr id="126" name="Shape 126"/>
            <p:cNvPicPr preferRelativeResize="0"/>
            <p:nvPr/>
          </p:nvPicPr>
          <p:blipFill rotWithShape="1">
            <a:blip r:embed="rId5">
              <a:alphaModFix/>
            </a:blip>
            <a:srcRect b="0" l="0" r="0" t="0"/>
            <a:stretch/>
          </p:blipFill>
          <p:spPr>
            <a:xfrm>
              <a:off x="762368" y="1087582"/>
              <a:ext cx="2383853" cy="1544932"/>
            </a:xfrm>
            <a:prstGeom prst="rect">
              <a:avLst/>
            </a:prstGeom>
            <a:noFill/>
            <a:ln>
              <a:noFill/>
            </a:ln>
          </p:spPr>
        </p:pic>
        <p:pic>
          <p:nvPicPr>
            <p:cNvPr id="127" name="Shape 127"/>
            <p:cNvPicPr preferRelativeResize="0"/>
            <p:nvPr/>
          </p:nvPicPr>
          <p:blipFill rotWithShape="1">
            <a:blip r:embed="rId6">
              <a:alphaModFix/>
            </a:blip>
            <a:srcRect b="0" l="0" r="0" t="0"/>
            <a:stretch/>
          </p:blipFill>
          <p:spPr>
            <a:xfrm>
              <a:off x="6244183" y="1088416"/>
              <a:ext cx="2383853" cy="1544932"/>
            </a:xfrm>
            <a:prstGeom prst="rect">
              <a:avLst/>
            </a:prstGeom>
            <a:noFill/>
            <a:ln>
              <a:noFill/>
            </a:ln>
          </p:spPr>
        </p:pic>
        <p:pic>
          <p:nvPicPr>
            <p:cNvPr id="128" name="Shape 128"/>
            <p:cNvPicPr preferRelativeResize="0"/>
            <p:nvPr/>
          </p:nvPicPr>
          <p:blipFill rotWithShape="1">
            <a:blip r:embed="rId7">
              <a:alphaModFix/>
            </a:blip>
            <a:srcRect b="0" l="0" r="0" t="0"/>
            <a:stretch/>
          </p:blipFill>
          <p:spPr>
            <a:xfrm>
              <a:off x="3436417" y="3050673"/>
              <a:ext cx="2383853" cy="1544932"/>
            </a:xfrm>
            <a:prstGeom prst="rect">
              <a:avLst/>
            </a:prstGeom>
            <a:noFill/>
            <a:ln>
              <a:noFill/>
            </a:ln>
          </p:spPr>
        </p:pic>
        <p:pic>
          <p:nvPicPr>
            <p:cNvPr descr="A close up of a logo  Description generated with very high confidence" id="129" name="Shape 129"/>
            <p:cNvPicPr preferRelativeResize="0"/>
            <p:nvPr/>
          </p:nvPicPr>
          <p:blipFill rotWithShape="1">
            <a:blip r:embed="rId8">
              <a:alphaModFix/>
            </a:blip>
            <a:srcRect b="0" l="0" r="0" t="0"/>
            <a:stretch/>
          </p:blipFill>
          <p:spPr>
            <a:xfrm>
              <a:off x="3436417" y="1087582"/>
              <a:ext cx="2383853" cy="154493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nvSpPr>
        <p:spPr>
          <a:xfrm>
            <a:off x="1699401" y="1831616"/>
            <a:ext cx="4899803" cy="799439"/>
          </a:xfrm>
          <a:prstGeom prst="rect">
            <a:avLst/>
          </a:prstGeom>
          <a:noFill/>
          <a:ln>
            <a:noFill/>
          </a:ln>
        </p:spPr>
        <p:txBody>
          <a:bodyPr anchorCtr="0" anchor="t" bIns="45700" lIns="91425" rIns="91425" wrap="square" tIns="45700">
            <a:noAutofit/>
          </a:bodyPr>
          <a:lstStyle/>
          <a:p>
            <a:pPr indent="0" lvl="0" marL="228600" marR="0" rtl="0" algn="l">
              <a:lnSpc>
                <a:spcPct val="90000"/>
              </a:lnSpc>
              <a:spcBef>
                <a:spcPts val="0"/>
              </a:spcBef>
              <a:buClr>
                <a:srgbClr val="4EC3CA"/>
              </a:buClr>
              <a:buSzPct val="25000"/>
              <a:buFont typeface="Arial"/>
              <a:buNone/>
            </a:pPr>
            <a:r>
              <a:rPr b="1" lang="en-US" sz="4000">
                <a:solidFill>
                  <a:srgbClr val="4EC3CA"/>
                </a:solidFill>
                <a:latin typeface="Calibri"/>
                <a:ea typeface="Calibri"/>
                <a:cs typeface="Calibri"/>
                <a:sym typeface="Calibri"/>
              </a:rPr>
              <a:t>Still need a team?</a:t>
            </a:r>
          </a:p>
        </p:txBody>
      </p:sp>
      <p:pic>
        <p:nvPicPr>
          <p:cNvPr id="135" name="Shape 135"/>
          <p:cNvPicPr preferRelativeResize="0"/>
          <p:nvPr/>
        </p:nvPicPr>
        <p:blipFill rotWithShape="1">
          <a:blip r:embed="rId3">
            <a:alphaModFix/>
          </a:blip>
          <a:srcRect b="0" l="0" r="0" t="0"/>
          <a:stretch/>
        </p:blipFill>
        <p:spPr>
          <a:xfrm>
            <a:off x="7220653" y="871011"/>
            <a:ext cx="2380172" cy="5927119"/>
          </a:xfrm>
          <a:prstGeom prst="rect">
            <a:avLst/>
          </a:prstGeom>
          <a:noFill/>
          <a:ln>
            <a:noFill/>
          </a:ln>
        </p:spPr>
      </p:pic>
      <p:sp>
        <p:nvSpPr>
          <p:cNvPr id="136" name="Shape 136"/>
          <p:cNvSpPr txBox="1"/>
          <p:nvPr/>
        </p:nvSpPr>
        <p:spPr>
          <a:xfrm>
            <a:off x="1699401" y="2475366"/>
            <a:ext cx="4460933" cy="2990906"/>
          </a:xfrm>
          <a:prstGeom prst="rect">
            <a:avLst/>
          </a:prstGeom>
          <a:noFill/>
          <a:ln>
            <a:noFill/>
          </a:ln>
        </p:spPr>
        <p:txBody>
          <a:bodyPr anchorCtr="0" anchor="t" bIns="45700" lIns="91425" rIns="91425" wrap="square" tIns="45700">
            <a:noAutofit/>
          </a:bodyPr>
          <a:lstStyle/>
          <a:p>
            <a:pPr indent="0" lvl="0" marL="228600" marR="0" rtl="0" algn="l">
              <a:lnSpc>
                <a:spcPct val="90000"/>
              </a:lnSpc>
              <a:spcBef>
                <a:spcPts val="0"/>
              </a:spcBef>
              <a:buClr>
                <a:srgbClr val="757070"/>
              </a:buClr>
              <a:buSzPct val="25000"/>
              <a:buFont typeface="Arial"/>
              <a:buNone/>
            </a:pPr>
            <a:r>
              <a:rPr lang="en-US" sz="2800">
                <a:solidFill>
                  <a:srgbClr val="757070"/>
                </a:solidFill>
                <a:latin typeface="Calibri"/>
                <a:ea typeface="Calibri"/>
                <a:cs typeface="Calibri"/>
                <a:sym typeface="Calibri"/>
              </a:rPr>
              <a:t>Head to the Monash Data Science Society banner during Pizza break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pSp>
        <p:nvGrpSpPr>
          <p:cNvPr id="141" name="Shape 141"/>
          <p:cNvGrpSpPr/>
          <p:nvPr/>
        </p:nvGrpSpPr>
        <p:grpSpPr>
          <a:xfrm>
            <a:off x="1883586" y="1483166"/>
            <a:ext cx="8598892" cy="4814116"/>
            <a:chOff x="1460" y="0"/>
            <a:chExt cx="8598892" cy="4814116"/>
          </a:xfrm>
        </p:grpSpPr>
        <p:sp>
          <p:nvSpPr>
            <p:cNvPr id="142" name="Shape 142"/>
            <p:cNvSpPr/>
            <p:nvPr/>
          </p:nvSpPr>
          <p:spPr>
            <a:xfrm rot="5400000">
              <a:off x="4443610" y="175962"/>
              <a:ext cx="3851292" cy="4462190"/>
            </a:xfrm>
            <a:prstGeom prst="round2SameRect">
              <a:avLst>
                <a:gd fmla="val 16667" name="adj1"/>
                <a:gd fmla="val 0" name="adj2"/>
              </a:avLst>
            </a:prstGeom>
            <a:solidFill>
              <a:srgbClr val="D8D8D8">
                <a:alpha val="89803"/>
              </a:srgbClr>
            </a:solidFill>
            <a:ln cap="flat" cmpd="sng" w="12700">
              <a:solidFill>
                <a:srgbClr val="D8D8D8">
                  <a:alpha val="89803"/>
                </a:srgbClr>
              </a:solidFill>
              <a:prstDash val="solid"/>
              <a:miter lim="800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3" name="Shape 143"/>
            <p:cNvSpPr txBox="1"/>
            <p:nvPr/>
          </p:nvSpPr>
          <p:spPr>
            <a:xfrm>
              <a:off x="4138162" y="669416"/>
              <a:ext cx="4274185" cy="3475282"/>
            </a:xfrm>
            <a:prstGeom prst="rect">
              <a:avLst/>
            </a:prstGeom>
            <a:noFill/>
            <a:ln>
              <a:noFill/>
            </a:ln>
          </p:spPr>
          <p:txBody>
            <a:bodyPr anchorCtr="0" anchor="ctr" bIns="36175" lIns="72375" rIns="72375" wrap="square" tIns="36175">
              <a:noAutofit/>
            </a:bodyPr>
            <a:lstStyle/>
            <a:p>
              <a:pPr indent="-175800" lvl="1" marL="252000" marR="0" rtl="0" algn="l">
                <a:lnSpc>
                  <a:spcPct val="90000"/>
                </a:lnSpc>
                <a:spcBef>
                  <a:spcPts val="0"/>
                </a:spcBef>
                <a:spcAft>
                  <a:spcPts val="0"/>
                </a:spcAft>
                <a:buClr>
                  <a:schemeClr val="dk1"/>
                </a:buClr>
                <a:buSzPct val="100000"/>
                <a:buFont typeface="Noto Sans Symbols"/>
                <a:buChar char="❑"/>
              </a:pPr>
              <a:r>
                <a:rPr b="0" i="0" lang="en-US" sz="1900" u="none" cap="none" strike="noStrike">
                  <a:solidFill>
                    <a:schemeClr val="dk1"/>
                  </a:solidFill>
                  <a:latin typeface="Calibri"/>
                  <a:ea typeface="Calibri"/>
                  <a:cs typeface="Calibri"/>
                  <a:sym typeface="Calibri"/>
                </a:rPr>
                <a:t> Create a problem statement</a:t>
              </a:r>
            </a:p>
            <a:p>
              <a:pPr indent="-175800" lvl="1" marL="252000" marR="0" rtl="0" algn="l">
                <a:lnSpc>
                  <a:spcPct val="90000"/>
                </a:lnSpc>
                <a:spcBef>
                  <a:spcPts val="1200"/>
                </a:spcBef>
                <a:spcAft>
                  <a:spcPts val="0"/>
                </a:spcAft>
                <a:buClr>
                  <a:schemeClr val="dk1"/>
                </a:buClr>
                <a:buSzPct val="100000"/>
                <a:buFont typeface="Noto Sans Symbols"/>
                <a:buChar char="❑"/>
              </a:pPr>
              <a:r>
                <a:rPr b="0" i="0" lang="en-US" sz="1900" u="none" cap="none" strike="noStrike">
                  <a:solidFill>
                    <a:schemeClr val="dk1"/>
                  </a:solidFill>
                  <a:latin typeface="Calibri"/>
                  <a:ea typeface="Calibri"/>
                  <a:cs typeface="Calibri"/>
                  <a:sym typeface="Calibri"/>
                </a:rPr>
                <a:t> Consult a mentor on Saturday to confirm problem statement</a:t>
              </a:r>
            </a:p>
            <a:p>
              <a:pPr indent="-175800" lvl="1" marL="252000" marR="0" rtl="0" algn="l">
                <a:lnSpc>
                  <a:spcPct val="90000"/>
                </a:lnSpc>
                <a:spcBef>
                  <a:spcPts val="1200"/>
                </a:spcBef>
                <a:spcAft>
                  <a:spcPts val="0"/>
                </a:spcAft>
                <a:buClr>
                  <a:schemeClr val="dk1"/>
                </a:buClr>
                <a:buSzPct val="100000"/>
                <a:buFont typeface="Noto Sans Symbols"/>
                <a:buChar char="❑"/>
              </a:pPr>
              <a:r>
                <a:rPr b="0" i="0" lang="en-US" sz="1900" u="none" cap="none" strike="noStrike">
                  <a:solidFill>
                    <a:schemeClr val="dk1"/>
                  </a:solidFill>
                  <a:latin typeface="Calibri"/>
                  <a:ea typeface="Calibri"/>
                  <a:cs typeface="Calibri"/>
                  <a:sym typeface="Calibri"/>
                </a:rPr>
                <a:t> Build working solution</a:t>
              </a:r>
            </a:p>
            <a:p>
              <a:pPr indent="-175800" lvl="1" marL="252000" marR="0" rtl="0" algn="l">
                <a:lnSpc>
                  <a:spcPct val="90000"/>
                </a:lnSpc>
                <a:spcBef>
                  <a:spcPts val="1200"/>
                </a:spcBef>
                <a:spcAft>
                  <a:spcPts val="0"/>
                </a:spcAft>
                <a:buClr>
                  <a:schemeClr val="dk1"/>
                </a:buClr>
                <a:buSzPct val="100000"/>
                <a:buFont typeface="Noto Sans Symbols"/>
                <a:buChar char="❑"/>
              </a:pPr>
              <a:r>
                <a:rPr b="0" i="0" lang="en-US" sz="1900" u="none" cap="none" strike="noStrike">
                  <a:solidFill>
                    <a:schemeClr val="dk1"/>
                  </a:solidFill>
                  <a:latin typeface="Calibri"/>
                  <a:ea typeface="Calibri"/>
                  <a:cs typeface="Calibri"/>
                  <a:sym typeface="Calibri"/>
                </a:rPr>
                <a:t> Consult a mentor on Sunday to  confirm solution / practice presentation</a:t>
              </a:r>
            </a:p>
            <a:p>
              <a:pPr indent="-175800" lvl="1" marL="252000" marR="0" rtl="0" algn="l">
                <a:lnSpc>
                  <a:spcPct val="90000"/>
                </a:lnSpc>
                <a:spcBef>
                  <a:spcPts val="1200"/>
                </a:spcBef>
                <a:spcAft>
                  <a:spcPts val="0"/>
                </a:spcAft>
                <a:buClr>
                  <a:schemeClr val="dk1"/>
                </a:buClr>
                <a:buSzPct val="100000"/>
                <a:buFont typeface="Noto Sans Symbols"/>
                <a:buChar char="❑"/>
              </a:pPr>
              <a:r>
                <a:rPr b="0" i="0" lang="en-US" sz="1900" u="none" cap="none" strike="noStrike">
                  <a:solidFill>
                    <a:schemeClr val="dk1"/>
                  </a:solidFill>
                  <a:latin typeface="Calibri"/>
                  <a:ea typeface="Calibri"/>
                  <a:cs typeface="Calibri"/>
                  <a:sym typeface="Calibri"/>
                </a:rPr>
                <a:t> Submit slides via email</a:t>
              </a:r>
            </a:p>
            <a:p>
              <a:pPr indent="-175800" lvl="1" marL="252000" marR="0" rtl="0" algn="l">
                <a:lnSpc>
                  <a:spcPct val="90000"/>
                </a:lnSpc>
                <a:spcBef>
                  <a:spcPts val="1200"/>
                </a:spcBef>
                <a:spcAft>
                  <a:spcPts val="0"/>
                </a:spcAft>
                <a:buClr>
                  <a:schemeClr val="dk1"/>
                </a:buClr>
                <a:buSzPct val="100000"/>
                <a:buFont typeface="Noto Sans Symbols"/>
                <a:buChar char="❑"/>
              </a:pPr>
              <a:r>
                <a:rPr b="0" i="0" lang="en-US" sz="1900" u="none" cap="none" strike="noStrike">
                  <a:solidFill>
                    <a:schemeClr val="dk1"/>
                  </a:solidFill>
                  <a:latin typeface="Calibri"/>
                  <a:ea typeface="Calibri"/>
                  <a:cs typeface="Calibri"/>
                  <a:sym typeface="Calibri"/>
                </a:rPr>
                <a:t> Present and demonstrate to a judge on Sunday</a:t>
              </a:r>
            </a:p>
          </p:txBody>
        </p:sp>
        <p:sp>
          <p:nvSpPr>
            <p:cNvPr id="144" name="Shape 144"/>
            <p:cNvSpPr/>
            <p:nvPr/>
          </p:nvSpPr>
          <p:spPr>
            <a:xfrm>
              <a:off x="1460" y="0"/>
              <a:ext cx="4136701" cy="4814116"/>
            </a:xfrm>
            <a:prstGeom prst="roundRect">
              <a:avLst>
                <a:gd fmla="val 16667" name="adj"/>
              </a:avLst>
            </a:prstGeom>
            <a:solidFill>
              <a:srgbClr val="4EC3CA"/>
            </a:solidFill>
            <a:ln cap="flat" cmpd="sng" w="12700">
              <a:solidFill>
                <a:schemeClr val="lt1"/>
              </a:solidFill>
              <a:prstDash val="solid"/>
              <a:miter lim="800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5" name="Shape 145"/>
            <p:cNvSpPr txBox="1"/>
            <p:nvPr/>
          </p:nvSpPr>
          <p:spPr>
            <a:xfrm>
              <a:off x="203396" y="201936"/>
              <a:ext cx="3732828" cy="4410241"/>
            </a:xfrm>
            <a:prstGeom prst="rect">
              <a:avLst/>
            </a:prstGeom>
            <a:noFill/>
            <a:ln>
              <a:noFill/>
            </a:ln>
          </p:spPr>
          <p:txBody>
            <a:bodyPr anchorCtr="0" anchor="ctr" bIns="123825" lIns="247650" rIns="247650" wrap="square" tIns="123825">
              <a:noAutofit/>
            </a:bodyPr>
            <a:lstStyle/>
            <a:p>
              <a:pPr indent="0" lvl="0" marL="0" marR="0" rtl="0" algn="ctr">
                <a:lnSpc>
                  <a:spcPct val="90000"/>
                </a:lnSpc>
                <a:spcBef>
                  <a:spcPts val="0"/>
                </a:spcBef>
                <a:spcAft>
                  <a:spcPts val="0"/>
                </a:spcAft>
                <a:buClr>
                  <a:schemeClr val="lt1"/>
                </a:buClr>
                <a:buSzPct val="25000"/>
                <a:buFont typeface="Calibri"/>
                <a:buNone/>
              </a:pPr>
              <a:r>
                <a:rPr lang="en-US" sz="6500">
                  <a:solidFill>
                    <a:schemeClr val="lt1"/>
                  </a:solidFill>
                  <a:latin typeface="Calibri"/>
                  <a:ea typeface="Calibri"/>
                  <a:cs typeface="Calibri"/>
                  <a:sym typeface="Calibri"/>
                </a:rPr>
                <a:t>How to win a prize</a:t>
              </a: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370937" y="172531"/>
            <a:ext cx="7810599" cy="707886"/>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4000">
                <a:solidFill>
                  <a:schemeClr val="lt1"/>
                </a:solidFill>
                <a:latin typeface="Calibri"/>
                <a:ea typeface="Calibri"/>
                <a:cs typeface="Calibri"/>
                <a:sym typeface="Calibri"/>
              </a:rPr>
              <a:t>Introducing the dataset: Inside Airbnb</a:t>
            </a:r>
          </a:p>
        </p:txBody>
      </p:sp>
      <p:sp>
        <p:nvSpPr>
          <p:cNvPr id="151" name="Shape 151"/>
          <p:cNvSpPr/>
          <p:nvPr/>
        </p:nvSpPr>
        <p:spPr>
          <a:xfrm>
            <a:off x="900023" y="1453624"/>
            <a:ext cx="6941388" cy="2201627"/>
          </a:xfrm>
          <a:prstGeom prst="rect">
            <a:avLst/>
          </a:prstGeom>
          <a:noFill/>
          <a:ln>
            <a:noFill/>
          </a:ln>
        </p:spPr>
        <p:txBody>
          <a:bodyPr anchorCtr="0" anchor="t" bIns="45700" lIns="91425" rIns="91425" wrap="square" tIns="45700">
            <a:noAutofit/>
          </a:bodyPr>
          <a:lstStyle/>
          <a:p>
            <a:pPr indent="-285750" lvl="0" marL="285750" marR="0" rtl="0" algn="l">
              <a:lnSpc>
                <a:spcPct val="115000"/>
              </a:lnSpc>
              <a:spcBef>
                <a:spcPts val="0"/>
              </a:spcBef>
              <a:spcAft>
                <a:spcPts val="0"/>
              </a:spcAft>
              <a:buClr>
                <a:srgbClr val="595959"/>
              </a:buClr>
              <a:buSzPct val="100000"/>
              <a:buFont typeface="Arial"/>
              <a:buChar char="•"/>
            </a:pPr>
            <a:r>
              <a:rPr lang="en-US" sz="2400">
                <a:solidFill>
                  <a:srgbClr val="595959"/>
                </a:solidFill>
                <a:latin typeface="Calibri"/>
                <a:ea typeface="Calibri"/>
                <a:cs typeface="Calibri"/>
                <a:sym typeface="Calibri"/>
              </a:rPr>
              <a:t>Inside Airbnb is independent source (not affiliated with AirBnB)</a:t>
            </a:r>
          </a:p>
          <a:p>
            <a:pPr indent="-285750" lvl="0" marL="285750" marR="0" rtl="0" algn="l">
              <a:lnSpc>
                <a:spcPct val="115000"/>
              </a:lnSpc>
              <a:spcBef>
                <a:spcPts val="1600"/>
              </a:spcBef>
              <a:spcAft>
                <a:spcPts val="0"/>
              </a:spcAft>
              <a:buClr>
                <a:srgbClr val="595959"/>
              </a:buClr>
              <a:buSzPct val="100000"/>
              <a:buFont typeface="Arial"/>
              <a:buChar char="•"/>
            </a:pPr>
            <a:r>
              <a:rPr lang="en-US" sz="2400">
                <a:solidFill>
                  <a:srgbClr val="595959"/>
                </a:solidFill>
                <a:latin typeface="Calibri"/>
                <a:ea typeface="Calibri"/>
                <a:cs typeface="Calibri"/>
                <a:sym typeface="Calibri"/>
              </a:rPr>
              <a:t>Publicly available information about Airbnb’s listings</a:t>
            </a:r>
          </a:p>
          <a:p>
            <a:pPr indent="-285750" lvl="0" marL="285750" marR="0" rtl="0" algn="l">
              <a:lnSpc>
                <a:spcPct val="115000"/>
              </a:lnSpc>
              <a:spcBef>
                <a:spcPts val="1600"/>
              </a:spcBef>
              <a:spcAft>
                <a:spcPts val="0"/>
              </a:spcAft>
              <a:buClr>
                <a:srgbClr val="595959"/>
              </a:buClr>
              <a:buSzPct val="100000"/>
              <a:buFont typeface="Arial"/>
              <a:buChar char="•"/>
            </a:pPr>
            <a:r>
              <a:rPr lang="en-US" sz="2400">
                <a:solidFill>
                  <a:srgbClr val="595959"/>
                </a:solidFill>
                <a:latin typeface="Calibri"/>
                <a:ea typeface="Calibri"/>
                <a:cs typeface="Calibri"/>
                <a:sym typeface="Calibri"/>
              </a:rPr>
              <a:t>Data available at:</a:t>
            </a:r>
          </a:p>
        </p:txBody>
      </p:sp>
      <p:sp>
        <p:nvSpPr>
          <p:cNvPr id="152" name="Shape 152"/>
          <p:cNvSpPr/>
          <p:nvPr/>
        </p:nvSpPr>
        <p:spPr>
          <a:xfrm>
            <a:off x="900023" y="4043792"/>
            <a:ext cx="10476521" cy="830996"/>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075489"/>
              </a:buClr>
              <a:buSzPct val="25000"/>
              <a:buFont typeface="Calibri"/>
              <a:buNone/>
            </a:pPr>
            <a:r>
              <a:rPr b="1" lang="en-US" sz="4800">
                <a:solidFill>
                  <a:srgbClr val="075489"/>
                </a:solidFill>
                <a:latin typeface="Calibri"/>
                <a:ea typeface="Calibri"/>
                <a:cs typeface="Calibri"/>
                <a:sym typeface="Calibri"/>
              </a:rPr>
              <a:t>http://insideairbnb.com/get-the-data.html</a:t>
            </a: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