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2" r:id="rId5"/>
    <p:sldId id="263" r:id="rId6"/>
    <p:sldId id="260" r:id="rId7"/>
    <p:sldId id="261" r:id="rId8"/>
    <p:sldId id="264" r:id="rId9"/>
    <p:sldId id="265" r:id="rId10"/>
  </p:sldIdLst>
  <p:sldSz cx="9144000" cy="5143500" type="screen16x9"/>
  <p:notesSz cx="6858000" cy="9144000"/>
  <p:embeddedFontLst>
    <p:embeddedFont>
      <p:font typeface="Average" panose="020B0604020202020204" charset="0"/>
      <p:regular r:id="rId12"/>
    </p:embeddedFont>
    <p:embeddedFont>
      <p:font typeface="Hind Madurai" panose="02000000000000000000" pitchFamily="2" charset="0"/>
      <p:regular r:id="rId13"/>
      <p:bold r:id="rId14"/>
    </p:embeddedFont>
    <p:embeddedFont>
      <p:font typeface="Oswald" panose="00000500000000000000" pitchFamily="2" charset="0"/>
      <p:regular r:id="rId15"/>
      <p:bold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87A28-FFAA-4803-9667-9D52BF01ED18}" v="7" dt="2022-06-22T15:29:59.374"/>
    <p1510:client id="{17C066D3-9997-4F12-BCF3-8FC03A1F9093}" v="1" dt="2022-06-22T15:27:34.537"/>
    <p1510:client id="{43C5D4C7-0833-4CE1-BF71-18551C8CBEB3}" v="49" dt="2022-06-22T15:20:03.307"/>
    <p1510:client id="{455F9DDE-2735-46B4-9026-4DDA7C813F05}" v="170" dt="2022-06-22T15:58:06.730"/>
    <p1510:client id="{465489D8-DEFC-4654-B8C9-0AEBFA32D672}" v="28" dt="2022-06-22T15:26:24.904"/>
    <p1510:client id="{47718720-760A-4377-936C-A718BBF7FE04}" v="29" dt="2022-06-22T15:10:43.032"/>
    <p1510:client id="{6F2E9CDF-A344-4E14-B9B5-8455CFEE9259}" v="1" dt="2022-06-22T16:44:35.119"/>
    <p1510:client id="{D035977E-537C-4EBB-90FF-0C9EE837536E}" v="14" dt="2022-06-22T15:51:15.601"/>
    <p1510:client id="{DF8E1EA8-5842-47DE-8616-F40B0C5E9418}" v="40" dt="2022-06-22T15:50:20.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288" y="9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000000"/>
                </a:solidFill>
                <a:effectLst/>
                <a:latin typeface="Raleway" panose="020B0604020202020204" pitchFamily="2" charset="0"/>
              </a:rPr>
              <a:t>In simple terms, blockchain is a technology that helps keep a record of currency transactions in a detailed manner. These transactions are decentralized without a central record keeping. So, that each player has the record of their transactions. Each transaction is stored in blocks and has detailed information on the currency before it reaches to your wallet. These operations are recorded and distributed in a public ledger for everyone to see and access. It is like if you receive a dollar, that block contains all the notes of the usage of that dollar written on it.</a:t>
            </a:r>
          </a:p>
          <a:p>
            <a:pPr marL="0" lvl="0" indent="0" algn="l" rtl="0">
              <a:spcBef>
                <a:spcPts val="0"/>
              </a:spcBef>
              <a:spcAft>
                <a:spcPts val="0"/>
              </a:spcAft>
              <a:buNone/>
            </a:pPr>
            <a:r>
              <a:rPr lang="en-US" b="0" i="0">
                <a:solidFill>
                  <a:srgbClr val="000000"/>
                </a:solidFill>
                <a:effectLst/>
                <a:latin typeface="Raleway" panose="020B0604020202020204" pitchFamily="2" charset="0"/>
              </a:rPr>
              <a:t>Blockchain technology led to the innovation of Bitcoin – a digital currency that is accepted by many for making payments. This new revolutionary technology can be used for all transactions where the value is involved. Money, property, goods and services are examples where value-based transactions. Unlike our bill which is regulated by the central authority, Bitcoin is unregulated and validated by the users who pay for goods and services.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000000"/>
                </a:solidFill>
                <a:effectLst/>
                <a:latin typeface="Raleway" pitchFamily="2" charset="0"/>
              </a:rPr>
              <a:t>Blockchain stores information in blocks and it is shared by everyone who is connected to the block. When each user joins the network he/she is connected to the block for executing transactions. Thus, the Bitcoin blockchain will have all the past details of its usage at any of the point that is available for public access. This also eliminates the need for a central system to hold and validate data.</a:t>
            </a:r>
          </a:p>
          <a:p>
            <a:r>
              <a:rPr lang="en-US" b="0" i="0">
                <a:solidFill>
                  <a:srgbClr val="000000"/>
                </a:solidFill>
                <a:effectLst/>
                <a:latin typeface="Raleway" pitchFamily="2" charset="0"/>
              </a:rPr>
              <a:t>Conventional banking record all the transactions pertaining to the corresponding account and it is held private meaning as it is accessible only to the account holders. Blockchains, in contrast, records all transactions of all users and sends a copy of the transaction to whosoever is connected to the network. The distributed database system is an open electronic ledger and helps reduce complexities that are involved in all business transactions.</a:t>
            </a:r>
          </a:p>
          <a:p>
            <a:r>
              <a:rPr lang="en-US" b="0" i="0">
                <a:solidFill>
                  <a:srgbClr val="000000"/>
                </a:solidFill>
                <a:effectLst/>
                <a:latin typeface="Raleway" pitchFamily="2" charset="0"/>
              </a:rPr>
              <a:t>Traditional payments systems do not have the flexibility to detail out the history of ownership of particular period.</a:t>
            </a:r>
            <a:endParaRPr lang="en-IN"/>
          </a:p>
        </p:txBody>
      </p:sp>
    </p:spTree>
    <p:extLst>
      <p:ext uri="{BB962C8B-B14F-4D97-AF65-F5344CB8AC3E}">
        <p14:creationId xmlns:p14="http://schemas.microsoft.com/office/powerpoint/2010/main" val="234202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a:solidFill>
                  <a:srgbClr val="000000"/>
                </a:solidFill>
                <a:effectLst/>
                <a:latin typeface="Raleway" pitchFamily="2" charset="0"/>
              </a:rPr>
              <a:t>[Decentralized…..mechanisms]: </a:t>
            </a:r>
            <a:r>
              <a:rPr lang="en-US" b="0" i="0">
                <a:solidFill>
                  <a:srgbClr val="000000"/>
                </a:solidFill>
                <a:effectLst/>
                <a:latin typeface="Raleway" pitchFamily="2" charset="0"/>
              </a:rPr>
              <a:t>As for the traditional payment system where contracts are fulfilled when certain criteria are met and validated by the central authority. In blockchain transactions, the contracts are stored in public ledger surpassing the middlemen to complete the agreement between the two parties smartly in no time.  For instance, if A wants to send money to B, the transaction is made as a block and sends the information to the earlier participants who related to the same money for validating their transactions for approval. Once the deal is approved the money is transferred to B and gets recorded in the ledger sequentially. </a:t>
            </a:r>
            <a:endParaRPr lang="en-IN"/>
          </a:p>
        </p:txBody>
      </p:sp>
    </p:spTree>
    <p:extLst>
      <p:ext uri="{BB962C8B-B14F-4D97-AF65-F5344CB8AC3E}">
        <p14:creationId xmlns:p14="http://schemas.microsoft.com/office/powerpoint/2010/main" val="33620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000000"/>
                </a:solidFill>
                <a:effectLst/>
                <a:latin typeface="Raleway" panose="020B0604020202020204" pitchFamily="2" charset="0"/>
              </a:rPr>
              <a:t>In simple terms, blockchain is a technology that helps keep a record of currency transactions in a detailed manner. These transactions are decentralized without central record keeping. So, each player has a record of their transactions. Each transaction is stored in blocks and has detailed information on the currency before it reaches your wallet. These operations are recorded and distributed in a public ledger for everyone to see and access. It is like if you receive a dollar, that block contains all the notes of the usage of that dollar written on it.</a:t>
            </a:r>
          </a:p>
          <a:p>
            <a:pPr marL="0" lvl="0" indent="0" algn="l" rtl="0">
              <a:spcBef>
                <a:spcPts val="0"/>
              </a:spcBef>
              <a:spcAft>
                <a:spcPts val="0"/>
              </a:spcAft>
              <a:buNone/>
            </a:pPr>
            <a:r>
              <a:rPr lang="en-US" b="0" i="0">
                <a:solidFill>
                  <a:srgbClr val="000000"/>
                </a:solidFill>
                <a:effectLst/>
                <a:latin typeface="Raleway" panose="020B0604020202020204" pitchFamily="2" charset="0"/>
              </a:rPr>
              <a:t>Blockchain technology led to the innovation of Bitcoin – a digital currency that is accepted by many for making payments. This new revolutionary technology can be used for all transactions where the value is involved. Money, property, goods, and services are examples where value-based transactions. Unlike our bill which is regulated by the central authority, Bitcoin is unregulated and validated by the users who pay for goods and services.</a:t>
            </a:r>
            <a:endParaRPr/>
          </a:p>
        </p:txBody>
      </p:sp>
    </p:spTree>
    <p:extLst>
      <p:ext uri="{BB962C8B-B14F-4D97-AF65-F5344CB8AC3E}">
        <p14:creationId xmlns:p14="http://schemas.microsoft.com/office/powerpoint/2010/main" val="379220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There is no central authority for clearing the transactions. This is the most significant advantage in blockchain as the mechanism is decentralized.</a:t>
            </a:r>
          </a:p>
          <a:p>
            <a:r>
              <a:rPr lang="en-US" b="0" i="0" dirty="0">
                <a:solidFill>
                  <a:srgbClr val="000000"/>
                </a:solidFill>
                <a:effectLst/>
                <a:latin typeface="Raleway" pitchFamily="2" charset="0"/>
              </a:rPr>
              <a:t>Centralized payment systems are prone to risk as the attacker needs to concentrate on the single entry point. In distributed ledger, one needs to access all networks simultaneously that are connected to the particular transaction that is impossible to succeed. As such these records hold undisputable proof of identity and ownership that prevents fraud and counterfeiting. Blockchain works on a trusted platform where the parties that validate the transactions are called miners. As the data are interconnected transaction gets verified automatically.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808080"/>
                </a:solidFill>
                <a:effectLst/>
                <a:latin typeface="Hind Madurai" panose="020B0502040204020203" pitchFamily="2" charset="0"/>
              </a:rPr>
              <a:t>User authentication</a:t>
            </a:r>
            <a:r>
              <a:rPr lang="en-US" b="0" i="0" dirty="0">
                <a:solidFill>
                  <a:srgbClr val="808080"/>
                </a:solidFill>
                <a:effectLst/>
                <a:latin typeface="Hind Madurai" panose="020B0502040204020203" pitchFamily="2" charset="0"/>
              </a:rPr>
              <a:t> – blockchain eliminates the necessity to protect user and bank accounts and devices with passwords. Instead, the technology combines blockchain security with biometrics, encrypting users’ unique identifiers e.g. iris scans, fingerprints, voice, etc. into a block in blockchain. The technology uses the encrypted block with user identifiers as an access key to apps and gadgets or as a key to sign the data the user sends to others.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808080"/>
                </a:solidFill>
                <a:effectLst/>
                <a:latin typeface="Hind Madurai" panose="02000000000000000000" pitchFamily="2" charset="0"/>
              </a:rPr>
              <a:t>Data protection </a:t>
            </a:r>
            <a:r>
              <a:rPr lang="en-US" b="0" i="0" dirty="0">
                <a:solidFill>
                  <a:srgbClr val="808080"/>
                </a:solidFill>
                <a:effectLst/>
                <a:latin typeface="Hind Madurai" panose="02000000000000000000" pitchFamily="2" charset="0"/>
              </a:rPr>
              <a:t>– due to the decentralized nature of blockchain, cyber criminals have to work with an entire blockchain system rather than a central node to hack it. Since the data is spread across multiple nodes, there is no particular server or another place to attack. For this reason, some banking institutions use blockchain for data storage and securing transactions.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808080"/>
                </a:solidFill>
                <a:effectLst/>
                <a:latin typeface="Hind Madurai" panose="02000000000000000000" pitchFamily="2" charset="0"/>
              </a:rPr>
              <a:t>Secure communication</a:t>
            </a:r>
            <a:r>
              <a:rPr lang="en-US" b="0" i="0" dirty="0">
                <a:solidFill>
                  <a:srgbClr val="808080"/>
                </a:solidFill>
                <a:effectLst/>
                <a:latin typeface="Hind Madurai" panose="02000000000000000000" pitchFamily="2" charset="0"/>
              </a:rPr>
              <a:t> – blockchain can be used for securing internal communication, preventing any data leakages or cyber espionage. The technology spreads the metadata utilized for communications around the distributed ledger, making it impossible for hackers to collect it at one centralized point.</a:t>
            </a:r>
            <a:endParaRPr lang="en-US" b="0" i="0" dirty="0">
              <a:solidFill>
                <a:srgbClr val="000000"/>
              </a:solidFill>
              <a:effectLst/>
              <a:latin typeface="Raleway" pitchFamily="2" charset="0"/>
            </a:endParaRPr>
          </a:p>
          <a:p>
            <a:endParaRPr lang="en-IN" dirty="0"/>
          </a:p>
          <a:p>
            <a:endParaRPr lang="en-IN" dirty="0"/>
          </a:p>
        </p:txBody>
      </p:sp>
    </p:spTree>
    <p:extLst>
      <p:ext uri="{BB962C8B-B14F-4D97-AF65-F5344CB8AC3E}">
        <p14:creationId xmlns:p14="http://schemas.microsoft.com/office/powerpoint/2010/main" val="152413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414141"/>
                </a:solidFill>
                <a:effectLst/>
                <a:latin typeface="ProximaNova-Regular"/>
              </a:rPr>
              <a:t>Cybercriminals can hack into cryptocurrency trading platforms and steal funds. Cryptocurrency is already the most preferred form of exchange in cases of ransomware attacks.</a:t>
            </a:r>
          </a:p>
          <a:p>
            <a:r>
              <a:rPr lang="en-US" b="0" i="0">
                <a:solidFill>
                  <a:srgbClr val="414141"/>
                </a:solidFill>
                <a:effectLst/>
                <a:latin typeface="ProximaNova-Regular"/>
              </a:rPr>
              <a:t>Cybercriminals can hide their true identities when asking for ransom in digital currencies. When making an exchange, they can easily convert cryptocurrencies into traditional forms without ever being discovered. They can attack any business and ask for ransom in digital currencies since this form of cybercrime is practically untraceable with no evidence linked to the criminal.</a:t>
            </a:r>
            <a:endParaRPr lang="en-IN"/>
          </a:p>
        </p:txBody>
      </p:sp>
    </p:spTree>
    <p:extLst>
      <p:ext uri="{BB962C8B-B14F-4D97-AF65-F5344CB8AC3E}">
        <p14:creationId xmlns:p14="http://schemas.microsoft.com/office/powerpoint/2010/main" val="4163272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a:t>Blockchain disrupts commercial baking system by providing a peer-to-peer payment system with high security and low fees. So there is no central authority. This eliminates the need for a third party to make a transaction using a cryptocurrency, like Bitcoin or one of the many others. Your transaction to your friend is recorded in a ledger that is viewed and reviewable by any of the cryptocurrency users – giving you true autonomy over your transaction.</a:t>
            </a:r>
          </a:p>
          <a:p>
            <a:r>
              <a:rPr lang="en-IN"/>
              <a:t>Blockchain technology can trace all the steps of a supply chain, so that, let’s say, you placed an order for food, had the food delivered, and found the food disgusting. The owner of the company from whom you ordered it could go back through his blockchain ledger and find out where in the supply chain the order went wrong. In other words, in supply chain management, blockchain provides permanent transparency and validation of transactions shared by multiple supply chain partners. All transactions are permanent and verifiable, making it easy for an owner or a customer to view each record.</a:t>
            </a:r>
          </a:p>
          <a:p>
            <a:r>
              <a:rPr lang="en-IN"/>
              <a:t>Deploying blockchain technology in real estate increases the speed of the conveyance process and eliminates the need for money exchanges.</a:t>
            </a:r>
          </a:p>
        </p:txBody>
      </p:sp>
    </p:spTree>
    <p:extLst>
      <p:ext uri="{BB962C8B-B14F-4D97-AF65-F5344CB8AC3E}">
        <p14:creationId xmlns:p14="http://schemas.microsoft.com/office/powerpoint/2010/main" val="120586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0469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6319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crsreports.congress.gov/product/pdf/TE/TE10025"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hyperlink" Target="https://crsreports.congress.gov/product/pdf/R/R45440" TargetMode="External"/><Relationship Id="rId4" Type="http://schemas.openxmlformats.org/officeDocument/2006/relationships/hyperlink" Target="https://crsreports.congress.gov/product/pdf/LSB/LSB1022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arutitech.com/blockchain-technology-implications-financial-platfor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www.simplilearn.com/tutorials/blockchain-tutorial/blockchain-industries" TargetMode="External"/><Relationship Id="rId4" Type="http://schemas.openxmlformats.org/officeDocument/2006/relationships/hyperlink" Target="https://scand.com/company/blog/blockchain-in-banking-and-finance/#:~:text=%20Here%20is%20how%20blockchain%20can%20improve%20security,preventing%20any%20data%20leakages%20or%20cyber...%20More%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Cryptocurrency &amp; Blockchain (Finance)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iQ4 Virtual Vault (Cyber Defense)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3215272" cy="755700"/>
          </a:xfrm>
        </p:spPr>
        <p:txBody>
          <a:bodyPr>
            <a:normAutofit/>
          </a:bodyPr>
          <a:lstStyle/>
          <a:p>
            <a:r>
              <a:rPr lang="en-IN"/>
              <a:t>How Blockchain works ?</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Stores information in blocks.</a:t>
            </a:r>
          </a:p>
          <a:p>
            <a:pPr>
              <a:lnSpc>
                <a:spcPct val="150000"/>
              </a:lnSpc>
            </a:pPr>
            <a:r>
              <a:rPr lang="en-IN" sz="1400" b="1"/>
              <a:t>Eliminates the need of a centralized system to validate.</a:t>
            </a:r>
          </a:p>
          <a:p>
            <a:pPr>
              <a:lnSpc>
                <a:spcPct val="150000"/>
              </a:lnSpc>
            </a:pPr>
            <a:r>
              <a:rPr lang="en-IN" sz="1400" b="1"/>
              <a:t>It is like an open electronic ledger</a:t>
            </a:r>
          </a:p>
          <a:p>
            <a:pPr>
              <a:lnSpc>
                <a:spcPct val="150000"/>
              </a:lnSpc>
            </a:pPr>
            <a:endParaRPr lang="en-IN" sz="1400" b="1"/>
          </a:p>
        </p:txBody>
      </p:sp>
      <p:pic>
        <p:nvPicPr>
          <p:cNvPr id="6" name="Picture 5">
            <a:extLst>
              <a:ext uri="{FF2B5EF4-FFF2-40B4-BE49-F238E27FC236}">
                <a16:creationId xmlns:a16="http://schemas.microsoft.com/office/drawing/2014/main" id="{F3493AA8-575E-8890-7BD0-2EDA142FAA5C}"/>
              </a:ext>
            </a:extLst>
          </p:cNvPr>
          <p:cNvPicPr>
            <a:picLocks noChangeAspect="1"/>
          </p:cNvPicPr>
          <p:nvPr/>
        </p:nvPicPr>
        <p:blipFill>
          <a:blip r:embed="rId3"/>
          <a:stretch>
            <a:fillRect/>
          </a:stretch>
        </p:blipFill>
        <p:spPr>
          <a:xfrm>
            <a:off x="3309773" y="1389600"/>
            <a:ext cx="5429057" cy="3346835"/>
          </a:xfrm>
          <a:prstGeom prst="rect">
            <a:avLst/>
          </a:prstGeom>
        </p:spPr>
      </p:pic>
    </p:spTree>
    <p:extLst>
      <p:ext uri="{BB962C8B-B14F-4D97-AF65-F5344CB8AC3E}">
        <p14:creationId xmlns:p14="http://schemas.microsoft.com/office/powerpoint/2010/main" val="206526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Blockchain in Finance</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Decentralized system that enhances payment mechanisms</a:t>
            </a:r>
          </a:p>
          <a:p>
            <a:pPr>
              <a:lnSpc>
                <a:spcPct val="150000"/>
              </a:lnSpc>
            </a:pPr>
            <a:r>
              <a:rPr lang="en-IN" sz="1400" b="1"/>
              <a:t>Bitcoin in Trading arena</a:t>
            </a:r>
          </a:p>
          <a:p>
            <a:pPr>
              <a:lnSpc>
                <a:spcPct val="150000"/>
              </a:lnSpc>
            </a:pPr>
            <a:r>
              <a:rPr lang="en-IN" sz="1400" b="1"/>
              <a:t>Insurance Sector</a:t>
            </a:r>
          </a:p>
        </p:txBody>
      </p:sp>
      <p:pic>
        <p:nvPicPr>
          <p:cNvPr id="5" name="Picture 4">
            <a:extLst>
              <a:ext uri="{FF2B5EF4-FFF2-40B4-BE49-F238E27FC236}">
                <a16:creationId xmlns:a16="http://schemas.microsoft.com/office/drawing/2014/main" id="{E1941329-01D0-246D-08F4-512FD5BA5D64}"/>
              </a:ext>
            </a:extLst>
          </p:cNvPr>
          <p:cNvPicPr>
            <a:picLocks noChangeAspect="1"/>
          </p:cNvPicPr>
          <p:nvPr/>
        </p:nvPicPr>
        <p:blipFill>
          <a:blip r:embed="rId3"/>
          <a:stretch>
            <a:fillRect/>
          </a:stretch>
        </p:blipFill>
        <p:spPr>
          <a:xfrm>
            <a:off x="3315478" y="1723287"/>
            <a:ext cx="5573486" cy="2611576"/>
          </a:xfrm>
          <a:prstGeom prst="rect">
            <a:avLst/>
          </a:prstGeom>
        </p:spPr>
      </p:pic>
    </p:spTree>
    <p:extLst>
      <p:ext uri="{BB962C8B-B14F-4D97-AF65-F5344CB8AC3E}">
        <p14:creationId xmlns:p14="http://schemas.microsoft.com/office/powerpoint/2010/main" val="257690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09053" y="953478"/>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Implications of Blockchain Technology</a:t>
            </a:r>
            <a:endParaRPr/>
          </a:p>
        </p:txBody>
      </p:sp>
    </p:spTree>
    <p:extLst>
      <p:ext uri="{BB962C8B-B14F-4D97-AF65-F5344CB8AC3E}">
        <p14:creationId xmlns:p14="http://schemas.microsoft.com/office/powerpoint/2010/main" val="275232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Improving Security</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User Authentication</a:t>
            </a:r>
          </a:p>
          <a:p>
            <a:pPr>
              <a:lnSpc>
                <a:spcPct val="150000"/>
              </a:lnSpc>
            </a:pPr>
            <a:r>
              <a:rPr lang="en-IN" sz="1400" b="1"/>
              <a:t>Data Protection</a:t>
            </a:r>
          </a:p>
          <a:p>
            <a:pPr>
              <a:lnSpc>
                <a:spcPct val="150000"/>
              </a:lnSpc>
            </a:pPr>
            <a:r>
              <a:rPr lang="en-IN" sz="1400" b="1"/>
              <a:t>Secure Communication</a:t>
            </a:r>
          </a:p>
          <a:p>
            <a:pPr>
              <a:lnSpc>
                <a:spcPct val="150000"/>
              </a:lnSpc>
            </a:pPr>
            <a:r>
              <a:rPr lang="en-IN" sz="1400" b="1"/>
              <a:t>Speed </a:t>
            </a:r>
          </a:p>
          <a:p>
            <a:pPr>
              <a:lnSpc>
                <a:spcPct val="150000"/>
              </a:lnSpc>
            </a:pPr>
            <a:r>
              <a:rPr lang="en-IN" sz="1400" b="1"/>
              <a:t>Transparency</a:t>
            </a:r>
          </a:p>
          <a:p>
            <a:pPr>
              <a:lnSpc>
                <a:spcPct val="150000"/>
              </a:lnSpc>
            </a:pPr>
            <a:r>
              <a:rPr lang="en-IN" sz="1400" b="1"/>
              <a:t>Decentralization</a:t>
            </a:r>
          </a:p>
          <a:p>
            <a:pPr>
              <a:lnSpc>
                <a:spcPct val="150000"/>
              </a:lnSpc>
            </a:pPr>
            <a:r>
              <a:rPr lang="en-IN" sz="1400" b="1"/>
              <a:t>Smart Contracts</a:t>
            </a:r>
          </a:p>
          <a:p>
            <a:pPr>
              <a:lnSpc>
                <a:spcPct val="150000"/>
              </a:lnSpc>
            </a:pPr>
            <a:r>
              <a:rPr lang="en-IN" sz="1400" b="1"/>
              <a:t>Improved KYC</a:t>
            </a:r>
          </a:p>
          <a:p>
            <a:pPr>
              <a:lnSpc>
                <a:spcPct val="150000"/>
              </a:lnSpc>
            </a:pPr>
            <a:r>
              <a:rPr lang="en-IN" sz="1400" b="1"/>
              <a:t>Global Trade Finance</a:t>
            </a:r>
          </a:p>
        </p:txBody>
      </p:sp>
      <p:pic>
        <p:nvPicPr>
          <p:cNvPr id="6" name="Picture 5">
            <a:extLst>
              <a:ext uri="{FF2B5EF4-FFF2-40B4-BE49-F238E27FC236}">
                <a16:creationId xmlns:a16="http://schemas.microsoft.com/office/drawing/2014/main" id="{FEA69C0A-FF96-8B3E-5044-3BA914C932DE}"/>
              </a:ext>
            </a:extLst>
          </p:cNvPr>
          <p:cNvPicPr>
            <a:picLocks noChangeAspect="1"/>
          </p:cNvPicPr>
          <p:nvPr/>
        </p:nvPicPr>
        <p:blipFill>
          <a:blip r:embed="rId3"/>
          <a:stretch>
            <a:fillRect/>
          </a:stretch>
        </p:blipFill>
        <p:spPr>
          <a:xfrm>
            <a:off x="3483990" y="1016758"/>
            <a:ext cx="5169090" cy="3446060"/>
          </a:xfrm>
          <a:prstGeom prst="rect">
            <a:avLst/>
          </a:prstGeom>
        </p:spPr>
      </p:pic>
    </p:spTree>
    <p:extLst>
      <p:ext uri="{BB962C8B-B14F-4D97-AF65-F5344CB8AC3E}">
        <p14:creationId xmlns:p14="http://schemas.microsoft.com/office/powerpoint/2010/main" val="139323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Potential Areas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Cryptocurrency Trading Platforms</a:t>
            </a:r>
          </a:p>
          <a:p>
            <a:pPr>
              <a:lnSpc>
                <a:spcPct val="150000"/>
              </a:lnSpc>
            </a:pPr>
            <a:r>
              <a:rPr lang="en-IN" sz="1400" b="1"/>
              <a:t>Ransomware incidents</a:t>
            </a:r>
          </a:p>
        </p:txBody>
      </p:sp>
      <p:pic>
        <p:nvPicPr>
          <p:cNvPr id="1026" name="Picture 2" descr="See the source image">
            <a:extLst>
              <a:ext uri="{FF2B5EF4-FFF2-40B4-BE49-F238E27FC236}">
                <a16:creationId xmlns:a16="http://schemas.microsoft.com/office/drawing/2014/main" id="{B8FEB9D6-CCBD-DF5E-8A43-12E3E4C91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760" y="1311300"/>
            <a:ext cx="4725298" cy="290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8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Potential Disruptions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600"/>
            <a:ext cx="3654444" cy="3179400"/>
          </a:xfrm>
        </p:spPr>
        <p:txBody>
          <a:bodyPr/>
          <a:lstStyle/>
          <a:p>
            <a:pPr>
              <a:lnSpc>
                <a:spcPct val="150000"/>
              </a:lnSpc>
            </a:pPr>
            <a:r>
              <a:rPr lang="en-IN" sz="1600" b="1"/>
              <a:t>Dirsrupts commercial banking system</a:t>
            </a:r>
          </a:p>
          <a:p>
            <a:pPr>
              <a:lnSpc>
                <a:spcPct val="150000"/>
              </a:lnSpc>
            </a:pPr>
            <a:r>
              <a:rPr lang="en-IN" sz="1600" b="1"/>
              <a:t>Supply chain management</a:t>
            </a:r>
          </a:p>
          <a:p>
            <a:pPr>
              <a:lnSpc>
                <a:spcPct val="150000"/>
              </a:lnSpc>
            </a:pPr>
            <a:r>
              <a:rPr lang="en-IN" sz="1600" b="1"/>
              <a:t>Real Estate</a:t>
            </a:r>
          </a:p>
          <a:p>
            <a:pPr>
              <a:lnSpc>
                <a:spcPct val="150000"/>
              </a:lnSpc>
            </a:pPr>
            <a:endParaRPr lang="en-IN" sz="1400" b="1"/>
          </a:p>
        </p:txBody>
      </p:sp>
      <p:pic>
        <p:nvPicPr>
          <p:cNvPr id="4" name="Picture 4" descr="Logo, company name&#10;&#10;Description automatically generated">
            <a:extLst>
              <a:ext uri="{FF2B5EF4-FFF2-40B4-BE49-F238E27FC236}">
                <a16:creationId xmlns:a16="http://schemas.microsoft.com/office/drawing/2014/main" id="{1D56179E-850F-9D9D-3B07-192248D932E4}"/>
              </a:ext>
            </a:extLst>
          </p:cNvPr>
          <p:cNvPicPr>
            <a:picLocks noChangeAspect="1"/>
          </p:cNvPicPr>
          <p:nvPr/>
        </p:nvPicPr>
        <p:blipFill>
          <a:blip r:embed="rId3"/>
          <a:stretch>
            <a:fillRect/>
          </a:stretch>
        </p:blipFill>
        <p:spPr>
          <a:xfrm>
            <a:off x="3663844" y="1237046"/>
            <a:ext cx="5273327" cy="3015455"/>
          </a:xfrm>
          <a:prstGeom prst="rect">
            <a:avLst/>
          </a:prstGeom>
        </p:spPr>
      </p:pic>
    </p:spTree>
    <p:extLst>
      <p:ext uri="{BB962C8B-B14F-4D97-AF65-F5344CB8AC3E}">
        <p14:creationId xmlns:p14="http://schemas.microsoft.com/office/powerpoint/2010/main" val="235504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Next Steps to be Taken:</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normAutofit lnSpcReduction="10000"/>
          </a:bodyPr>
          <a:lstStyle/>
          <a:p>
            <a:pPr>
              <a:lnSpc>
                <a:spcPct val="114999"/>
              </a:lnSpc>
            </a:pPr>
            <a:r>
              <a:rPr lang="en-IN" b="1" cap="all"/>
              <a:t>ADDITIONAL READING</a:t>
            </a:r>
            <a:endParaRPr lang="en-IN" sz="1400" b="1"/>
          </a:p>
          <a:p>
            <a:pPr>
              <a:lnSpc>
                <a:spcPct val="114999"/>
              </a:lnSpc>
            </a:pPr>
            <a:endParaRPr lang="en-US"/>
          </a:p>
          <a:p>
            <a:pPr>
              <a:lnSpc>
                <a:spcPct val="114999"/>
              </a:lnSpc>
            </a:pPr>
            <a:r>
              <a:rPr lang="en-US" b="1"/>
              <a:t>External Websites:</a:t>
            </a:r>
            <a:endParaRPr lang="en-US"/>
          </a:p>
          <a:p>
            <a:pPr>
              <a:lnSpc>
                <a:spcPct val="114999"/>
              </a:lnSpc>
            </a:pPr>
            <a:r>
              <a:rPr lang="en-US" b="1"/>
              <a:t>1- </a:t>
            </a:r>
            <a:r>
              <a:rPr lang="en-US">
                <a:hlinkClick r:id="rId3"/>
              </a:rPr>
              <a:t>Beyond Bitcoin: Emerging Applications for Blockchain Technology</a:t>
            </a:r>
            <a:br>
              <a:rPr lang="en-US"/>
            </a:br>
            <a:endParaRPr lang="en-US"/>
          </a:p>
          <a:p>
            <a:pPr>
              <a:lnSpc>
                <a:spcPct val="114999"/>
              </a:lnSpc>
            </a:pPr>
            <a:r>
              <a:rPr lang="en-US"/>
              <a:t>2-</a:t>
            </a:r>
            <a:r>
              <a:rPr lang="en-US">
                <a:hlinkClick r:id="rId4"/>
              </a:rPr>
              <a:t>CFTC and Virtual Currencies: New Court Rulings and Implications for Congress</a:t>
            </a:r>
            <a:br>
              <a:rPr lang="en-US"/>
            </a:br>
            <a:endParaRPr lang="en-US">
              <a:hlinkClick r:id="rId4"/>
            </a:endParaRPr>
          </a:p>
          <a:p>
            <a:pPr>
              <a:lnSpc>
                <a:spcPct val="114999"/>
              </a:lnSpc>
            </a:pPr>
            <a:r>
              <a:rPr lang="en-US">
                <a:hlinkClick r:id="rId5"/>
              </a:rPr>
              <a:t>International Approaches to Digital Currencies</a:t>
            </a:r>
            <a:br>
              <a:rPr lang="en-US"/>
            </a:br>
            <a:br>
              <a:rPr lang="en-US"/>
            </a:br>
            <a:endParaRPr lang="en-US"/>
          </a:p>
          <a:p>
            <a:pPr>
              <a:lnSpc>
                <a:spcPct val="114999"/>
              </a:lnSpc>
            </a:pPr>
            <a:endParaRPr lang="en-US"/>
          </a:p>
        </p:txBody>
      </p:sp>
      <p:pic>
        <p:nvPicPr>
          <p:cNvPr id="4" name="Picture 4" descr="Diagram&#10;&#10;Description automatically generated">
            <a:extLst>
              <a:ext uri="{FF2B5EF4-FFF2-40B4-BE49-F238E27FC236}">
                <a16:creationId xmlns:a16="http://schemas.microsoft.com/office/drawing/2014/main" id="{C715FE11-FD59-6E35-07DC-C5B32D5A96EA}"/>
              </a:ext>
            </a:extLst>
          </p:cNvPr>
          <p:cNvPicPr>
            <a:picLocks noChangeAspect="1"/>
          </p:cNvPicPr>
          <p:nvPr/>
        </p:nvPicPr>
        <p:blipFill>
          <a:blip r:embed="rId6"/>
          <a:stretch>
            <a:fillRect/>
          </a:stretch>
        </p:blipFill>
        <p:spPr>
          <a:xfrm>
            <a:off x="4617891" y="1385174"/>
            <a:ext cx="4118510" cy="2734541"/>
          </a:xfrm>
          <a:prstGeom prst="rect">
            <a:avLst/>
          </a:prstGeom>
        </p:spPr>
      </p:pic>
    </p:spTree>
    <p:extLst>
      <p:ext uri="{BB962C8B-B14F-4D97-AF65-F5344CB8AC3E}">
        <p14:creationId xmlns:p14="http://schemas.microsoft.com/office/powerpoint/2010/main" val="57746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Sources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600"/>
            <a:ext cx="8395572" cy="3179400"/>
          </a:xfrm>
        </p:spPr>
        <p:txBody>
          <a:bodyPr/>
          <a:lstStyle/>
          <a:p>
            <a:pPr>
              <a:lnSpc>
                <a:spcPct val="150000"/>
              </a:lnSpc>
            </a:pPr>
            <a:r>
              <a:rPr lang="en-IN" sz="1400" b="1">
                <a:hlinkClick r:id="rId3"/>
              </a:rPr>
              <a:t>https://marutitech.com/blockchain-technology-implications-financial-platform/</a:t>
            </a:r>
            <a:endParaRPr lang="en-IN" sz="1400" b="1"/>
          </a:p>
          <a:p>
            <a:pPr>
              <a:lnSpc>
                <a:spcPct val="150000"/>
              </a:lnSpc>
            </a:pPr>
            <a:r>
              <a:rPr lang="en-IN" sz="1400" b="1">
                <a:hlinkClick r:id="rId4"/>
              </a:rPr>
              <a:t>https://scand.com/company/blog/blockchain-in-banking-and-finance/#:~:text=%20Here%20is%20how%20blockchain%20can%20improve%20security,preventing%20any%20data%20leakages%20or%20cyber...%20More%20</a:t>
            </a:r>
            <a:endParaRPr lang="en-IN" sz="1400" b="1"/>
          </a:p>
          <a:p>
            <a:pPr>
              <a:lnSpc>
                <a:spcPct val="150000"/>
              </a:lnSpc>
            </a:pPr>
            <a:r>
              <a:rPr lang="en-IN" sz="1400" b="1">
                <a:hlinkClick r:id="rId5">
                  <a:extLst>
                    <a:ext uri="{A12FA001-AC4F-418D-AE19-62706E023703}">
                      <ahyp:hlinkClr xmlns:ahyp="http://schemas.microsoft.com/office/drawing/2018/hyperlinkcolor" val="tx"/>
                    </a:ext>
                  </a:extLst>
                </a:hlinkClick>
              </a:rPr>
              <a:t>https://www.simplilearn.com/tutorials/blockchain-tutorial/blockchain-industries</a:t>
            </a:r>
            <a:endParaRPr lang="en-IN" sz="1400" b="1"/>
          </a:p>
          <a:p>
            <a:pPr>
              <a:lnSpc>
                <a:spcPct val="150000"/>
              </a:lnSpc>
            </a:pPr>
            <a:endParaRPr lang="en-IN" sz="1400" b="1"/>
          </a:p>
        </p:txBody>
      </p:sp>
    </p:spTree>
    <p:extLst>
      <p:ext uri="{BB962C8B-B14F-4D97-AF65-F5344CB8AC3E}">
        <p14:creationId xmlns:p14="http://schemas.microsoft.com/office/powerpoint/2010/main" val="46905162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1447</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Hind Madurai</vt:lpstr>
      <vt:lpstr>Average</vt:lpstr>
      <vt:lpstr>ProximaNova-Regular</vt:lpstr>
      <vt:lpstr>Raleway</vt:lpstr>
      <vt:lpstr>Arial</vt:lpstr>
      <vt:lpstr>Oswald</vt:lpstr>
      <vt:lpstr>Slate</vt:lpstr>
      <vt:lpstr>Cryptocurrency &amp; Blockchain (Finance)</vt:lpstr>
      <vt:lpstr>How Blockchain works ?</vt:lpstr>
      <vt:lpstr>Blockchain in Finance</vt:lpstr>
      <vt:lpstr>Implications of Blockchain Technology</vt:lpstr>
      <vt:lpstr>Improving Security</vt:lpstr>
      <vt:lpstr>Potential Areas</vt:lpstr>
      <vt:lpstr>Potential Disruptions</vt:lpstr>
      <vt:lpstr>Next Steps to be Taken: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Web (Finance)</dc:title>
  <dc:creator>nawrs alfardous</dc:creator>
  <cp:lastModifiedBy>Nawrs</cp:lastModifiedBy>
  <cp:revision>2</cp:revision>
  <dcterms:modified xsi:type="dcterms:W3CDTF">2022-06-22T16:44:35Z</dcterms:modified>
</cp:coreProperties>
</file>