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5" r:id="rId3"/>
    <p:sldId id="260" r:id="rId4"/>
    <p:sldId id="268" r:id="rId5"/>
    <p:sldId id="266" r:id="rId6"/>
    <p:sldId id="269" r:id="rId7"/>
    <p:sldId id="270" r:id="rId8"/>
    <p:sldId id="271" r:id="rId9"/>
    <p:sldId id="272" r:id="rId10"/>
    <p:sldId id="261" r:id="rId11"/>
    <p:sldId id="273" r:id="rId12"/>
  </p:sldIdLst>
  <p:sldSz cx="9144000" cy="5143500" type="screen16x9"/>
  <p:notesSz cx="6858000" cy="9144000"/>
  <p:embeddedFontLst>
    <p:embeddedFont>
      <p:font typeface="Average" panose="020B0604020202020204" charset="0"/>
      <p:regular r:id="rId14"/>
    </p:embeddedFont>
    <p:embeddedFont>
      <p:font typeface="Georgia" panose="02040502050405020303" pitchFamily="18" charset="0"/>
      <p:regular r:id="rId15"/>
      <p:bold r:id="rId16"/>
      <p:italic r:id="rId17"/>
      <p:boldItalic r:id="rId18"/>
    </p:embeddedFont>
    <p:embeddedFont>
      <p:font typeface="Libre Baskerville" panose="020B0604020202020204" charset="0"/>
      <p:regular r:id="rId19"/>
      <p:bold r:id="rId20"/>
      <p:italic r:id="rId21"/>
    </p:embeddedFont>
    <p:embeddedFont>
      <p:font typeface="open sans" panose="020B0604020202020204" charset="0"/>
      <p:regular r:id="rId22"/>
      <p:bold r:id="rId23"/>
      <p:italic r:id="rId24"/>
      <p:boldItalic r:id="rId25"/>
    </p:embeddedFont>
    <p:embeddedFont>
      <p:font typeface="open sans" panose="020B0604020202020204" charset="0"/>
      <p:regular r:id="rId22"/>
      <p:bold r:id="rId23"/>
      <p:italic r:id="rId24"/>
      <p:boldItalic r:id="rId25"/>
    </p:embeddedFont>
    <p:embeddedFont>
      <p:font typeface="Oswald" panose="020B0604020202020204" charset="0"/>
      <p:regular r:id="rId26"/>
      <p:bold r:id="rId27"/>
    </p:embeddedFont>
    <p:embeddedFont>
      <p:font typeface="PT Serif"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6F695-D61B-4BA2-8119-701EC0D056DB}" v="39" dt="2022-07-06T15:37:04.185"/>
    <p1510:client id="{54219B0F-360C-46C5-8B73-0E9783A20DA3}" v="55" dt="2022-07-06T16:00:22.691"/>
    <p1510:client id="{82F6B356-EA7B-43FE-9B25-C5866FB5E0C0}" v="28" dt="2022-07-06T15:35:27.252"/>
    <p1510:client id="{873070A9-FC09-4E25-A7D5-A38EBB23D319}" v="3" dt="2022-07-06T15:36:53.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me, Cheick (drameca)" userId="S::drameca@mail.uc.edu::29928b37-eddc-4e84-b04f-716c6d81e7a7" providerId="AD" clId="Web-{873070A9-FC09-4E25-A7D5-A38EBB23D319}"/>
    <pc:docChg chg="modSld">
      <pc:chgData name="Drame, Cheick (drameca)" userId="S::drameca@mail.uc.edu::29928b37-eddc-4e84-b04f-716c6d81e7a7" providerId="AD" clId="Web-{873070A9-FC09-4E25-A7D5-A38EBB23D319}" dt="2022-07-06T15:36:53.167" v="2" actId="1076"/>
      <pc:docMkLst>
        <pc:docMk/>
      </pc:docMkLst>
      <pc:sldChg chg="addSp modSp">
        <pc:chgData name="Drame, Cheick (drameca)" userId="S::drameca@mail.uc.edu::29928b37-eddc-4e84-b04f-716c6d81e7a7" providerId="AD" clId="Web-{873070A9-FC09-4E25-A7D5-A38EBB23D319}" dt="2022-07-06T15:36:53.167" v="2" actId="1076"/>
        <pc:sldMkLst>
          <pc:docMk/>
          <pc:sldMk cId="3761770137" sldId="265"/>
        </pc:sldMkLst>
        <pc:picChg chg="add mod">
          <ac:chgData name="Drame, Cheick (drameca)" userId="S::drameca@mail.uc.edu::29928b37-eddc-4e84-b04f-716c6d81e7a7" providerId="AD" clId="Web-{873070A9-FC09-4E25-A7D5-A38EBB23D319}" dt="2022-07-06T15:36:53.167" v="2" actId="1076"/>
          <ac:picMkLst>
            <pc:docMk/>
            <pc:sldMk cId="3761770137" sldId="265"/>
            <ac:picMk id="4" creationId="{E462AD46-39A9-6B40-3728-A3D976150352}"/>
          </ac:picMkLst>
        </pc:picChg>
      </pc:sldChg>
    </pc:docChg>
  </pc:docChgLst>
  <pc:docChgLst>
    <pc:chgData name="Leung, Austin (leungag)" userId="S::leungag@mail.uc.edu::3c06304a-b9ea-40a4-9917-3d280262f57d" providerId="AD" clId="Web-{82F6B356-EA7B-43FE-9B25-C5866FB5E0C0}"/>
    <pc:docChg chg="modSld">
      <pc:chgData name="Leung, Austin (leungag)" userId="S::leungag@mail.uc.edu::3c06304a-b9ea-40a4-9917-3d280262f57d" providerId="AD" clId="Web-{82F6B356-EA7B-43FE-9B25-C5866FB5E0C0}" dt="2022-07-06T15:56:41.432" v="133"/>
      <pc:docMkLst>
        <pc:docMk/>
      </pc:docMkLst>
      <pc:sldChg chg="addSp modSp">
        <pc:chgData name="Leung, Austin (leungag)" userId="S::leungag@mail.uc.edu::3c06304a-b9ea-40a4-9917-3d280262f57d" providerId="AD" clId="Web-{82F6B356-EA7B-43FE-9B25-C5866FB5E0C0}" dt="2022-07-06T15:27:41.317" v="4" actId="1076"/>
        <pc:sldMkLst>
          <pc:docMk/>
          <pc:sldMk cId="276697016" sldId="266"/>
        </pc:sldMkLst>
        <pc:picChg chg="add mod">
          <ac:chgData name="Leung, Austin (leungag)" userId="S::leungag@mail.uc.edu::3c06304a-b9ea-40a4-9917-3d280262f57d" providerId="AD" clId="Web-{82F6B356-EA7B-43FE-9B25-C5866FB5E0C0}" dt="2022-07-06T15:27:41.317" v="4" actId="1076"/>
          <ac:picMkLst>
            <pc:docMk/>
            <pc:sldMk cId="276697016" sldId="266"/>
            <ac:picMk id="4" creationId="{13FD458D-3FB9-208B-4F77-FF6E3663DB20}"/>
          </ac:picMkLst>
        </pc:picChg>
      </pc:sldChg>
      <pc:sldChg chg="addSp modSp">
        <pc:chgData name="Leung, Austin (leungag)" userId="S::leungag@mail.uc.edu::3c06304a-b9ea-40a4-9917-3d280262f57d" providerId="AD" clId="Web-{82F6B356-EA7B-43FE-9B25-C5866FB5E0C0}" dt="2022-07-06T15:29:49.457" v="9" actId="1076"/>
        <pc:sldMkLst>
          <pc:docMk/>
          <pc:sldMk cId="3955981466" sldId="268"/>
        </pc:sldMkLst>
        <pc:picChg chg="add mod">
          <ac:chgData name="Leung, Austin (leungag)" userId="S::leungag@mail.uc.edu::3c06304a-b9ea-40a4-9917-3d280262f57d" providerId="AD" clId="Web-{82F6B356-EA7B-43FE-9B25-C5866FB5E0C0}" dt="2022-07-06T15:29:49.457" v="9" actId="1076"/>
          <ac:picMkLst>
            <pc:docMk/>
            <pc:sldMk cId="3955981466" sldId="268"/>
            <ac:picMk id="3" creationId="{D216E88F-679F-F939-58AD-5B1AAD0DE576}"/>
          </ac:picMkLst>
        </pc:picChg>
      </pc:sldChg>
      <pc:sldChg chg="addSp delSp modSp mod modClrScheme chgLayout modNotes">
        <pc:chgData name="Leung, Austin (leungag)" userId="S::leungag@mail.uc.edu::3c06304a-b9ea-40a4-9917-3d280262f57d" providerId="AD" clId="Web-{82F6B356-EA7B-43FE-9B25-C5866FB5E0C0}" dt="2022-07-06T15:56:41.432" v="133"/>
        <pc:sldMkLst>
          <pc:docMk/>
          <pc:sldMk cId="993088244" sldId="269"/>
        </pc:sldMkLst>
        <pc:spChg chg="mod ord">
          <ac:chgData name="Leung, Austin (leungag)" userId="S::leungag@mail.uc.edu::3c06304a-b9ea-40a4-9917-3d280262f57d" providerId="AD" clId="Web-{82F6B356-EA7B-43FE-9B25-C5866FB5E0C0}" dt="2022-07-06T15:34:16.159" v="11"/>
          <ac:spMkLst>
            <pc:docMk/>
            <pc:sldMk cId="993088244" sldId="269"/>
            <ac:spMk id="2" creationId="{1D28BB9D-3B2F-6447-7457-596493AA5857}"/>
          </ac:spMkLst>
        </pc:spChg>
        <pc:spChg chg="mod ord">
          <ac:chgData name="Leung, Austin (leungag)" userId="S::leungag@mail.uc.edu::3c06304a-b9ea-40a4-9917-3d280262f57d" providerId="AD" clId="Web-{82F6B356-EA7B-43FE-9B25-C5866FB5E0C0}" dt="2022-07-06T15:34:16.159" v="11"/>
          <ac:spMkLst>
            <pc:docMk/>
            <pc:sldMk cId="993088244" sldId="269"/>
            <ac:spMk id="3" creationId="{C0A0A182-2AFB-418F-807A-E8320A8C38CA}"/>
          </ac:spMkLst>
        </pc:spChg>
        <pc:picChg chg="add del mod">
          <ac:chgData name="Leung, Austin (leungag)" userId="S::leungag@mail.uc.edu::3c06304a-b9ea-40a4-9917-3d280262f57d" providerId="AD" clId="Web-{82F6B356-EA7B-43FE-9B25-C5866FB5E0C0}" dt="2022-07-06T15:34:34.080" v="17"/>
          <ac:picMkLst>
            <pc:docMk/>
            <pc:sldMk cId="993088244" sldId="269"/>
            <ac:picMk id="4" creationId="{79BF7DC9-9AD4-3586-B5A3-D8A46EC9337E}"/>
          </ac:picMkLst>
        </pc:picChg>
        <pc:picChg chg="add mod">
          <ac:chgData name="Leung, Austin (leungag)" userId="S::leungag@mail.uc.edu::3c06304a-b9ea-40a4-9917-3d280262f57d" providerId="AD" clId="Web-{82F6B356-EA7B-43FE-9B25-C5866FB5E0C0}" dt="2022-07-06T15:35:27.252" v="23" actId="1076"/>
          <ac:picMkLst>
            <pc:docMk/>
            <pc:sldMk cId="993088244" sldId="269"/>
            <ac:picMk id="5" creationId="{10C074C4-B8DC-781E-DD10-28674DAE3561}"/>
          </ac:picMkLst>
        </pc:picChg>
      </pc:sldChg>
      <pc:sldChg chg="modNotes">
        <pc:chgData name="Leung, Austin (leungag)" userId="S::leungag@mail.uc.edu::3c06304a-b9ea-40a4-9917-3d280262f57d" providerId="AD" clId="Web-{82F6B356-EA7B-43FE-9B25-C5866FB5E0C0}" dt="2022-07-06T15:48:51.904" v="72"/>
        <pc:sldMkLst>
          <pc:docMk/>
          <pc:sldMk cId="828208126" sldId="270"/>
        </pc:sldMkLst>
      </pc:sldChg>
    </pc:docChg>
  </pc:docChgLst>
  <pc:docChgLst>
    <pc:chgData name="Drame, Cheick (drameca)" userId="29928b37-eddc-4e84-b04f-716c6d81e7a7" providerId="ADAL" clId="{54219B0F-360C-46C5-8B73-0E9783A20DA3}"/>
    <pc:docChg chg="custSel modSld">
      <pc:chgData name="Drame, Cheick (drameca)" userId="29928b37-eddc-4e84-b04f-716c6d81e7a7" providerId="ADAL" clId="{54219B0F-360C-46C5-8B73-0E9783A20DA3}" dt="2022-07-06T16:00:22.691" v="54" actId="33524"/>
      <pc:docMkLst>
        <pc:docMk/>
      </pc:docMkLst>
      <pc:sldChg chg="modNotesTx">
        <pc:chgData name="Drame, Cheick (drameca)" userId="29928b37-eddc-4e84-b04f-716c6d81e7a7" providerId="ADAL" clId="{54219B0F-360C-46C5-8B73-0E9783A20DA3}" dt="2022-07-06T16:00:22.691" v="54" actId="33524"/>
        <pc:sldMkLst>
          <pc:docMk/>
          <pc:sldMk cId="276697016" sldId="266"/>
        </pc:sldMkLst>
      </pc:sldChg>
      <pc:sldChg chg="modNotesTx">
        <pc:chgData name="Drame, Cheick (drameca)" userId="29928b37-eddc-4e84-b04f-716c6d81e7a7" providerId="ADAL" clId="{54219B0F-360C-46C5-8B73-0E9783A20DA3}" dt="2022-07-06T15:50:00.220" v="43" actId="20577"/>
        <pc:sldMkLst>
          <pc:docMk/>
          <pc:sldMk cId="3955981466" sldId="268"/>
        </pc:sldMkLst>
      </pc:sldChg>
    </pc:docChg>
  </pc:docChgLst>
  <pc:docChgLst>
    <pc:chgData name="Alfardous, Nawrs (alfardni)" userId="S::alfardni@mail.uc.edu::6e7242c7-7385-4f6a-8ca8-8a8e07f8adb3" providerId="AD" clId="Web-{3EA6F695-D61B-4BA2-8119-701EC0D056DB}"/>
    <pc:docChg chg="modSld">
      <pc:chgData name="Alfardous, Nawrs (alfardni)" userId="S::alfardni@mail.uc.edu::6e7242c7-7385-4f6a-8ca8-8a8e07f8adb3" providerId="AD" clId="Web-{3EA6F695-D61B-4BA2-8119-701EC0D056DB}" dt="2022-07-06T15:37:04.185" v="35" actId="1076"/>
      <pc:docMkLst>
        <pc:docMk/>
      </pc:docMkLst>
      <pc:sldChg chg="addSp modSp">
        <pc:chgData name="Alfardous, Nawrs (alfardni)" userId="S::alfardni@mail.uc.edu::6e7242c7-7385-4f6a-8ca8-8a8e07f8adb3" providerId="AD" clId="Web-{3EA6F695-D61B-4BA2-8119-701EC0D056DB}" dt="2022-07-06T15:37:04.185" v="35" actId="1076"/>
        <pc:sldMkLst>
          <pc:docMk/>
          <pc:sldMk cId="828208126" sldId="270"/>
        </pc:sldMkLst>
        <pc:picChg chg="add mod">
          <ac:chgData name="Alfardous, Nawrs (alfardni)" userId="S::alfardni@mail.uc.edu::6e7242c7-7385-4f6a-8ca8-8a8e07f8adb3" providerId="AD" clId="Web-{3EA6F695-D61B-4BA2-8119-701EC0D056DB}" dt="2022-07-06T15:37:01.685" v="34" actId="14100"/>
          <ac:picMkLst>
            <pc:docMk/>
            <pc:sldMk cId="828208126" sldId="270"/>
            <ac:picMk id="4" creationId="{0E15BCA2-9CE1-4F28-4029-B3E5D9AB822F}"/>
          </ac:picMkLst>
        </pc:picChg>
        <pc:picChg chg="add mod">
          <ac:chgData name="Alfardous, Nawrs (alfardni)" userId="S::alfardni@mail.uc.edu::6e7242c7-7385-4f6a-8ca8-8a8e07f8adb3" providerId="AD" clId="Web-{3EA6F695-D61B-4BA2-8119-701EC0D056DB}" dt="2022-07-06T15:37:04.185" v="35" actId="1076"/>
          <ac:picMkLst>
            <pc:docMk/>
            <pc:sldMk cId="828208126" sldId="270"/>
            <ac:picMk id="5" creationId="{CCDE457C-11D3-1E12-F39C-EA290A9C0E4B}"/>
          </ac:picMkLst>
        </pc:picChg>
      </pc:sldChg>
      <pc:sldChg chg="addSp modSp">
        <pc:chgData name="Alfardous, Nawrs (alfardni)" userId="S::alfardni@mail.uc.edu::6e7242c7-7385-4f6a-8ca8-8a8e07f8adb3" providerId="AD" clId="Web-{3EA6F695-D61B-4BA2-8119-701EC0D056DB}" dt="2022-07-06T15:33:02.890" v="16" actId="14100"/>
        <pc:sldMkLst>
          <pc:docMk/>
          <pc:sldMk cId="510122554" sldId="271"/>
        </pc:sldMkLst>
        <pc:picChg chg="add mod">
          <ac:chgData name="Alfardous, Nawrs (alfardni)" userId="S::alfardni@mail.uc.edu::6e7242c7-7385-4f6a-8ca8-8a8e07f8adb3" providerId="AD" clId="Web-{3EA6F695-D61B-4BA2-8119-701EC0D056DB}" dt="2022-07-06T15:31:46.921" v="11" actId="1076"/>
          <ac:picMkLst>
            <pc:docMk/>
            <pc:sldMk cId="510122554" sldId="271"/>
            <ac:picMk id="4" creationId="{DC1BD677-1E0D-E7FC-F67C-2076AF1DBD79}"/>
          </ac:picMkLst>
        </pc:picChg>
        <pc:picChg chg="add mod">
          <ac:chgData name="Alfardous, Nawrs (alfardni)" userId="S::alfardni@mail.uc.edu::6e7242c7-7385-4f6a-8ca8-8a8e07f8adb3" providerId="AD" clId="Web-{3EA6F695-D61B-4BA2-8119-701EC0D056DB}" dt="2022-07-06T15:33:02.890" v="16" actId="14100"/>
          <ac:picMkLst>
            <pc:docMk/>
            <pc:sldMk cId="510122554" sldId="271"/>
            <ac:picMk id="5" creationId="{4C5C4C40-2B0D-C39E-19BF-E5DEBBB5D324}"/>
          </ac:picMkLst>
        </pc:picChg>
      </pc:sldChg>
      <pc:sldChg chg="addSp modSp">
        <pc:chgData name="Alfardous, Nawrs (alfardni)" userId="S::alfardni@mail.uc.edu::6e7242c7-7385-4f6a-8ca8-8a8e07f8adb3" providerId="AD" clId="Web-{3EA6F695-D61B-4BA2-8119-701EC0D056DB}" dt="2022-07-06T15:28:01.969" v="6" actId="1076"/>
        <pc:sldMkLst>
          <pc:docMk/>
          <pc:sldMk cId="1284077415" sldId="272"/>
        </pc:sldMkLst>
        <pc:picChg chg="add mod">
          <ac:chgData name="Alfardous, Nawrs (alfardni)" userId="S::alfardni@mail.uc.edu::6e7242c7-7385-4f6a-8ca8-8a8e07f8adb3" providerId="AD" clId="Web-{3EA6F695-D61B-4BA2-8119-701EC0D056DB}" dt="2022-07-06T15:28:01.969" v="6" actId="1076"/>
          <ac:picMkLst>
            <pc:docMk/>
            <pc:sldMk cId="1284077415" sldId="272"/>
            <ac:picMk id="4" creationId="{C2E5D36A-DCAB-C79A-3937-4BDE3FAA26D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nsurancebusinessmag.com/ca/news/cyber/cna-concludes-investigation-into-cyberattack-260688.aspx"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bbc.com/news/business-5705069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ecuritymagazine.com/articles/96128-banking-industry-sees-1318-increase-in-ransomware-attacks-in-2021"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artificial-intelligence-for-risk-reduction-in-banking-current-uses-799445a4a152" TargetMode="External"/><Relationship Id="rId5" Type="http://schemas.openxmlformats.org/officeDocument/2006/relationships/hyperlink" Target="https://www.csoonline.com/article/3566072/pci-dss-explained-requirements-fines-and-steps-to-compliance.html" TargetMode="External"/><Relationship Id="rId4" Type="http://schemas.openxmlformats.org/officeDocument/2006/relationships/hyperlink" Target="https://www.fincen.gov/sites/default/files/2021-10/Financial%20Trend%20Analysis_Ransomware%20508%20FINAL.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101blockchains.com/top-blockchain-protocol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101blockchains.com/ultimate-ethereum-guide/" TargetMode="External"/><Relationship Id="rId4" Type="http://schemas.openxmlformats.org/officeDocument/2006/relationships/hyperlink" Target="https://101blockchains.com/hyperledger-fabric/"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000000"/>
                </a:solidFill>
                <a:effectLst/>
                <a:latin typeface="TiemposText-Regular"/>
              </a:rPr>
              <a:t>Good Morning Everyone, This is team VV and I’m the team lead AP</a:t>
            </a:r>
          </a:p>
          <a:p>
            <a:pPr marL="0" lvl="0" indent="0" algn="l" rtl="0">
              <a:spcBef>
                <a:spcPts val="0"/>
              </a:spcBef>
              <a:spcAft>
                <a:spcPts val="0"/>
              </a:spcAft>
              <a:buNone/>
            </a:pPr>
            <a:endParaRPr lang="en-US" b="0" i="0">
              <a:solidFill>
                <a:srgbClr val="000000"/>
              </a:solidFill>
              <a:effectLst/>
              <a:latin typeface="TiemposText-Regular"/>
            </a:endParaRPr>
          </a:p>
          <a:p>
            <a:pPr marL="0" lvl="0" indent="0" algn="l" rtl="0">
              <a:spcBef>
                <a:spcPts val="0"/>
              </a:spcBef>
              <a:spcAft>
                <a:spcPts val="0"/>
              </a:spcAft>
              <a:buNone/>
            </a:pPr>
            <a:r>
              <a:rPr lang="en-US" b="0" i="0">
                <a:solidFill>
                  <a:srgbClr val="444444"/>
                </a:solidFill>
                <a:effectLst/>
                <a:latin typeface="Roboto" panose="02000000000000000000" pitchFamily="2" charset="0"/>
              </a:rPr>
              <a:t>The term critical infrastructure is defined by the Department of Homeland Security as the </a:t>
            </a:r>
            <a:r>
              <a:rPr lang="en-US" b="0" i="1">
                <a:solidFill>
                  <a:srgbClr val="444444"/>
                </a:solidFill>
                <a:effectLst/>
                <a:latin typeface="Roboto" panose="02000000000000000000" pitchFamily="2" charset="0"/>
              </a:rPr>
              <a:t>“16 critical infrastructure industries whose assets, systems, and networks, whether physical or virtual, are considered so vital to the United States that their incapacitation or destruction would have a debilitating effect on security, national economic security, national public health or safety, or any combination thereof”</a:t>
            </a:r>
          </a:p>
          <a:p>
            <a:pPr marL="0" lvl="0" indent="0" algn="l" rtl="0">
              <a:spcBef>
                <a:spcPts val="0"/>
              </a:spcBef>
              <a:spcAft>
                <a:spcPts val="0"/>
              </a:spcAft>
              <a:buNone/>
            </a:pPr>
            <a:endParaRPr lang="en-US" b="0" i="1">
              <a:solidFill>
                <a:srgbClr val="444444"/>
              </a:solidFill>
              <a:effectLst/>
              <a:latin typeface="Roboto" panose="02000000000000000000" pitchFamily="2" charset="0"/>
            </a:endParaRPr>
          </a:p>
          <a:p>
            <a:pPr marL="0" lvl="0" indent="0" algn="l" rtl="0">
              <a:spcBef>
                <a:spcPts val="0"/>
              </a:spcBef>
              <a:spcAft>
                <a:spcPts val="0"/>
              </a:spcAft>
              <a:buNone/>
            </a:pPr>
            <a:r>
              <a:rPr lang="en-US" b="0" i="0">
                <a:solidFill>
                  <a:srgbClr val="000000"/>
                </a:solidFill>
                <a:effectLst/>
                <a:latin typeface="Libre Baskerville" panose="020B0604020202020204" pitchFamily="2" charset="0"/>
              </a:rPr>
              <a:t>It was revealed that in late March 2021, CNA Financial Corp., one of the largest insurance companies in the United States was </a:t>
            </a:r>
            <a:r>
              <a:rPr lang="en-US" b="0" i="0" u="sng">
                <a:solidFill>
                  <a:srgbClr val="4B4B4E"/>
                </a:solidFill>
                <a:effectLst/>
                <a:latin typeface="Libre Baskerville" panose="020B0604020202020204" pitchFamily="2" charset="0"/>
                <a:hlinkClick r:id="rId3"/>
              </a:rPr>
              <a:t>victim to a ransomware attack</a:t>
            </a:r>
            <a:r>
              <a:rPr lang="en-US" b="0" i="0">
                <a:solidFill>
                  <a:srgbClr val="000000"/>
                </a:solidFill>
                <a:effectLst/>
                <a:latin typeface="Libre Baskerville" panose="020B0604020202020204" pitchFamily="2" charset="0"/>
              </a:rPr>
              <a:t>. As a result, the company faced disruptions of their systems and networks.</a:t>
            </a:r>
            <a:r>
              <a:rPr lang="en-US" b="0" i="1">
                <a:solidFill>
                  <a:srgbClr val="444444"/>
                </a:solidFill>
                <a:effectLst/>
                <a:latin typeface="Roboto" panose="02000000000000000000" pitchFamily="2" charset="0"/>
              </a:rPr>
              <a:t> </a:t>
            </a:r>
            <a:r>
              <a:rPr lang="en-US" b="0" i="0">
                <a:solidFill>
                  <a:srgbClr val="000000"/>
                </a:solidFill>
                <a:effectLst/>
                <a:latin typeface="Libre Baskerville" panose="02000000000000000000" pitchFamily="2" charset="0"/>
              </a:rPr>
              <a:t>In May 2021, </a:t>
            </a:r>
            <a:r>
              <a:rPr lang="en-US" b="0" i="0" u="sng">
                <a:solidFill>
                  <a:srgbClr val="4B4B4E"/>
                </a:solidFill>
                <a:effectLst/>
                <a:latin typeface="Libre Baskerville" panose="02000000000000000000" pitchFamily="2" charset="0"/>
                <a:hlinkClick r:id="rId4"/>
              </a:rPr>
              <a:t>a ransomware attack on Colonial Pipeline halted plant operations for six days</a:t>
            </a:r>
            <a:r>
              <a:rPr lang="en-US" b="0" i="0">
                <a:solidFill>
                  <a:srgbClr val="000000"/>
                </a:solidFill>
                <a:effectLst/>
                <a:latin typeface="Libre Baskerville" panose="02000000000000000000" pitchFamily="2" charset="0"/>
              </a:rPr>
              <a:t>. The attack led to a fuel crisis and increased prices in the eastern U.S.</a:t>
            </a:r>
            <a:endParaRPr lang="en-US" b="0" i="1">
              <a:solidFill>
                <a:srgbClr val="444444"/>
              </a:solidFill>
              <a:effectLst/>
              <a:latin typeface="Roboto" panose="02000000000000000000" pitchFamily="2" charset="0"/>
            </a:endParaRPr>
          </a:p>
          <a:p>
            <a:pPr marL="0" lvl="0" indent="0" algn="l" rtl="0">
              <a:spcBef>
                <a:spcPts val="0"/>
              </a:spcBef>
              <a:spcAft>
                <a:spcPts val="0"/>
              </a:spcAft>
              <a:buNone/>
            </a:pPr>
            <a:endParaRPr lang="en-US" b="0" i="1">
              <a:solidFill>
                <a:srgbClr val="444444"/>
              </a:solidFill>
              <a:effectLst/>
              <a:latin typeface="Roboto" panose="02000000000000000000" pitchFamily="2" charset="0"/>
            </a:endParaRPr>
          </a:p>
          <a:p>
            <a:pPr marL="0" lvl="0" indent="0" algn="l" rtl="0">
              <a:spcBef>
                <a:spcPts val="0"/>
              </a:spcBef>
              <a:spcAft>
                <a:spcPts val="0"/>
              </a:spcAft>
              <a:buNone/>
            </a:pPr>
            <a:r>
              <a:rPr lang="en-US" b="0" i="1">
                <a:solidFill>
                  <a:srgbClr val="444444"/>
                </a:solidFill>
                <a:effectLst/>
                <a:latin typeface="Roboto" panose="02000000000000000000" pitchFamily="2" charset="0"/>
              </a:rPr>
              <a:t>Vance Jr, the global chair of the cyber security practice at Baker McKenzie LLP, and former Manhattan District had a meeting conducted in 2016 in NYPD, where the purpose was to discuss about cybercrime and cyber terrorism prevention strategies generally, by working on ‘what-if’ scenarios. The question was ‘What would happen if a terrorist or state actor attacked one of the 16 critical infrastructure, and who would respond’</a:t>
            </a:r>
            <a:endParaRPr lang="en-US" b="0" i="0">
              <a:solidFill>
                <a:srgbClr val="000000"/>
              </a:solidFill>
              <a:effectLst/>
              <a:latin typeface="TiemposText-Regul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71729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endParaRPr lang="en-US" b="0" i="0">
              <a:solidFill>
                <a:srgbClr val="292929"/>
              </a:solidFill>
              <a:effectLst/>
              <a:latin typeface="charter"/>
            </a:endParaRPr>
          </a:p>
        </p:txBody>
      </p:sp>
    </p:spTree>
    <p:extLst>
      <p:ext uri="{BB962C8B-B14F-4D97-AF65-F5344CB8AC3E}">
        <p14:creationId xmlns:p14="http://schemas.microsoft.com/office/powerpoint/2010/main" val="112700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191919"/>
                </a:solidFill>
                <a:effectLst/>
                <a:latin typeface="Georgia" panose="02040502050405020303" pitchFamily="18" charset="0"/>
              </a:rPr>
              <a:t>Models were looked elsewhere for guidance, but there were none that met the extraordinary needs of the moment. It would be the responsibility as a New York City community to manage that attack, mitigate it and restore city operations.</a:t>
            </a:r>
            <a:endParaRPr lang="en-US"/>
          </a:p>
          <a:p>
            <a:pPr algn="l"/>
            <a:r>
              <a:rPr lang="en-US"/>
              <a:t>The meeting concluded with the creation of the CCSI Project.</a:t>
            </a:r>
          </a:p>
          <a:p>
            <a:pPr algn="l"/>
            <a:r>
              <a:rPr lang="en-US" b="0" i="0">
                <a:solidFill>
                  <a:srgbClr val="191919"/>
                </a:solidFill>
                <a:effectLst/>
                <a:latin typeface="Georgia" panose="02040502050405020303" pitchFamily="18" charset="0"/>
              </a:rPr>
              <a:t>It was decided that representatives of the 16 critical sectors would be convened in New York City at a meeting to discuss and fix this gap.  A public/private partnership was created with a task force of members from each critical sector to do three things; one, to share real-time cyber threat intelligence through the NYPD intelligence bureau to the private sector partners and other government agencies; two, to train for responding to potential attacks together by doing table exercises at the IBM cyber range in Boston; and three, in the event of a real attack, to convene at an operations center (which was opened in June 2021) to manage the attack from a secure location with access to power and communications even when there was a loss of power or communications outside the center. In the years since its inception, the task force has been a key intelligence-sharing hub for New York City and unlike other parts of the country, New York City’s critical infrastructure, remarkably, has been relatively unscathed by any significant cyber attack.</a:t>
            </a:r>
            <a:endParaRPr lang="en-US"/>
          </a:p>
          <a:p>
            <a:pPr algn="l"/>
            <a:endParaRPr lang="en-IN"/>
          </a:p>
        </p:txBody>
      </p:sp>
    </p:spTree>
    <p:extLst>
      <p:ext uri="{BB962C8B-B14F-4D97-AF65-F5344CB8AC3E}">
        <p14:creationId xmlns:p14="http://schemas.microsoft.com/office/powerpoint/2010/main" val="186824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US" b="0" i="0">
                <a:solidFill>
                  <a:srgbClr val="000000"/>
                </a:solidFill>
                <a:effectLst/>
                <a:latin typeface="Libre Baskerville" panose="02000000000000000000" pitchFamily="2" charset="0"/>
              </a:rPr>
              <a:t>The need for combating cyberthreats to critical infrastructure is well recognized. However, the infrastructure today is far from secure. This is due to a many interrelated factors that create a perfect storm of exposures.</a:t>
            </a:r>
          </a:p>
          <a:p>
            <a:pPr algn="l" fontAlgn="base"/>
            <a:r>
              <a:rPr lang="en-US" b="0" i="0">
                <a:solidFill>
                  <a:srgbClr val="000000"/>
                </a:solidFill>
                <a:effectLst/>
                <a:latin typeface="Libre Baskerville" panose="02000000000000000000" pitchFamily="2" charset="0"/>
              </a:rPr>
              <a:t>First, many of our most critical systems are extremely complex. This complexity is rapidly increasing as the number of devices and connections in these systems continues to grow.</a:t>
            </a:r>
          </a:p>
          <a:p>
            <a:pPr algn="l" fontAlgn="base"/>
            <a:r>
              <a:rPr lang="en-US" b="0" i="0">
                <a:solidFill>
                  <a:srgbClr val="000000"/>
                </a:solidFill>
                <a:effectLst/>
                <a:latin typeface="Libre Baskerville" panose="02000000000000000000" pitchFamily="2" charset="0"/>
              </a:rPr>
              <a:t>Second, many of these systems involve a mix of insecure, outdated legacy systems and new technologies. These new technologies promise features like advanced analytics and automation. However, they are sometimes connected and used in insecure ways that the original designers of the legacy systems could not have imagined.</a:t>
            </a:r>
          </a:p>
          <a:p>
            <a:pPr algn="l" fontAlgn="base"/>
            <a:r>
              <a:rPr lang="en-US" b="0" i="0">
                <a:solidFill>
                  <a:srgbClr val="000000"/>
                </a:solidFill>
                <a:effectLst/>
                <a:latin typeface="Libre Baskerville" panose="02000000000000000000" pitchFamily="2" charset="0"/>
              </a:rPr>
              <a:t>Taken together, these factors mean that these systems are too complex to be completely understood by a person, a team of people or even a computer model. This makes it very difficult to identify weak spots that if exploited — accidentally or intentionally — could lead to system failures.</a:t>
            </a:r>
          </a:p>
          <a:p>
            <a:pPr marL="158750" indent="0" algn="l">
              <a:buNone/>
            </a:pPr>
            <a:endParaRPr lang="en-US" b="0" i="0">
              <a:solidFill>
                <a:srgbClr val="292929"/>
              </a:solidFill>
              <a:effectLst/>
              <a:latin typeface="charter"/>
            </a:endParaRPr>
          </a:p>
        </p:txBody>
      </p:sp>
    </p:spTree>
    <p:extLst>
      <p:ext uri="{BB962C8B-B14F-4D97-AF65-F5344CB8AC3E}">
        <p14:creationId xmlns:p14="http://schemas.microsoft.com/office/powerpoint/2010/main" val="315362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US" b="0" i="0">
                <a:solidFill>
                  <a:srgbClr val="000000"/>
                </a:solidFill>
                <a:effectLst/>
                <a:latin typeface="Libre Baskerville" panose="02000000000000000000" pitchFamily="2" charset="0"/>
              </a:rPr>
              <a:t>We will be assessing the risks based on a High, Medium, and Low Scale.</a:t>
            </a: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US" b="0" i="0">
                <a:solidFill>
                  <a:srgbClr val="000000"/>
                </a:solidFill>
                <a:effectLst/>
                <a:latin typeface="Libre Baskerville" panose="02000000000000000000" pitchFamily="2" charset="0"/>
              </a:rPr>
              <a:t>High is </a:t>
            </a:r>
            <a:r>
              <a:rPr lang="en-US" sz="1100" b="0" i="0">
                <a:solidFill>
                  <a:srgbClr val="000000"/>
                </a:solidFill>
                <a:effectLst/>
                <a:latin typeface="Libre Baskerville" panose="02000000000000000000" pitchFamily="2" charset="0"/>
              </a:rPr>
              <a:t>t</a:t>
            </a:r>
            <a:r>
              <a:rPr lang="en-US" altLang="en-US" sz="1100"/>
              <a:t>he threat source is highly motivated and sufficiently capable and controls to prevent the vulnerability from being exercised are ineffective</a:t>
            </a: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US" b="0" i="0">
                <a:solidFill>
                  <a:srgbClr val="000000"/>
                </a:solidFill>
                <a:effectLst/>
                <a:latin typeface="Libre Baskerville" panose="02000000000000000000" pitchFamily="2" charset="0"/>
              </a:rPr>
              <a:t>Medium is </a:t>
            </a:r>
            <a:r>
              <a:rPr lang="en-US" altLang="en-US" sz="1100"/>
              <a:t>The threat source is motivated and capable, but controls are in place that may impede successful exercise of the vulnerability</a:t>
            </a:r>
          </a:p>
          <a:p>
            <a:pPr algn="l" fontAlgn="base"/>
            <a:r>
              <a:rPr lang="en-US" b="0" i="0">
                <a:solidFill>
                  <a:srgbClr val="000000"/>
                </a:solidFill>
                <a:effectLst/>
                <a:latin typeface="Libre Baskerville" panose="02000000000000000000" pitchFamily="2" charset="0"/>
              </a:rPr>
              <a:t>And Low is </a:t>
            </a:r>
            <a:r>
              <a:rPr lang="en-US" sz="1100" b="0" i="0">
                <a:solidFill>
                  <a:srgbClr val="000000"/>
                </a:solidFill>
                <a:effectLst/>
                <a:latin typeface="Libre Baskerville" panose="02000000000000000000" pitchFamily="2" charset="0"/>
              </a:rPr>
              <a:t>t</a:t>
            </a:r>
            <a:r>
              <a:rPr lang="en-US" altLang="en-US" sz="1100"/>
              <a:t>he threat source lacks motivation or capability, or controls are in place to prevent or significantly impede exercising the vulnerability</a:t>
            </a:r>
            <a:endParaRPr lang="en-US" b="0" i="0">
              <a:solidFill>
                <a:srgbClr val="000000"/>
              </a:solidFill>
              <a:effectLst/>
              <a:latin typeface="Libre Baskerville" panose="02000000000000000000" pitchFamily="2" charset="0"/>
            </a:endParaRPr>
          </a:p>
        </p:txBody>
      </p:sp>
    </p:spTree>
    <p:extLst>
      <p:ext uri="{BB962C8B-B14F-4D97-AF65-F5344CB8AC3E}">
        <p14:creationId xmlns:p14="http://schemas.microsoft.com/office/powerpoint/2010/main" val="592351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a:t>When financial and personal information is being transmitted through the IoT network, the data can be breached and </a:t>
            </a:r>
          </a:p>
          <a:p>
            <a:pPr marL="0" lvl="0" indent="0" algn="l" rtl="0">
              <a:spcBef>
                <a:spcPts val="0"/>
              </a:spcBef>
              <a:spcAft>
                <a:spcPts val="0"/>
              </a:spcAft>
              <a:buNone/>
            </a:pPr>
            <a:r>
              <a:rPr lang="en-US"/>
              <a:t>hacked. This is a High Risk on the scale.</a:t>
            </a:r>
          </a:p>
          <a:p>
            <a:pPr marL="0" lvl="0" indent="0" algn="l" rtl="0">
              <a:spcBef>
                <a:spcPts val="0"/>
              </a:spcBef>
              <a:spcAft>
                <a:spcPts val="0"/>
              </a:spcAft>
              <a:buNone/>
            </a:pPr>
            <a:r>
              <a:rPr lang="en-US"/>
              <a:t>Different devices require different maintenance approaches. There are no common standards for maintaining IoT.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a:solidFill>
                  <a:srgbClr val="1F1F1F"/>
                </a:solidFill>
                <a:highlight>
                  <a:srgbClr val="FFFFFF"/>
                </a:highlight>
              </a:rPr>
              <a:t>The matter is that all hardware used in IoT can be manufactured by different suppliers and they cannot have one common maintenance standard. And even if all hardware manufacturers in the world will agree to use one specific standard, technical issues will remain. Only if there will be one monopolistic manufacturer of all equipment, but it is unreal since it will damage economic situation in the whole world. So, the lack of common standards can be the reason for failures in the functionality of IoT devices. According to the </a:t>
            </a:r>
            <a:r>
              <a:rPr lang="en">
                <a:solidFill>
                  <a:schemeClr val="dk1"/>
                </a:solidFill>
                <a:highlight>
                  <a:schemeClr val="lt1"/>
                </a:highlight>
              </a:rPr>
              <a:t>2020 Unit 42 IoT Threat Report, </a:t>
            </a:r>
            <a:r>
              <a:rPr lang="en-US" sz="1100" u="sng">
                <a:highlight>
                  <a:schemeClr val="lt1"/>
                </a:highlight>
                <a:latin typeface="Roboto"/>
                <a:ea typeface="Roboto"/>
                <a:cs typeface="Roboto"/>
                <a:sym typeface="Roboto"/>
              </a:rPr>
              <a:t>Standardization should be implied which is </a:t>
            </a:r>
            <a:r>
              <a:rPr lang="en-US" sz="1100" b="1" u="sng">
                <a:highlight>
                  <a:schemeClr val="lt1"/>
                </a:highlight>
                <a:latin typeface="Roboto"/>
                <a:ea typeface="Roboto"/>
                <a:cs typeface="Roboto"/>
                <a:sym typeface="Roboto"/>
              </a:rPr>
              <a:t>the process of creating a more uniform, consistent IT environment by limiting the number of systems, devices, applications, services and configurations.</a:t>
            </a:r>
          </a:p>
          <a:p>
            <a:pPr marL="0" lvl="0" indent="0" algn="l" rtl="0">
              <a:spcBef>
                <a:spcPts val="0"/>
              </a:spcBef>
              <a:spcAft>
                <a:spcPts val="0"/>
              </a:spcAft>
              <a:buNone/>
            </a:pPr>
            <a:endParaRPr lang="en-US"/>
          </a:p>
          <a:p>
            <a:pPr algn="l"/>
            <a:endParaRPr lang="en-IN"/>
          </a:p>
        </p:txBody>
      </p:sp>
    </p:spTree>
    <p:extLst>
      <p:ext uri="{BB962C8B-B14F-4D97-AF65-F5344CB8AC3E}">
        <p14:creationId xmlns:p14="http://schemas.microsoft.com/office/powerpoint/2010/main" val="3403680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000000"/>
                </a:solidFill>
                <a:effectLst/>
                <a:latin typeface="Roboto" panose="02000000000000000000" pitchFamily="2" charset="0"/>
              </a:rPr>
              <a:t>This is Low Risk on Scale.</a:t>
            </a:r>
          </a:p>
          <a:p>
            <a:pPr>
              <a:defRPr/>
            </a:pPr>
            <a:r>
              <a:rPr lang="en-US" b="0" i="0">
                <a:solidFill>
                  <a:srgbClr val="000000"/>
                </a:solidFill>
                <a:effectLst/>
                <a:latin typeface="Roboto"/>
              </a:rPr>
              <a:t>0-day vulnerability attacks have emerged as one of the major cybersecurity concerns in the last few years.</a:t>
            </a:r>
            <a:r>
              <a:rPr lang="en-US">
                <a:latin typeface="Roboto"/>
              </a:rPr>
              <a:t> It is known to</a:t>
            </a:r>
            <a:r>
              <a:rPr lang="en-US" b="0" i="0">
                <a:solidFill>
                  <a:srgbClr val="000000"/>
                </a:solidFill>
                <a:effectLst/>
                <a:latin typeface="Roboto"/>
              </a:rPr>
              <a:t> target individuals, large enterprises, government agencies, and for that matter, any organization irrespective of its size or nature of the industry. According to data released by the Google Project Zero security team, they detected 20 zero-day vulnerability attacks in 2019 and 11 zero-days in the first half of 2020 in the wild. </a:t>
            </a:r>
            <a:r>
              <a:rPr lang="en-US" b="0" i="0">
                <a:solidFill>
                  <a:srgbClr val="010102"/>
                </a:solidFill>
                <a:effectLst/>
                <a:latin typeface="Avenir"/>
              </a:rPr>
              <a:t>Once hackers have successfully identified a zero-day vulnerability, they try to leverage it to carry out attacks on a system, which is known as a </a:t>
            </a:r>
            <a:r>
              <a:rPr lang="en-US" b="1" i="0">
                <a:solidFill>
                  <a:srgbClr val="010102"/>
                </a:solidFill>
                <a:effectLst/>
                <a:latin typeface="Avenir"/>
              </a:rPr>
              <a:t>zero-day exploit.</a:t>
            </a:r>
            <a:endParaRPr lang="en-IN" b="1" i="0">
              <a:solidFill>
                <a:srgbClr val="010102"/>
              </a:solidFill>
              <a:effectLst/>
              <a:latin typeface="Avenir"/>
            </a:endParaRPr>
          </a:p>
          <a:p>
            <a:pPr algn="l"/>
            <a:r>
              <a:rPr lang="en-US" b="0" i="0">
                <a:solidFill>
                  <a:srgbClr val="313131"/>
                </a:solidFill>
                <a:effectLst/>
                <a:latin typeface="PT Serif" panose="020B0604020202020204" pitchFamily="18" charset="0"/>
              </a:rPr>
              <a:t>With a </a:t>
            </a:r>
            <a:r>
              <a:rPr lang="en-US" b="0" i="0" u="none" strike="noStrike">
                <a:solidFill>
                  <a:srgbClr val="1E73BE"/>
                </a:solidFill>
                <a:effectLst/>
                <a:latin typeface="PT Serif" panose="020B0604020202020204" pitchFamily="18" charset="0"/>
                <a:hlinkClick r:id="rId3"/>
              </a:rPr>
              <a:t>year-over-year increase of 1,318%</a:t>
            </a:r>
            <a:r>
              <a:rPr lang="en-US" b="0" i="0">
                <a:solidFill>
                  <a:srgbClr val="313131"/>
                </a:solidFill>
                <a:effectLst/>
                <a:latin typeface="PT Serif" panose="020B0604020202020204" pitchFamily="18" charset="0"/>
              </a:rPr>
              <a:t>, cyber risk in the banking sector has never been higher. </a:t>
            </a:r>
            <a:r>
              <a:rPr lang="en-US" b="0" i="0">
                <a:solidFill>
                  <a:srgbClr val="313131"/>
                </a:solidFill>
                <a:effectLst/>
                <a:latin typeface="PT Serif" panose="020A0603040505020204" pitchFamily="18" charset="0"/>
              </a:rPr>
              <a:t>In 2021, ransomware comprises the majority of cyber attacks on the banking industry. According to a report published by the US Treasury’s </a:t>
            </a:r>
            <a:r>
              <a:rPr lang="en-US" b="0" i="0" u="none" strike="noStrike">
                <a:solidFill>
                  <a:srgbClr val="1E73BE"/>
                </a:solidFill>
                <a:effectLst/>
                <a:latin typeface="PT Serif" panose="020A0603040505020204" pitchFamily="18" charset="0"/>
                <a:hlinkClick r:id="rId4"/>
              </a:rPr>
              <a:t>Financial Crimes Enforcement Network</a:t>
            </a:r>
            <a:r>
              <a:rPr lang="en-US" b="0" i="0">
                <a:solidFill>
                  <a:srgbClr val="313131"/>
                </a:solidFill>
                <a:effectLst/>
                <a:latin typeface="PT Serif" panose="020A0603040505020204" pitchFamily="18" charset="0"/>
              </a:rPr>
              <a:t> (</a:t>
            </a:r>
            <a:r>
              <a:rPr lang="en-US" b="0" i="0" err="1">
                <a:solidFill>
                  <a:srgbClr val="313131"/>
                </a:solidFill>
                <a:effectLst/>
                <a:latin typeface="PT Serif" panose="020A0603040505020204" pitchFamily="18" charset="0"/>
              </a:rPr>
              <a:t>FinCen</a:t>
            </a:r>
            <a:r>
              <a:rPr lang="en-US" b="0" i="0">
                <a:solidFill>
                  <a:srgbClr val="313131"/>
                </a:solidFill>
                <a:effectLst/>
                <a:latin typeface="PT Serif" panose="020A0603040505020204" pitchFamily="18" charset="0"/>
              </a:rPr>
              <a:t>), the 635 suspicious activity reports (SARs) filed in the first half of 2021 represent a 30% increase over the entirety of 2020.</a:t>
            </a:r>
            <a:endParaRPr lang="en-IN" b="0" i="0">
              <a:solidFill>
                <a:srgbClr val="313131"/>
              </a:solidFill>
              <a:effectLst/>
              <a:latin typeface="PT Serif" panose="020A0603040505020204" pitchFamily="18" charset="0"/>
            </a:endParaRPr>
          </a:p>
          <a:p>
            <a:pPr marL="158750" indent="0">
              <a:buNone/>
            </a:pPr>
            <a:r>
              <a:rPr lang="en-US">
                <a:solidFill>
                  <a:srgbClr val="313131"/>
                </a:solidFill>
                <a:latin typeface="PT Serif"/>
              </a:rPr>
              <a:t>Measures use to prevent exploits</a:t>
            </a:r>
          </a:p>
          <a:p>
            <a:pPr algn="l"/>
            <a:r>
              <a:rPr lang="en-US" b="0" i="0">
                <a:solidFill>
                  <a:srgbClr val="333333"/>
                </a:solidFill>
                <a:effectLst/>
                <a:latin typeface="Helvetica Neue"/>
              </a:rPr>
              <a:t>All businesses that process online credit card transactions should comply with the Payment Card Industry-Data Security Standard (PCI-DSS). PCI-DSS </a:t>
            </a:r>
            <a:r>
              <a:rPr lang="en-US" b="0" i="0" u="none" strike="noStrike">
                <a:solidFill>
                  <a:srgbClr val="30799B"/>
                </a:solidFill>
                <a:effectLst/>
                <a:latin typeface="Helvetica Neue"/>
                <a:hlinkClick r:id="rId5"/>
              </a:rPr>
              <a:t>includes a set of twelve requirements</a:t>
            </a:r>
            <a:r>
              <a:rPr lang="en-US" b="0" i="0">
                <a:solidFill>
                  <a:srgbClr val="333333"/>
                </a:solidFill>
                <a:effectLst/>
                <a:latin typeface="Helvetica Neue"/>
              </a:rPr>
              <a:t> to secure credit card data and other personal information related to online transactions. </a:t>
            </a:r>
          </a:p>
          <a:p>
            <a:pPr algn="l"/>
            <a:r>
              <a:rPr lang="en-US" b="0" i="0">
                <a:solidFill>
                  <a:srgbClr val="101D3E"/>
                </a:solidFill>
                <a:effectLst/>
                <a:latin typeface="Rubik"/>
              </a:rPr>
              <a:t>We’re seeing </a:t>
            </a:r>
            <a:r>
              <a:rPr lang="en-US" b="0" i="0" u="none" strike="noStrike">
                <a:solidFill>
                  <a:srgbClr val="6ABF4B"/>
                </a:solidFill>
                <a:effectLst/>
                <a:latin typeface="Rubik"/>
                <a:hlinkClick r:id="rId6"/>
              </a:rPr>
              <a:t>major banks put AI technology into practice</a:t>
            </a:r>
            <a:r>
              <a:rPr lang="en-US" b="0" i="0">
                <a:solidFill>
                  <a:srgbClr val="101D3E"/>
                </a:solidFill>
                <a:effectLst/>
                <a:latin typeface="Rubik"/>
              </a:rPr>
              <a:t> that approaches fraud detection from a forward-thinking perspective rather than waiting until after fraud occurs to act.</a:t>
            </a:r>
          </a:p>
          <a:p>
            <a:pPr marL="158750" indent="0" algn="l">
              <a:buNone/>
            </a:pPr>
            <a:endParaRPr lang="en-US" b="0" i="0">
              <a:solidFill>
                <a:srgbClr val="313131"/>
              </a:solidFill>
              <a:effectLst/>
              <a:latin typeface="PT Serif" panose="020A0603040505020204" pitchFamily="18" charset="0"/>
            </a:endParaRPr>
          </a:p>
        </p:txBody>
      </p:sp>
    </p:spTree>
    <p:extLst>
      <p:ext uri="{BB962C8B-B14F-4D97-AF65-F5344CB8AC3E}">
        <p14:creationId xmlns:p14="http://schemas.microsoft.com/office/powerpoint/2010/main" val="207620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a:t>Even though this is low risk on the scale </a:t>
            </a:r>
            <a:r>
              <a:rPr lang="en-US"/>
              <a:t>By regularly monitoring the Dark Web, security professionals can gain valuable insights into emerging trends and specific threat intelligence to improve their defensive techniques. They can leverage chatter on Dark Web forums as an early warning system, alerting them to new bots, viruses or malware that have appeared on the scene. Monitoring the Dark Web can provide early notification of an attack on a specific organization(s) too. Chatter on the Dark Web mentioning some form of access or the sale of credentials, names of executives and other information that is specific to an organization can be a giveaway you’re under attack or are being highly targeted.</a:t>
            </a:r>
            <a:endParaRPr lang="en-IN"/>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333333"/>
                </a:solidFill>
                <a:effectLst/>
                <a:latin typeface="Georgia" panose="02040502050405020303" pitchFamily="18" charset="0"/>
              </a:rPr>
              <a:t>At least 2,000 law enforcement agencies in all 50 states of the U.S. now have access to tools that allow them to get into locked or encrypted smartphones and extract data from it. There’s widespread use of mobile device forensic tools (MDFTs) by more than 2,000 law enforcement agencies. These forensic tools allow police to extract a full copy of data from a phone including emails, texts, photos, location, app data, and more, which can then be programmatically searched.</a:t>
            </a:r>
          </a:p>
          <a:p>
            <a:pPr algn="l"/>
            <a:endParaRPr lang="en-IN"/>
          </a:p>
        </p:txBody>
      </p:sp>
    </p:spTree>
    <p:extLst>
      <p:ext uri="{BB962C8B-B14F-4D97-AF65-F5344CB8AC3E}">
        <p14:creationId xmlns:p14="http://schemas.microsoft.com/office/powerpoint/2010/main" val="73166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19232D"/>
                </a:solidFill>
                <a:effectLst/>
                <a:latin typeface="open sans" panose="020B0606030504020204" pitchFamily="34" charset="0"/>
              </a:rPr>
              <a:t>Blockchain is a new technology. This means that it becomes hard to include </a:t>
            </a:r>
            <a:r>
              <a:rPr lang="en-US" b="0" i="0" u="none" strike="noStrike">
                <a:solidFill>
                  <a:srgbClr val="005EEC"/>
                </a:solidFill>
                <a:effectLst/>
                <a:latin typeface="open sans" panose="020B0606030504020204" pitchFamily="34" charset="0"/>
                <a:hlinkClick r:id="rId3"/>
              </a:rPr>
              <a:t>blockchain protocols</a:t>
            </a:r>
            <a:r>
              <a:rPr lang="en-US" b="0" i="0">
                <a:solidFill>
                  <a:srgbClr val="19232D"/>
                </a:solidFill>
                <a:effectLst/>
                <a:latin typeface="open sans" panose="020B0606030504020204" pitchFamily="34" charset="0"/>
              </a:rPr>
              <a:t> into a project. According to Deloitte, it is hard to implement different blockchain projects. For example, if they want to share information from </a:t>
            </a:r>
            <a:r>
              <a:rPr lang="en-US" b="0" i="0" u="none" strike="noStrike">
                <a:solidFill>
                  <a:srgbClr val="005EEC"/>
                </a:solidFill>
                <a:effectLst/>
                <a:latin typeface="open sans" panose="020B0606030504020204" pitchFamily="34" charset="0"/>
                <a:hlinkClick r:id="rId4"/>
              </a:rPr>
              <a:t>Hyperledger Fabric</a:t>
            </a:r>
            <a:r>
              <a:rPr lang="en-US" b="0" i="0">
                <a:solidFill>
                  <a:srgbClr val="19232D"/>
                </a:solidFill>
                <a:effectLst/>
                <a:latin typeface="open sans" panose="020B0606030504020204" pitchFamily="34" charset="0"/>
              </a:rPr>
              <a:t> Protocol to </a:t>
            </a:r>
            <a:r>
              <a:rPr lang="en-US" b="0" i="0" u="none" strike="noStrike">
                <a:solidFill>
                  <a:srgbClr val="005EEC"/>
                </a:solidFill>
                <a:effectLst/>
                <a:latin typeface="open sans" panose="020B0606030504020204" pitchFamily="34" charset="0"/>
                <a:hlinkClick r:id="rId5"/>
              </a:rPr>
              <a:t>Ethereum</a:t>
            </a:r>
            <a:r>
              <a:rPr lang="en-US" b="0" i="0">
                <a:solidFill>
                  <a:srgbClr val="19232D"/>
                </a:solidFill>
                <a:effectLst/>
                <a:latin typeface="open sans" panose="020B0606030504020204" pitchFamily="34" charset="0"/>
              </a:rPr>
              <a:t> Protocol, they would need an integration layer that manages these two different enterprise systems</a:t>
            </a:r>
            <a:endParaRPr lang="en-US" b="0" i="0">
              <a:solidFill>
                <a:srgbClr val="414141"/>
              </a:solidFill>
              <a:effectLst/>
              <a:latin typeface="ProximaNova-Regular"/>
            </a:endParaRPr>
          </a:p>
          <a:p>
            <a:r>
              <a:rPr lang="en-US" b="0" i="0">
                <a:solidFill>
                  <a:srgbClr val="414141"/>
                </a:solidFill>
                <a:effectLst/>
                <a:latin typeface="ProximaNova-Regular"/>
              </a:rPr>
              <a:t>Cybercriminals can hack into cryptocurrency trading platforms and steal funds. Cryptocurrency is already the most preferred form of exchange in cases of ransomware attacks. We consider this a Medium Risk on the Scale.</a:t>
            </a:r>
          </a:p>
          <a:p>
            <a:r>
              <a:rPr lang="en-US" b="0" i="0">
                <a:solidFill>
                  <a:srgbClr val="414141"/>
                </a:solidFill>
                <a:effectLst/>
                <a:latin typeface="ProximaNova-Regular"/>
              </a:rPr>
              <a:t>Cybercriminals can hide their true identities when asking for ransom in digital currencies. When making an exchange, they can easily convert cryptocurrencies into traditional forms without ever being discovered. They can attack any business and ask for ransom in digital currencies since this form of cybercrime is practically untraceable with no evidence linked to the criminal.</a:t>
            </a:r>
          </a:p>
          <a:p>
            <a:r>
              <a:rPr lang="en-US" b="0" i="0">
                <a:solidFill>
                  <a:srgbClr val="19232D"/>
                </a:solidFill>
                <a:effectLst/>
                <a:latin typeface="inherit"/>
              </a:rPr>
              <a:t>Hackers know that the entire blockchain technology relies on the public and private keys, and they also know that it is a waste of time in guessing those keys. That’s why they try to get the keys by attacking the weakest point, i.e., the system that is used by the user. It can be a mobile device or a personal computer.</a:t>
            </a:r>
          </a:p>
          <a:p>
            <a:pPr algn="just" fontAlgn="base"/>
            <a:r>
              <a:rPr lang="en-US" b="0" i="0">
                <a:solidFill>
                  <a:srgbClr val="19232D"/>
                </a:solidFill>
                <a:effectLst/>
                <a:latin typeface="inherit"/>
              </a:rPr>
              <a:t>In any of the case, the hacker can take advantage of the vulnerabilities shown by these devices. If you are using Android, they will simply try to install malware to get access to the information that you share through your device. If you input your private key, they can make a copy of it, and send it to their own computers. With the private key in hand, they can then access the information stored. Most of the time, it’s the user’s fault for not securing their systems.</a:t>
            </a:r>
          </a:p>
          <a:p>
            <a:endParaRPr lang="en-IN"/>
          </a:p>
          <a:p>
            <a:pPr algn="l"/>
            <a:endParaRPr lang="en-IN"/>
          </a:p>
        </p:txBody>
      </p:sp>
    </p:spTree>
    <p:extLst>
      <p:ext uri="{BB962C8B-B14F-4D97-AF65-F5344CB8AC3E}">
        <p14:creationId xmlns:p14="http://schemas.microsoft.com/office/powerpoint/2010/main" val="391641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292929"/>
                </a:solidFill>
                <a:effectLst/>
                <a:latin typeface="charter"/>
              </a:rPr>
              <a:t>Exploitation of social media can be considered a high risk ono the scale since there is comparatively least control over it’s content and the maximum damage </a:t>
            </a:r>
            <a:r>
              <a:rPr lang="en-US" b="0" i="0" err="1">
                <a:solidFill>
                  <a:srgbClr val="292929"/>
                </a:solidFill>
                <a:effectLst/>
                <a:latin typeface="charter"/>
              </a:rPr>
              <a:t>cn</a:t>
            </a:r>
            <a:r>
              <a:rPr lang="en-US" b="0" i="0">
                <a:solidFill>
                  <a:srgbClr val="292929"/>
                </a:solidFill>
                <a:effectLst/>
                <a:latin typeface="charter"/>
              </a:rPr>
              <a:t> be induced.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292929"/>
                </a:solidFill>
                <a:effectLst/>
                <a:latin typeface="charter"/>
              </a:rPr>
              <a:t>Social Media can also be used by malware to receive command and control instructions, download additional payloads or can be used as a destination for exfiltrated data. This activity can happen in plain sight as most companies/orgs allow social media use for their employees and security teams don’t have the capacity/capability to monitor them for signs of maliciousness. Cybersecurity focused individuals/teams/organizations can use social media to monitor for announcements of new vulnerabilities, malware campaigns and threat actors who may be targeting organizations and industry verticals. This allows cybersecurity teams to generally stay on top of emerging threats, but is typically reactive not proactive!</a:t>
            </a:r>
          </a:p>
          <a:p>
            <a:pPr algn="l"/>
            <a:r>
              <a:rPr lang="en-US" b="0" i="0">
                <a:solidFill>
                  <a:srgbClr val="292929"/>
                </a:solidFill>
                <a:effectLst/>
                <a:latin typeface="charter"/>
              </a:rPr>
              <a:t>The best way to stay on top is by maintaining the following aspects:</a:t>
            </a:r>
          </a:p>
          <a:p>
            <a:pPr algn="l"/>
            <a:r>
              <a:rPr lang="en-IN"/>
              <a:t>Performing data discovery.</a:t>
            </a:r>
          </a:p>
          <a:p>
            <a:pPr algn="l"/>
            <a:r>
              <a:rPr lang="en-IN"/>
              <a:t>Controlling access to sensitive data</a:t>
            </a:r>
          </a:p>
          <a:p>
            <a:pPr algn="l"/>
            <a:r>
              <a:rPr lang="en-IN"/>
              <a:t>Using Principal of Least Privilege </a:t>
            </a:r>
          </a:p>
          <a:p>
            <a:pPr algn="l"/>
            <a:r>
              <a:rPr lang="en-IN"/>
              <a:t>Encrypting the data</a:t>
            </a:r>
          </a:p>
          <a:p>
            <a:pPr algn="l"/>
            <a:r>
              <a:rPr lang="en-IN"/>
              <a:t>Installing anti-malware software</a:t>
            </a:r>
          </a:p>
          <a:p>
            <a:pPr algn="l"/>
            <a:r>
              <a:rPr lang="en-IN"/>
              <a:t>Performing vulnerability assessment and audits.</a:t>
            </a:r>
          </a:p>
          <a:p>
            <a:pPr algn="l"/>
            <a:r>
              <a:rPr lang="en-IN"/>
              <a:t>Having a data usage policy</a:t>
            </a:r>
          </a:p>
          <a:p>
            <a:pPr algn="l"/>
            <a:r>
              <a:rPr lang="en-IN"/>
              <a:t>Creating and implementing employee security and training</a:t>
            </a:r>
          </a:p>
          <a:p>
            <a:pPr algn="l"/>
            <a:r>
              <a:rPr lang="en-IN"/>
              <a:t>Physically safeguarding data</a:t>
            </a:r>
          </a:p>
          <a:p>
            <a:pPr algn="l"/>
            <a:r>
              <a:rPr lang="en-IN"/>
              <a:t>Creating strong passwords</a:t>
            </a:r>
          </a:p>
          <a:p>
            <a:pPr algn="l"/>
            <a:r>
              <a:rPr lang="en-IN"/>
              <a:t>Enabling 2 factor authentication</a:t>
            </a:r>
          </a:p>
          <a:p>
            <a:pPr algn="l"/>
            <a:r>
              <a:rPr lang="en-IN"/>
              <a:t>Complying with security regulations</a:t>
            </a:r>
          </a:p>
          <a:p>
            <a:pPr algn="l"/>
            <a:r>
              <a:rPr lang="en-IN"/>
              <a:t>Investing in secure cloud services.</a:t>
            </a:r>
          </a:p>
          <a:p>
            <a:pPr algn="l"/>
            <a:r>
              <a:rPr lang="en-IN"/>
              <a:t>Eliminating data after it is no longer needed</a:t>
            </a:r>
          </a:p>
          <a:p>
            <a:pPr algn="l"/>
            <a:r>
              <a:rPr lang="en-IN"/>
              <a:t>Monitoring third-party access to data</a:t>
            </a:r>
          </a:p>
          <a:p>
            <a:pPr algn="l"/>
            <a:r>
              <a:rPr lang="en-IN"/>
              <a:t>Using VPNs and not using public </a:t>
            </a:r>
            <a:r>
              <a:rPr lang="en-IN" err="1"/>
              <a:t>WiFi</a:t>
            </a:r>
            <a:endParaRPr lang="en-IN"/>
          </a:p>
          <a:p>
            <a:pPr algn="l"/>
            <a:r>
              <a:rPr lang="en-IN"/>
              <a:t>Pseudonymization – which is a </a:t>
            </a:r>
            <a:r>
              <a:rPr lang="en-US" b="0" i="0">
                <a:solidFill>
                  <a:srgbClr val="232323"/>
                </a:solidFill>
                <a:effectLst/>
                <a:latin typeface="Open Sans" panose="020B0606030504020204" pitchFamily="34" charset="0"/>
              </a:rPr>
              <a:t>method recommended by the GDPR, which is the removal of identifying information from snippets of data, and replacing it with randomly generated “strings”.</a:t>
            </a:r>
            <a:endParaRPr lang="en-IN"/>
          </a:p>
          <a:p>
            <a:pPr algn="l"/>
            <a:r>
              <a:rPr lang="en-IN"/>
              <a:t>Not using same password for multiple accounts</a:t>
            </a:r>
          </a:p>
        </p:txBody>
      </p:sp>
    </p:spTree>
    <p:extLst>
      <p:ext uri="{BB962C8B-B14F-4D97-AF65-F5344CB8AC3E}">
        <p14:creationId xmlns:p14="http://schemas.microsoft.com/office/powerpoint/2010/main" val="418072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sj.com/articles/new-york-launches-a-cybercrime-brigade-11554160104"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www.manhattanda.org/ccsi/" TargetMode="External"/><Relationship Id="rId4" Type="http://schemas.openxmlformats.org/officeDocument/2006/relationships/hyperlink" Target="https://www.weforum.org/agenda/2020/02/a-3-step-path-to-securing-critical-infrastructur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 NYC Critical Infrastructure</a:t>
            </a:r>
            <a:br>
              <a:rPr lang="en"/>
            </a:br>
            <a:r>
              <a:rPr lang="en"/>
              <a:t> Case Study (Finance)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iQ4 Virtual Vault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a:t>Sources</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700" y="1389599"/>
            <a:ext cx="8502618" cy="2093829"/>
          </a:xfrm>
        </p:spPr>
        <p:txBody>
          <a:bodyPr>
            <a:normAutofit/>
          </a:bodyPr>
          <a:lstStyle/>
          <a:p>
            <a:pPr>
              <a:lnSpc>
                <a:spcPct val="150000"/>
              </a:lnSpc>
            </a:pPr>
            <a:r>
              <a:rPr lang="en-US" sz="1600">
                <a:hlinkClick r:id="rId3"/>
              </a:rPr>
              <a:t>New York Launches a Cybercrime Brigade – WSJ</a:t>
            </a:r>
            <a:endParaRPr lang="en-US" sz="1600"/>
          </a:p>
          <a:p>
            <a:pPr>
              <a:lnSpc>
                <a:spcPct val="150000"/>
              </a:lnSpc>
            </a:pPr>
            <a:r>
              <a:rPr lang="en-US" sz="1600">
                <a:hlinkClick r:id="rId4"/>
              </a:rPr>
              <a:t>A three-step path to securing critical infrastructure | World Economic Forum</a:t>
            </a:r>
            <a:endParaRPr lang="en-US" sz="1600"/>
          </a:p>
          <a:p>
            <a:pPr>
              <a:lnSpc>
                <a:spcPct val="150000"/>
              </a:lnSpc>
            </a:pPr>
            <a:r>
              <a:rPr lang="en-US" sz="1600">
                <a:hlinkClick r:id="rId5"/>
              </a:rPr>
              <a:t>NYC Cyber Critical Services and Infrastructure (CCSI) Project</a:t>
            </a:r>
            <a:endParaRPr lang="en-US" sz="1600"/>
          </a:p>
        </p:txBody>
      </p:sp>
    </p:spTree>
    <p:extLst>
      <p:ext uri="{BB962C8B-B14F-4D97-AF65-F5344CB8AC3E}">
        <p14:creationId xmlns:p14="http://schemas.microsoft.com/office/powerpoint/2010/main" val="53552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152C-166D-BE62-4081-CC47CF6DB864}"/>
              </a:ext>
            </a:extLst>
          </p:cNvPr>
          <p:cNvSpPr>
            <a:spLocks noGrp="1"/>
          </p:cNvSpPr>
          <p:nvPr>
            <p:ph type="title"/>
          </p:nvPr>
        </p:nvSpPr>
        <p:spPr>
          <a:xfrm>
            <a:off x="645900" y="1322100"/>
            <a:ext cx="7852200" cy="861000"/>
          </a:xfrm>
        </p:spPr>
        <p:txBody>
          <a:bodyPr/>
          <a:lstStyle/>
          <a:p>
            <a:r>
              <a:rPr lang="en-US"/>
              <a:t>Thank You !</a:t>
            </a:r>
            <a:endParaRPr lang="en-IN"/>
          </a:p>
        </p:txBody>
      </p:sp>
      <p:sp>
        <p:nvSpPr>
          <p:cNvPr id="3" name="Title 1">
            <a:extLst>
              <a:ext uri="{FF2B5EF4-FFF2-40B4-BE49-F238E27FC236}">
                <a16:creationId xmlns:a16="http://schemas.microsoft.com/office/drawing/2014/main" id="{A1750049-B0D8-832F-D617-FE865D0FD05E}"/>
              </a:ext>
            </a:extLst>
          </p:cNvPr>
          <p:cNvSpPr txBox="1">
            <a:spLocks/>
          </p:cNvSpPr>
          <p:nvPr/>
        </p:nvSpPr>
        <p:spPr>
          <a:xfrm>
            <a:off x="671250" y="2915950"/>
            <a:ext cx="7852200" cy="861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9pPr>
          </a:lstStyle>
          <a:p>
            <a:endParaRPr lang="en-IN" sz="1800"/>
          </a:p>
        </p:txBody>
      </p:sp>
    </p:spTree>
    <p:extLst>
      <p:ext uri="{BB962C8B-B14F-4D97-AF65-F5344CB8AC3E}">
        <p14:creationId xmlns:p14="http://schemas.microsoft.com/office/powerpoint/2010/main" val="125410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699" y="555600"/>
            <a:ext cx="4332147" cy="755700"/>
          </a:xfrm>
        </p:spPr>
        <p:txBody>
          <a:bodyPr>
            <a:normAutofit/>
          </a:bodyPr>
          <a:lstStyle/>
          <a:p>
            <a:r>
              <a:rPr lang="en-US"/>
              <a:t>Steps Taken :</a:t>
            </a:r>
            <a:endParaRPr lang="en-IN"/>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699" y="1389598"/>
            <a:ext cx="5559330" cy="2085121"/>
          </a:xfrm>
        </p:spPr>
        <p:txBody>
          <a:bodyPr>
            <a:normAutofit fontScale="92500"/>
          </a:bodyPr>
          <a:lstStyle/>
          <a:p>
            <a:pPr>
              <a:lnSpc>
                <a:spcPct val="150000"/>
              </a:lnSpc>
            </a:pPr>
            <a:r>
              <a:rPr lang="en-IN" sz="1400" b="1"/>
              <a:t>Representatives convened to fix the communication gap for each critical infrastructure.</a:t>
            </a:r>
          </a:p>
          <a:p>
            <a:pPr>
              <a:lnSpc>
                <a:spcPct val="150000"/>
              </a:lnSpc>
            </a:pPr>
            <a:r>
              <a:rPr lang="en-IN" sz="1400" b="1"/>
              <a:t>Creation of task force teams.</a:t>
            </a:r>
          </a:p>
          <a:p>
            <a:pPr>
              <a:lnSpc>
                <a:spcPct val="150000"/>
              </a:lnSpc>
            </a:pPr>
            <a:r>
              <a:rPr lang="en-IN" sz="1400" b="1"/>
              <a:t>Responsible for sharing real-time intelligence.</a:t>
            </a:r>
          </a:p>
          <a:p>
            <a:pPr>
              <a:lnSpc>
                <a:spcPct val="150000"/>
              </a:lnSpc>
            </a:pPr>
            <a:r>
              <a:rPr lang="en-IN" sz="1400" b="1"/>
              <a:t>Responsible for training to respond by table exercises.</a:t>
            </a:r>
          </a:p>
          <a:p>
            <a:pPr>
              <a:lnSpc>
                <a:spcPct val="150000"/>
              </a:lnSpc>
            </a:pPr>
            <a:r>
              <a:rPr lang="en-IN" sz="1400" b="1"/>
              <a:t>Responsible for convening at an operations centre in case of an attack.</a:t>
            </a:r>
          </a:p>
        </p:txBody>
      </p:sp>
      <p:pic>
        <p:nvPicPr>
          <p:cNvPr id="4" name="Picture 4">
            <a:extLst>
              <a:ext uri="{FF2B5EF4-FFF2-40B4-BE49-F238E27FC236}">
                <a16:creationId xmlns:a16="http://schemas.microsoft.com/office/drawing/2014/main" id="{E462AD46-39A9-6B40-3728-A3D976150352}"/>
              </a:ext>
            </a:extLst>
          </p:cNvPr>
          <p:cNvPicPr>
            <a:picLocks noChangeAspect="1"/>
          </p:cNvPicPr>
          <p:nvPr/>
        </p:nvPicPr>
        <p:blipFill>
          <a:blip r:embed="rId3"/>
          <a:stretch>
            <a:fillRect/>
          </a:stretch>
        </p:blipFill>
        <p:spPr>
          <a:xfrm>
            <a:off x="6307428" y="1314620"/>
            <a:ext cx="2743200" cy="1999107"/>
          </a:xfrm>
          <a:prstGeom prst="rect">
            <a:avLst/>
          </a:prstGeom>
        </p:spPr>
      </p:pic>
    </p:spTree>
    <p:extLst>
      <p:ext uri="{BB962C8B-B14F-4D97-AF65-F5344CB8AC3E}">
        <p14:creationId xmlns:p14="http://schemas.microsoft.com/office/powerpoint/2010/main" val="376177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152C-166D-BE62-4081-CC47CF6DB864}"/>
              </a:ext>
            </a:extLst>
          </p:cNvPr>
          <p:cNvSpPr>
            <a:spLocks noGrp="1"/>
          </p:cNvSpPr>
          <p:nvPr>
            <p:ph type="title"/>
          </p:nvPr>
        </p:nvSpPr>
        <p:spPr>
          <a:xfrm>
            <a:off x="645900" y="1322100"/>
            <a:ext cx="7852200" cy="861000"/>
          </a:xfrm>
        </p:spPr>
        <p:txBody>
          <a:bodyPr/>
          <a:lstStyle/>
          <a:p>
            <a:r>
              <a:rPr lang="en-US"/>
              <a:t>Vulnerability Factors</a:t>
            </a:r>
            <a:endParaRPr lang="en-IN"/>
          </a:p>
        </p:txBody>
      </p:sp>
      <p:sp>
        <p:nvSpPr>
          <p:cNvPr id="3" name="Title 1">
            <a:extLst>
              <a:ext uri="{FF2B5EF4-FFF2-40B4-BE49-F238E27FC236}">
                <a16:creationId xmlns:a16="http://schemas.microsoft.com/office/drawing/2014/main" id="{A1750049-B0D8-832F-D617-FE865D0FD05E}"/>
              </a:ext>
            </a:extLst>
          </p:cNvPr>
          <p:cNvSpPr txBox="1">
            <a:spLocks/>
          </p:cNvSpPr>
          <p:nvPr/>
        </p:nvSpPr>
        <p:spPr>
          <a:xfrm>
            <a:off x="671250" y="2915950"/>
            <a:ext cx="7852200" cy="861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9pPr>
          </a:lstStyle>
          <a:p>
            <a:r>
              <a:rPr lang="en-IN" sz="1800"/>
              <a:t>The Need for combating the </a:t>
            </a:r>
            <a:r>
              <a:rPr lang="en-IN" sz="1800" err="1"/>
              <a:t>CyberThreats</a:t>
            </a:r>
            <a:r>
              <a:rPr lang="en-IN" sz="1800"/>
              <a:t> to the Critical Infrastructures…</a:t>
            </a:r>
          </a:p>
        </p:txBody>
      </p:sp>
    </p:spTree>
    <p:extLst>
      <p:ext uri="{BB962C8B-B14F-4D97-AF65-F5344CB8AC3E}">
        <p14:creationId xmlns:p14="http://schemas.microsoft.com/office/powerpoint/2010/main" val="328670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152C-166D-BE62-4081-CC47CF6DB864}"/>
              </a:ext>
            </a:extLst>
          </p:cNvPr>
          <p:cNvSpPr>
            <a:spLocks noGrp="1"/>
          </p:cNvSpPr>
          <p:nvPr>
            <p:ph type="title"/>
          </p:nvPr>
        </p:nvSpPr>
        <p:spPr>
          <a:xfrm>
            <a:off x="645900" y="702166"/>
            <a:ext cx="7852200" cy="861000"/>
          </a:xfrm>
        </p:spPr>
        <p:txBody>
          <a:bodyPr/>
          <a:lstStyle/>
          <a:p>
            <a:r>
              <a:rPr lang="en-US"/>
              <a:t>Risk Assessment and Prevention</a:t>
            </a:r>
            <a:endParaRPr lang="en-IN"/>
          </a:p>
        </p:txBody>
      </p:sp>
      <p:sp>
        <p:nvSpPr>
          <p:cNvPr id="4" name="Text Placeholder 2">
            <a:extLst>
              <a:ext uri="{FF2B5EF4-FFF2-40B4-BE49-F238E27FC236}">
                <a16:creationId xmlns:a16="http://schemas.microsoft.com/office/drawing/2014/main" id="{D16B83F4-995A-6FFB-94D2-5059206691D2}"/>
              </a:ext>
            </a:extLst>
          </p:cNvPr>
          <p:cNvSpPr txBox="1">
            <a:spLocks/>
          </p:cNvSpPr>
          <p:nvPr/>
        </p:nvSpPr>
        <p:spPr>
          <a:xfrm>
            <a:off x="1857470" y="1635579"/>
            <a:ext cx="3276533" cy="292916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200000"/>
              </a:lnSpc>
            </a:pPr>
            <a:r>
              <a:rPr lang="en-US" b="1">
                <a:solidFill>
                  <a:schemeClr val="tx1">
                    <a:lumMod val="85000"/>
                  </a:schemeClr>
                </a:solidFill>
                <a:latin typeface="Average" panose="020B0604020202020204" charset="0"/>
              </a:rPr>
              <a:t>Through Internet-of-Things</a:t>
            </a:r>
          </a:p>
          <a:p>
            <a:pPr>
              <a:lnSpc>
                <a:spcPct val="200000"/>
              </a:lnSpc>
            </a:pPr>
            <a:r>
              <a:rPr lang="en-US" b="1">
                <a:solidFill>
                  <a:schemeClr val="tx1">
                    <a:lumMod val="85000"/>
                  </a:schemeClr>
                </a:solidFill>
                <a:latin typeface="Average" panose="020B0604020202020204" charset="0"/>
              </a:rPr>
              <a:t>Through Dark Web</a:t>
            </a:r>
          </a:p>
          <a:p>
            <a:pPr>
              <a:lnSpc>
                <a:spcPct val="200000"/>
              </a:lnSpc>
            </a:pPr>
            <a:r>
              <a:rPr lang="en-US" b="1">
                <a:solidFill>
                  <a:schemeClr val="tx1">
                    <a:lumMod val="85000"/>
                  </a:schemeClr>
                </a:solidFill>
                <a:latin typeface="Average" panose="020B0604020202020204" charset="0"/>
              </a:rPr>
              <a:t>Through Encryption</a:t>
            </a:r>
          </a:p>
          <a:p>
            <a:pPr>
              <a:lnSpc>
                <a:spcPct val="200000"/>
              </a:lnSpc>
            </a:pPr>
            <a:r>
              <a:rPr lang="en-US" b="1">
                <a:solidFill>
                  <a:schemeClr val="tx1">
                    <a:lumMod val="85000"/>
                  </a:schemeClr>
                </a:solidFill>
                <a:latin typeface="Average" panose="020B0604020202020204" charset="0"/>
              </a:rPr>
              <a:t>Through Cryptocurrency</a:t>
            </a:r>
          </a:p>
          <a:p>
            <a:pPr>
              <a:lnSpc>
                <a:spcPct val="200000"/>
              </a:lnSpc>
            </a:pPr>
            <a:r>
              <a:rPr lang="en-US" b="1">
                <a:solidFill>
                  <a:schemeClr val="tx1">
                    <a:lumMod val="85000"/>
                  </a:schemeClr>
                </a:solidFill>
                <a:latin typeface="Average" panose="020B0604020202020204" charset="0"/>
              </a:rPr>
              <a:t>Through Social Media </a:t>
            </a:r>
            <a:endParaRPr lang="en-IN" b="1">
              <a:solidFill>
                <a:schemeClr val="tx1">
                  <a:lumMod val="85000"/>
                </a:schemeClr>
              </a:solidFill>
              <a:latin typeface="Average" panose="020B0604020202020204" charset="0"/>
            </a:endParaRPr>
          </a:p>
        </p:txBody>
      </p:sp>
      <p:pic>
        <p:nvPicPr>
          <p:cNvPr id="3" name="Picture 4" descr="Table&#10;&#10;Description automatically generated">
            <a:extLst>
              <a:ext uri="{FF2B5EF4-FFF2-40B4-BE49-F238E27FC236}">
                <a16:creationId xmlns:a16="http://schemas.microsoft.com/office/drawing/2014/main" id="{D216E88F-679F-F939-58AD-5B1AAD0DE576}"/>
              </a:ext>
            </a:extLst>
          </p:cNvPr>
          <p:cNvPicPr>
            <a:picLocks noChangeAspect="1"/>
          </p:cNvPicPr>
          <p:nvPr/>
        </p:nvPicPr>
        <p:blipFill>
          <a:blip r:embed="rId3"/>
          <a:stretch>
            <a:fillRect/>
          </a:stretch>
        </p:blipFill>
        <p:spPr>
          <a:xfrm>
            <a:off x="4500910" y="1791755"/>
            <a:ext cx="4430485" cy="1839195"/>
          </a:xfrm>
          <a:prstGeom prst="rect">
            <a:avLst/>
          </a:prstGeom>
        </p:spPr>
      </p:pic>
    </p:spTree>
    <p:extLst>
      <p:ext uri="{BB962C8B-B14F-4D97-AF65-F5344CB8AC3E}">
        <p14:creationId xmlns:p14="http://schemas.microsoft.com/office/powerpoint/2010/main" val="395598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699" y="555600"/>
            <a:ext cx="5421444" cy="755700"/>
          </a:xfrm>
        </p:spPr>
        <p:txBody>
          <a:bodyPr>
            <a:normAutofit/>
          </a:bodyPr>
          <a:lstStyle/>
          <a:p>
            <a:r>
              <a:rPr lang="en-IN"/>
              <a:t> Preventing exploitation by: IoT</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700" y="1389598"/>
            <a:ext cx="5421444" cy="2524375"/>
          </a:xfrm>
        </p:spPr>
        <p:txBody>
          <a:bodyPr>
            <a:normAutofit/>
          </a:bodyPr>
          <a:lstStyle/>
          <a:p>
            <a:pPr>
              <a:lnSpc>
                <a:spcPct val="150000"/>
              </a:lnSpc>
            </a:pPr>
            <a:r>
              <a:rPr lang="en-IN" sz="1400" b="1"/>
              <a:t>Standardization</a:t>
            </a:r>
          </a:p>
          <a:p>
            <a:pPr>
              <a:lnSpc>
                <a:spcPct val="150000"/>
              </a:lnSpc>
            </a:pPr>
            <a:r>
              <a:rPr lang="en-IN" sz="1400" b="1"/>
              <a:t>Consider Zero Trust</a:t>
            </a:r>
          </a:p>
          <a:p>
            <a:pPr>
              <a:lnSpc>
                <a:spcPct val="150000"/>
              </a:lnSpc>
            </a:pPr>
            <a:r>
              <a:rPr lang="en-IN" sz="1400" b="1"/>
              <a:t>Discover IoT devices on the network</a:t>
            </a:r>
          </a:p>
          <a:p>
            <a:pPr>
              <a:lnSpc>
                <a:spcPct val="150000"/>
              </a:lnSpc>
            </a:pPr>
            <a:r>
              <a:rPr lang="en-IN" sz="1400" b="1"/>
              <a:t>Patch printers and other easily patchable devices</a:t>
            </a:r>
          </a:p>
          <a:p>
            <a:pPr>
              <a:lnSpc>
                <a:spcPct val="150000"/>
              </a:lnSpc>
            </a:pPr>
            <a:r>
              <a:rPr lang="en-IN" sz="1400" b="1"/>
              <a:t>Avoid Bluetooth devices like keyboards</a:t>
            </a:r>
          </a:p>
          <a:p>
            <a:pPr>
              <a:lnSpc>
                <a:spcPct val="150000"/>
              </a:lnSpc>
            </a:pPr>
            <a:r>
              <a:rPr lang="en-IN" sz="1400" b="1"/>
              <a:t>Segment IoT devices across VLANs</a:t>
            </a:r>
          </a:p>
          <a:p>
            <a:pPr>
              <a:lnSpc>
                <a:spcPct val="150000"/>
              </a:lnSpc>
            </a:pPr>
            <a:r>
              <a:rPr lang="en-IN" sz="1400" b="1"/>
              <a:t>Expand security to all IoT devices through product integration</a:t>
            </a:r>
          </a:p>
        </p:txBody>
      </p:sp>
      <p:pic>
        <p:nvPicPr>
          <p:cNvPr id="4" name="Picture 4" descr="Diagram, engineering drawing&#10;&#10;Description automatically generated">
            <a:extLst>
              <a:ext uri="{FF2B5EF4-FFF2-40B4-BE49-F238E27FC236}">
                <a16:creationId xmlns:a16="http://schemas.microsoft.com/office/drawing/2014/main" id="{13FD458D-3FB9-208B-4F77-FF6E3663DB20}"/>
              </a:ext>
            </a:extLst>
          </p:cNvPr>
          <p:cNvPicPr>
            <a:picLocks noChangeAspect="1"/>
          </p:cNvPicPr>
          <p:nvPr/>
        </p:nvPicPr>
        <p:blipFill>
          <a:blip r:embed="rId3"/>
          <a:stretch>
            <a:fillRect/>
          </a:stretch>
        </p:blipFill>
        <p:spPr>
          <a:xfrm>
            <a:off x="5920545" y="811320"/>
            <a:ext cx="3008539" cy="3008539"/>
          </a:xfrm>
          <a:prstGeom prst="rect">
            <a:avLst/>
          </a:prstGeom>
        </p:spPr>
      </p:pic>
    </p:spTree>
    <p:extLst>
      <p:ext uri="{BB962C8B-B14F-4D97-AF65-F5344CB8AC3E}">
        <p14:creationId xmlns:p14="http://schemas.microsoft.com/office/powerpoint/2010/main" val="27669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699" y="555600"/>
            <a:ext cx="5421444" cy="755700"/>
          </a:xfrm>
        </p:spPr>
        <p:txBody>
          <a:bodyPr>
            <a:normAutofit/>
          </a:bodyPr>
          <a:lstStyle/>
          <a:p>
            <a:r>
              <a:rPr lang="en-IN"/>
              <a:t> Preventing exploitation by: Dark Web</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699" y="1389599"/>
            <a:ext cx="5143439" cy="1595878"/>
          </a:xfrm>
        </p:spPr>
        <p:txBody>
          <a:bodyPr>
            <a:normAutofit/>
          </a:bodyPr>
          <a:lstStyle/>
          <a:p>
            <a:pPr>
              <a:lnSpc>
                <a:spcPct val="150000"/>
              </a:lnSpc>
            </a:pPr>
            <a:r>
              <a:rPr lang="en-IN" sz="1400" b="1"/>
              <a:t>1318% increase in cyber risk in the finance industry</a:t>
            </a:r>
          </a:p>
          <a:p>
            <a:pPr>
              <a:lnSpc>
                <a:spcPct val="150000"/>
              </a:lnSpc>
            </a:pPr>
            <a:r>
              <a:rPr lang="en-IN" sz="1400" b="1"/>
              <a:t>Ransomware, BEC, </a:t>
            </a:r>
            <a:r>
              <a:rPr lang="en-IN" sz="1400" b="1" err="1"/>
              <a:t>CryptoJacking</a:t>
            </a:r>
            <a:r>
              <a:rPr lang="en-IN" sz="1400" b="1"/>
              <a:t>, Zero Day Exploits</a:t>
            </a:r>
          </a:p>
          <a:p>
            <a:pPr>
              <a:lnSpc>
                <a:spcPct val="150000"/>
              </a:lnSpc>
            </a:pPr>
            <a:r>
              <a:rPr lang="en-IN" sz="1400" b="1"/>
              <a:t>Exploitation of breached data</a:t>
            </a:r>
          </a:p>
          <a:p>
            <a:pPr>
              <a:lnSpc>
                <a:spcPct val="150000"/>
              </a:lnSpc>
            </a:pPr>
            <a:r>
              <a:rPr lang="en-IN" sz="1400" b="1"/>
              <a:t>Cloud Service Attacks</a:t>
            </a:r>
          </a:p>
        </p:txBody>
      </p:sp>
      <p:pic>
        <p:nvPicPr>
          <p:cNvPr id="5" name="Picture 5" descr="A picture containing website&#10;&#10;Description automatically generated">
            <a:extLst>
              <a:ext uri="{FF2B5EF4-FFF2-40B4-BE49-F238E27FC236}">
                <a16:creationId xmlns:a16="http://schemas.microsoft.com/office/drawing/2014/main" id="{10C074C4-B8DC-781E-DD10-28674DAE3561}"/>
              </a:ext>
            </a:extLst>
          </p:cNvPr>
          <p:cNvPicPr>
            <a:picLocks noChangeAspect="1"/>
          </p:cNvPicPr>
          <p:nvPr/>
        </p:nvPicPr>
        <p:blipFill>
          <a:blip r:embed="rId3"/>
          <a:stretch>
            <a:fillRect/>
          </a:stretch>
        </p:blipFill>
        <p:spPr>
          <a:xfrm>
            <a:off x="4032437" y="2186381"/>
            <a:ext cx="4272802" cy="2863435"/>
          </a:xfrm>
          <a:prstGeom prst="rect">
            <a:avLst/>
          </a:prstGeom>
        </p:spPr>
      </p:pic>
    </p:spTree>
    <p:extLst>
      <p:ext uri="{BB962C8B-B14F-4D97-AF65-F5344CB8AC3E}">
        <p14:creationId xmlns:p14="http://schemas.microsoft.com/office/powerpoint/2010/main" val="99308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699" y="555600"/>
            <a:ext cx="5421444" cy="755700"/>
          </a:xfrm>
        </p:spPr>
        <p:txBody>
          <a:bodyPr>
            <a:normAutofit/>
          </a:bodyPr>
          <a:lstStyle/>
          <a:p>
            <a:r>
              <a:rPr lang="en-IN"/>
              <a:t> Preventing exploitation by: Encryption</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699" y="1389599"/>
            <a:ext cx="5268705" cy="1644158"/>
          </a:xfrm>
        </p:spPr>
        <p:txBody>
          <a:bodyPr>
            <a:normAutofit/>
          </a:bodyPr>
          <a:lstStyle/>
          <a:p>
            <a:pPr>
              <a:lnSpc>
                <a:spcPct val="150000"/>
              </a:lnSpc>
            </a:pPr>
            <a:r>
              <a:rPr lang="en-IN" sz="1400" b="1"/>
              <a:t>Lawful access to encrypted devices</a:t>
            </a:r>
          </a:p>
          <a:p>
            <a:pPr>
              <a:lnSpc>
                <a:spcPct val="150000"/>
              </a:lnSpc>
            </a:pPr>
            <a:r>
              <a:rPr lang="en-IN" sz="1400" b="1"/>
              <a:t>Law enforcement access encrypted content</a:t>
            </a:r>
          </a:p>
          <a:p>
            <a:pPr>
              <a:lnSpc>
                <a:spcPct val="150000"/>
              </a:lnSpc>
            </a:pPr>
            <a:r>
              <a:rPr lang="en-IN" sz="1400" b="1"/>
              <a:t>Accessing mobile device communications, emails, and other encrypted forms of suspected data</a:t>
            </a:r>
          </a:p>
        </p:txBody>
      </p:sp>
      <p:pic>
        <p:nvPicPr>
          <p:cNvPr id="4" name="Picture 4" descr="A picture containing timeline&#10;&#10;Description automatically generated">
            <a:extLst>
              <a:ext uri="{FF2B5EF4-FFF2-40B4-BE49-F238E27FC236}">
                <a16:creationId xmlns:a16="http://schemas.microsoft.com/office/drawing/2014/main" id="{0E15BCA2-9CE1-4F28-4029-B3E5D9AB822F}"/>
              </a:ext>
            </a:extLst>
          </p:cNvPr>
          <p:cNvPicPr>
            <a:picLocks noChangeAspect="1"/>
          </p:cNvPicPr>
          <p:nvPr/>
        </p:nvPicPr>
        <p:blipFill>
          <a:blip r:embed="rId3"/>
          <a:stretch>
            <a:fillRect/>
          </a:stretch>
        </p:blipFill>
        <p:spPr>
          <a:xfrm>
            <a:off x="5729816" y="933105"/>
            <a:ext cx="3203575" cy="1594541"/>
          </a:xfrm>
          <a:prstGeom prst="rect">
            <a:avLst/>
          </a:prstGeom>
        </p:spPr>
      </p:pic>
      <p:pic>
        <p:nvPicPr>
          <p:cNvPr id="5" name="Picture 5">
            <a:extLst>
              <a:ext uri="{FF2B5EF4-FFF2-40B4-BE49-F238E27FC236}">
                <a16:creationId xmlns:a16="http://schemas.microsoft.com/office/drawing/2014/main" id="{CCDE457C-11D3-1E12-F39C-EA290A9C0E4B}"/>
              </a:ext>
            </a:extLst>
          </p:cNvPr>
          <p:cNvPicPr>
            <a:picLocks noChangeAspect="1"/>
          </p:cNvPicPr>
          <p:nvPr/>
        </p:nvPicPr>
        <p:blipFill>
          <a:blip r:embed="rId4"/>
          <a:stretch>
            <a:fillRect/>
          </a:stretch>
        </p:blipFill>
        <p:spPr>
          <a:xfrm>
            <a:off x="5729816" y="2836706"/>
            <a:ext cx="3203575" cy="1544422"/>
          </a:xfrm>
          <a:prstGeom prst="rect">
            <a:avLst/>
          </a:prstGeom>
        </p:spPr>
      </p:pic>
    </p:spTree>
    <p:extLst>
      <p:ext uri="{BB962C8B-B14F-4D97-AF65-F5344CB8AC3E}">
        <p14:creationId xmlns:p14="http://schemas.microsoft.com/office/powerpoint/2010/main" val="82820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699" y="555600"/>
            <a:ext cx="5421444" cy="755700"/>
          </a:xfrm>
        </p:spPr>
        <p:txBody>
          <a:bodyPr>
            <a:normAutofit/>
          </a:bodyPr>
          <a:lstStyle/>
          <a:p>
            <a:r>
              <a:rPr lang="en-IN"/>
              <a:t> Preventing exploitation by: Cryptocurrency</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699" y="1389599"/>
            <a:ext cx="5080697" cy="1618521"/>
          </a:xfrm>
        </p:spPr>
        <p:txBody>
          <a:bodyPr>
            <a:normAutofit/>
          </a:bodyPr>
          <a:lstStyle/>
          <a:p>
            <a:pPr>
              <a:lnSpc>
                <a:spcPct val="150000"/>
              </a:lnSpc>
            </a:pPr>
            <a:r>
              <a:rPr lang="en-IN" sz="1400" b="1"/>
              <a:t>Complex protocol </a:t>
            </a:r>
            <a:r>
              <a:rPr lang="en-IN" sz="1400" b="1" err="1"/>
              <a:t>implemetation</a:t>
            </a:r>
            <a:endParaRPr lang="en-IN" sz="1400" b="1"/>
          </a:p>
          <a:p>
            <a:pPr>
              <a:lnSpc>
                <a:spcPct val="150000"/>
              </a:lnSpc>
            </a:pPr>
            <a:r>
              <a:rPr lang="en-IN" sz="1400" b="1"/>
              <a:t>Improving Cryptocurrency Trading platform</a:t>
            </a:r>
          </a:p>
          <a:p>
            <a:pPr>
              <a:lnSpc>
                <a:spcPct val="150000"/>
              </a:lnSpc>
            </a:pPr>
            <a:r>
              <a:rPr lang="en-IN" sz="1400" b="1"/>
              <a:t>Ransomware attacks</a:t>
            </a:r>
          </a:p>
          <a:p>
            <a:pPr>
              <a:lnSpc>
                <a:spcPct val="150000"/>
              </a:lnSpc>
            </a:pPr>
            <a:r>
              <a:rPr lang="en-IN" sz="1400" b="1"/>
              <a:t>Attack on the device used by user to get keys</a:t>
            </a:r>
          </a:p>
          <a:p>
            <a:pPr>
              <a:lnSpc>
                <a:spcPct val="150000"/>
              </a:lnSpc>
            </a:pPr>
            <a:endParaRPr lang="en-IN" sz="1400" b="1"/>
          </a:p>
        </p:txBody>
      </p:sp>
      <p:pic>
        <p:nvPicPr>
          <p:cNvPr id="4" name="Picture 4" descr="Diagram&#10;&#10;Description automatically generated">
            <a:extLst>
              <a:ext uri="{FF2B5EF4-FFF2-40B4-BE49-F238E27FC236}">
                <a16:creationId xmlns:a16="http://schemas.microsoft.com/office/drawing/2014/main" id="{DC1BD677-1E0D-E7FC-F67C-2076AF1DBD79}"/>
              </a:ext>
            </a:extLst>
          </p:cNvPr>
          <p:cNvPicPr>
            <a:picLocks noChangeAspect="1"/>
          </p:cNvPicPr>
          <p:nvPr/>
        </p:nvPicPr>
        <p:blipFill>
          <a:blip r:embed="rId3"/>
          <a:stretch>
            <a:fillRect/>
          </a:stretch>
        </p:blipFill>
        <p:spPr>
          <a:xfrm>
            <a:off x="5586942" y="933450"/>
            <a:ext cx="3235325" cy="1615016"/>
          </a:xfrm>
          <a:prstGeom prst="rect">
            <a:avLst/>
          </a:prstGeom>
        </p:spPr>
      </p:pic>
      <p:pic>
        <p:nvPicPr>
          <p:cNvPr id="5" name="Picture 5">
            <a:extLst>
              <a:ext uri="{FF2B5EF4-FFF2-40B4-BE49-F238E27FC236}">
                <a16:creationId xmlns:a16="http://schemas.microsoft.com/office/drawing/2014/main" id="{4C5C4C40-2B0D-C39E-19BF-E5DEBBB5D324}"/>
              </a:ext>
            </a:extLst>
          </p:cNvPr>
          <p:cNvPicPr>
            <a:picLocks noChangeAspect="1"/>
          </p:cNvPicPr>
          <p:nvPr/>
        </p:nvPicPr>
        <p:blipFill>
          <a:blip r:embed="rId4"/>
          <a:stretch>
            <a:fillRect/>
          </a:stretch>
        </p:blipFill>
        <p:spPr>
          <a:xfrm>
            <a:off x="5586942" y="2822046"/>
            <a:ext cx="3256491" cy="1674283"/>
          </a:xfrm>
          <a:prstGeom prst="rect">
            <a:avLst/>
          </a:prstGeom>
        </p:spPr>
      </p:pic>
    </p:spTree>
    <p:extLst>
      <p:ext uri="{BB962C8B-B14F-4D97-AF65-F5344CB8AC3E}">
        <p14:creationId xmlns:p14="http://schemas.microsoft.com/office/powerpoint/2010/main" val="51012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a:xfrm>
            <a:off x="311699" y="555600"/>
            <a:ext cx="5421444" cy="755700"/>
          </a:xfrm>
        </p:spPr>
        <p:txBody>
          <a:bodyPr>
            <a:normAutofit/>
          </a:bodyPr>
          <a:lstStyle/>
          <a:p>
            <a:r>
              <a:rPr lang="en-IN"/>
              <a:t> Preventing exploitation by: Social Media</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a:xfrm>
            <a:off x="311699" y="1389598"/>
            <a:ext cx="5653265" cy="1618521"/>
          </a:xfrm>
        </p:spPr>
        <p:txBody>
          <a:bodyPr>
            <a:normAutofit/>
          </a:bodyPr>
          <a:lstStyle/>
          <a:p>
            <a:pPr>
              <a:lnSpc>
                <a:spcPct val="150000"/>
              </a:lnSpc>
            </a:pPr>
            <a:r>
              <a:rPr lang="en-IN" sz="1400" b="1"/>
              <a:t>Used by Cybercrime groups</a:t>
            </a:r>
          </a:p>
          <a:p>
            <a:pPr>
              <a:lnSpc>
                <a:spcPct val="150000"/>
              </a:lnSpc>
            </a:pPr>
            <a:r>
              <a:rPr lang="en-IN" sz="1400" b="1"/>
              <a:t>Threat actor reconnaissance and actions on the objectives</a:t>
            </a:r>
          </a:p>
          <a:p>
            <a:pPr>
              <a:lnSpc>
                <a:spcPct val="150000"/>
              </a:lnSpc>
            </a:pPr>
            <a:r>
              <a:rPr lang="en-IN" sz="1400" b="1"/>
              <a:t>Malware command and control (C2)</a:t>
            </a:r>
          </a:p>
          <a:p>
            <a:pPr>
              <a:lnSpc>
                <a:spcPct val="150000"/>
              </a:lnSpc>
            </a:pPr>
            <a:r>
              <a:rPr lang="en-IN" sz="1400" b="1"/>
              <a:t>Exfiltration</a:t>
            </a:r>
          </a:p>
        </p:txBody>
      </p:sp>
      <p:pic>
        <p:nvPicPr>
          <p:cNvPr id="4" name="Picture 4" descr="Graphical user interface, application&#10;&#10;Description automatically generated">
            <a:extLst>
              <a:ext uri="{FF2B5EF4-FFF2-40B4-BE49-F238E27FC236}">
                <a16:creationId xmlns:a16="http://schemas.microsoft.com/office/drawing/2014/main" id="{C2E5D36A-DCAB-C79A-3937-4BDE3FAA26D8}"/>
              </a:ext>
            </a:extLst>
          </p:cNvPr>
          <p:cNvPicPr>
            <a:picLocks noChangeAspect="1"/>
          </p:cNvPicPr>
          <p:nvPr/>
        </p:nvPicPr>
        <p:blipFill>
          <a:blip r:embed="rId3"/>
          <a:stretch>
            <a:fillRect/>
          </a:stretch>
        </p:blipFill>
        <p:spPr>
          <a:xfrm>
            <a:off x="5729817" y="1313064"/>
            <a:ext cx="3219450" cy="2623206"/>
          </a:xfrm>
          <a:prstGeom prst="rect">
            <a:avLst/>
          </a:prstGeom>
        </p:spPr>
      </p:pic>
    </p:spTree>
    <p:extLst>
      <p:ext uri="{BB962C8B-B14F-4D97-AF65-F5344CB8AC3E}">
        <p14:creationId xmlns:p14="http://schemas.microsoft.com/office/powerpoint/2010/main" val="128407741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lpstr>
      <vt:lpstr> NYC Critical Infrastructure  Case Study (Finance)</vt:lpstr>
      <vt:lpstr>Steps Taken :</vt:lpstr>
      <vt:lpstr>Vulnerability Factors</vt:lpstr>
      <vt:lpstr>Risk Assessment and Prevention</vt:lpstr>
      <vt:lpstr> Preventing exploitation by: IoT</vt:lpstr>
      <vt:lpstr> Preventing exploitation by: Dark Web</vt:lpstr>
      <vt:lpstr> Preventing exploitation by: Encryption</vt:lpstr>
      <vt:lpstr> Preventing exploitation by: Cryptocurrency</vt:lpstr>
      <vt:lpstr> Preventing exploitation by: Social Media</vt:lpstr>
      <vt:lpstr>Sources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Web (Finance)</dc:title>
  <cp:revision>1</cp:revision>
  <dcterms:modified xsi:type="dcterms:W3CDTF">2022-07-06T16:00:53Z</dcterms:modified>
</cp:coreProperties>
</file>