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9144000" cy="5143500" type="screen16x9"/>
  <p:notesSz cx="6858000" cy="9144000"/>
  <p:embeddedFontLst>
    <p:embeddedFont>
      <p:font typeface="Average" panose="020B0604020202020204" charset="0"/>
      <p:regular r:id="rId13"/>
    </p:embeddedFont>
    <p:embeddedFont>
      <p:font typeface="Georgia" panose="02040502050405020303" pitchFamily="18" charset="0"/>
      <p:regular r:id="rId14"/>
      <p:bold r:id="rId15"/>
      <p:italic r:id="rId16"/>
      <p:boldItalic r:id="rId17"/>
    </p:embeddedFont>
    <p:embeddedFont>
      <p:font typeface="Lora" panose="020B060402020202020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Oswald" panose="020B0604020202020204" charset="0"/>
      <p:regular r:id="rId26"/>
      <p:bold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87B2B-7686-486E-AB7F-F171782F4492}" v="153" dt="2022-06-15T15:57:47.324"/>
    <p1510:client id="{58757960-9ADD-4E9B-975D-7D621572298C}" v="178" dt="2022-06-15T16:18:13.814"/>
    <p1510:client id="{9845E656-673F-420D-B360-D7F3BA633C44}" v="281" dt="2022-06-15T15:57:14.552"/>
    <p1510:client id="{BC0BEE66-24D1-49DD-B61A-A89E3EEB1B1E}" v="81" dt="2022-06-15T15:56:19.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me, Cheick (drameca)" userId="S::drameca@mail.uc.edu::29928b37-eddc-4e84-b04f-716c6d81e7a7" providerId="AD" clId="Web-{9845E656-673F-420D-B360-D7F3BA633C44}"/>
    <pc:docChg chg="modSld">
      <pc:chgData name="Drame, Cheick (drameca)" userId="S::drameca@mail.uc.edu::29928b37-eddc-4e84-b04f-716c6d81e7a7" providerId="AD" clId="Web-{9845E656-673F-420D-B360-D7F3BA633C44}" dt="2022-06-15T15:57:14.552" v="277" actId="20577"/>
      <pc:docMkLst>
        <pc:docMk/>
      </pc:docMkLst>
      <pc:sldChg chg="modSp">
        <pc:chgData name="Drame, Cheick (drameca)" userId="S::drameca@mail.uc.edu::29928b37-eddc-4e84-b04f-716c6d81e7a7" providerId="AD" clId="Web-{9845E656-673F-420D-B360-D7F3BA633C44}" dt="2022-06-15T15:45:32.348" v="183" actId="1076"/>
        <pc:sldMkLst>
          <pc:docMk/>
          <pc:sldMk cId="2959019539" sldId="261"/>
        </pc:sldMkLst>
        <pc:spChg chg="mod">
          <ac:chgData name="Drame, Cheick (drameca)" userId="S::drameca@mail.uc.edu::29928b37-eddc-4e84-b04f-716c6d81e7a7" providerId="AD" clId="Web-{9845E656-673F-420D-B360-D7F3BA633C44}" dt="2022-06-15T15:45:15.754" v="179" actId="20577"/>
          <ac:spMkLst>
            <pc:docMk/>
            <pc:sldMk cId="2959019539" sldId="261"/>
            <ac:spMk id="3" creationId="{C0A0A182-2AFB-418F-807A-E8320A8C38CA}"/>
          </ac:spMkLst>
        </pc:spChg>
        <pc:picChg chg="mod">
          <ac:chgData name="Drame, Cheick (drameca)" userId="S::drameca@mail.uc.edu::29928b37-eddc-4e84-b04f-716c6d81e7a7" providerId="AD" clId="Web-{9845E656-673F-420D-B360-D7F3BA633C44}" dt="2022-06-15T15:45:32.348" v="183" actId="1076"/>
          <ac:picMkLst>
            <pc:docMk/>
            <pc:sldMk cId="2959019539" sldId="261"/>
            <ac:picMk id="1032" creationId="{65474242-1E7B-320D-8A0B-533DE089A9C4}"/>
          </ac:picMkLst>
        </pc:picChg>
      </pc:sldChg>
      <pc:sldChg chg="addSp delSp modSp">
        <pc:chgData name="Drame, Cheick (drameca)" userId="S::drameca@mail.uc.edu::29928b37-eddc-4e84-b04f-716c6d81e7a7" providerId="AD" clId="Web-{9845E656-673F-420D-B360-D7F3BA633C44}" dt="2022-06-15T15:57:14.552" v="277" actId="20577"/>
        <pc:sldMkLst>
          <pc:docMk/>
          <pc:sldMk cId="2839513592" sldId="262"/>
        </pc:sldMkLst>
        <pc:spChg chg="mod">
          <ac:chgData name="Drame, Cheick (drameca)" userId="S::drameca@mail.uc.edu::29928b37-eddc-4e84-b04f-716c6d81e7a7" providerId="AD" clId="Web-{9845E656-673F-420D-B360-D7F3BA633C44}" dt="2022-06-15T15:57:14.552" v="277" actId="20577"/>
          <ac:spMkLst>
            <pc:docMk/>
            <pc:sldMk cId="2839513592" sldId="262"/>
            <ac:spMk id="3" creationId="{C0A0A182-2AFB-418F-807A-E8320A8C38CA}"/>
          </ac:spMkLst>
        </pc:spChg>
        <pc:spChg chg="add del">
          <ac:chgData name="Drame, Cheick (drameca)" userId="S::drameca@mail.uc.edu::29928b37-eddc-4e84-b04f-716c6d81e7a7" providerId="AD" clId="Web-{9845E656-673F-420D-B360-D7F3BA633C44}" dt="2022-06-15T15:51:28.911" v="198"/>
          <ac:spMkLst>
            <pc:docMk/>
            <pc:sldMk cId="2839513592" sldId="262"/>
            <ac:spMk id="5" creationId="{DF3C69E7-3694-6F7A-66C3-0FBE5863FA4D}"/>
          </ac:spMkLst>
        </pc:spChg>
        <pc:picChg chg="add mod">
          <ac:chgData name="Drame, Cheick (drameca)" userId="S::drameca@mail.uc.edu::29928b37-eddc-4e84-b04f-716c6d81e7a7" providerId="AD" clId="Web-{9845E656-673F-420D-B360-D7F3BA633C44}" dt="2022-06-15T15:49:45.895" v="196" actId="14100"/>
          <ac:picMkLst>
            <pc:docMk/>
            <pc:sldMk cId="2839513592" sldId="262"/>
            <ac:picMk id="4" creationId="{462E9E76-A2BB-7698-D087-66B90CE24C3E}"/>
          </ac:picMkLst>
        </pc:picChg>
      </pc:sldChg>
    </pc:docChg>
  </pc:docChgLst>
  <pc:docChgLst>
    <pc:chgData name="Drame, Cheick (drameca)" userId="29928b37-eddc-4e84-b04f-716c6d81e7a7" providerId="ADAL" clId="{0B087B2B-7686-486E-AB7F-F171782F4492}"/>
    <pc:docChg chg="custSel modSld">
      <pc:chgData name="Drame, Cheick (drameca)" userId="29928b37-eddc-4e84-b04f-716c6d81e7a7" providerId="ADAL" clId="{0B087B2B-7686-486E-AB7F-F171782F4492}" dt="2022-06-15T15:57:47.324" v="152"/>
      <pc:docMkLst>
        <pc:docMk/>
      </pc:docMkLst>
      <pc:sldChg chg="addSp delSp modSp mod modNotesTx">
        <pc:chgData name="Drame, Cheick (drameca)" userId="29928b37-eddc-4e84-b04f-716c6d81e7a7" providerId="ADAL" clId="{0B087B2B-7686-486E-AB7F-F171782F4492}" dt="2022-06-15T15:56:02.758" v="150" actId="20577"/>
        <pc:sldMkLst>
          <pc:docMk/>
          <pc:sldMk cId="2959019539" sldId="261"/>
        </pc:sldMkLst>
        <pc:spChg chg="mod">
          <ac:chgData name="Drame, Cheick (drameca)" userId="29928b37-eddc-4e84-b04f-716c6d81e7a7" providerId="ADAL" clId="{0B087B2B-7686-486E-AB7F-F171782F4492}" dt="2022-06-15T15:46:33.834" v="124" actId="20577"/>
          <ac:spMkLst>
            <pc:docMk/>
            <pc:sldMk cId="2959019539" sldId="261"/>
            <ac:spMk id="3" creationId="{C0A0A182-2AFB-418F-807A-E8320A8C38CA}"/>
          </ac:spMkLst>
        </pc:spChg>
        <pc:picChg chg="add del mod">
          <ac:chgData name="Drame, Cheick (drameca)" userId="29928b37-eddc-4e84-b04f-716c6d81e7a7" providerId="ADAL" clId="{0B087B2B-7686-486E-AB7F-F171782F4492}" dt="2022-06-15T15:44:07.025" v="69" actId="478"/>
          <ac:picMkLst>
            <pc:docMk/>
            <pc:sldMk cId="2959019539" sldId="261"/>
            <ac:picMk id="1026" creationId="{BCA84E45-0787-947C-212F-F191CF1EB393}"/>
          </ac:picMkLst>
        </pc:picChg>
        <pc:picChg chg="add del mod">
          <ac:chgData name="Drame, Cheick (drameca)" userId="29928b37-eddc-4e84-b04f-716c6d81e7a7" providerId="ADAL" clId="{0B087B2B-7686-486E-AB7F-F171782F4492}" dt="2022-06-15T15:44:07.025" v="69" actId="478"/>
          <ac:picMkLst>
            <pc:docMk/>
            <pc:sldMk cId="2959019539" sldId="261"/>
            <ac:picMk id="1028" creationId="{1ADA9CB2-1783-F47B-516A-ADD9594CDAAE}"/>
          </ac:picMkLst>
        </pc:picChg>
        <pc:picChg chg="add mod">
          <ac:chgData name="Drame, Cheick (drameca)" userId="29928b37-eddc-4e84-b04f-716c6d81e7a7" providerId="ADAL" clId="{0B087B2B-7686-486E-AB7F-F171782F4492}" dt="2022-06-15T15:44:27.302" v="75" actId="14100"/>
          <ac:picMkLst>
            <pc:docMk/>
            <pc:sldMk cId="2959019539" sldId="261"/>
            <ac:picMk id="1030" creationId="{BCD26983-290B-33E3-C831-6F3EDAF56CA9}"/>
          </ac:picMkLst>
        </pc:picChg>
        <pc:picChg chg="add mod">
          <ac:chgData name="Drame, Cheick (drameca)" userId="29928b37-eddc-4e84-b04f-716c6d81e7a7" providerId="ADAL" clId="{0B087B2B-7686-486E-AB7F-F171782F4492}" dt="2022-06-15T15:44:59.146" v="77" actId="14100"/>
          <ac:picMkLst>
            <pc:docMk/>
            <pc:sldMk cId="2959019539" sldId="261"/>
            <ac:picMk id="1032" creationId="{65474242-1E7B-320D-8A0B-533DE089A9C4}"/>
          </ac:picMkLst>
        </pc:picChg>
      </pc:sldChg>
      <pc:sldChg chg="modSp mod modNotesTx">
        <pc:chgData name="Drame, Cheick (drameca)" userId="29928b37-eddc-4e84-b04f-716c6d81e7a7" providerId="ADAL" clId="{0B087B2B-7686-486E-AB7F-F171782F4492}" dt="2022-06-15T15:57:47.324" v="152"/>
        <pc:sldMkLst>
          <pc:docMk/>
          <pc:sldMk cId="2839513592" sldId="262"/>
        </pc:sldMkLst>
        <pc:spChg chg="mod">
          <ac:chgData name="Drame, Cheick (drameca)" userId="29928b37-eddc-4e84-b04f-716c6d81e7a7" providerId="ADAL" clId="{0B087B2B-7686-486E-AB7F-F171782F4492}" dt="2022-06-15T15:54:28.589" v="127" actId="20577"/>
          <ac:spMkLst>
            <pc:docMk/>
            <pc:sldMk cId="2839513592" sldId="262"/>
            <ac:spMk id="3" creationId="{C0A0A182-2AFB-418F-807A-E8320A8C38CA}"/>
          </ac:spMkLst>
        </pc:spChg>
      </pc:sldChg>
    </pc:docChg>
  </pc:docChgLst>
  <pc:docChgLst>
    <pc:chgData name="Alfardous, Nawrs (alfardni)" userId="S::alfardni@mail.uc.edu::6e7242c7-7385-4f6a-8ca8-8a8e07f8adb3" providerId="AD" clId="Web-{58757960-9ADD-4E9B-975D-7D621572298C}"/>
    <pc:docChg chg="addSld modSld">
      <pc:chgData name="Alfardous, Nawrs (alfardni)" userId="S::alfardni@mail.uc.edu::6e7242c7-7385-4f6a-8ca8-8a8e07f8adb3" providerId="AD" clId="Web-{58757960-9ADD-4E9B-975D-7D621572298C}" dt="2022-06-15T16:18:13.814" v="174" actId="20577"/>
      <pc:docMkLst>
        <pc:docMk/>
      </pc:docMkLst>
      <pc:sldChg chg="addSp modSp">
        <pc:chgData name="Alfardous, Nawrs (alfardni)" userId="S::alfardni@mail.uc.edu::6e7242c7-7385-4f6a-8ca8-8a8e07f8adb3" providerId="AD" clId="Web-{58757960-9ADD-4E9B-975D-7D621572298C}" dt="2022-06-15T16:02:34.991" v="104" actId="20577"/>
        <pc:sldMkLst>
          <pc:docMk/>
          <pc:sldMk cId="2212203695" sldId="263"/>
        </pc:sldMkLst>
        <pc:spChg chg="mod">
          <ac:chgData name="Alfardous, Nawrs (alfardni)" userId="S::alfardni@mail.uc.edu::6e7242c7-7385-4f6a-8ca8-8a8e07f8adb3" providerId="AD" clId="Web-{58757960-9ADD-4E9B-975D-7D621572298C}" dt="2022-06-15T16:02:34.991" v="104" actId="20577"/>
          <ac:spMkLst>
            <pc:docMk/>
            <pc:sldMk cId="2212203695" sldId="263"/>
            <ac:spMk id="3" creationId="{C0A0A182-2AFB-418F-807A-E8320A8C38CA}"/>
          </ac:spMkLst>
        </pc:spChg>
        <pc:picChg chg="add mod">
          <ac:chgData name="Alfardous, Nawrs (alfardni)" userId="S::alfardni@mail.uc.edu::6e7242c7-7385-4f6a-8ca8-8a8e07f8adb3" providerId="AD" clId="Web-{58757960-9ADD-4E9B-975D-7D621572298C}" dt="2022-06-15T15:37:22.557" v="34" actId="1076"/>
          <ac:picMkLst>
            <pc:docMk/>
            <pc:sldMk cId="2212203695" sldId="263"/>
            <ac:picMk id="4" creationId="{890D4B91-99F8-A2E7-3CE1-59F5A309957E}"/>
          </ac:picMkLst>
        </pc:picChg>
      </pc:sldChg>
      <pc:sldChg chg="addSp modSp">
        <pc:chgData name="Alfardous, Nawrs (alfardni)" userId="S::alfardni@mail.uc.edu::6e7242c7-7385-4f6a-8ca8-8a8e07f8adb3" providerId="AD" clId="Web-{58757960-9ADD-4E9B-975D-7D621572298C}" dt="2022-06-15T16:15:52.951" v="169" actId="20577"/>
        <pc:sldMkLst>
          <pc:docMk/>
          <pc:sldMk cId="2759028308" sldId="264"/>
        </pc:sldMkLst>
        <pc:spChg chg="mod">
          <ac:chgData name="Alfardous, Nawrs (alfardni)" userId="S::alfardni@mail.uc.edu::6e7242c7-7385-4f6a-8ca8-8a8e07f8adb3" providerId="AD" clId="Web-{58757960-9ADD-4E9B-975D-7D621572298C}" dt="2022-06-15T16:15:52.951" v="169" actId="20577"/>
          <ac:spMkLst>
            <pc:docMk/>
            <pc:sldMk cId="2759028308" sldId="264"/>
            <ac:spMk id="3" creationId="{C0A0A182-2AFB-418F-807A-E8320A8C38CA}"/>
          </ac:spMkLst>
        </pc:spChg>
        <pc:picChg chg="add mod">
          <ac:chgData name="Alfardous, Nawrs (alfardni)" userId="S::alfardni@mail.uc.edu::6e7242c7-7385-4f6a-8ca8-8a8e07f8adb3" providerId="AD" clId="Web-{58757960-9ADD-4E9B-975D-7D621572298C}" dt="2022-06-15T15:47:25.168" v="50" actId="1076"/>
          <ac:picMkLst>
            <pc:docMk/>
            <pc:sldMk cId="2759028308" sldId="264"/>
            <ac:picMk id="4" creationId="{0E3226FD-01CC-E098-CAF4-799C0C27A4E6}"/>
          </ac:picMkLst>
        </pc:picChg>
      </pc:sldChg>
      <pc:sldChg chg="modSp new">
        <pc:chgData name="Alfardous, Nawrs (alfardni)" userId="S::alfardni@mail.uc.edu::6e7242c7-7385-4f6a-8ca8-8a8e07f8adb3" providerId="AD" clId="Web-{58757960-9ADD-4E9B-975D-7D621572298C}" dt="2022-06-15T16:18:13.814" v="174" actId="20577"/>
        <pc:sldMkLst>
          <pc:docMk/>
          <pc:sldMk cId="1122212137" sldId="265"/>
        </pc:sldMkLst>
        <pc:spChg chg="mod">
          <ac:chgData name="Alfardous, Nawrs (alfardni)" userId="S::alfardni@mail.uc.edu::6e7242c7-7385-4f6a-8ca8-8a8e07f8adb3" providerId="AD" clId="Web-{58757960-9ADD-4E9B-975D-7D621572298C}" dt="2022-06-15T15:32:23.658" v="13" actId="20577"/>
          <ac:spMkLst>
            <pc:docMk/>
            <pc:sldMk cId="1122212137" sldId="265"/>
            <ac:spMk id="2" creationId="{23C7FD35-44C7-7A7B-116F-CE69E110E9E0}"/>
          </ac:spMkLst>
        </pc:spChg>
        <pc:spChg chg="mod">
          <ac:chgData name="Alfardous, Nawrs (alfardni)" userId="S::alfardni@mail.uc.edu::6e7242c7-7385-4f6a-8ca8-8a8e07f8adb3" providerId="AD" clId="Web-{58757960-9ADD-4E9B-975D-7D621572298C}" dt="2022-06-15T16:18:13.814" v="174" actId="20577"/>
          <ac:spMkLst>
            <pc:docMk/>
            <pc:sldMk cId="1122212137" sldId="265"/>
            <ac:spMk id="3" creationId="{5E1E97BF-C3F0-4400-D5DC-4B9D3C5323C7}"/>
          </ac:spMkLst>
        </pc:spChg>
      </pc:sldChg>
    </pc:docChg>
  </pc:docChgLst>
  <pc:docChgLst>
    <pc:chgData name="Leung, Austin (leungag)" userId="S::leungag@mail.uc.edu::3c06304a-b9ea-40a4-9917-3d280262f57d" providerId="AD" clId="Web-{BC0BEE66-24D1-49DD-B61A-A89E3EEB1B1E}"/>
    <pc:docChg chg="modSld">
      <pc:chgData name="Leung, Austin (leungag)" userId="S::leungag@mail.uc.edu::3c06304a-b9ea-40a4-9917-3d280262f57d" providerId="AD" clId="Web-{BC0BEE66-24D1-49DD-B61A-A89E3EEB1B1E}" dt="2022-06-15T16:02:20.937" v="457"/>
      <pc:docMkLst>
        <pc:docMk/>
      </pc:docMkLst>
      <pc:sldChg chg="addSp modSp modNotes">
        <pc:chgData name="Leung, Austin (leungag)" userId="S::leungag@mail.uc.edu::3c06304a-b9ea-40a4-9917-3d280262f57d" providerId="AD" clId="Web-{BC0BEE66-24D1-49DD-B61A-A89E3EEB1B1E}" dt="2022-06-15T16:02:20.937" v="457"/>
        <pc:sldMkLst>
          <pc:docMk/>
          <pc:sldMk cId="3632950146" sldId="259"/>
        </pc:sldMkLst>
        <pc:spChg chg="mod">
          <ac:chgData name="Leung, Austin (leungag)" userId="S::leungag@mail.uc.edu::3c06304a-b9ea-40a4-9917-3d280262f57d" providerId="AD" clId="Web-{BC0BEE66-24D1-49DD-B61A-A89E3EEB1B1E}" dt="2022-06-15T15:50:57.885" v="77" actId="20577"/>
          <ac:spMkLst>
            <pc:docMk/>
            <pc:sldMk cId="3632950146" sldId="259"/>
            <ac:spMk id="3" creationId="{C0A0A182-2AFB-418F-807A-E8320A8C38CA}"/>
          </ac:spMkLst>
        </pc:spChg>
        <pc:picChg chg="add mod">
          <ac:chgData name="Leung, Austin (leungag)" userId="S::leungag@mail.uc.edu::3c06304a-b9ea-40a4-9917-3d280262f57d" providerId="AD" clId="Web-{BC0BEE66-24D1-49DD-B61A-A89E3EEB1B1E}" dt="2022-06-15T15:46:12.915" v="75" actId="14100"/>
          <ac:picMkLst>
            <pc:docMk/>
            <pc:sldMk cId="3632950146" sldId="259"/>
            <ac:picMk id="4" creationId="{A28053A0-DF99-84CC-6188-305DF1D110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s.norton.com/internetsecurity-malware-ransomware-5-dos-and-dont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s.norton.com/internetsecurity-privacy-cloud-data-security.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rustwave.com/en-us/resources/blogs/spiderlabs-blog/law-enforcement-collaboration-has-eastern-european-cybercriminals-questioning-whether-there-is-a-safe-haven-anymo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a:solidFill>
                  <a:srgbClr val="585858"/>
                </a:solidFill>
                <a:effectLst/>
                <a:latin typeface="Arial" panose="020B0604020202020204" pitchFamily="34" charset="0"/>
              </a:rPr>
              <a:t>Encryption is an important privacy tool when you are sending sensitive, confidential, or personal information across the Internet. </a:t>
            </a:r>
          </a:p>
          <a:p>
            <a:pPr algn="l"/>
            <a:r>
              <a:rPr lang="en-US" b="0" i="0">
                <a:solidFill>
                  <a:srgbClr val="585858"/>
                </a:solidFill>
                <a:effectLst/>
                <a:latin typeface="Arial" panose="020B0604020202020204" pitchFamily="34" charset="0"/>
              </a:rPr>
              <a:t>Encryption scrambles plain text into a type of secret code that hackers, cybercriminals, and other online snoops can't read, even if they intercept it before it reaches its intended recipients. But this can be used the other way around as the cybercriminals can use encryption to hide their communication and other important information from organizations such as the FBI, CIA. </a:t>
            </a:r>
          </a:p>
          <a:p>
            <a:pPr algn="l"/>
            <a:r>
              <a:rPr lang="en-US" b="0" i="0">
                <a:solidFill>
                  <a:srgbClr val="585858"/>
                </a:solidFill>
                <a:effectLst/>
                <a:latin typeface="Arial" panose="020B0604020202020204" pitchFamily="34" charset="0"/>
              </a:rPr>
              <a:t>When the message does get to its  recipients, they have their own key to unscramble the information back into plain, readable text. </a:t>
            </a:r>
          </a:p>
          <a:p>
            <a:pPr algn="l"/>
            <a:r>
              <a:rPr lang="en-US" b="0" i="0">
                <a:solidFill>
                  <a:srgbClr val="585858"/>
                </a:solidFill>
                <a:effectLst/>
                <a:latin typeface="Arial" panose="020B0604020202020204" pitchFamily="34" charset="0"/>
              </a:rPr>
              <a:t>Encryption, then, can help protect the data you send, receive and store using a device. That can include text  messages stored on your smartphone, running logs saved on your fitness watch, and banking information sent  through your online account.</a:t>
            </a:r>
          </a:p>
          <a:p>
            <a:pPr algn="l"/>
            <a:r>
              <a:rPr lang="en-US" b="0" i="0">
                <a:solidFill>
                  <a:srgbClr val="585858"/>
                </a:solidFill>
                <a:effectLst/>
                <a:latin typeface="Arial" panose="020B0604020202020204" pitchFamily="34" charset="0"/>
              </a:rPr>
              <a:t>Encryption is designed to protect your data, but encryption can also be used against you.</a:t>
            </a:r>
          </a:p>
          <a:p>
            <a:pPr algn="l"/>
            <a:r>
              <a:rPr lang="en-US" b="0" i="0">
                <a:solidFill>
                  <a:srgbClr val="585858"/>
                </a:solidFill>
                <a:effectLst/>
                <a:latin typeface="Arial" panose="020B0604020202020204" pitchFamily="34" charset="0"/>
              </a:rPr>
              <a:t>Targeted </a:t>
            </a:r>
            <a:r>
              <a:rPr lang="en-US" b="1" i="0" u="sng">
                <a:solidFill>
                  <a:srgbClr val="0F71F0"/>
                </a:solidFill>
                <a:effectLst/>
                <a:latin typeface="Arial" panose="020B0604020202020204" pitchFamily="34" charset="0"/>
                <a:hlinkClick r:id="rId3"/>
              </a:rPr>
              <a:t>ransomware</a:t>
            </a:r>
            <a:r>
              <a:rPr lang="en-US" b="0" i="0">
                <a:solidFill>
                  <a:srgbClr val="585858"/>
                </a:solidFill>
                <a:effectLst/>
                <a:latin typeface="Arial" panose="020B0604020202020204" pitchFamily="34" charset="0"/>
              </a:rPr>
              <a:t> is a cybercrime that can impact organizations of all sizes, including government offices.  Ransomware can also target individual computer users.</a:t>
            </a:r>
          </a:p>
          <a:p>
            <a:pPr algn="l"/>
            <a:r>
              <a:rPr lang="en-US" b="0" i="0">
                <a:solidFill>
                  <a:srgbClr val="585858"/>
                </a:solidFill>
                <a:effectLst/>
                <a:latin typeface="Arial" panose="020B0604020202020204" pitchFamily="34" charset="0"/>
              </a:rPr>
              <a:t>How do ransomware attacks occur? Attackers deploy ransomware to encrypt the various devices, including  computers and servers, of victims. The attackers often demand a ransom before they will provide a key to decrypt  the encrypted data. The goal is to persuade victims to pay out as a way to recover access to their important files,  data, video and images.</a:t>
            </a:r>
          </a:p>
          <a:p>
            <a:pPr algn="l"/>
            <a:r>
              <a:rPr lang="en-US" b="0" i="0">
                <a:solidFill>
                  <a:srgbClr val="585858"/>
                </a:solidFill>
                <a:effectLst/>
                <a:latin typeface="Arial" panose="020B0604020202020204" pitchFamily="34" charset="0"/>
              </a:rPr>
              <a:t>Ransomware attacks against government agencies can shut down services, making it hard to get a permit, obtain  a marriage license, or pay a tax bill, for instance.</a:t>
            </a:r>
          </a:p>
          <a:p>
            <a:pPr algn="l"/>
            <a:r>
              <a:rPr lang="en-US" b="0" i="0">
                <a:solidFill>
                  <a:srgbClr val="585858"/>
                </a:solidFill>
                <a:effectLst/>
                <a:latin typeface="Arial" panose="020B0604020202020204" pitchFamily="34" charset="0"/>
              </a:rPr>
              <a:t>Ransomware attacks aimed at large organizations and government agencies tend to generate the biggest headlines.</a:t>
            </a:r>
          </a:p>
          <a:p>
            <a:pPr algn="l"/>
            <a:endParaRPr lang="en-US" b="0" i="0">
              <a:solidFill>
                <a:srgbClr val="585858"/>
              </a:solidFill>
              <a:effectLst/>
              <a:latin typeface="Arial" panose="020B0604020202020204" pitchFamily="34" charset="0"/>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a:solidFill>
                  <a:srgbClr val="585858"/>
                </a:solidFill>
                <a:effectLst/>
                <a:latin typeface="Arial" panose="020B0604020202020204" pitchFamily="34" charset="0"/>
              </a:rPr>
              <a:t>Encryption is a process that scrambles readable text so it can only be read by the person who has the secret code,  or decryption key. It helps provide data security for sensitive information. </a:t>
            </a:r>
          </a:p>
          <a:p>
            <a:pPr algn="l"/>
            <a:r>
              <a:rPr lang="en-US" b="0" i="0">
                <a:solidFill>
                  <a:srgbClr val="585858"/>
                </a:solidFill>
                <a:effectLst/>
                <a:latin typeface="Arial" panose="020B0604020202020204" pitchFamily="34" charset="0"/>
              </a:rPr>
              <a:t>Vast amounts of personal information are managed online and stored in </a:t>
            </a:r>
            <a:r>
              <a:rPr lang="en-US" b="1" i="0" u="sng">
                <a:solidFill>
                  <a:srgbClr val="0F71F0"/>
                </a:solidFill>
                <a:effectLst/>
                <a:latin typeface="Arial" panose="020B0604020202020204" pitchFamily="34" charset="0"/>
                <a:hlinkClick r:id="rId3"/>
              </a:rPr>
              <a:t>the cloud</a:t>
            </a:r>
            <a:r>
              <a:rPr lang="en-US" b="0" i="0">
                <a:solidFill>
                  <a:srgbClr val="585858"/>
                </a:solidFill>
                <a:effectLst/>
                <a:latin typeface="Arial" panose="020B0604020202020204" pitchFamily="34" charset="0"/>
              </a:rPr>
              <a:t> or on servers with an ongoing connection to the web. It’s nearly impossible to do business of any kind without your personal data ending up in an organization’s networked computer system, which is why it’s important to know how to help keep that data  private. Encryption plays an essential role in this task. </a:t>
            </a:r>
          </a:p>
          <a:p>
            <a:pPr algn="l"/>
            <a:r>
              <a:rPr lang="en-US" b="0" i="0">
                <a:solidFill>
                  <a:srgbClr val="585858"/>
                </a:solidFill>
                <a:effectLst/>
                <a:latin typeface="Arial" panose="020B0604020202020204" pitchFamily="34" charset="0"/>
              </a:rPr>
              <a:t>Encryption takes plain text, like a text message or email, and scrambles it into an unreadable format — called “cipher text.” This helps protect the confidentiality of digital data either stored on computer systems or transmitted  through a network like the Internet. </a:t>
            </a:r>
          </a:p>
          <a:p>
            <a:pPr algn="l"/>
            <a:r>
              <a:rPr lang="en-US" b="0" i="0">
                <a:solidFill>
                  <a:srgbClr val="585858"/>
                </a:solidFill>
                <a:effectLst/>
                <a:latin typeface="Arial" panose="020B0604020202020204" pitchFamily="34" charset="0"/>
              </a:rPr>
              <a:t>When the intended recipient accesses the message, the information is translated back to its original form. This is called decryption. </a:t>
            </a:r>
          </a:p>
          <a:p>
            <a:pPr algn="l"/>
            <a:r>
              <a:rPr lang="en-US" b="0" i="0">
                <a:solidFill>
                  <a:srgbClr val="585858"/>
                </a:solidFill>
                <a:effectLst/>
                <a:latin typeface="Arial" panose="020B0604020202020204" pitchFamily="34" charset="0"/>
              </a:rPr>
              <a:t>To unlock the message, both the sender and the recipient have to use a “secret” encryption key — a collection of algorithms that scramble and unscramble data back to a readable format.</a:t>
            </a:r>
          </a:p>
          <a:p>
            <a:pPr algn="l"/>
            <a:r>
              <a:rPr lang="en-US" b="0" i="0">
                <a:solidFill>
                  <a:srgbClr val="585858"/>
                </a:solidFill>
                <a:effectLst/>
                <a:latin typeface="Arial" panose="020B0604020202020204" pitchFamily="34" charset="0"/>
              </a:rPr>
              <a:t>An encryption key is a series of numbers used to encrypt and decrypt data. Encryption keys are created with algorithms. Each key is random and unique. There are two main types of encryption systems: symmetric encryption and asymmetric encryption. Here’s how  they’re different. Symmetric encryption uses a single password to encrypt and decrypt data. Asymmetric encryption uses two keys for encryption and decryption. A public key, which is shared among users, encrypts the data. A private key, which is not shared, decrypts the data. </a:t>
            </a:r>
          </a:p>
          <a:p>
            <a:pPr algn="l"/>
            <a:endParaRPr lang="en-US" b="0" i="0">
              <a:solidFill>
                <a:srgbClr val="585858"/>
              </a:solidFill>
              <a:effectLst/>
              <a:latin typeface="Arial" panose="020B0604020202020204" pitchFamily="34" charset="0"/>
            </a:endParaRPr>
          </a:p>
          <a:p>
            <a:endParaRPr lang="en-IN"/>
          </a:p>
        </p:txBody>
      </p:sp>
    </p:spTree>
    <p:extLst>
      <p:ext uri="{BB962C8B-B14F-4D97-AF65-F5344CB8AC3E}">
        <p14:creationId xmlns:p14="http://schemas.microsoft.com/office/powerpoint/2010/main" val="234202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a:solidFill>
                  <a:srgbClr val="585858"/>
                </a:solidFill>
                <a:effectLst/>
                <a:latin typeface="Arial" panose="020B0604020202020204" pitchFamily="34" charset="0"/>
              </a:rPr>
              <a:t>An encryption algorithm is the set of rules, usually governing a computer or other tech device such as a smart phone, that turns readable data into scrambled cipher text. The data scrambled by these algorithms look like randomized code. But the algorithms configure this scrambled  data in a purposeful way so that it can easily be turned back into a readable format by a decryption key. </a:t>
            </a:r>
          </a:p>
          <a:p>
            <a:pPr algn="l"/>
            <a:r>
              <a:rPr lang="en-US" b="0" i="0">
                <a:solidFill>
                  <a:srgbClr val="585858"/>
                </a:solidFill>
                <a:effectLst/>
                <a:latin typeface="Arial" panose="020B0604020202020204" pitchFamily="34" charset="0"/>
              </a:rPr>
              <a:t>There are several types of encryption, some stronger than others. </a:t>
            </a:r>
          </a:p>
          <a:p>
            <a:pPr algn="l"/>
            <a:r>
              <a:rPr lang="en-US" b="0" i="0">
                <a:solidFill>
                  <a:srgbClr val="585858"/>
                </a:solidFill>
                <a:effectLst/>
                <a:latin typeface="Arial" panose="020B0604020202020204" pitchFamily="34" charset="0"/>
              </a:rPr>
              <a:t>The most common examples of encryption are: </a:t>
            </a:r>
          </a:p>
          <a:p>
            <a:pPr algn="l"/>
            <a:r>
              <a:rPr lang="en-US" b="1" i="0">
                <a:solidFill>
                  <a:srgbClr val="585858"/>
                </a:solidFill>
                <a:effectLst/>
                <a:latin typeface="Arial" panose="020B0604020202020204" pitchFamily="34" charset="0"/>
              </a:rPr>
              <a:t>Data Encryption Standard</a:t>
            </a:r>
            <a:r>
              <a:rPr lang="en-US" b="0" i="0">
                <a:solidFill>
                  <a:srgbClr val="585858"/>
                </a:solidFill>
                <a:effectLst/>
                <a:latin typeface="Arial" panose="020B0604020202020204" pitchFamily="34" charset="0"/>
              </a:rPr>
              <a:t>: DES is considered a low-level encryption standard. The U.S. government established the standard in 1977. Because of advances in technology and decreases in the cost of hardware, DES is essentially obsolete for protecting sensitive data. </a:t>
            </a:r>
          </a:p>
          <a:p>
            <a:pPr algn="l"/>
            <a:r>
              <a:rPr lang="en-US" b="1" i="0">
                <a:solidFill>
                  <a:srgbClr val="585858"/>
                </a:solidFill>
                <a:effectLst/>
                <a:latin typeface="Arial" panose="020B0604020202020204" pitchFamily="34" charset="0"/>
              </a:rPr>
              <a:t>Triple DES: </a:t>
            </a:r>
            <a:r>
              <a:rPr lang="en-US" b="0" i="0">
                <a:solidFill>
                  <a:srgbClr val="585858"/>
                </a:solidFill>
                <a:effectLst/>
                <a:latin typeface="Arial" panose="020B0604020202020204" pitchFamily="34" charset="0"/>
              </a:rPr>
              <a:t>This</a:t>
            </a:r>
            <a:r>
              <a:rPr lang="en-US" b="1" i="0">
                <a:solidFill>
                  <a:srgbClr val="585858"/>
                </a:solidFill>
                <a:effectLst/>
                <a:latin typeface="Arial" panose="020B0604020202020204" pitchFamily="34" charset="0"/>
              </a:rPr>
              <a:t> </a:t>
            </a:r>
            <a:r>
              <a:rPr lang="en-US" b="0" i="0">
                <a:solidFill>
                  <a:srgbClr val="585858"/>
                </a:solidFill>
                <a:effectLst/>
                <a:latin typeface="Arial" panose="020B0604020202020204" pitchFamily="34" charset="0"/>
              </a:rPr>
              <a:t>runs DES encryption three times. It encrypts, decrypts and encrypts data — thus, “triple.” It strengthens  the original DES standard, which is now viewed by security experts as being too weak for sensitive data.</a:t>
            </a:r>
          </a:p>
          <a:p>
            <a:pPr algn="l"/>
            <a:r>
              <a:rPr lang="en-US" b="1" i="0">
                <a:solidFill>
                  <a:srgbClr val="585858"/>
                </a:solidFill>
                <a:effectLst/>
                <a:latin typeface="Arial" panose="020B0604020202020204" pitchFamily="34" charset="0"/>
              </a:rPr>
              <a:t>RSA</a:t>
            </a:r>
            <a:r>
              <a:rPr lang="en-US" b="0" i="0">
                <a:solidFill>
                  <a:srgbClr val="585858"/>
                </a:solidFill>
                <a:effectLst/>
                <a:latin typeface="Arial" panose="020B0604020202020204" pitchFamily="34" charset="0"/>
              </a:rPr>
              <a:t>: This takes its name from the familial initials of three computer scientists. It uses a strong and popular algorithm for encryption. RSA is popular because of its key length and, therefore, widely used for secure data transmission. </a:t>
            </a:r>
          </a:p>
          <a:p>
            <a:pPr algn="l"/>
            <a:r>
              <a:rPr lang="en-US" b="1" i="0">
                <a:solidFill>
                  <a:srgbClr val="585858"/>
                </a:solidFill>
                <a:effectLst/>
                <a:latin typeface="Arial" panose="020B0604020202020204" pitchFamily="34" charset="0"/>
              </a:rPr>
              <a:t>Advanced Encryption Standard</a:t>
            </a:r>
            <a:r>
              <a:rPr lang="en-US" b="0" i="0">
                <a:solidFill>
                  <a:srgbClr val="585858"/>
                </a:solidFill>
                <a:effectLst/>
                <a:latin typeface="Arial" panose="020B0604020202020204" pitchFamily="34" charset="0"/>
              </a:rPr>
              <a:t>: AES is the U.S. government standard as of 2002. AES is used worldwide.</a:t>
            </a:r>
          </a:p>
          <a:p>
            <a:pPr algn="l"/>
            <a:r>
              <a:rPr lang="en-US" b="1" i="0" err="1">
                <a:solidFill>
                  <a:srgbClr val="585858"/>
                </a:solidFill>
                <a:effectLst/>
                <a:latin typeface="Arial" panose="020B0604020202020204" pitchFamily="34" charset="0"/>
              </a:rPr>
              <a:t>TwoFish</a:t>
            </a:r>
            <a:r>
              <a:rPr lang="en-US" b="1" i="0">
                <a:solidFill>
                  <a:srgbClr val="585858"/>
                </a:solidFill>
                <a:effectLst/>
                <a:latin typeface="Arial" panose="020B0604020202020204" pitchFamily="34" charset="0"/>
              </a:rPr>
              <a:t>:</a:t>
            </a:r>
            <a:r>
              <a:rPr lang="en-US" b="0" i="0">
                <a:solidFill>
                  <a:srgbClr val="585858"/>
                </a:solidFill>
                <a:effectLst/>
                <a:latin typeface="Arial" panose="020B0604020202020204" pitchFamily="34" charset="0"/>
              </a:rPr>
              <a:t> This is considered one of the fastest encryption algorithms and is free for anyone to use. It’s used in hardware and software.</a:t>
            </a:r>
          </a:p>
          <a:p>
            <a:endParaRPr lang="en-IN"/>
          </a:p>
        </p:txBody>
      </p:sp>
    </p:spTree>
    <p:extLst>
      <p:ext uri="{BB962C8B-B14F-4D97-AF65-F5344CB8AC3E}">
        <p14:creationId xmlns:p14="http://schemas.microsoft.com/office/powerpoint/2010/main" val="336206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a:solidFill>
                  <a:srgbClr val="2D2D2D"/>
                </a:solidFill>
                <a:effectLst/>
                <a:latin typeface="Lora" panose="020B0604020202020204" pitchFamily="2" charset="0"/>
              </a:rPr>
              <a:t>While what can be seen on pages of the Dark Web show only piecemeal tactics of much more complex, interdependent schemes, infiltrating these communities is essential for law enforcement agencies to gain a larger understanding to help fight international organized crime.</a:t>
            </a:r>
          </a:p>
          <a:p>
            <a:pPr algn="l"/>
            <a:r>
              <a:rPr lang="en-US" b="0" i="0">
                <a:solidFill>
                  <a:srgbClr val="2D2D2D"/>
                </a:solidFill>
                <a:effectLst/>
                <a:latin typeface="Lora" panose="020B0604020202020204" pitchFamily="2" charset="0"/>
              </a:rPr>
              <a:t>For example, the U.S. Cyber Command has recently acknowledged that the U.S. is taking offensive action to disrupt cybercriminal groups that have launched ransomware attacks on US companies.</a:t>
            </a:r>
          </a:p>
          <a:p>
            <a:r>
              <a:rPr lang="en-US" b="0" i="0">
                <a:solidFill>
                  <a:srgbClr val="2D2D2D"/>
                </a:solidFill>
                <a:effectLst/>
                <a:latin typeface="Lora" panose="020B0604020202020204" pitchFamily="2" charset="0"/>
              </a:rPr>
              <a:t>Despite U.S. efforts to mitigate criminal behavior in its tracks through Dark Web monitoring, previously Russian hackers have been able to find a safe haven in Russia as local law enforcement has not always arrested cybercriminals and there were not extradition treaties within Russia so as long as the individuals remained on Russian soil.</a:t>
            </a:r>
            <a:endParaRPr lang="en-IN" b="0" i="0">
              <a:solidFill>
                <a:srgbClr val="2D2D2D"/>
              </a:solidFill>
              <a:effectLst/>
              <a:latin typeface="Lora" pitchFamily="2" charset="0"/>
            </a:endParaRPr>
          </a:p>
          <a:p>
            <a:r>
              <a:rPr lang="en-US" b="0" i="0">
                <a:solidFill>
                  <a:srgbClr val="2D2D2D"/>
                </a:solidFill>
                <a:effectLst/>
                <a:latin typeface="Lora" pitchFamily="2" charset="0"/>
              </a:rPr>
              <a:t>However, </a:t>
            </a:r>
            <a:r>
              <a:rPr lang="en-US" b="0" i="0" u="none" strike="noStrike">
                <a:solidFill>
                  <a:srgbClr val="0080CE"/>
                </a:solidFill>
                <a:effectLst/>
                <a:latin typeface="Lora" pitchFamily="2" charset="0"/>
                <a:hlinkClick r:id="rId3"/>
              </a:rPr>
              <a:t>based on conversations collected from the Dark Web,</a:t>
            </a:r>
            <a:r>
              <a:rPr lang="en-US" b="0" i="0">
                <a:solidFill>
                  <a:srgbClr val="2D2D2D"/>
                </a:solidFill>
                <a:effectLst/>
                <a:latin typeface="Lora" pitchFamily="2" charset="0"/>
              </a:rPr>
              <a:t> a segment of cybercriminals now seem to be worried that Russian authorities may be actively hunting them down. Eastern-European ransomware operators are increasingly trapped as they are no longer safe in their own country and cannot physically pick up their operations and move to another location with extradition treaty agreements now in place.</a:t>
            </a:r>
          </a:p>
          <a:p>
            <a:pPr marL="158750" indent="0">
              <a:buNone/>
            </a:pPr>
            <a:endParaRPr lang="en-IN"/>
          </a:p>
        </p:txBody>
      </p:sp>
    </p:spTree>
    <p:extLst>
      <p:ext uri="{BB962C8B-B14F-4D97-AF65-F5344CB8AC3E}">
        <p14:creationId xmlns:p14="http://schemas.microsoft.com/office/powerpoint/2010/main" val="315362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b="0" i="0">
              <a:solidFill>
                <a:srgbClr val="525252"/>
              </a:solidFill>
              <a:effectLst/>
              <a:latin typeface="Inter"/>
            </a:endParaRPr>
          </a:p>
          <a:p>
            <a:r>
              <a:rPr lang="en-US" b="0" i="0">
                <a:solidFill>
                  <a:srgbClr val="252526"/>
                </a:solidFill>
                <a:effectLst/>
                <a:latin typeface="Open Sans" panose="020B0606030504020204" pitchFamily="34" charset="0"/>
              </a:rPr>
              <a:t>Emails are a major part of the cybercrime communications as it is used as gateway to information, such as insights to attacks and online bank accounts.</a:t>
            </a:r>
          </a:p>
          <a:p>
            <a:r>
              <a:rPr lang="en-US" b="0" i="0">
                <a:solidFill>
                  <a:srgbClr val="252526"/>
                </a:solidFill>
                <a:effectLst/>
                <a:latin typeface="Open Sans" panose="020B0606030504020204" pitchFamily="34" charset="0"/>
              </a:rPr>
              <a:t>Emails of various targeted hackers and their communities can be found on the dark web websites selling such information. </a:t>
            </a:r>
          </a:p>
          <a:p>
            <a:r>
              <a:rPr lang="en-US">
                <a:solidFill>
                  <a:srgbClr val="252526"/>
                </a:solidFill>
                <a:latin typeface="Open Sans"/>
                <a:cs typeface="Open Sans"/>
              </a:rPr>
              <a:t>In order to obtain the data must have a warrant with probable cause</a:t>
            </a:r>
          </a:p>
          <a:p>
            <a:r>
              <a:rPr lang="en-US">
                <a:solidFill>
                  <a:srgbClr val="252526"/>
                </a:solidFill>
                <a:latin typeface="Open Sans"/>
                <a:cs typeface="Open Sans"/>
              </a:rPr>
              <a:t>Potential risk is the ISP (Internet Service Provider) notify the user. To prevent this have the warrant prevent the ISP from notifying the user</a:t>
            </a:r>
          </a:p>
          <a:p>
            <a:r>
              <a:rPr lang="en-US">
                <a:solidFill>
                  <a:srgbClr val="252526"/>
                </a:solidFill>
                <a:latin typeface="Open Sans"/>
                <a:cs typeface="Open Sans"/>
              </a:rPr>
              <a:t>Most email use secure socket layer(SSL) and transport layer security(TLS)</a:t>
            </a:r>
          </a:p>
          <a:p>
            <a:endParaRPr lang="en-IN"/>
          </a:p>
        </p:txBody>
      </p:sp>
    </p:spTree>
    <p:extLst>
      <p:ext uri="{BB962C8B-B14F-4D97-AF65-F5344CB8AC3E}">
        <p14:creationId xmlns:p14="http://schemas.microsoft.com/office/powerpoint/2010/main" val="228348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333333"/>
                </a:solidFill>
                <a:effectLst/>
                <a:latin typeface="Georgia" panose="02040502050405020303" pitchFamily="18" charset="0"/>
              </a:rPr>
              <a:t>At least 2,000 law enforcement agencies in all 50 states of the U.S. now have access to tools that allow them to get into locked or encrypted smartphones and extract data from it. There’s widespread use of mobile device forensic tools (MDFTs) by more than 2,000 law enforcement agencies. These forensic tools allow police to extract a full copy of data from a phone including emails, texts, photos, location, app data, and more, which can then be programmatically searched.</a:t>
            </a:r>
          </a:p>
          <a:p>
            <a:r>
              <a:rPr lang="en-US" b="0" i="0">
                <a:solidFill>
                  <a:srgbClr val="333333"/>
                </a:solidFill>
                <a:effectLst/>
                <a:latin typeface="Georgia" panose="02040502050405020303" pitchFamily="18" charset="0"/>
              </a:rPr>
              <a:t>These tools are not only to investigate crimes involving major harm but also minor crimes like graffiti, shoplifting, marijuana possession, prostitution, vandalism, car crashes, parole violations, petty theft, public intoxication, and other drug-related offenses.</a:t>
            </a:r>
            <a:endParaRPr lang="en-IN"/>
          </a:p>
        </p:txBody>
      </p:sp>
    </p:spTree>
    <p:extLst>
      <p:ext uri="{BB962C8B-B14F-4D97-AF65-F5344CB8AC3E}">
        <p14:creationId xmlns:p14="http://schemas.microsoft.com/office/powerpoint/2010/main" val="141893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333333"/>
                </a:solidFill>
                <a:effectLst/>
                <a:latin typeface="Lora" pitchFamily="2" charset="0"/>
              </a:rPr>
              <a:t>Once a warrant is obtained, the bill would require device manufacturers and service providers to assist law enforcement with accessing encrypted data if assistance would aid in the execution of the warrant. In addition, it allows the Attorney General to issue directives to service providers and device manufacturers to report on their ability to comply with court orders, including timelines for implementation.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444444"/>
                </a:solidFill>
                <a:effectLst/>
                <a:latin typeface="Roboto" panose="02000000000000000000" pitchFamily="2" charset="0"/>
              </a:rPr>
              <a:t>Now, in order for law enforcement to access the encrypted content, it has two basic choices, compel a user to decrypt, or help decrypt, the content (e.g. disclose the password), or find a way to circumvent the encryption by attacking the crypto or the authentication mechanisms (lawful hacking).</a:t>
            </a:r>
            <a:endParaRPr lang="en-US" b="0" i="0">
              <a:solidFill>
                <a:srgbClr val="333333"/>
              </a:solidFill>
              <a:effectLst/>
              <a:latin typeface="Lora" pitchFamily="2" charset="0"/>
            </a:endParaRPr>
          </a:p>
          <a:p>
            <a:endParaRPr lang="en-IN"/>
          </a:p>
        </p:txBody>
      </p:sp>
    </p:spTree>
    <p:extLst>
      <p:ext uri="{BB962C8B-B14F-4D97-AF65-F5344CB8AC3E}">
        <p14:creationId xmlns:p14="http://schemas.microsoft.com/office/powerpoint/2010/main" val="201477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525252"/>
                </a:solidFill>
                <a:effectLst/>
                <a:latin typeface="Inter"/>
              </a:rPr>
              <a:t>By regularly monitoring the Dark Web, security professionals can gain valuable insights into emerging trends and specific threat intelligence to improve their defensive techniques. They can leverage chatter on Dark Web forums as an early warning system, alerting them to new bots, viruses or malware that have appeared on the scene. Monitoring the Dark Web can provide early notification of an attack on a specific organization(s) too. Chatter on the Dark Web mentioning some form of access or the sale of credentials, names of executives and other information that is specific to an organization can be a giveaway you’re under attack or are being highly targeted.</a:t>
            </a:r>
            <a:endParaRPr lang="en-IN"/>
          </a:p>
        </p:txBody>
      </p:sp>
    </p:spTree>
    <p:extLst>
      <p:ext uri="{BB962C8B-B14F-4D97-AF65-F5344CB8AC3E}">
        <p14:creationId xmlns:p14="http://schemas.microsoft.com/office/powerpoint/2010/main" val="239826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525252"/>
                </a:solidFill>
                <a:effectLst/>
                <a:latin typeface="Inter"/>
              </a:rPr>
              <a:t>By regularly monitoring the Dark Web, security professionals can gain valuable insights into emerging trends and specific threat intelligence to improve their defensive techniques. They can leverage chatter on Dark Web forums as an early warning system, alerting them to new bots, viruses or malware that have appeared on the scene. Monitoring the Dark Web can provide early notification of an attack on a specific organization(s) too. Chatter on the Dark Web mentioning some form of access or the sale of credentials, names of executives and other information that is specific to an organization can be a giveaway you’re under attack or are being highly targeted.</a:t>
            </a:r>
            <a:endParaRPr lang="en-IN"/>
          </a:p>
        </p:txBody>
      </p:sp>
    </p:spTree>
    <p:extLst>
      <p:ext uri="{BB962C8B-B14F-4D97-AF65-F5344CB8AC3E}">
        <p14:creationId xmlns:p14="http://schemas.microsoft.com/office/powerpoint/2010/main" val="55460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curityintelligence.com/7-ways-to-identify-darknet-cybersecurity-risks/" TargetMode="External"/><Relationship Id="rId2" Type="http://schemas.openxmlformats.org/officeDocument/2006/relationships/hyperlink" Target="https://oig.justice.gov/news/doj-oig-releases-report-fbis-strategy-and-efforts-disrupt-illegal-dark-web-activities" TargetMode="External"/><Relationship Id="rId1" Type="http://schemas.openxmlformats.org/officeDocument/2006/relationships/slideLayout" Target="../slideLayouts/slideLayout5.xml"/><Relationship Id="rId4" Type="http://schemas.openxmlformats.org/officeDocument/2006/relationships/hyperlink" Target="https://nij.ojp.gov/topics/articles/taking-dark-web-law-enforcement-experts-id-investigative-need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Encryption &amp; Privacy (Finance)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iQ4 Virtual Vault (Law Enforcement)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FD35-44C7-7A7B-116F-CE69E110E9E0}"/>
              </a:ext>
            </a:extLst>
          </p:cNvPr>
          <p:cNvSpPr>
            <a:spLocks noGrp="1"/>
          </p:cNvSpPr>
          <p:nvPr>
            <p:ph type="title"/>
          </p:nvPr>
        </p:nvSpPr>
        <p:spPr/>
        <p:txBody>
          <a:bodyPr/>
          <a:lstStyle/>
          <a:p>
            <a:r>
              <a:rPr lang="en-US"/>
              <a:t>Sources:</a:t>
            </a:r>
          </a:p>
        </p:txBody>
      </p:sp>
      <p:sp>
        <p:nvSpPr>
          <p:cNvPr id="3" name="Text Placeholder 2">
            <a:extLst>
              <a:ext uri="{FF2B5EF4-FFF2-40B4-BE49-F238E27FC236}">
                <a16:creationId xmlns:a16="http://schemas.microsoft.com/office/drawing/2014/main" id="{5E1E97BF-C3F0-4400-D5DC-4B9D3C5323C7}"/>
              </a:ext>
            </a:extLst>
          </p:cNvPr>
          <p:cNvSpPr>
            <a:spLocks noGrp="1"/>
          </p:cNvSpPr>
          <p:nvPr>
            <p:ph type="body" idx="1"/>
          </p:nvPr>
        </p:nvSpPr>
        <p:spPr/>
        <p:txBody>
          <a:bodyPr/>
          <a:lstStyle/>
          <a:p>
            <a:r>
              <a:rPr lang="en-US">
                <a:hlinkClick r:id="rId2"/>
              </a:rPr>
              <a:t>DOJ OIG Releases Report on the FBI’s Strategy and Efforts to Disrupt Illegal Dark Web Activities</a:t>
            </a:r>
          </a:p>
          <a:p>
            <a:pPr>
              <a:lnSpc>
                <a:spcPct val="114999"/>
              </a:lnSpc>
            </a:pPr>
            <a:r>
              <a:rPr lang="en-US">
                <a:hlinkClick r:id="rId3"/>
              </a:rPr>
              <a:t>Safety during accessing dark web</a:t>
            </a:r>
          </a:p>
          <a:p>
            <a:pPr>
              <a:lnSpc>
                <a:spcPct val="114999"/>
              </a:lnSpc>
            </a:pPr>
            <a:r>
              <a:rPr lang="en-US">
                <a:hlinkClick r:id="rId4"/>
              </a:rPr>
              <a:t>Dark web Law enforcements</a:t>
            </a:r>
            <a:endParaRPr lang="en-US"/>
          </a:p>
        </p:txBody>
      </p:sp>
    </p:spTree>
    <p:extLst>
      <p:ext uri="{BB962C8B-B14F-4D97-AF65-F5344CB8AC3E}">
        <p14:creationId xmlns:p14="http://schemas.microsoft.com/office/powerpoint/2010/main" val="112221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What is Encryption ?</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b="1"/>
              <a:t>Uses algorithms.</a:t>
            </a:r>
          </a:p>
          <a:p>
            <a:pPr>
              <a:lnSpc>
                <a:spcPct val="150000"/>
              </a:lnSpc>
            </a:pPr>
            <a:r>
              <a:rPr lang="en-IN" sz="1400" b="1"/>
              <a:t>Converts pain text into ciphered text.</a:t>
            </a:r>
          </a:p>
          <a:p>
            <a:pPr>
              <a:lnSpc>
                <a:spcPct val="150000"/>
              </a:lnSpc>
            </a:pPr>
            <a:r>
              <a:rPr lang="en-IN" sz="1400" b="1"/>
              <a:t>Two types: ‘Symmetric’ and ‘Asymmetric’ encryption.</a:t>
            </a:r>
          </a:p>
          <a:p>
            <a:pPr>
              <a:lnSpc>
                <a:spcPct val="150000"/>
              </a:lnSpc>
            </a:pPr>
            <a:r>
              <a:rPr lang="en-IN" sz="1400" b="1"/>
              <a:t>‘Hashing Algorithms’ are one way encryption cannot be reversed.</a:t>
            </a:r>
          </a:p>
        </p:txBody>
      </p:sp>
      <p:pic>
        <p:nvPicPr>
          <p:cNvPr id="5" name="Picture 4">
            <a:extLst>
              <a:ext uri="{FF2B5EF4-FFF2-40B4-BE49-F238E27FC236}">
                <a16:creationId xmlns:a16="http://schemas.microsoft.com/office/drawing/2014/main" id="{259A58A7-4F09-F840-D634-7A5AAED7A3FB}"/>
              </a:ext>
            </a:extLst>
          </p:cNvPr>
          <p:cNvPicPr>
            <a:picLocks noChangeAspect="1"/>
          </p:cNvPicPr>
          <p:nvPr/>
        </p:nvPicPr>
        <p:blipFill>
          <a:blip r:embed="rId3"/>
          <a:stretch>
            <a:fillRect/>
          </a:stretch>
        </p:blipFill>
        <p:spPr>
          <a:xfrm>
            <a:off x="3746928" y="1494971"/>
            <a:ext cx="4918446" cy="3074029"/>
          </a:xfrm>
          <a:prstGeom prst="rect">
            <a:avLst/>
          </a:prstGeom>
        </p:spPr>
      </p:pic>
    </p:spTree>
    <p:extLst>
      <p:ext uri="{BB962C8B-B14F-4D97-AF65-F5344CB8AC3E}">
        <p14:creationId xmlns:p14="http://schemas.microsoft.com/office/powerpoint/2010/main" val="206526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Encryption Algorithms</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b="1"/>
              <a:t>Data Encryption Standard (DES)</a:t>
            </a:r>
          </a:p>
          <a:p>
            <a:pPr>
              <a:lnSpc>
                <a:spcPct val="150000"/>
              </a:lnSpc>
            </a:pPr>
            <a:r>
              <a:rPr lang="en-IN" sz="1400" b="1"/>
              <a:t>Triple DES</a:t>
            </a:r>
          </a:p>
          <a:p>
            <a:pPr>
              <a:lnSpc>
                <a:spcPct val="150000"/>
              </a:lnSpc>
            </a:pPr>
            <a:r>
              <a:rPr lang="en-IN" sz="1400" b="1"/>
              <a:t>RSA</a:t>
            </a:r>
          </a:p>
          <a:p>
            <a:pPr>
              <a:lnSpc>
                <a:spcPct val="150000"/>
              </a:lnSpc>
            </a:pPr>
            <a:r>
              <a:rPr lang="en-IN" sz="1400" b="1"/>
              <a:t>Advanced Encryption Standard (AES)</a:t>
            </a:r>
          </a:p>
          <a:p>
            <a:pPr>
              <a:lnSpc>
                <a:spcPct val="150000"/>
              </a:lnSpc>
            </a:pPr>
            <a:r>
              <a:rPr lang="en-IN" sz="1400" b="1"/>
              <a:t>Two Fish</a:t>
            </a:r>
          </a:p>
        </p:txBody>
      </p:sp>
      <p:pic>
        <p:nvPicPr>
          <p:cNvPr id="6" name="Picture 5">
            <a:extLst>
              <a:ext uri="{FF2B5EF4-FFF2-40B4-BE49-F238E27FC236}">
                <a16:creationId xmlns:a16="http://schemas.microsoft.com/office/drawing/2014/main" id="{AB7B7AC0-0FB7-9250-7324-79C842A56286}"/>
              </a:ext>
            </a:extLst>
          </p:cNvPr>
          <p:cNvPicPr>
            <a:picLocks noChangeAspect="1"/>
          </p:cNvPicPr>
          <p:nvPr/>
        </p:nvPicPr>
        <p:blipFill>
          <a:blip r:embed="rId3"/>
          <a:stretch>
            <a:fillRect/>
          </a:stretch>
        </p:blipFill>
        <p:spPr>
          <a:xfrm>
            <a:off x="3759201" y="971749"/>
            <a:ext cx="4896102" cy="3672077"/>
          </a:xfrm>
          <a:prstGeom prst="rect">
            <a:avLst/>
          </a:prstGeom>
        </p:spPr>
      </p:pic>
    </p:spTree>
    <p:extLst>
      <p:ext uri="{BB962C8B-B14F-4D97-AF65-F5344CB8AC3E}">
        <p14:creationId xmlns:p14="http://schemas.microsoft.com/office/powerpoint/2010/main" val="257690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152C-166D-BE62-4081-CC47CF6DB864}"/>
              </a:ext>
            </a:extLst>
          </p:cNvPr>
          <p:cNvSpPr>
            <a:spLocks noGrp="1"/>
          </p:cNvSpPr>
          <p:nvPr>
            <p:ph type="title"/>
          </p:nvPr>
        </p:nvSpPr>
        <p:spPr>
          <a:xfrm>
            <a:off x="645900" y="1322100"/>
            <a:ext cx="7852200" cy="861000"/>
          </a:xfrm>
        </p:spPr>
        <p:txBody>
          <a:bodyPr/>
          <a:lstStyle/>
          <a:p>
            <a:r>
              <a:rPr lang="en-IN"/>
              <a:t>Infiltrating the Dark Web</a:t>
            </a:r>
          </a:p>
        </p:txBody>
      </p:sp>
      <p:sp>
        <p:nvSpPr>
          <p:cNvPr id="3" name="Title 1">
            <a:extLst>
              <a:ext uri="{FF2B5EF4-FFF2-40B4-BE49-F238E27FC236}">
                <a16:creationId xmlns:a16="http://schemas.microsoft.com/office/drawing/2014/main" id="{A1750049-B0D8-832F-D617-FE865D0FD05E}"/>
              </a:ext>
            </a:extLst>
          </p:cNvPr>
          <p:cNvSpPr txBox="1">
            <a:spLocks/>
          </p:cNvSpPr>
          <p:nvPr/>
        </p:nvSpPr>
        <p:spPr>
          <a:xfrm>
            <a:off x="671250" y="2915950"/>
            <a:ext cx="7852200" cy="861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9pPr>
          </a:lstStyle>
          <a:p>
            <a:r>
              <a:rPr lang="en-IN" sz="1800"/>
              <a:t>Exploiting the Dark Web to get ahead </a:t>
            </a:r>
          </a:p>
        </p:txBody>
      </p:sp>
    </p:spTree>
    <p:extLst>
      <p:ext uri="{BB962C8B-B14F-4D97-AF65-F5344CB8AC3E}">
        <p14:creationId xmlns:p14="http://schemas.microsoft.com/office/powerpoint/2010/main" val="328670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700" y="555600"/>
            <a:ext cx="4450800" cy="755700"/>
          </a:xfrm>
        </p:spPr>
        <p:txBody>
          <a:bodyPr>
            <a:normAutofit/>
          </a:bodyPr>
          <a:lstStyle/>
          <a:p>
            <a:r>
              <a:rPr lang="en-IN"/>
              <a:t>Accessing E-Mail &amp; Messaging </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700" y="1389600"/>
            <a:ext cx="5223396" cy="3179400"/>
          </a:xfrm>
        </p:spPr>
        <p:txBody>
          <a:bodyPr/>
          <a:lstStyle/>
          <a:p>
            <a:pPr>
              <a:lnSpc>
                <a:spcPct val="150000"/>
              </a:lnSpc>
            </a:pPr>
            <a:r>
              <a:rPr lang="en-IN" sz="1400"/>
              <a:t>End to end encryption is not widely adopted because of business reason. Most use secure socket layer (SSL) / transport layer security(TLS)</a:t>
            </a:r>
          </a:p>
          <a:p>
            <a:pPr>
              <a:lnSpc>
                <a:spcPct val="150000"/>
              </a:lnSpc>
            </a:pPr>
            <a:r>
              <a:rPr lang="en-IN" sz="1400"/>
              <a:t>Use tools to </a:t>
            </a:r>
            <a:r>
              <a:rPr lang="en-IN" sz="1400" err="1"/>
              <a:t>analyze</a:t>
            </a:r>
            <a:r>
              <a:rPr lang="en-IN" sz="1400"/>
              <a:t> metadata</a:t>
            </a:r>
          </a:p>
          <a:p>
            <a:pPr>
              <a:lnSpc>
                <a:spcPct val="150000"/>
              </a:lnSpc>
            </a:pPr>
            <a:r>
              <a:rPr lang="en-IN" sz="1400"/>
              <a:t>Obtain a search warrant with probable cause.</a:t>
            </a:r>
          </a:p>
        </p:txBody>
      </p:sp>
      <p:pic>
        <p:nvPicPr>
          <p:cNvPr id="4" name="Picture 4" descr="Icon&#10;&#10;Description automatically generated">
            <a:extLst>
              <a:ext uri="{FF2B5EF4-FFF2-40B4-BE49-F238E27FC236}">
                <a16:creationId xmlns:a16="http://schemas.microsoft.com/office/drawing/2014/main" id="{A28053A0-DF99-84CC-6188-305DF1D110B9}"/>
              </a:ext>
            </a:extLst>
          </p:cNvPr>
          <p:cNvPicPr>
            <a:picLocks noChangeAspect="1"/>
          </p:cNvPicPr>
          <p:nvPr/>
        </p:nvPicPr>
        <p:blipFill>
          <a:blip r:embed="rId3"/>
          <a:stretch>
            <a:fillRect/>
          </a:stretch>
        </p:blipFill>
        <p:spPr>
          <a:xfrm>
            <a:off x="5001920" y="2216889"/>
            <a:ext cx="3896227" cy="1779133"/>
          </a:xfrm>
          <a:prstGeom prst="rect">
            <a:avLst/>
          </a:prstGeom>
        </p:spPr>
      </p:pic>
    </p:spTree>
    <p:extLst>
      <p:ext uri="{BB962C8B-B14F-4D97-AF65-F5344CB8AC3E}">
        <p14:creationId xmlns:p14="http://schemas.microsoft.com/office/powerpoint/2010/main" val="363295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700" y="555600"/>
            <a:ext cx="4634950" cy="755700"/>
          </a:xfrm>
        </p:spPr>
        <p:txBody>
          <a:bodyPr>
            <a:normAutofit fontScale="90000"/>
          </a:bodyPr>
          <a:lstStyle/>
          <a:p>
            <a:r>
              <a:rPr lang="en-IN"/>
              <a:t>Accessing Mobile Device Communications</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700" y="1389600"/>
            <a:ext cx="2808000" cy="3179400"/>
          </a:xfrm>
        </p:spPr>
        <p:txBody>
          <a:bodyPr/>
          <a:lstStyle/>
          <a:p>
            <a:pPr>
              <a:lnSpc>
                <a:spcPct val="150000"/>
              </a:lnSpc>
            </a:pPr>
            <a:r>
              <a:rPr lang="en-IN" sz="1400" b="1"/>
              <a:t>Tools that allow getting inside the mobile device.</a:t>
            </a:r>
          </a:p>
          <a:p>
            <a:pPr>
              <a:lnSpc>
                <a:spcPct val="150000"/>
              </a:lnSpc>
            </a:pPr>
            <a:r>
              <a:rPr lang="en-IN" sz="1400" b="1"/>
              <a:t>Used of these tools for minor crimes</a:t>
            </a:r>
          </a:p>
        </p:txBody>
      </p:sp>
      <p:pic>
        <p:nvPicPr>
          <p:cNvPr id="1030" name="Picture 6" descr="See the source image">
            <a:extLst>
              <a:ext uri="{FF2B5EF4-FFF2-40B4-BE49-F238E27FC236}">
                <a16:creationId xmlns:a16="http://schemas.microsoft.com/office/drawing/2014/main" id="{BCD26983-290B-33E3-C831-6F3EDAF56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185" y="933450"/>
            <a:ext cx="3384331" cy="18517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65474242-1E7B-320D-8A0B-533DE089A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6717" y="2664317"/>
            <a:ext cx="3152888" cy="172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01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700" y="555600"/>
            <a:ext cx="4450800" cy="755700"/>
          </a:xfrm>
        </p:spPr>
        <p:txBody>
          <a:bodyPr>
            <a:normAutofit/>
          </a:bodyPr>
          <a:lstStyle/>
          <a:p>
            <a:r>
              <a:rPr lang="en-IN"/>
              <a:t>Accessing Financial Transactions</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b="1"/>
              <a:t>lawful access to encrypted devices</a:t>
            </a:r>
          </a:p>
          <a:p>
            <a:pPr>
              <a:lnSpc>
                <a:spcPct val="150000"/>
              </a:lnSpc>
            </a:pPr>
            <a:r>
              <a:rPr lang="en-IN" sz="1400" b="1"/>
              <a:t>Law enforcement access encrypted content</a:t>
            </a:r>
          </a:p>
        </p:txBody>
      </p:sp>
      <p:pic>
        <p:nvPicPr>
          <p:cNvPr id="4" name="Picture 4" descr="Diagram&#10;&#10;Description automatically generated">
            <a:extLst>
              <a:ext uri="{FF2B5EF4-FFF2-40B4-BE49-F238E27FC236}">
                <a16:creationId xmlns:a16="http://schemas.microsoft.com/office/drawing/2014/main" id="{462E9E76-A2BB-7698-D087-66B90CE24C3E}"/>
              </a:ext>
            </a:extLst>
          </p:cNvPr>
          <p:cNvPicPr>
            <a:picLocks noChangeAspect="1"/>
          </p:cNvPicPr>
          <p:nvPr/>
        </p:nvPicPr>
        <p:blipFill>
          <a:blip r:embed="rId3"/>
          <a:stretch>
            <a:fillRect/>
          </a:stretch>
        </p:blipFill>
        <p:spPr>
          <a:xfrm>
            <a:off x="4914901" y="1052491"/>
            <a:ext cx="3202009" cy="3022419"/>
          </a:xfrm>
          <a:prstGeom prst="rect">
            <a:avLst/>
          </a:prstGeom>
        </p:spPr>
      </p:pic>
    </p:spTree>
    <p:extLst>
      <p:ext uri="{BB962C8B-B14F-4D97-AF65-F5344CB8AC3E}">
        <p14:creationId xmlns:p14="http://schemas.microsoft.com/office/powerpoint/2010/main" val="283951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700" y="555600"/>
            <a:ext cx="4450800" cy="755700"/>
          </a:xfrm>
        </p:spPr>
        <p:txBody>
          <a:bodyPr>
            <a:normAutofit/>
          </a:bodyPr>
          <a:lstStyle/>
          <a:p>
            <a:r>
              <a:rPr lang="en-IN"/>
              <a:t>Accessing Data on Dark Web</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50000"/>
              </a:lnSpc>
            </a:pPr>
            <a:r>
              <a:rPr lang="en-IN" sz="1400"/>
              <a:t>Tool Development &amp;  Concerns</a:t>
            </a:r>
          </a:p>
          <a:p>
            <a:pPr>
              <a:lnSpc>
                <a:spcPct val="150000"/>
              </a:lnSpc>
            </a:pPr>
            <a:r>
              <a:rPr lang="en-IN" sz="1400"/>
              <a:t>Lawful Access</a:t>
            </a:r>
          </a:p>
          <a:p>
            <a:pPr>
              <a:lnSpc>
                <a:spcPct val="114999"/>
              </a:lnSpc>
            </a:pPr>
            <a:r>
              <a:rPr lang="en-IN"/>
              <a:t>Policing the shadows</a:t>
            </a:r>
            <a:endParaRPr lang="en-IN" sz="1400"/>
          </a:p>
          <a:p>
            <a:pPr marL="152400" indent="0">
              <a:lnSpc>
                <a:spcPct val="150000"/>
              </a:lnSpc>
              <a:buNone/>
            </a:pPr>
            <a:br>
              <a:rPr lang="en-US"/>
            </a:br>
            <a:endParaRPr lang="en-US"/>
          </a:p>
        </p:txBody>
      </p:sp>
      <p:pic>
        <p:nvPicPr>
          <p:cNvPr id="4" name="Picture 4" descr="Application&#10;&#10;Description automatically generated">
            <a:extLst>
              <a:ext uri="{FF2B5EF4-FFF2-40B4-BE49-F238E27FC236}">
                <a16:creationId xmlns:a16="http://schemas.microsoft.com/office/drawing/2014/main" id="{890D4B91-99F8-A2E7-3CE1-59F5A309957E}"/>
              </a:ext>
            </a:extLst>
          </p:cNvPr>
          <p:cNvPicPr>
            <a:picLocks noChangeAspect="1"/>
          </p:cNvPicPr>
          <p:nvPr/>
        </p:nvPicPr>
        <p:blipFill>
          <a:blip r:embed="rId3"/>
          <a:stretch>
            <a:fillRect/>
          </a:stretch>
        </p:blipFill>
        <p:spPr>
          <a:xfrm>
            <a:off x="4990381" y="823028"/>
            <a:ext cx="3789152" cy="3497445"/>
          </a:xfrm>
          <a:prstGeom prst="rect">
            <a:avLst/>
          </a:prstGeom>
        </p:spPr>
      </p:pic>
    </p:spTree>
    <p:extLst>
      <p:ext uri="{BB962C8B-B14F-4D97-AF65-F5344CB8AC3E}">
        <p14:creationId xmlns:p14="http://schemas.microsoft.com/office/powerpoint/2010/main" val="221220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700" y="555600"/>
            <a:ext cx="4450800" cy="755700"/>
          </a:xfrm>
        </p:spPr>
        <p:txBody>
          <a:bodyPr>
            <a:normAutofit/>
          </a:bodyPr>
          <a:lstStyle/>
          <a:p>
            <a:r>
              <a:rPr lang="en-IN"/>
              <a:t>Potential Risks </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nSpc>
                <a:spcPct val="114999"/>
              </a:lnSpc>
            </a:pPr>
            <a:r>
              <a:rPr lang="en-IN"/>
              <a:t>How to Identify Darknet Security Risks</a:t>
            </a:r>
          </a:p>
          <a:p>
            <a:pPr>
              <a:lnSpc>
                <a:spcPct val="114999"/>
              </a:lnSpc>
            </a:pPr>
            <a:r>
              <a:rPr lang="en-IN"/>
              <a:t>Safety issues accessing the dark web:</a:t>
            </a:r>
          </a:p>
          <a:p>
            <a:pPr>
              <a:lnSpc>
                <a:spcPct val="114999"/>
              </a:lnSpc>
            </a:pPr>
            <a:r>
              <a:rPr lang="en-IN"/>
              <a:t>1- Criminal elements.</a:t>
            </a:r>
          </a:p>
          <a:p>
            <a:pPr>
              <a:lnSpc>
                <a:spcPct val="114999"/>
              </a:lnSpc>
            </a:pPr>
            <a:r>
              <a:rPr lang="en-IN"/>
              <a:t>2- Breaking the law</a:t>
            </a:r>
          </a:p>
          <a:p>
            <a:pPr>
              <a:lnSpc>
                <a:spcPct val="114999"/>
              </a:lnSpc>
            </a:pPr>
            <a:r>
              <a:rPr lang="en-IN"/>
              <a:t>3-Suspicious links</a:t>
            </a:r>
          </a:p>
          <a:p>
            <a:pPr>
              <a:lnSpc>
                <a:spcPct val="114999"/>
              </a:lnSpc>
            </a:pPr>
            <a:endParaRPr lang="en-IN"/>
          </a:p>
          <a:p>
            <a:pPr marL="152400" indent="0">
              <a:lnSpc>
                <a:spcPct val="150000"/>
              </a:lnSpc>
              <a:buNone/>
            </a:pPr>
            <a:endParaRPr lang="en-US"/>
          </a:p>
          <a:p>
            <a:pPr marL="152400" indent="0">
              <a:lnSpc>
                <a:spcPct val="150000"/>
              </a:lnSpc>
              <a:buNone/>
            </a:pPr>
            <a:endParaRPr lang="en-US"/>
          </a:p>
        </p:txBody>
      </p:sp>
      <p:pic>
        <p:nvPicPr>
          <p:cNvPr id="4" name="Picture 4" descr="Graphical user interface, diagram, application&#10;&#10;Description automatically generated">
            <a:extLst>
              <a:ext uri="{FF2B5EF4-FFF2-40B4-BE49-F238E27FC236}">
                <a16:creationId xmlns:a16="http://schemas.microsoft.com/office/drawing/2014/main" id="{0E3226FD-01CC-E098-CAF4-799C0C27A4E6}"/>
              </a:ext>
            </a:extLst>
          </p:cNvPr>
          <p:cNvPicPr>
            <a:picLocks noChangeAspect="1"/>
          </p:cNvPicPr>
          <p:nvPr/>
        </p:nvPicPr>
        <p:blipFill>
          <a:blip r:embed="rId3"/>
          <a:stretch>
            <a:fillRect/>
          </a:stretch>
        </p:blipFill>
        <p:spPr>
          <a:xfrm>
            <a:off x="3556240" y="1575318"/>
            <a:ext cx="5277209" cy="2596713"/>
          </a:xfrm>
          <a:prstGeom prst="rect">
            <a:avLst/>
          </a:prstGeom>
        </p:spPr>
      </p:pic>
    </p:spTree>
    <p:extLst>
      <p:ext uri="{BB962C8B-B14F-4D97-AF65-F5344CB8AC3E}">
        <p14:creationId xmlns:p14="http://schemas.microsoft.com/office/powerpoint/2010/main" val="2759028308"/>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Slate</vt:lpstr>
      <vt:lpstr>Encryption &amp; Privacy (Finance)</vt:lpstr>
      <vt:lpstr>What is Encryption ?</vt:lpstr>
      <vt:lpstr>Encryption Algorithms</vt:lpstr>
      <vt:lpstr>Infiltrating the Dark Web</vt:lpstr>
      <vt:lpstr>Accessing E-Mail &amp; Messaging </vt:lpstr>
      <vt:lpstr>Accessing Mobile Device Communications</vt:lpstr>
      <vt:lpstr>Accessing Financial Transactions</vt:lpstr>
      <vt:lpstr>Accessing Data on Dark Web</vt:lpstr>
      <vt:lpstr>Potential Risks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Web (Finance)</dc:title>
  <cp:revision>1</cp:revision>
  <dcterms:modified xsi:type="dcterms:W3CDTF">2022-06-15T16:18:58Z</dcterms:modified>
</cp:coreProperties>
</file>