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413" r:id="rId2"/>
    <p:sldId id="405" r:id="rId3"/>
    <p:sldId id="406" r:id="rId4"/>
    <p:sldId id="407" r:id="rId5"/>
    <p:sldId id="408" r:id="rId6"/>
    <p:sldId id="409" r:id="rId7"/>
    <p:sldId id="412" r:id="rId8"/>
    <p:sldId id="411" r:id="rId9"/>
    <p:sldId id="41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940"/>
  </p:normalViewPr>
  <p:slideViewPr>
    <p:cSldViewPr snapToGrid="0">
      <p:cViewPr varScale="1">
        <p:scale>
          <a:sx n="95" d="100"/>
          <a:sy n="95" d="100"/>
        </p:scale>
        <p:origin x="200" y="616"/>
      </p:cViewPr>
      <p:guideLst/>
    </p:cSldViewPr>
  </p:slideViewPr>
  <p:notesTextViewPr>
    <p:cViewPr>
      <p:scale>
        <a:sx n="1" d="1"/>
        <a:sy n="1" d="1"/>
      </p:scale>
      <p:origin x="0" y="0"/>
    </p:cViewPr>
  </p:notesTextViewPr>
  <p:notesViewPr>
    <p:cSldViewPr snapToGrid="0">
      <p:cViewPr varScale="1">
        <p:scale>
          <a:sx n="87" d="100"/>
          <a:sy n="87" d="100"/>
        </p:scale>
        <p:origin x="269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B5C84-8277-ED4B-A55B-A6D57D421FDF}" type="datetimeFigureOut">
              <a:rPr lang="en-US" smtClean="0"/>
              <a:t>11/22/23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96F0E-C36C-8843-92A3-27B3EC489909}" type="slidenum">
              <a:rPr lang="en-US" smtClean="0"/>
              <a:t>‹#›</a:t>
            </a:fld>
            <a:endParaRPr lang="en-US"/>
          </a:p>
        </p:txBody>
      </p:sp>
    </p:spTree>
    <p:extLst>
      <p:ext uri="{BB962C8B-B14F-4D97-AF65-F5344CB8AC3E}">
        <p14:creationId xmlns:p14="http://schemas.microsoft.com/office/powerpoint/2010/main" val="3849667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br>
              <a:rPr lang="en-US" dirty="0"/>
            </a:br>
            <a:br>
              <a:rPr lang="en-US" dirty="0"/>
            </a:br>
            <a:r>
              <a:rPr lang="en-US" dirty="0"/>
              <a:t>Ref for all the details - https://</a:t>
            </a:r>
            <a:r>
              <a:rPr lang="en-US" dirty="0" err="1"/>
              <a:t>www.getastra.com</a:t>
            </a:r>
            <a:r>
              <a:rPr lang="en-US" dirty="0"/>
              <a:t>/blog/security-audit/what-is-</a:t>
            </a:r>
            <a:r>
              <a:rPr lang="en-US" dirty="0" err="1"/>
              <a:t>gcp</a:t>
            </a:r>
            <a:r>
              <a:rPr lang="en-US" dirty="0"/>
              <a:t>-security/</a:t>
            </a:r>
          </a:p>
        </p:txBody>
      </p:sp>
      <p:sp>
        <p:nvSpPr>
          <p:cNvPr id="4" name="Slide Number Placeholder 3"/>
          <p:cNvSpPr>
            <a:spLocks noGrp="1"/>
          </p:cNvSpPr>
          <p:nvPr>
            <p:ph type="sldNum" sz="quarter" idx="5"/>
          </p:nvPr>
        </p:nvSpPr>
        <p:spPr/>
        <p:txBody>
          <a:bodyPr/>
          <a:lstStyle/>
          <a:p>
            <a:fld id="{91996F0E-C36C-8843-92A3-27B3EC489909}" type="slidenum">
              <a:rPr lang="en-US" smtClean="0"/>
              <a:t>8</a:t>
            </a:fld>
            <a:endParaRPr lang="en-US"/>
          </a:p>
        </p:txBody>
      </p:sp>
    </p:spTree>
    <p:extLst>
      <p:ext uri="{BB962C8B-B14F-4D97-AF65-F5344CB8AC3E}">
        <p14:creationId xmlns:p14="http://schemas.microsoft.com/office/powerpoint/2010/main" val="2440912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A5991-BC4E-E09C-9684-7532885113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4A5BF0-C3C2-A8E9-5F5B-6E373556C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9DCC10-BE14-9F8C-0968-89C2FA580CC5}"/>
              </a:ext>
            </a:extLst>
          </p:cNvPr>
          <p:cNvSpPr>
            <a:spLocks noGrp="1"/>
          </p:cNvSpPr>
          <p:nvPr>
            <p:ph type="dt" sz="half" idx="10"/>
          </p:nvPr>
        </p:nvSpPr>
        <p:spPr/>
        <p:txBody>
          <a:bodyPr/>
          <a:lstStyle/>
          <a:p>
            <a:fld id="{F0EAF5AD-9CF7-D447-B205-E2FBD210F75D}" type="datetimeFigureOut">
              <a:rPr lang="en-US" smtClean="0"/>
              <a:t>11/22/23</a:t>
            </a:fld>
            <a:endParaRPr lang="en-US"/>
          </a:p>
        </p:txBody>
      </p:sp>
      <p:sp>
        <p:nvSpPr>
          <p:cNvPr id="5" name="Footer Placeholder 4">
            <a:extLst>
              <a:ext uri="{FF2B5EF4-FFF2-40B4-BE49-F238E27FC236}">
                <a16:creationId xmlns:a16="http://schemas.microsoft.com/office/drawing/2014/main" id="{5E887552-A594-8322-3E0E-13DDD06F9B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2A391-5BE8-2998-2E3A-2975C8615F3C}"/>
              </a:ext>
            </a:extLst>
          </p:cNvPr>
          <p:cNvSpPr>
            <a:spLocks noGrp="1"/>
          </p:cNvSpPr>
          <p:nvPr>
            <p:ph type="sldNum" sz="quarter" idx="12"/>
          </p:nvPr>
        </p:nvSpPr>
        <p:spPr/>
        <p:txBody>
          <a:bodyPr/>
          <a:lstStyle/>
          <a:p>
            <a:fld id="{043EF044-084C-0448-895B-F5B7FB141065}" type="slidenum">
              <a:rPr lang="en-US" smtClean="0"/>
              <a:t>‹#›</a:t>
            </a:fld>
            <a:endParaRPr lang="en-US"/>
          </a:p>
        </p:txBody>
      </p:sp>
    </p:spTree>
    <p:extLst>
      <p:ext uri="{BB962C8B-B14F-4D97-AF65-F5344CB8AC3E}">
        <p14:creationId xmlns:p14="http://schemas.microsoft.com/office/powerpoint/2010/main" val="3334076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EC14-6488-6C11-757D-A9E680C3C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18650E-4606-06FE-6452-BF8A039988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8ACE3-F32B-E58B-AF3B-AE07BBC1979C}"/>
              </a:ext>
            </a:extLst>
          </p:cNvPr>
          <p:cNvSpPr>
            <a:spLocks noGrp="1"/>
          </p:cNvSpPr>
          <p:nvPr>
            <p:ph type="dt" sz="half" idx="10"/>
          </p:nvPr>
        </p:nvSpPr>
        <p:spPr/>
        <p:txBody>
          <a:bodyPr/>
          <a:lstStyle/>
          <a:p>
            <a:fld id="{F0EAF5AD-9CF7-D447-B205-E2FBD210F75D}" type="datetimeFigureOut">
              <a:rPr lang="en-US" smtClean="0"/>
              <a:t>11/22/23</a:t>
            </a:fld>
            <a:endParaRPr lang="en-US"/>
          </a:p>
        </p:txBody>
      </p:sp>
      <p:sp>
        <p:nvSpPr>
          <p:cNvPr id="5" name="Footer Placeholder 4">
            <a:extLst>
              <a:ext uri="{FF2B5EF4-FFF2-40B4-BE49-F238E27FC236}">
                <a16:creationId xmlns:a16="http://schemas.microsoft.com/office/drawing/2014/main" id="{E7B5583D-ACD0-72B2-C224-7BD9D9D825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2F02-6EA0-A058-8715-1C652ADE4C5F}"/>
              </a:ext>
            </a:extLst>
          </p:cNvPr>
          <p:cNvSpPr>
            <a:spLocks noGrp="1"/>
          </p:cNvSpPr>
          <p:nvPr>
            <p:ph type="sldNum" sz="quarter" idx="12"/>
          </p:nvPr>
        </p:nvSpPr>
        <p:spPr/>
        <p:txBody>
          <a:bodyPr/>
          <a:lstStyle/>
          <a:p>
            <a:fld id="{043EF044-084C-0448-895B-F5B7FB141065}" type="slidenum">
              <a:rPr lang="en-US" smtClean="0"/>
              <a:t>‹#›</a:t>
            </a:fld>
            <a:endParaRPr lang="en-US"/>
          </a:p>
        </p:txBody>
      </p:sp>
    </p:spTree>
    <p:extLst>
      <p:ext uri="{BB962C8B-B14F-4D97-AF65-F5344CB8AC3E}">
        <p14:creationId xmlns:p14="http://schemas.microsoft.com/office/powerpoint/2010/main" val="255959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C8AFA6-1F38-4F03-3C30-D456D061CF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309772-83E9-0629-E52A-44A9251EF4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C2D114-1D3F-5868-2E80-39AC0C4F765D}"/>
              </a:ext>
            </a:extLst>
          </p:cNvPr>
          <p:cNvSpPr>
            <a:spLocks noGrp="1"/>
          </p:cNvSpPr>
          <p:nvPr>
            <p:ph type="dt" sz="half" idx="10"/>
          </p:nvPr>
        </p:nvSpPr>
        <p:spPr/>
        <p:txBody>
          <a:bodyPr/>
          <a:lstStyle/>
          <a:p>
            <a:fld id="{F0EAF5AD-9CF7-D447-B205-E2FBD210F75D}" type="datetimeFigureOut">
              <a:rPr lang="en-US" smtClean="0"/>
              <a:t>11/22/23</a:t>
            </a:fld>
            <a:endParaRPr lang="en-US"/>
          </a:p>
        </p:txBody>
      </p:sp>
      <p:sp>
        <p:nvSpPr>
          <p:cNvPr id="5" name="Footer Placeholder 4">
            <a:extLst>
              <a:ext uri="{FF2B5EF4-FFF2-40B4-BE49-F238E27FC236}">
                <a16:creationId xmlns:a16="http://schemas.microsoft.com/office/drawing/2014/main" id="{A0BEAB18-A2A9-1615-09F8-C9060B4C3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A53B3-51CE-442E-B122-0BF8CACE9B8C}"/>
              </a:ext>
            </a:extLst>
          </p:cNvPr>
          <p:cNvSpPr>
            <a:spLocks noGrp="1"/>
          </p:cNvSpPr>
          <p:nvPr>
            <p:ph type="sldNum" sz="quarter" idx="12"/>
          </p:nvPr>
        </p:nvSpPr>
        <p:spPr/>
        <p:txBody>
          <a:bodyPr/>
          <a:lstStyle/>
          <a:p>
            <a:fld id="{043EF044-084C-0448-895B-F5B7FB141065}" type="slidenum">
              <a:rPr lang="en-US" smtClean="0"/>
              <a:t>‹#›</a:t>
            </a:fld>
            <a:endParaRPr lang="en-US"/>
          </a:p>
        </p:txBody>
      </p:sp>
    </p:spTree>
    <p:extLst>
      <p:ext uri="{BB962C8B-B14F-4D97-AF65-F5344CB8AC3E}">
        <p14:creationId xmlns:p14="http://schemas.microsoft.com/office/powerpoint/2010/main" val="203981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4831-618E-DDFC-5FF5-BDDF430931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0C44BB-DF7E-5684-5AE2-238CD6BA2D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D6D05-60E4-8162-2BD3-5C65D850FDDA}"/>
              </a:ext>
            </a:extLst>
          </p:cNvPr>
          <p:cNvSpPr>
            <a:spLocks noGrp="1"/>
          </p:cNvSpPr>
          <p:nvPr>
            <p:ph type="dt" sz="half" idx="10"/>
          </p:nvPr>
        </p:nvSpPr>
        <p:spPr/>
        <p:txBody>
          <a:bodyPr/>
          <a:lstStyle/>
          <a:p>
            <a:fld id="{F0EAF5AD-9CF7-D447-B205-E2FBD210F75D}" type="datetimeFigureOut">
              <a:rPr lang="en-US" smtClean="0"/>
              <a:t>11/22/23</a:t>
            </a:fld>
            <a:endParaRPr lang="en-US"/>
          </a:p>
        </p:txBody>
      </p:sp>
      <p:sp>
        <p:nvSpPr>
          <p:cNvPr id="5" name="Footer Placeholder 4">
            <a:extLst>
              <a:ext uri="{FF2B5EF4-FFF2-40B4-BE49-F238E27FC236}">
                <a16:creationId xmlns:a16="http://schemas.microsoft.com/office/drawing/2014/main" id="{91F540D1-0468-E490-4BE5-493C757A8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AB3369-88CC-1B48-4205-159F1E3AB5FC}"/>
              </a:ext>
            </a:extLst>
          </p:cNvPr>
          <p:cNvSpPr>
            <a:spLocks noGrp="1"/>
          </p:cNvSpPr>
          <p:nvPr>
            <p:ph type="sldNum" sz="quarter" idx="12"/>
          </p:nvPr>
        </p:nvSpPr>
        <p:spPr/>
        <p:txBody>
          <a:bodyPr/>
          <a:lstStyle/>
          <a:p>
            <a:fld id="{043EF044-084C-0448-895B-F5B7FB141065}" type="slidenum">
              <a:rPr lang="en-US" smtClean="0"/>
              <a:t>‹#›</a:t>
            </a:fld>
            <a:endParaRPr lang="en-US"/>
          </a:p>
        </p:txBody>
      </p:sp>
    </p:spTree>
    <p:extLst>
      <p:ext uri="{BB962C8B-B14F-4D97-AF65-F5344CB8AC3E}">
        <p14:creationId xmlns:p14="http://schemas.microsoft.com/office/powerpoint/2010/main" val="3516724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FD279-27E7-298B-C4A0-3EFD30C6B0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6A42FC-BDC3-DD07-F619-DFFD6A944E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FAF54A-6D2F-A9DC-68AC-2895A1BFCFF1}"/>
              </a:ext>
            </a:extLst>
          </p:cNvPr>
          <p:cNvSpPr>
            <a:spLocks noGrp="1"/>
          </p:cNvSpPr>
          <p:nvPr>
            <p:ph type="dt" sz="half" idx="10"/>
          </p:nvPr>
        </p:nvSpPr>
        <p:spPr/>
        <p:txBody>
          <a:bodyPr/>
          <a:lstStyle/>
          <a:p>
            <a:fld id="{F0EAF5AD-9CF7-D447-B205-E2FBD210F75D}" type="datetimeFigureOut">
              <a:rPr lang="en-US" smtClean="0"/>
              <a:t>11/22/23</a:t>
            </a:fld>
            <a:endParaRPr lang="en-US"/>
          </a:p>
        </p:txBody>
      </p:sp>
      <p:sp>
        <p:nvSpPr>
          <p:cNvPr id="5" name="Footer Placeholder 4">
            <a:extLst>
              <a:ext uri="{FF2B5EF4-FFF2-40B4-BE49-F238E27FC236}">
                <a16:creationId xmlns:a16="http://schemas.microsoft.com/office/drawing/2014/main" id="{232C0527-6B7B-DC57-312A-E5E268905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7C05C-44F2-72BA-A415-70F5D06E8A11}"/>
              </a:ext>
            </a:extLst>
          </p:cNvPr>
          <p:cNvSpPr>
            <a:spLocks noGrp="1"/>
          </p:cNvSpPr>
          <p:nvPr>
            <p:ph type="sldNum" sz="quarter" idx="12"/>
          </p:nvPr>
        </p:nvSpPr>
        <p:spPr/>
        <p:txBody>
          <a:bodyPr/>
          <a:lstStyle/>
          <a:p>
            <a:fld id="{043EF044-084C-0448-895B-F5B7FB141065}" type="slidenum">
              <a:rPr lang="en-US" smtClean="0"/>
              <a:t>‹#›</a:t>
            </a:fld>
            <a:endParaRPr lang="en-US"/>
          </a:p>
        </p:txBody>
      </p:sp>
    </p:spTree>
    <p:extLst>
      <p:ext uri="{BB962C8B-B14F-4D97-AF65-F5344CB8AC3E}">
        <p14:creationId xmlns:p14="http://schemas.microsoft.com/office/powerpoint/2010/main" val="42939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FF765-1EF3-5895-A3C6-C83CAF67D3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935947-274B-D998-6A04-AD3B485765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37BD0E-61D5-67DF-1DF5-377D82EE16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361D8D-82A5-2467-9D42-AECE4A46C892}"/>
              </a:ext>
            </a:extLst>
          </p:cNvPr>
          <p:cNvSpPr>
            <a:spLocks noGrp="1"/>
          </p:cNvSpPr>
          <p:nvPr>
            <p:ph type="dt" sz="half" idx="10"/>
          </p:nvPr>
        </p:nvSpPr>
        <p:spPr/>
        <p:txBody>
          <a:bodyPr/>
          <a:lstStyle/>
          <a:p>
            <a:fld id="{F0EAF5AD-9CF7-D447-B205-E2FBD210F75D}" type="datetimeFigureOut">
              <a:rPr lang="en-US" smtClean="0"/>
              <a:t>11/22/23</a:t>
            </a:fld>
            <a:endParaRPr lang="en-US"/>
          </a:p>
        </p:txBody>
      </p:sp>
      <p:sp>
        <p:nvSpPr>
          <p:cNvPr id="6" name="Footer Placeholder 5">
            <a:extLst>
              <a:ext uri="{FF2B5EF4-FFF2-40B4-BE49-F238E27FC236}">
                <a16:creationId xmlns:a16="http://schemas.microsoft.com/office/drawing/2014/main" id="{24DE462A-CA01-8237-31F4-D38EFAE74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9045B-25E4-D761-5DFA-6FA728021251}"/>
              </a:ext>
            </a:extLst>
          </p:cNvPr>
          <p:cNvSpPr>
            <a:spLocks noGrp="1"/>
          </p:cNvSpPr>
          <p:nvPr>
            <p:ph type="sldNum" sz="quarter" idx="12"/>
          </p:nvPr>
        </p:nvSpPr>
        <p:spPr/>
        <p:txBody>
          <a:bodyPr/>
          <a:lstStyle/>
          <a:p>
            <a:fld id="{043EF044-084C-0448-895B-F5B7FB141065}" type="slidenum">
              <a:rPr lang="en-US" smtClean="0"/>
              <a:t>‹#›</a:t>
            </a:fld>
            <a:endParaRPr lang="en-US"/>
          </a:p>
        </p:txBody>
      </p:sp>
    </p:spTree>
    <p:extLst>
      <p:ext uri="{BB962C8B-B14F-4D97-AF65-F5344CB8AC3E}">
        <p14:creationId xmlns:p14="http://schemas.microsoft.com/office/powerpoint/2010/main" val="2063561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87BD-6E61-E1A7-9914-B9F0B5A65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B71DC1-E603-96FE-A184-57F0D0331D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FB77D1-55AA-6FE9-4A71-5AD301A706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F95308-92A2-45DA-FE68-89C6C0E743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FDE6C7-9418-3F70-9187-09BA7262C2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69048A-B25A-9D71-CFDA-E4394A4624B0}"/>
              </a:ext>
            </a:extLst>
          </p:cNvPr>
          <p:cNvSpPr>
            <a:spLocks noGrp="1"/>
          </p:cNvSpPr>
          <p:nvPr>
            <p:ph type="dt" sz="half" idx="10"/>
          </p:nvPr>
        </p:nvSpPr>
        <p:spPr/>
        <p:txBody>
          <a:bodyPr/>
          <a:lstStyle/>
          <a:p>
            <a:fld id="{F0EAF5AD-9CF7-D447-B205-E2FBD210F75D}" type="datetimeFigureOut">
              <a:rPr lang="en-US" smtClean="0"/>
              <a:t>11/22/23</a:t>
            </a:fld>
            <a:endParaRPr lang="en-US"/>
          </a:p>
        </p:txBody>
      </p:sp>
      <p:sp>
        <p:nvSpPr>
          <p:cNvPr id="8" name="Footer Placeholder 7">
            <a:extLst>
              <a:ext uri="{FF2B5EF4-FFF2-40B4-BE49-F238E27FC236}">
                <a16:creationId xmlns:a16="http://schemas.microsoft.com/office/drawing/2014/main" id="{411AE70C-B825-7542-6FB2-5EF68E4F2E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B03772-C6B6-7143-70F7-95D833666D35}"/>
              </a:ext>
            </a:extLst>
          </p:cNvPr>
          <p:cNvSpPr>
            <a:spLocks noGrp="1"/>
          </p:cNvSpPr>
          <p:nvPr>
            <p:ph type="sldNum" sz="quarter" idx="12"/>
          </p:nvPr>
        </p:nvSpPr>
        <p:spPr/>
        <p:txBody>
          <a:bodyPr/>
          <a:lstStyle/>
          <a:p>
            <a:fld id="{043EF044-084C-0448-895B-F5B7FB141065}" type="slidenum">
              <a:rPr lang="en-US" smtClean="0"/>
              <a:t>‹#›</a:t>
            </a:fld>
            <a:endParaRPr lang="en-US"/>
          </a:p>
        </p:txBody>
      </p:sp>
    </p:spTree>
    <p:extLst>
      <p:ext uri="{BB962C8B-B14F-4D97-AF65-F5344CB8AC3E}">
        <p14:creationId xmlns:p14="http://schemas.microsoft.com/office/powerpoint/2010/main" val="236858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8C26-0A47-758A-5BA7-B19EAB42FE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394891-C41A-5B13-1AA1-B962FE09D961}"/>
              </a:ext>
            </a:extLst>
          </p:cNvPr>
          <p:cNvSpPr>
            <a:spLocks noGrp="1"/>
          </p:cNvSpPr>
          <p:nvPr>
            <p:ph type="dt" sz="half" idx="10"/>
          </p:nvPr>
        </p:nvSpPr>
        <p:spPr/>
        <p:txBody>
          <a:bodyPr/>
          <a:lstStyle/>
          <a:p>
            <a:fld id="{F0EAF5AD-9CF7-D447-B205-E2FBD210F75D}" type="datetimeFigureOut">
              <a:rPr lang="en-US" smtClean="0"/>
              <a:t>11/22/23</a:t>
            </a:fld>
            <a:endParaRPr lang="en-US"/>
          </a:p>
        </p:txBody>
      </p:sp>
      <p:sp>
        <p:nvSpPr>
          <p:cNvPr id="4" name="Footer Placeholder 3">
            <a:extLst>
              <a:ext uri="{FF2B5EF4-FFF2-40B4-BE49-F238E27FC236}">
                <a16:creationId xmlns:a16="http://schemas.microsoft.com/office/drawing/2014/main" id="{523DCF1D-2B58-8CD7-A1C1-364BC59819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7F366D-6D4C-EDB7-B7CD-1D98985E906F}"/>
              </a:ext>
            </a:extLst>
          </p:cNvPr>
          <p:cNvSpPr>
            <a:spLocks noGrp="1"/>
          </p:cNvSpPr>
          <p:nvPr>
            <p:ph type="sldNum" sz="quarter" idx="12"/>
          </p:nvPr>
        </p:nvSpPr>
        <p:spPr/>
        <p:txBody>
          <a:bodyPr/>
          <a:lstStyle/>
          <a:p>
            <a:fld id="{043EF044-084C-0448-895B-F5B7FB141065}" type="slidenum">
              <a:rPr lang="en-US" smtClean="0"/>
              <a:t>‹#›</a:t>
            </a:fld>
            <a:endParaRPr lang="en-US"/>
          </a:p>
        </p:txBody>
      </p:sp>
    </p:spTree>
    <p:extLst>
      <p:ext uri="{BB962C8B-B14F-4D97-AF65-F5344CB8AC3E}">
        <p14:creationId xmlns:p14="http://schemas.microsoft.com/office/powerpoint/2010/main" val="70541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4EA801-8709-00C2-5CCA-FCDC3A504ED2}"/>
              </a:ext>
            </a:extLst>
          </p:cNvPr>
          <p:cNvSpPr>
            <a:spLocks noGrp="1"/>
          </p:cNvSpPr>
          <p:nvPr>
            <p:ph type="dt" sz="half" idx="10"/>
          </p:nvPr>
        </p:nvSpPr>
        <p:spPr/>
        <p:txBody>
          <a:bodyPr/>
          <a:lstStyle/>
          <a:p>
            <a:fld id="{F0EAF5AD-9CF7-D447-B205-E2FBD210F75D}" type="datetimeFigureOut">
              <a:rPr lang="en-US" smtClean="0"/>
              <a:t>11/22/23</a:t>
            </a:fld>
            <a:endParaRPr lang="en-US"/>
          </a:p>
        </p:txBody>
      </p:sp>
      <p:sp>
        <p:nvSpPr>
          <p:cNvPr id="3" name="Footer Placeholder 2">
            <a:extLst>
              <a:ext uri="{FF2B5EF4-FFF2-40B4-BE49-F238E27FC236}">
                <a16:creationId xmlns:a16="http://schemas.microsoft.com/office/drawing/2014/main" id="{BB8B8C1C-B68A-8F90-1193-952003CF73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555D61-FBD6-6A09-0683-F74EB82E6397}"/>
              </a:ext>
            </a:extLst>
          </p:cNvPr>
          <p:cNvSpPr>
            <a:spLocks noGrp="1"/>
          </p:cNvSpPr>
          <p:nvPr>
            <p:ph type="sldNum" sz="quarter" idx="12"/>
          </p:nvPr>
        </p:nvSpPr>
        <p:spPr/>
        <p:txBody>
          <a:bodyPr/>
          <a:lstStyle/>
          <a:p>
            <a:fld id="{043EF044-084C-0448-895B-F5B7FB141065}" type="slidenum">
              <a:rPr lang="en-US" smtClean="0"/>
              <a:t>‹#›</a:t>
            </a:fld>
            <a:endParaRPr lang="en-US"/>
          </a:p>
        </p:txBody>
      </p:sp>
    </p:spTree>
    <p:extLst>
      <p:ext uri="{BB962C8B-B14F-4D97-AF65-F5344CB8AC3E}">
        <p14:creationId xmlns:p14="http://schemas.microsoft.com/office/powerpoint/2010/main" val="331205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A7EA-3CE4-987A-CEF9-7D1739723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A68B0C-8D1F-5CD7-AFE0-7BF1C40496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2AB403-1486-DD44-6167-87523C0B0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B2CF11-362D-EC60-24C1-B93503AFF977}"/>
              </a:ext>
            </a:extLst>
          </p:cNvPr>
          <p:cNvSpPr>
            <a:spLocks noGrp="1"/>
          </p:cNvSpPr>
          <p:nvPr>
            <p:ph type="dt" sz="half" idx="10"/>
          </p:nvPr>
        </p:nvSpPr>
        <p:spPr/>
        <p:txBody>
          <a:bodyPr/>
          <a:lstStyle/>
          <a:p>
            <a:fld id="{F0EAF5AD-9CF7-D447-B205-E2FBD210F75D}" type="datetimeFigureOut">
              <a:rPr lang="en-US" smtClean="0"/>
              <a:t>11/22/23</a:t>
            </a:fld>
            <a:endParaRPr lang="en-US"/>
          </a:p>
        </p:txBody>
      </p:sp>
      <p:sp>
        <p:nvSpPr>
          <p:cNvPr id="6" name="Footer Placeholder 5">
            <a:extLst>
              <a:ext uri="{FF2B5EF4-FFF2-40B4-BE49-F238E27FC236}">
                <a16:creationId xmlns:a16="http://schemas.microsoft.com/office/drawing/2014/main" id="{A44B28C1-78A2-B722-B9EF-C0D9EA8E4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6C31B7-68A5-8EE6-746F-1BE08977786A}"/>
              </a:ext>
            </a:extLst>
          </p:cNvPr>
          <p:cNvSpPr>
            <a:spLocks noGrp="1"/>
          </p:cNvSpPr>
          <p:nvPr>
            <p:ph type="sldNum" sz="quarter" idx="12"/>
          </p:nvPr>
        </p:nvSpPr>
        <p:spPr/>
        <p:txBody>
          <a:bodyPr/>
          <a:lstStyle/>
          <a:p>
            <a:fld id="{043EF044-084C-0448-895B-F5B7FB141065}" type="slidenum">
              <a:rPr lang="en-US" smtClean="0"/>
              <a:t>‹#›</a:t>
            </a:fld>
            <a:endParaRPr lang="en-US"/>
          </a:p>
        </p:txBody>
      </p:sp>
    </p:spTree>
    <p:extLst>
      <p:ext uri="{BB962C8B-B14F-4D97-AF65-F5344CB8AC3E}">
        <p14:creationId xmlns:p14="http://schemas.microsoft.com/office/powerpoint/2010/main" val="1211315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8783-8F37-A2C8-F868-C377F12AF0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58393B-3AA4-9DCD-6853-6CF8976598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4B7C24-DBEB-A494-4A67-1527B719D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615543-0874-9841-3C24-EC4C17F35246}"/>
              </a:ext>
            </a:extLst>
          </p:cNvPr>
          <p:cNvSpPr>
            <a:spLocks noGrp="1"/>
          </p:cNvSpPr>
          <p:nvPr>
            <p:ph type="dt" sz="half" idx="10"/>
          </p:nvPr>
        </p:nvSpPr>
        <p:spPr/>
        <p:txBody>
          <a:bodyPr/>
          <a:lstStyle/>
          <a:p>
            <a:fld id="{F0EAF5AD-9CF7-D447-B205-E2FBD210F75D}" type="datetimeFigureOut">
              <a:rPr lang="en-US" smtClean="0"/>
              <a:t>11/22/23</a:t>
            </a:fld>
            <a:endParaRPr lang="en-US"/>
          </a:p>
        </p:txBody>
      </p:sp>
      <p:sp>
        <p:nvSpPr>
          <p:cNvPr id="6" name="Footer Placeholder 5">
            <a:extLst>
              <a:ext uri="{FF2B5EF4-FFF2-40B4-BE49-F238E27FC236}">
                <a16:creationId xmlns:a16="http://schemas.microsoft.com/office/drawing/2014/main" id="{2B0BEAC8-CF4D-232C-B4A2-D43344B1D3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49971D-9F45-6C71-6C01-D2DDADA80689}"/>
              </a:ext>
            </a:extLst>
          </p:cNvPr>
          <p:cNvSpPr>
            <a:spLocks noGrp="1"/>
          </p:cNvSpPr>
          <p:nvPr>
            <p:ph type="sldNum" sz="quarter" idx="12"/>
          </p:nvPr>
        </p:nvSpPr>
        <p:spPr/>
        <p:txBody>
          <a:bodyPr/>
          <a:lstStyle/>
          <a:p>
            <a:fld id="{043EF044-084C-0448-895B-F5B7FB141065}" type="slidenum">
              <a:rPr lang="en-US" smtClean="0"/>
              <a:t>‹#›</a:t>
            </a:fld>
            <a:endParaRPr lang="en-US"/>
          </a:p>
        </p:txBody>
      </p:sp>
    </p:spTree>
    <p:extLst>
      <p:ext uri="{BB962C8B-B14F-4D97-AF65-F5344CB8AC3E}">
        <p14:creationId xmlns:p14="http://schemas.microsoft.com/office/powerpoint/2010/main" val="69847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7661B5-586B-F270-DC34-97028C2CEC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03C93A-0F3D-DF2C-5A62-95725FA425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D2D7AC-8F2A-B738-5C6A-03B4D29864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AF5AD-9CF7-D447-B205-E2FBD210F75D}" type="datetimeFigureOut">
              <a:rPr lang="en-US" smtClean="0"/>
              <a:t>11/22/23</a:t>
            </a:fld>
            <a:endParaRPr lang="en-US"/>
          </a:p>
        </p:txBody>
      </p:sp>
      <p:sp>
        <p:nvSpPr>
          <p:cNvPr id="5" name="Footer Placeholder 4">
            <a:extLst>
              <a:ext uri="{FF2B5EF4-FFF2-40B4-BE49-F238E27FC236}">
                <a16:creationId xmlns:a16="http://schemas.microsoft.com/office/drawing/2014/main" id="{93475FD0-6B6B-EBCA-ED27-FB1B67487D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4B8E5E-E49F-B899-E7F2-98AD682740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3EF044-084C-0448-895B-F5B7FB141065}" type="slidenum">
              <a:rPr lang="en-US" smtClean="0"/>
              <a:t>‹#›</a:t>
            </a:fld>
            <a:endParaRPr lang="en-US"/>
          </a:p>
        </p:txBody>
      </p:sp>
    </p:spTree>
    <p:extLst>
      <p:ext uri="{BB962C8B-B14F-4D97-AF65-F5344CB8AC3E}">
        <p14:creationId xmlns:p14="http://schemas.microsoft.com/office/powerpoint/2010/main" val="2923859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tastra.com/blog/security-audit/best-cloud-security-compani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tastra.com/blog/security-audit/google-cloud-penetration-tes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tastra.com/blog/knowledge-base/how-to-use-open-source-threat-intelligence-to-prevent-cyber-attack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30B0-0FAA-2FF6-F91F-1249B060840B}"/>
              </a:ext>
            </a:extLst>
          </p:cNvPr>
          <p:cNvSpPr>
            <a:spLocks noGrp="1"/>
          </p:cNvSpPr>
          <p:nvPr>
            <p:ph type="title"/>
          </p:nvPr>
        </p:nvSpPr>
        <p:spPr/>
        <p:txBody>
          <a:bodyPr/>
          <a:lstStyle/>
          <a:p>
            <a:pPr algn="ctr"/>
            <a:r>
              <a:rPr lang="en-US" b="1" i="0" dirty="0">
                <a:solidFill>
                  <a:srgbClr val="FF0000"/>
                </a:solidFill>
                <a:effectLst/>
                <a:latin typeface="markpro"/>
              </a:rPr>
              <a:t>GCP Security Best Practices</a:t>
            </a:r>
            <a:endParaRPr lang="en-US" dirty="0">
              <a:solidFill>
                <a:srgbClr val="FF0000"/>
              </a:solidFill>
            </a:endParaRPr>
          </a:p>
        </p:txBody>
      </p:sp>
      <p:sp>
        <p:nvSpPr>
          <p:cNvPr id="3" name="Content Placeholder 2">
            <a:extLst>
              <a:ext uri="{FF2B5EF4-FFF2-40B4-BE49-F238E27FC236}">
                <a16:creationId xmlns:a16="http://schemas.microsoft.com/office/drawing/2014/main" id="{5A5720B4-491D-6272-1FEE-C3904F25BA78}"/>
              </a:ext>
            </a:extLst>
          </p:cNvPr>
          <p:cNvSpPr>
            <a:spLocks noGrp="1"/>
          </p:cNvSpPr>
          <p:nvPr>
            <p:ph idx="1"/>
          </p:nvPr>
        </p:nvSpPr>
        <p:spPr/>
        <p:txBody>
          <a:bodyPr/>
          <a:lstStyle/>
          <a:p>
            <a:r>
              <a:rPr lang="en-US" b="1" i="0" dirty="0">
                <a:solidFill>
                  <a:srgbClr val="131415"/>
                </a:solidFill>
                <a:effectLst/>
                <a:latin typeface="averta std"/>
              </a:rPr>
              <a:t>What is GCP Security?</a:t>
            </a:r>
          </a:p>
          <a:p>
            <a:r>
              <a:rPr lang="en-US" b="1" i="0" dirty="0">
                <a:solidFill>
                  <a:srgbClr val="131415"/>
                </a:solidFill>
                <a:effectLst/>
                <a:latin typeface="averta std"/>
              </a:rPr>
              <a:t>Why is Google Cloud Security important?</a:t>
            </a:r>
          </a:p>
          <a:p>
            <a:r>
              <a:rPr lang="en-US" b="1" i="0" dirty="0">
                <a:solidFill>
                  <a:srgbClr val="131415"/>
                </a:solidFill>
                <a:effectLst/>
                <a:latin typeface="averta std"/>
              </a:rPr>
              <a:t>Challenges To GCP Security And Compliance</a:t>
            </a:r>
          </a:p>
          <a:p>
            <a:r>
              <a:rPr lang="en-US" b="1" dirty="0">
                <a:solidFill>
                  <a:srgbClr val="131415"/>
                </a:solidFill>
                <a:latin typeface="averta std"/>
              </a:rPr>
              <a:t>Risks associated with GCP</a:t>
            </a:r>
          </a:p>
          <a:p>
            <a:r>
              <a:rPr lang="en-US" b="1" dirty="0">
                <a:solidFill>
                  <a:srgbClr val="131415"/>
                </a:solidFill>
                <a:latin typeface="averta std"/>
              </a:rPr>
              <a:t>Different penetration testing approaches</a:t>
            </a:r>
          </a:p>
          <a:p>
            <a:r>
              <a:rPr lang="en-US" b="1" i="0" dirty="0">
                <a:solidFill>
                  <a:srgbClr val="131415"/>
                </a:solidFill>
                <a:effectLst/>
                <a:latin typeface="averta std"/>
              </a:rPr>
              <a:t>Best Practices For Google Cloud Security</a:t>
            </a:r>
          </a:p>
          <a:p>
            <a:r>
              <a:rPr lang="en-US" b="1" i="0" dirty="0">
                <a:solidFill>
                  <a:srgbClr val="131415"/>
                </a:solidFill>
                <a:effectLst/>
                <a:latin typeface="averta std"/>
              </a:rPr>
              <a:t>GCP Security Tools</a:t>
            </a:r>
            <a:endParaRPr lang="en-US" dirty="0"/>
          </a:p>
        </p:txBody>
      </p:sp>
    </p:spTree>
    <p:extLst>
      <p:ext uri="{BB962C8B-B14F-4D97-AF65-F5344CB8AC3E}">
        <p14:creationId xmlns:p14="http://schemas.microsoft.com/office/powerpoint/2010/main" val="1191973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A4B9-4B32-6370-6687-5DD4E2A8C064}"/>
              </a:ext>
            </a:extLst>
          </p:cNvPr>
          <p:cNvSpPr>
            <a:spLocks noGrp="1"/>
          </p:cNvSpPr>
          <p:nvPr>
            <p:ph type="title"/>
          </p:nvPr>
        </p:nvSpPr>
        <p:spPr/>
        <p:txBody>
          <a:bodyPr/>
          <a:lstStyle/>
          <a:p>
            <a:r>
              <a:rPr lang="en-US" b="1" i="0" dirty="0">
                <a:solidFill>
                  <a:srgbClr val="131415"/>
                </a:solidFill>
                <a:effectLst/>
                <a:latin typeface="averta std"/>
              </a:rPr>
              <a:t>What is GCP Security?</a:t>
            </a:r>
            <a:endParaRPr lang="en-US" dirty="0"/>
          </a:p>
        </p:txBody>
      </p:sp>
      <p:sp>
        <p:nvSpPr>
          <p:cNvPr id="3" name="Content Placeholder 2">
            <a:extLst>
              <a:ext uri="{FF2B5EF4-FFF2-40B4-BE49-F238E27FC236}">
                <a16:creationId xmlns:a16="http://schemas.microsoft.com/office/drawing/2014/main" id="{2A98389D-8EF4-34A7-3B88-D6086907EAC1}"/>
              </a:ext>
            </a:extLst>
          </p:cNvPr>
          <p:cNvSpPr>
            <a:spLocks noGrp="1"/>
          </p:cNvSpPr>
          <p:nvPr>
            <p:ph idx="1"/>
          </p:nvPr>
        </p:nvSpPr>
        <p:spPr/>
        <p:txBody>
          <a:bodyPr/>
          <a:lstStyle/>
          <a:p>
            <a:pPr algn="l"/>
            <a:r>
              <a:rPr lang="en-US" b="0" i="0" dirty="0">
                <a:solidFill>
                  <a:srgbClr val="131415"/>
                </a:solidFill>
                <a:effectLst/>
                <a:latin typeface="averta std"/>
              </a:rPr>
              <a:t>GCP security refers to measures taken by GCP customers to protect their assets and information stored in the cloud platform. It mainly includes access management, access control, and audits by </a:t>
            </a:r>
            <a:r>
              <a:rPr lang="en-US" b="0" i="0" u="none" strike="noStrike" dirty="0">
                <a:solidFill>
                  <a:srgbClr val="3076F8"/>
                </a:solidFill>
                <a:effectLst/>
                <a:latin typeface="averta std"/>
                <a:hlinkClick r:id="rId2"/>
              </a:rPr>
              <a:t>cloud security service providers</a:t>
            </a:r>
            <a:r>
              <a:rPr lang="en-US" b="0" i="0" dirty="0">
                <a:solidFill>
                  <a:srgbClr val="131415"/>
                </a:solidFill>
                <a:effectLst/>
                <a:latin typeface="averta std"/>
              </a:rPr>
              <a:t> to ensure the confidentiality, integrity, and availability of data and resources hosted on the platform.</a:t>
            </a:r>
          </a:p>
          <a:p>
            <a:endParaRPr lang="en-US" dirty="0"/>
          </a:p>
        </p:txBody>
      </p:sp>
    </p:spTree>
    <p:extLst>
      <p:ext uri="{BB962C8B-B14F-4D97-AF65-F5344CB8AC3E}">
        <p14:creationId xmlns:p14="http://schemas.microsoft.com/office/powerpoint/2010/main" val="2227703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1965-A806-AB74-D62F-FB8499B79513}"/>
              </a:ext>
            </a:extLst>
          </p:cNvPr>
          <p:cNvSpPr>
            <a:spLocks noGrp="1"/>
          </p:cNvSpPr>
          <p:nvPr>
            <p:ph type="title"/>
          </p:nvPr>
        </p:nvSpPr>
        <p:spPr/>
        <p:txBody>
          <a:bodyPr/>
          <a:lstStyle/>
          <a:p>
            <a:r>
              <a:rPr lang="en-US" b="1" i="0" dirty="0">
                <a:solidFill>
                  <a:srgbClr val="131415"/>
                </a:solidFill>
                <a:effectLst/>
                <a:latin typeface="averta std"/>
              </a:rPr>
              <a:t>Why is Google Cloud Security important?</a:t>
            </a:r>
            <a:endParaRPr lang="en-US" dirty="0"/>
          </a:p>
        </p:txBody>
      </p:sp>
      <p:sp>
        <p:nvSpPr>
          <p:cNvPr id="3" name="Content Placeholder 2">
            <a:extLst>
              <a:ext uri="{FF2B5EF4-FFF2-40B4-BE49-F238E27FC236}">
                <a16:creationId xmlns:a16="http://schemas.microsoft.com/office/drawing/2014/main" id="{5D07C643-7721-8C3B-0D4E-FCD56E76D9AA}"/>
              </a:ext>
            </a:extLst>
          </p:cNvPr>
          <p:cNvSpPr>
            <a:spLocks noGrp="1"/>
          </p:cNvSpPr>
          <p:nvPr>
            <p:ph idx="1"/>
          </p:nvPr>
        </p:nvSpPr>
        <p:spPr/>
        <p:txBody>
          <a:bodyPr>
            <a:normAutofit fontScale="92500" lnSpcReduction="10000"/>
          </a:bodyPr>
          <a:lstStyle/>
          <a:p>
            <a:pPr algn="l"/>
            <a:r>
              <a:rPr lang="en-US" b="0" i="0" dirty="0">
                <a:solidFill>
                  <a:srgbClr val="131415"/>
                </a:solidFill>
                <a:effectLst/>
                <a:latin typeface="averta std"/>
              </a:rPr>
              <a:t>Cloud computing is a great way to save costs and increase the speed and efficiency of your business. If you use cloud computing options like Google Cloud Platform (GCP), you can develop and host your business applications on GCP. </a:t>
            </a:r>
          </a:p>
          <a:p>
            <a:pPr algn="l"/>
            <a:r>
              <a:rPr lang="en-US" b="0" i="0" dirty="0">
                <a:solidFill>
                  <a:srgbClr val="131415"/>
                </a:solidFill>
                <a:effectLst/>
                <a:latin typeface="averta std"/>
              </a:rPr>
              <a:t>The </a:t>
            </a:r>
            <a:r>
              <a:rPr lang="en-US" b="0" i="0" u="none" strike="noStrike" dirty="0">
                <a:solidFill>
                  <a:srgbClr val="3076F8"/>
                </a:solidFill>
                <a:effectLst/>
                <a:latin typeface="averta std"/>
                <a:hlinkClick r:id="rId2"/>
              </a:rPr>
              <a:t>GCP penetration testing</a:t>
            </a:r>
            <a:r>
              <a:rPr lang="en-US" b="0" i="0" dirty="0">
                <a:solidFill>
                  <a:srgbClr val="131415"/>
                </a:solidFill>
                <a:effectLst/>
                <a:latin typeface="averta std"/>
              </a:rPr>
              <a:t> will identify the vulnerabilities and weaknesses in the GCP environment and help to fix those vulnerabilities helping you enhance GCP cloud security. </a:t>
            </a:r>
          </a:p>
          <a:p>
            <a:pPr algn="l"/>
            <a:r>
              <a:rPr lang="en-US" b="0" i="0" dirty="0">
                <a:solidFill>
                  <a:srgbClr val="131415"/>
                </a:solidFill>
                <a:effectLst/>
                <a:latin typeface="averta std"/>
              </a:rPr>
              <a:t>GCP penetration testing will help you identify and understand the security vulnerabilities of your GCP Cloud deployment which helps in GCP security. As a result of this test, you can get a comprehensive and thorough insight into the security of your Cloud deployment and take the necessary steps to fix the issues identified.</a:t>
            </a:r>
          </a:p>
          <a:p>
            <a:endParaRPr lang="en-US" dirty="0"/>
          </a:p>
        </p:txBody>
      </p:sp>
    </p:spTree>
    <p:extLst>
      <p:ext uri="{BB962C8B-B14F-4D97-AF65-F5344CB8AC3E}">
        <p14:creationId xmlns:p14="http://schemas.microsoft.com/office/powerpoint/2010/main" val="87833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7E88E-8411-E2F9-C50C-F10B67977D45}"/>
              </a:ext>
            </a:extLst>
          </p:cNvPr>
          <p:cNvSpPr>
            <a:spLocks noGrp="1"/>
          </p:cNvSpPr>
          <p:nvPr>
            <p:ph type="title"/>
          </p:nvPr>
        </p:nvSpPr>
        <p:spPr/>
        <p:txBody>
          <a:bodyPr/>
          <a:lstStyle/>
          <a:p>
            <a:r>
              <a:rPr lang="en-US" b="1" i="0" dirty="0">
                <a:solidFill>
                  <a:srgbClr val="131415"/>
                </a:solidFill>
                <a:effectLst/>
                <a:latin typeface="averta std"/>
              </a:rPr>
              <a:t>Challenges To GCP Security And Compliance</a:t>
            </a:r>
            <a:endParaRPr lang="en-US" dirty="0"/>
          </a:p>
        </p:txBody>
      </p:sp>
      <p:sp>
        <p:nvSpPr>
          <p:cNvPr id="3" name="Content Placeholder 2">
            <a:extLst>
              <a:ext uri="{FF2B5EF4-FFF2-40B4-BE49-F238E27FC236}">
                <a16:creationId xmlns:a16="http://schemas.microsoft.com/office/drawing/2014/main" id="{564C288A-117A-17AD-8745-2797723CFB8C}"/>
              </a:ext>
            </a:extLst>
          </p:cNvPr>
          <p:cNvSpPr>
            <a:spLocks noGrp="1"/>
          </p:cNvSpPr>
          <p:nvPr>
            <p:ph idx="1"/>
          </p:nvPr>
        </p:nvSpPr>
        <p:spPr/>
        <p:txBody>
          <a:bodyPr/>
          <a:lstStyle/>
          <a:p>
            <a:pPr algn="l"/>
            <a:r>
              <a:rPr lang="en-US" b="0" i="0" dirty="0">
                <a:solidFill>
                  <a:srgbClr val="131415"/>
                </a:solidFill>
                <a:effectLst/>
                <a:latin typeface="averta std"/>
              </a:rPr>
              <a:t>As the cloud revolution makes companies more agile, it is also upping the ante when it comes to security. The widespread availability of people, data, and infrastructure has created an interconnected world that is also incredibly vulnerable. The </a:t>
            </a:r>
            <a:r>
              <a:rPr lang="en-US" b="0" i="0" u="none" strike="noStrike" dirty="0">
                <a:solidFill>
                  <a:srgbClr val="3076F8"/>
                </a:solidFill>
                <a:effectLst/>
                <a:latin typeface="averta std"/>
                <a:hlinkClick r:id="rId2"/>
              </a:rPr>
              <a:t>rise in cyber threats </a:t>
            </a:r>
            <a:r>
              <a:rPr lang="en-US" b="0" i="0" dirty="0">
                <a:solidFill>
                  <a:srgbClr val="131415"/>
                </a:solidFill>
                <a:effectLst/>
                <a:latin typeface="averta std"/>
              </a:rPr>
              <a:t>has forced companies to reevaluate their security measures and take action. While many still feel that the cloud is highly secure, the lack of security measures has recently come under scrutiny.</a:t>
            </a:r>
          </a:p>
          <a:p>
            <a:endParaRPr lang="en-US" dirty="0"/>
          </a:p>
        </p:txBody>
      </p:sp>
    </p:spTree>
    <p:extLst>
      <p:ext uri="{BB962C8B-B14F-4D97-AF65-F5344CB8AC3E}">
        <p14:creationId xmlns:p14="http://schemas.microsoft.com/office/powerpoint/2010/main" val="1729409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B692E-8EB6-E1F9-0DBA-121529F34A88}"/>
              </a:ext>
            </a:extLst>
          </p:cNvPr>
          <p:cNvSpPr>
            <a:spLocks noGrp="1"/>
          </p:cNvSpPr>
          <p:nvPr>
            <p:ph type="title"/>
          </p:nvPr>
        </p:nvSpPr>
        <p:spPr/>
        <p:txBody>
          <a:bodyPr/>
          <a:lstStyle/>
          <a:p>
            <a:r>
              <a:rPr lang="en-US" b="1" dirty="0">
                <a:solidFill>
                  <a:srgbClr val="131415"/>
                </a:solidFill>
                <a:latin typeface="averta std"/>
              </a:rPr>
              <a:t>Risks associated with GCP</a:t>
            </a:r>
          </a:p>
        </p:txBody>
      </p:sp>
      <p:sp>
        <p:nvSpPr>
          <p:cNvPr id="3" name="Content Placeholder 2">
            <a:extLst>
              <a:ext uri="{FF2B5EF4-FFF2-40B4-BE49-F238E27FC236}">
                <a16:creationId xmlns:a16="http://schemas.microsoft.com/office/drawing/2014/main" id="{40DD6CFC-01EF-6080-1F3D-26133EC26DEB}"/>
              </a:ext>
            </a:extLst>
          </p:cNvPr>
          <p:cNvSpPr>
            <a:spLocks noGrp="1"/>
          </p:cNvSpPr>
          <p:nvPr>
            <p:ph idx="1"/>
          </p:nvPr>
        </p:nvSpPr>
        <p:spPr/>
        <p:txBody>
          <a:bodyPr/>
          <a:lstStyle/>
          <a:p>
            <a:endParaRPr lang="en-US" dirty="0"/>
          </a:p>
        </p:txBody>
      </p:sp>
      <p:pic>
        <p:nvPicPr>
          <p:cNvPr id="1026" name="Picture 2" descr="Risks to keep in mind while ensuring GCP Security">
            <a:extLst>
              <a:ext uri="{FF2B5EF4-FFF2-40B4-BE49-F238E27FC236}">
                <a16:creationId xmlns:a16="http://schemas.microsoft.com/office/drawing/2014/main" id="{76B276C3-B776-F87B-E6B8-807428B84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7" y="1504951"/>
            <a:ext cx="11249025" cy="5124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410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80E1C-3665-6DDC-2ACD-DA0FA54A58D0}"/>
              </a:ext>
            </a:extLst>
          </p:cNvPr>
          <p:cNvSpPr>
            <a:spLocks noGrp="1"/>
          </p:cNvSpPr>
          <p:nvPr>
            <p:ph type="title"/>
          </p:nvPr>
        </p:nvSpPr>
        <p:spPr/>
        <p:txBody>
          <a:bodyPr/>
          <a:lstStyle/>
          <a:p>
            <a:r>
              <a:rPr lang="en-US" b="1" dirty="0">
                <a:solidFill>
                  <a:srgbClr val="131415"/>
                </a:solidFill>
                <a:latin typeface="averta std"/>
              </a:rPr>
              <a:t>Different penetration testing approaches</a:t>
            </a:r>
          </a:p>
        </p:txBody>
      </p:sp>
      <p:sp>
        <p:nvSpPr>
          <p:cNvPr id="3" name="Content Placeholder 2">
            <a:extLst>
              <a:ext uri="{FF2B5EF4-FFF2-40B4-BE49-F238E27FC236}">
                <a16:creationId xmlns:a16="http://schemas.microsoft.com/office/drawing/2014/main" id="{C1718594-EDCA-598D-7AC7-3E0FBF3B6F0A}"/>
              </a:ext>
            </a:extLst>
          </p:cNvPr>
          <p:cNvSpPr>
            <a:spLocks noGrp="1"/>
          </p:cNvSpPr>
          <p:nvPr>
            <p:ph idx="1"/>
          </p:nvPr>
        </p:nvSpPr>
        <p:spPr/>
        <p:txBody>
          <a:bodyPr/>
          <a:lstStyle/>
          <a:p>
            <a:endParaRPr lang="en-US" dirty="0"/>
          </a:p>
        </p:txBody>
      </p:sp>
      <p:pic>
        <p:nvPicPr>
          <p:cNvPr id="2050" name="Picture 2" descr="Different Approaches to perform penetration testing">
            <a:extLst>
              <a:ext uri="{FF2B5EF4-FFF2-40B4-BE49-F238E27FC236}">
                <a16:creationId xmlns:a16="http://schemas.microsoft.com/office/drawing/2014/main" id="{3FB176CF-91E2-AAD0-3EBC-AF897BDE3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1490662"/>
            <a:ext cx="11091862" cy="5021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044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BDB9-0A96-A645-44BF-918D7C0D8228}"/>
              </a:ext>
            </a:extLst>
          </p:cNvPr>
          <p:cNvSpPr>
            <a:spLocks noGrp="1"/>
          </p:cNvSpPr>
          <p:nvPr>
            <p:ph type="title"/>
          </p:nvPr>
        </p:nvSpPr>
        <p:spPr/>
        <p:txBody>
          <a:bodyPr/>
          <a:lstStyle/>
          <a:p>
            <a:pPr algn="l"/>
            <a:r>
              <a:rPr lang="en-US" b="1" i="0" dirty="0">
                <a:solidFill>
                  <a:srgbClr val="131415"/>
                </a:solidFill>
                <a:effectLst/>
                <a:latin typeface="averta std"/>
              </a:rPr>
              <a:t>Best Practices For Google Cloud Security</a:t>
            </a:r>
          </a:p>
        </p:txBody>
      </p:sp>
      <p:sp>
        <p:nvSpPr>
          <p:cNvPr id="3" name="Content Placeholder 2">
            <a:extLst>
              <a:ext uri="{FF2B5EF4-FFF2-40B4-BE49-F238E27FC236}">
                <a16:creationId xmlns:a16="http://schemas.microsoft.com/office/drawing/2014/main" id="{67612A99-A5AE-8C90-DC56-5539A744B98F}"/>
              </a:ext>
            </a:extLst>
          </p:cNvPr>
          <p:cNvSpPr>
            <a:spLocks noGrp="1"/>
          </p:cNvSpPr>
          <p:nvPr>
            <p:ph idx="1"/>
          </p:nvPr>
        </p:nvSpPr>
        <p:spPr>
          <a:xfrm>
            <a:off x="838200" y="1554163"/>
            <a:ext cx="10515600" cy="4351338"/>
          </a:xfrm>
        </p:spPr>
        <p:txBody>
          <a:bodyPr>
            <a:noAutofit/>
          </a:bodyPr>
          <a:lstStyle/>
          <a:p>
            <a:pPr algn="l"/>
            <a:r>
              <a:rPr lang="en-US" sz="1300" b="1" i="0" dirty="0">
                <a:solidFill>
                  <a:srgbClr val="131415"/>
                </a:solidFill>
                <a:effectLst/>
                <a:latin typeface="Arial" panose="020B0604020202020204" pitchFamily="34" charset="0"/>
                <a:cs typeface="Arial" panose="020B0604020202020204" pitchFamily="34" charset="0"/>
              </a:rPr>
              <a:t>1. Implement Multi-Factor Authentication</a:t>
            </a:r>
          </a:p>
          <a:p>
            <a:pPr algn="l"/>
            <a:r>
              <a:rPr lang="en-US" sz="1300" b="0" i="0" dirty="0">
                <a:solidFill>
                  <a:srgbClr val="131415"/>
                </a:solidFill>
                <a:effectLst/>
                <a:latin typeface="Arial" panose="020B0604020202020204" pitchFamily="34" charset="0"/>
                <a:cs typeface="Arial" panose="020B0604020202020204" pitchFamily="34" charset="0"/>
              </a:rPr>
              <a:t>Everyone knows that logging into a web application is the easiest way to get into a corporate environment, which is why multi-factor authentication is such a great way to prevent attacks. </a:t>
            </a:r>
          </a:p>
          <a:p>
            <a:pPr algn="l"/>
            <a:r>
              <a:rPr lang="en-US" sz="1300" b="0" i="0" dirty="0">
                <a:solidFill>
                  <a:srgbClr val="131415"/>
                </a:solidFill>
                <a:effectLst/>
                <a:latin typeface="Arial" panose="020B0604020202020204" pitchFamily="34" charset="0"/>
                <a:cs typeface="Arial" panose="020B0604020202020204" pitchFamily="34" charset="0"/>
              </a:rPr>
              <a:t>While the username and password remain the easiest way for attackers to get in, multi-factor authentication adds an extra layer of security. It helps reduce the chance of successful attacks. </a:t>
            </a:r>
          </a:p>
          <a:p>
            <a:pPr algn="l"/>
            <a:r>
              <a:rPr lang="en-US" sz="1300" b="1" i="0" dirty="0">
                <a:solidFill>
                  <a:srgbClr val="131415"/>
                </a:solidFill>
                <a:effectLst/>
                <a:latin typeface="Arial" panose="020B0604020202020204" pitchFamily="34" charset="0"/>
                <a:cs typeface="Arial" panose="020B0604020202020204" pitchFamily="34" charset="0"/>
              </a:rPr>
              <a:t>2. Configure Inbound Traffic properly</a:t>
            </a:r>
          </a:p>
          <a:p>
            <a:pPr algn="l"/>
            <a:r>
              <a:rPr lang="en-US" sz="1300" b="0" i="0" dirty="0">
                <a:solidFill>
                  <a:srgbClr val="131415"/>
                </a:solidFill>
                <a:effectLst/>
                <a:latin typeface="Arial" panose="020B0604020202020204" pitchFamily="34" charset="0"/>
                <a:cs typeface="Arial" panose="020B0604020202020204" pitchFamily="34" charset="0"/>
              </a:rPr>
              <a:t>Inbound ports are also one of the significant controls of GCP that needs to be tested while testing your GCP infrastructure. Here the inbound ports can be secured by enforcing inbound VPC firewall rules to block unwanted traffic from the Internet to your internal cloud instances. </a:t>
            </a:r>
          </a:p>
          <a:p>
            <a:pPr algn="l"/>
            <a:r>
              <a:rPr lang="en-US" sz="1300" b="1" i="0" dirty="0">
                <a:solidFill>
                  <a:srgbClr val="131415"/>
                </a:solidFill>
                <a:effectLst/>
                <a:latin typeface="Arial" panose="020B0604020202020204" pitchFamily="34" charset="0"/>
                <a:cs typeface="Arial" panose="020B0604020202020204" pitchFamily="34" charset="0"/>
              </a:rPr>
              <a:t>3. Manage Logging and Monitoring</a:t>
            </a:r>
          </a:p>
          <a:p>
            <a:pPr algn="l"/>
            <a:r>
              <a:rPr lang="en-US" sz="1300" b="0" i="0" dirty="0">
                <a:solidFill>
                  <a:srgbClr val="131415"/>
                </a:solidFill>
                <a:effectLst/>
                <a:latin typeface="Arial" panose="020B0604020202020204" pitchFamily="34" charset="0"/>
                <a:cs typeface="Arial" panose="020B0604020202020204" pitchFamily="34" charset="0"/>
              </a:rPr>
              <a:t>Logging and monitoring is a vital tool to keep our systems secure and working correctly. Logs give us a history of any changes we make to our systems and allow us to troubleshoot problems and improve the performance and security of our infrastructure. </a:t>
            </a:r>
          </a:p>
          <a:p>
            <a:pPr algn="l"/>
            <a:r>
              <a:rPr lang="en-US" sz="1300" b="0" i="0" dirty="0">
                <a:solidFill>
                  <a:srgbClr val="131415"/>
                </a:solidFill>
                <a:effectLst/>
                <a:latin typeface="Arial" panose="020B0604020202020204" pitchFamily="34" charset="0"/>
                <a:cs typeface="Arial" panose="020B0604020202020204" pitchFamily="34" charset="0"/>
              </a:rPr>
              <a:t>Logs give us a history of any changes we make to our systems and allow us to troubleshoot problems and improve the performance and security of our infrastructure.</a:t>
            </a:r>
          </a:p>
          <a:p>
            <a:pPr algn="l"/>
            <a:r>
              <a:rPr lang="en-US" sz="1300" b="1" i="0" dirty="0">
                <a:solidFill>
                  <a:srgbClr val="131415"/>
                </a:solidFill>
                <a:effectLst/>
                <a:latin typeface="Arial" panose="020B0604020202020204" pitchFamily="34" charset="0"/>
                <a:cs typeface="Arial" panose="020B0604020202020204" pitchFamily="34" charset="0"/>
              </a:rPr>
              <a:t>4. Use Key Rotation Techniques</a:t>
            </a:r>
          </a:p>
          <a:p>
            <a:pPr algn="l"/>
            <a:r>
              <a:rPr lang="en-US" sz="1300" b="0" i="0" dirty="0">
                <a:solidFill>
                  <a:srgbClr val="131415"/>
                </a:solidFill>
                <a:effectLst/>
                <a:latin typeface="Arial" panose="020B0604020202020204" pitchFamily="34" charset="0"/>
                <a:cs typeface="Arial" panose="020B0604020202020204" pitchFamily="34" charset="0"/>
              </a:rPr>
              <a:t>Key rotation is the process of exchanging existing system keys for new system keys. Keys are used to encrypt sensitive data. Keys are encrypted using encryption algorithms and then stored on the system. The rotation of keys is done to prevent an adversary from obtaining the current key, then decrypting data encrypted with that key.</a:t>
            </a:r>
          </a:p>
          <a:p>
            <a:pPr algn="l"/>
            <a:r>
              <a:rPr lang="en-US" sz="1300" b="0" i="0" dirty="0">
                <a:solidFill>
                  <a:srgbClr val="131415"/>
                </a:solidFill>
                <a:effectLst/>
                <a:latin typeface="Arial" panose="020B0604020202020204" pitchFamily="34" charset="0"/>
                <a:cs typeface="Arial" panose="020B0604020202020204" pitchFamily="34" charset="0"/>
              </a:rPr>
              <a:t>Key rotation is performed by updating the encryption software with the newly generated key of the same encryption algorithm. The new key is then used to encrypt the existing data.</a:t>
            </a:r>
          </a:p>
          <a:p>
            <a:endParaRPr lang="en-US"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4005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056A-0623-F0AB-2C6A-0425C3DF164D}"/>
              </a:ext>
            </a:extLst>
          </p:cNvPr>
          <p:cNvSpPr>
            <a:spLocks noGrp="1"/>
          </p:cNvSpPr>
          <p:nvPr>
            <p:ph type="title"/>
          </p:nvPr>
        </p:nvSpPr>
        <p:spPr/>
        <p:txBody>
          <a:bodyPr/>
          <a:lstStyle/>
          <a:p>
            <a:r>
              <a:rPr lang="en-US" b="1" i="0" dirty="0">
                <a:solidFill>
                  <a:srgbClr val="131415"/>
                </a:solidFill>
                <a:effectLst/>
                <a:latin typeface="averta std"/>
              </a:rPr>
              <a:t>GCP Security Tools</a:t>
            </a:r>
            <a:endParaRPr lang="en-US" dirty="0"/>
          </a:p>
        </p:txBody>
      </p:sp>
      <p:sp>
        <p:nvSpPr>
          <p:cNvPr id="3" name="Content Placeholder 2">
            <a:extLst>
              <a:ext uri="{FF2B5EF4-FFF2-40B4-BE49-F238E27FC236}">
                <a16:creationId xmlns:a16="http://schemas.microsoft.com/office/drawing/2014/main" id="{0087FED4-82FB-948F-6F5A-669961A6228D}"/>
              </a:ext>
            </a:extLst>
          </p:cNvPr>
          <p:cNvSpPr>
            <a:spLocks noGrp="1"/>
          </p:cNvSpPr>
          <p:nvPr>
            <p:ph idx="1"/>
          </p:nvPr>
        </p:nvSpPr>
        <p:spPr/>
        <p:txBody>
          <a:bodyPr>
            <a:normAutofit fontScale="92500" lnSpcReduction="10000"/>
          </a:bodyPr>
          <a:lstStyle/>
          <a:p>
            <a:pPr algn="l"/>
            <a:r>
              <a:rPr lang="en-US" b="0" i="0" dirty="0">
                <a:solidFill>
                  <a:srgbClr val="131415"/>
                </a:solidFill>
                <a:effectLst/>
                <a:latin typeface="averta std"/>
              </a:rPr>
              <a:t>Check out the below-mentioned list of amazing open-source tools to enhance GCP security:</a:t>
            </a:r>
          </a:p>
          <a:p>
            <a:pPr algn="l">
              <a:buFont typeface="Arial" panose="020B0604020202020204" pitchFamily="34" charset="0"/>
              <a:buChar char="•"/>
            </a:pPr>
            <a:r>
              <a:rPr lang="en-US" b="1" i="0" dirty="0">
                <a:solidFill>
                  <a:srgbClr val="131415"/>
                </a:solidFill>
                <a:effectLst/>
                <a:latin typeface="averta std"/>
              </a:rPr>
              <a:t>GCP Firewall Enum</a:t>
            </a:r>
            <a:r>
              <a:rPr lang="en-US" b="0" i="0" dirty="0">
                <a:solidFill>
                  <a:srgbClr val="131415"/>
                </a:solidFill>
                <a:effectLst/>
                <a:latin typeface="averta std"/>
              </a:rPr>
              <a:t>: This tool analyzes the output of several google cloud commands to determine which compute instances have network ports exposed to the public Internet. </a:t>
            </a:r>
          </a:p>
          <a:p>
            <a:pPr algn="l">
              <a:buFont typeface="Arial" panose="020B0604020202020204" pitchFamily="34" charset="0"/>
              <a:buChar char="•"/>
            </a:pPr>
            <a:r>
              <a:rPr lang="en-US" b="1" i="0" dirty="0">
                <a:solidFill>
                  <a:srgbClr val="131415"/>
                </a:solidFill>
                <a:effectLst/>
                <a:latin typeface="averta std"/>
              </a:rPr>
              <a:t>GCP Bucket Brute</a:t>
            </a:r>
            <a:r>
              <a:rPr lang="en-US" b="0" i="0" dirty="0">
                <a:solidFill>
                  <a:srgbClr val="131415"/>
                </a:solidFill>
                <a:effectLst/>
                <a:latin typeface="averta std"/>
              </a:rPr>
              <a:t>: This is a python script used to enumerate Google Storage buckets, determine what access you have to them, and determine if they can be privileged escalated.</a:t>
            </a:r>
          </a:p>
          <a:p>
            <a:pPr algn="l">
              <a:buFont typeface="Arial" panose="020B0604020202020204" pitchFamily="34" charset="0"/>
              <a:buChar char="•"/>
            </a:pPr>
            <a:r>
              <a:rPr lang="en-US" b="1" i="0" dirty="0">
                <a:solidFill>
                  <a:srgbClr val="131415"/>
                </a:solidFill>
                <a:effectLst/>
                <a:latin typeface="averta std"/>
              </a:rPr>
              <a:t>GCP IAM Collector</a:t>
            </a:r>
            <a:r>
              <a:rPr lang="en-US" b="0" i="0" dirty="0">
                <a:solidFill>
                  <a:srgbClr val="131415"/>
                </a:solidFill>
                <a:effectLst/>
                <a:latin typeface="averta std"/>
              </a:rPr>
              <a:t>: This tool is a python script used for collecting and visualizing Google Cloud Platform IAM permissions by iterating over GCP projects using Google Cloud Resource Manager API.</a:t>
            </a:r>
          </a:p>
          <a:p>
            <a:endParaRPr lang="en-US" dirty="0"/>
          </a:p>
        </p:txBody>
      </p:sp>
    </p:spTree>
    <p:extLst>
      <p:ext uri="{BB962C8B-B14F-4D97-AF65-F5344CB8AC3E}">
        <p14:creationId xmlns:p14="http://schemas.microsoft.com/office/powerpoint/2010/main" val="771118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5885-F00D-866C-F2D3-B415680060A8}"/>
              </a:ext>
            </a:extLst>
          </p:cNvPr>
          <p:cNvSpPr>
            <a:spLocks noGrp="1"/>
          </p:cNvSpPr>
          <p:nvPr>
            <p:ph type="title"/>
          </p:nvPr>
        </p:nvSpPr>
        <p:spPr/>
        <p:txBody>
          <a:bodyPr/>
          <a:lstStyle/>
          <a:p>
            <a:pPr algn="ctr"/>
            <a:r>
              <a:rPr lang="en-US" b="1" dirty="0"/>
              <a:t>The End</a:t>
            </a:r>
          </a:p>
        </p:txBody>
      </p:sp>
      <p:sp>
        <p:nvSpPr>
          <p:cNvPr id="3" name="Content Placeholder 2">
            <a:extLst>
              <a:ext uri="{FF2B5EF4-FFF2-40B4-BE49-F238E27FC236}">
                <a16:creationId xmlns:a16="http://schemas.microsoft.com/office/drawing/2014/main" id="{1FB6FBB5-A5A2-F2DE-C571-08226A80BF1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41791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773</Words>
  <Application>Microsoft Macintosh PowerPoint</Application>
  <PresentationFormat>Widescreen</PresentationFormat>
  <Paragraphs>38</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averta std</vt:lpstr>
      <vt:lpstr>Calibri</vt:lpstr>
      <vt:lpstr>Calibri Light</vt:lpstr>
      <vt:lpstr>markpro</vt:lpstr>
      <vt:lpstr>Office Theme</vt:lpstr>
      <vt:lpstr>GCP Security Best Practices</vt:lpstr>
      <vt:lpstr>What is GCP Security?</vt:lpstr>
      <vt:lpstr>Why is Google Cloud Security important?</vt:lpstr>
      <vt:lpstr>Challenges To GCP Security And Compliance</vt:lpstr>
      <vt:lpstr>Risks associated with GCP</vt:lpstr>
      <vt:lpstr>Different penetration testing approaches</vt:lpstr>
      <vt:lpstr>Best Practices For Google Cloud Security</vt:lpstr>
      <vt:lpstr>GCP Security Tools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Technology Auditing </dc:title>
  <dc:creator>Arvind Sharma</dc:creator>
  <cp:lastModifiedBy>Arvind Sharma</cp:lastModifiedBy>
  <cp:revision>2</cp:revision>
  <dcterms:created xsi:type="dcterms:W3CDTF">2023-11-22T17:13:49Z</dcterms:created>
  <dcterms:modified xsi:type="dcterms:W3CDTF">2023-11-22T18:10:09Z</dcterms:modified>
</cp:coreProperties>
</file>