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56" r:id="rId3"/>
    <p:sldId id="260" r:id="rId4"/>
    <p:sldId id="262" r:id="rId5"/>
    <p:sldId id="261" r:id="rId6"/>
    <p:sldId id="263" r:id="rId7"/>
    <p:sldId id="264" r:id="rId8"/>
    <p:sldId id="265" r:id="rId9"/>
    <p:sldId id="266"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71" d="100"/>
          <a:sy n="71" d="100"/>
        </p:scale>
        <p:origin x="3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9DDCD-2EC4-4F42-9833-2995B2C5F7F9}"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A77AB-590B-4E85-B585-75FE39FDC596}" type="slidenum">
              <a:rPr lang="en-US" smtClean="0"/>
              <a:t>‹#›</a:t>
            </a:fld>
            <a:endParaRPr lang="en-US"/>
          </a:p>
        </p:txBody>
      </p:sp>
    </p:spTree>
    <p:extLst>
      <p:ext uri="{BB962C8B-B14F-4D97-AF65-F5344CB8AC3E}">
        <p14:creationId xmlns:p14="http://schemas.microsoft.com/office/powerpoint/2010/main" val="372171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spcAft>
                <a:spcPts val="0"/>
              </a:spcAft>
            </a:pPr>
            <a:r>
              <a:rPr lang="fa-IR" sz="1800" b="0" i="0" u="none" strike="noStrike" dirty="0">
                <a:solidFill>
                  <a:srgbClr val="171717"/>
                </a:solidFill>
                <a:effectLst/>
                <a:latin typeface="Courier New" panose="02070309020205020404" pitchFamily="49" charset="0"/>
              </a:rPr>
              <a:t>در این ویدیو به مفاهیم اولیه بر میگردیم و یک مرور کلی برای </a:t>
            </a:r>
            <a:r>
              <a:rPr lang="fa-IR" sz="1800" b="0" i="0" u="none" strike="noStrike" dirty="0" err="1">
                <a:solidFill>
                  <a:srgbClr val="171717"/>
                </a:solidFill>
                <a:effectLst/>
                <a:latin typeface="Courier New" panose="02070309020205020404" pitchFamily="49" charset="0"/>
              </a:rPr>
              <a:t>برنامه‌نویسی</a:t>
            </a:r>
            <a:r>
              <a:rPr lang="fa-IR" sz="1800" b="0" i="0" u="none" strike="noStrike" dirty="0">
                <a:solidFill>
                  <a:srgbClr val="171717"/>
                </a:solidFill>
                <a:effectLst/>
                <a:latin typeface="Courier New" panose="02070309020205020404" pitchFamily="49" charset="0"/>
              </a:rPr>
              <a:t> خواهیم داشت و با یک مثال به ویدیو خاتمه </a:t>
            </a:r>
            <a:r>
              <a:rPr lang="fa-IR" sz="1800" b="0" i="0" u="none" strike="noStrike" dirty="0" err="1">
                <a:solidFill>
                  <a:srgbClr val="171717"/>
                </a:solidFill>
                <a:effectLst/>
                <a:latin typeface="Courier New" panose="02070309020205020404" pitchFamily="49" charset="0"/>
              </a:rPr>
              <a:t>می‌دهیم</a:t>
            </a:r>
            <a:r>
              <a:rPr lang="fa-IR" sz="1800" b="0" i="0" u="none" strike="noStrike" dirty="0">
                <a:solidFill>
                  <a:srgbClr val="171717"/>
                </a:solidFill>
                <a:effectLst/>
                <a:latin typeface="Courier New" panose="02070309020205020404" pitchFamily="49" charset="0"/>
              </a:rPr>
              <a:t>.</a:t>
            </a:r>
            <a:br>
              <a:rPr lang="fa-IR" sz="1800" b="0" i="0" u="none" strike="noStrike" dirty="0">
                <a:solidFill>
                  <a:srgbClr val="171717"/>
                </a:solidFill>
                <a:effectLst/>
                <a:latin typeface="Courier New" panose="02070309020205020404" pitchFamily="49" charset="0"/>
              </a:rPr>
            </a:br>
            <a:br>
              <a:rPr lang="fa-IR" sz="1800" b="0" i="0" u="none" strike="noStrike" dirty="0">
                <a:solidFill>
                  <a:srgbClr val="171717"/>
                </a:solidFill>
                <a:effectLst/>
                <a:latin typeface="Courier New" panose="02070309020205020404" pitchFamily="49" charset="0"/>
              </a:rPr>
            </a:br>
            <a:r>
              <a:rPr lang="fa-IR" sz="1800" b="0" i="0" u="none" strike="noStrike" dirty="0">
                <a:solidFill>
                  <a:srgbClr val="171717"/>
                </a:solidFill>
                <a:effectLst/>
                <a:latin typeface="Courier New" panose="02070309020205020404" pitchFamily="49" charset="0"/>
              </a:rPr>
              <a:t>برنامه </a:t>
            </a:r>
            <a:r>
              <a:rPr lang="fa-IR" sz="1800" b="0" i="0" u="none" strike="noStrike" dirty="0" err="1">
                <a:solidFill>
                  <a:srgbClr val="171717"/>
                </a:solidFill>
                <a:effectLst/>
                <a:latin typeface="Courier New" panose="02070309020205020404" pitchFamily="49" charset="0"/>
              </a:rPr>
              <a:t>نویسی</a:t>
            </a:r>
            <a:r>
              <a:rPr lang="fa-IR" sz="1800" b="0" i="0" u="none" strike="noStrike" dirty="0">
                <a:solidFill>
                  <a:srgbClr val="171717"/>
                </a:solidFill>
                <a:effectLst/>
                <a:latin typeface="Courier New" panose="02070309020205020404" pitchFamily="49" charset="0"/>
              </a:rPr>
              <a:t> چیست؟ </a:t>
            </a:r>
            <a:endParaRPr lang="fa-IR" b="0" dirty="0">
              <a:effectLst/>
            </a:endParaRPr>
          </a:p>
          <a:p>
            <a:pPr algn="r" rtl="1">
              <a:spcBef>
                <a:spcPts val="0"/>
              </a:spcBef>
              <a:spcAft>
                <a:spcPts val="0"/>
              </a:spcAft>
            </a:pPr>
            <a:r>
              <a:rPr lang="fa-IR" sz="1800" b="0" i="0" u="none" strike="noStrike" dirty="0">
                <a:solidFill>
                  <a:srgbClr val="171717"/>
                </a:solidFill>
                <a:effectLst/>
                <a:latin typeface="Courier New" panose="02070309020205020404" pitchFamily="49" charset="0"/>
              </a:rPr>
              <a:t>برنامه </a:t>
            </a:r>
            <a:r>
              <a:rPr lang="fa-IR" sz="1800" b="0" i="0" u="none" strike="noStrike" dirty="0" err="1">
                <a:solidFill>
                  <a:srgbClr val="171717"/>
                </a:solidFill>
                <a:effectLst/>
                <a:latin typeface="Courier New" panose="02070309020205020404" pitchFamily="49" charset="0"/>
              </a:rPr>
              <a:t>نویسی</a:t>
            </a:r>
            <a:r>
              <a:rPr lang="fa-IR" sz="1800" b="0" i="0" u="none" strike="noStrike" dirty="0">
                <a:solidFill>
                  <a:srgbClr val="171717"/>
                </a:solidFill>
                <a:effectLst/>
                <a:latin typeface="Courier New" panose="02070309020205020404" pitchFamily="49" charset="0"/>
              </a:rPr>
              <a:t> یعنی نوشتن یکسری دستور </a:t>
            </a:r>
            <a:r>
              <a:rPr lang="fa-IR" sz="1800" b="0" i="0" u="none" strike="noStrike" dirty="0" err="1">
                <a:solidFill>
                  <a:srgbClr val="171717"/>
                </a:solidFill>
                <a:effectLst/>
                <a:latin typeface="Courier New" panose="02070309020205020404" pitchFamily="49" charset="0"/>
              </a:rPr>
              <a:t>العمل</a:t>
            </a:r>
            <a:r>
              <a:rPr lang="fa-IR" sz="1800" b="0" i="0" u="none" strike="noStrike" dirty="0">
                <a:solidFill>
                  <a:srgbClr val="171717"/>
                </a:solidFill>
                <a:effectLst/>
                <a:latin typeface="Courier New" panose="02070309020205020404" pitchFamily="49" charset="0"/>
              </a:rPr>
              <a:t> که برای کامپیوتر قابل فهم است. در حقیقت یک زبان </a:t>
            </a:r>
            <a:r>
              <a:rPr lang="fa-IR" sz="1800" b="0" i="0" u="none" strike="noStrike" dirty="0" err="1">
                <a:solidFill>
                  <a:srgbClr val="171717"/>
                </a:solidFill>
                <a:effectLst/>
                <a:latin typeface="Courier New" panose="02070309020205020404" pitchFamily="49" charset="0"/>
              </a:rPr>
              <a:t>برنامه‌نویسی</a:t>
            </a:r>
            <a:r>
              <a:rPr lang="fa-IR" sz="1800" b="0" i="0" u="none" strike="noStrike" dirty="0">
                <a:solidFill>
                  <a:srgbClr val="171717"/>
                </a:solidFill>
                <a:effectLst/>
                <a:latin typeface="Courier New" panose="02070309020205020404" pitchFamily="49" charset="0"/>
              </a:rPr>
              <a:t> مثل سی </a:t>
            </a:r>
            <a:r>
              <a:rPr lang="fa-IR" sz="1800" b="0" i="0" u="none" strike="noStrike" dirty="0" err="1">
                <a:solidFill>
                  <a:srgbClr val="171717"/>
                </a:solidFill>
                <a:effectLst/>
                <a:latin typeface="Courier New" panose="02070309020205020404" pitchFamily="49" charset="0"/>
              </a:rPr>
              <a:t>شارپ</a:t>
            </a:r>
            <a:r>
              <a:rPr lang="fa-IR" sz="1800" b="0" i="0" u="none" strike="noStrike" dirty="0">
                <a:solidFill>
                  <a:srgbClr val="171717"/>
                </a:solidFill>
                <a:effectLst/>
                <a:latin typeface="Courier New" panose="02070309020205020404" pitchFamily="49" charset="0"/>
              </a:rPr>
              <a:t> زبان ارتباط ما با کامپیوتر است. </a:t>
            </a:r>
            <a:endParaRPr lang="fa-IR" b="0" dirty="0">
              <a:effectLst/>
            </a:endParaRPr>
          </a:p>
          <a:p>
            <a:br>
              <a:rPr lang="fa-IR" dirty="0"/>
            </a:b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1</a:t>
            </a:fld>
            <a:endParaRPr lang="en-US"/>
          </a:p>
        </p:txBody>
      </p:sp>
    </p:spTree>
    <p:extLst>
      <p:ext uri="{BB962C8B-B14F-4D97-AF65-F5344CB8AC3E}">
        <p14:creationId xmlns:p14="http://schemas.microsoft.com/office/powerpoint/2010/main" val="382903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spcAft>
                <a:spcPts val="0"/>
              </a:spcAft>
            </a:pPr>
            <a:r>
              <a:rPr lang="fa-IR" sz="1800" b="0" i="0" u="none" strike="noStrike" dirty="0">
                <a:solidFill>
                  <a:srgbClr val="171717"/>
                </a:solidFill>
                <a:effectLst/>
                <a:latin typeface="Courier New" panose="02070309020205020404" pitchFamily="49" charset="0"/>
              </a:rPr>
              <a:t>قبل از شروع یک برنامه اول باید دقت کنیم که آیا صورت مسئله را کامل درک </a:t>
            </a:r>
            <a:r>
              <a:rPr lang="fa-IR" sz="1800" b="0" i="0" u="none" strike="noStrike" dirty="0" err="1">
                <a:solidFill>
                  <a:srgbClr val="171717"/>
                </a:solidFill>
                <a:effectLst/>
                <a:latin typeface="Courier New" panose="02070309020205020404" pitchFamily="49" charset="0"/>
              </a:rPr>
              <a:t>کرده‌ایم</a:t>
            </a:r>
            <a:r>
              <a:rPr lang="fa-IR" sz="1800" b="0" i="0" u="none" strike="noStrike" dirty="0">
                <a:solidFill>
                  <a:srgbClr val="171717"/>
                </a:solidFill>
                <a:effectLst/>
                <a:latin typeface="Courier New" panose="02070309020205020404" pitchFamily="49" charset="0"/>
              </a:rPr>
              <a:t>؟ </a:t>
            </a:r>
            <a:endParaRPr lang="fa-IR" b="0" dirty="0">
              <a:effectLst/>
            </a:endParaRPr>
          </a:p>
          <a:p>
            <a:r>
              <a:rPr lang="fa-IR" sz="1800" b="0" i="0" u="none" strike="noStrike" dirty="0">
                <a:solidFill>
                  <a:srgbClr val="171717"/>
                </a:solidFill>
                <a:effectLst/>
                <a:latin typeface="Courier New" panose="02070309020205020404" pitchFamily="49" charset="0"/>
              </a:rPr>
              <a:t>بعد از اینکه مطمئن شدیم مسئله به طور کامل تعریف شده باید شمای کلی کاری که می خواهیم انجام دهیم را داشته باشیم این شما یا طرح کلی یک نقشه برای حمله به </a:t>
            </a:r>
            <a:r>
              <a:rPr lang="fa-IR" sz="1800" b="0" i="0" u="none" strike="noStrike" dirty="0" err="1">
                <a:solidFill>
                  <a:srgbClr val="171717"/>
                </a:solidFill>
                <a:effectLst/>
                <a:latin typeface="Courier New" panose="02070309020205020404" pitchFamily="49" charset="0"/>
              </a:rPr>
              <a:t>مسئله‌ای</a:t>
            </a:r>
            <a:r>
              <a:rPr lang="fa-IR" sz="1800" b="0" i="0" u="none" strike="noStrike" dirty="0">
                <a:solidFill>
                  <a:srgbClr val="171717"/>
                </a:solidFill>
                <a:effectLst/>
                <a:latin typeface="Courier New" panose="02070309020205020404" pitchFamily="49" charset="0"/>
              </a:rPr>
              <a:t> است که قصد حل کردن آن را داریم. </a:t>
            </a:r>
            <a:br>
              <a:rPr lang="fa-IR" sz="1800" b="0" i="0" u="none" strike="noStrike" dirty="0">
                <a:solidFill>
                  <a:srgbClr val="171717"/>
                </a:solidFill>
                <a:effectLst/>
                <a:latin typeface="Courier New" panose="02070309020205020404" pitchFamily="49" charset="0"/>
              </a:rPr>
            </a:b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2</a:t>
            </a:fld>
            <a:endParaRPr lang="en-US"/>
          </a:p>
        </p:txBody>
      </p:sp>
    </p:spTree>
    <p:extLst>
      <p:ext uri="{BB962C8B-B14F-4D97-AF65-F5344CB8AC3E}">
        <p14:creationId xmlns:p14="http://schemas.microsoft.com/office/powerpoint/2010/main" val="200172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spcAft>
                <a:spcPts val="0"/>
              </a:spcAft>
            </a:pPr>
            <a:r>
              <a:rPr lang="fa-IR" sz="1800" b="0" i="0" u="none" strike="noStrike" dirty="0">
                <a:solidFill>
                  <a:srgbClr val="171717"/>
                </a:solidFill>
                <a:effectLst/>
                <a:latin typeface="Courier New" panose="02070309020205020404" pitchFamily="49" charset="0"/>
              </a:rPr>
              <a:t>هنگامی که به حل یک مشکل کامپیوتری  فکر </a:t>
            </a:r>
            <a:r>
              <a:rPr lang="fa-IR" sz="1800" b="0" i="0" u="none" strike="noStrike" dirty="0" err="1">
                <a:solidFill>
                  <a:srgbClr val="171717"/>
                </a:solidFill>
                <a:effectLst/>
                <a:latin typeface="Courier New" panose="02070309020205020404" pitchFamily="49" charset="0"/>
              </a:rPr>
              <a:t>می‌کنیم</a:t>
            </a:r>
            <a:r>
              <a:rPr lang="fa-IR" sz="1800" b="0" i="0" u="none" strike="noStrike" dirty="0">
                <a:solidFill>
                  <a:srgbClr val="171717"/>
                </a:solidFill>
                <a:effectLst/>
                <a:latin typeface="Courier New" panose="02070309020205020404" pitchFamily="49" charset="0"/>
              </a:rPr>
              <a:t> بهتر است به </a:t>
            </a:r>
            <a:r>
              <a:rPr lang="fa-IR" sz="1800" b="0" i="0" u="none" strike="noStrike" dirty="0" err="1">
                <a:solidFill>
                  <a:srgbClr val="171717"/>
                </a:solidFill>
                <a:effectLst/>
                <a:latin typeface="Courier New" panose="02070309020205020404" pitchFamily="49" charset="0"/>
              </a:rPr>
              <a:t>راه‌حل</a:t>
            </a:r>
            <a:r>
              <a:rPr lang="fa-IR" sz="1800" b="0" i="0" u="none" strike="noStrike" dirty="0">
                <a:solidFill>
                  <a:srgbClr val="171717"/>
                </a:solidFill>
                <a:effectLst/>
                <a:latin typeface="Courier New" panose="02070309020205020404" pitchFamily="49" charset="0"/>
              </a:rPr>
              <a:t> آن به صورت خطی و دستورهای متوالی فکر کنیم. درست مثل نوشتن یک مقاله. </a:t>
            </a:r>
            <a:endParaRPr lang="fa-IR" sz="2800" b="0" dirty="0">
              <a:effectLst/>
            </a:endParaRPr>
          </a:p>
          <a:p>
            <a:pPr algn="r" rtl="1">
              <a:spcBef>
                <a:spcPts val="0"/>
              </a:spcBef>
              <a:spcAft>
                <a:spcPts val="0"/>
              </a:spcAft>
            </a:pPr>
            <a:br>
              <a:rPr lang="fa-IR" sz="2800" b="0" dirty="0">
                <a:effectLst/>
              </a:rPr>
            </a:br>
            <a:r>
              <a:rPr lang="fa-IR" sz="1800" b="0" i="0" u="none" strike="noStrike" dirty="0">
                <a:solidFill>
                  <a:srgbClr val="171717"/>
                </a:solidFill>
                <a:effectLst/>
                <a:latin typeface="Courier New" panose="02070309020205020404" pitchFamily="49" charset="0"/>
              </a:rPr>
              <a:t>برای نوشتن یک برنامه لزومی نیست که حتما از یک زبان خاص استفاده کنید </a:t>
            </a:r>
            <a:r>
              <a:rPr lang="fa-IR" sz="1800" b="0" i="0" u="none" strike="noStrike" dirty="0" err="1">
                <a:solidFill>
                  <a:srgbClr val="171717"/>
                </a:solidFill>
                <a:effectLst/>
                <a:latin typeface="Courier New" panose="02070309020205020404" pitchFamily="49" charset="0"/>
              </a:rPr>
              <a:t>می‌توانیم</a:t>
            </a:r>
            <a:r>
              <a:rPr lang="fa-IR" sz="1800" b="0" i="0" u="none" strike="noStrike" dirty="0">
                <a:solidFill>
                  <a:srgbClr val="171717"/>
                </a:solidFill>
                <a:effectLst/>
                <a:latin typeface="Courier New" panose="02070309020205020404" pitchFamily="49" charset="0"/>
              </a:rPr>
              <a:t> حتی با زبان فارسی </a:t>
            </a:r>
            <a:r>
              <a:rPr lang="fa-IR" sz="1800" b="0" i="0" u="none" strike="noStrike" dirty="0" err="1">
                <a:solidFill>
                  <a:srgbClr val="171717"/>
                </a:solidFill>
                <a:effectLst/>
                <a:latin typeface="Courier New" panose="02070309020205020404" pitchFamily="49" charset="0"/>
              </a:rPr>
              <a:t>دستورالعمل‌های</a:t>
            </a:r>
            <a:r>
              <a:rPr lang="fa-IR" sz="1800" b="0" i="0" u="none" strike="noStrike" dirty="0">
                <a:solidFill>
                  <a:srgbClr val="171717"/>
                </a:solidFill>
                <a:effectLst/>
                <a:latin typeface="Courier New" panose="02070309020205020404" pitchFamily="49" charset="0"/>
              </a:rPr>
              <a:t> لازم  را بنویسیم و سپس از فارسی به سی </a:t>
            </a:r>
            <a:r>
              <a:rPr lang="fa-IR" sz="1800" b="0" i="0" u="none" strike="noStrike" dirty="0" err="1">
                <a:solidFill>
                  <a:srgbClr val="171717"/>
                </a:solidFill>
                <a:effectLst/>
                <a:latin typeface="Courier New" panose="02070309020205020404" pitchFamily="49" charset="0"/>
              </a:rPr>
              <a:t>شارپ</a:t>
            </a:r>
            <a:r>
              <a:rPr lang="fa-IR" sz="1800" b="0" i="0" u="none" strike="noStrike" dirty="0">
                <a:solidFill>
                  <a:srgbClr val="171717"/>
                </a:solidFill>
                <a:effectLst/>
                <a:latin typeface="Courier New" panose="02070309020205020404" pitchFamily="49" charset="0"/>
              </a:rPr>
              <a:t> ترجمه کنیم. </a:t>
            </a:r>
            <a:endParaRPr lang="fa-IR" sz="2800" b="0" dirty="0">
              <a:effectLst/>
            </a:endParaRPr>
          </a:p>
          <a:p>
            <a:br>
              <a:rPr lang="fa-IR" sz="2800" dirty="0"/>
            </a:b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3</a:t>
            </a:fld>
            <a:endParaRPr lang="en-US"/>
          </a:p>
        </p:txBody>
      </p:sp>
    </p:spTree>
    <p:extLst>
      <p:ext uri="{BB962C8B-B14F-4D97-AF65-F5344CB8AC3E}">
        <p14:creationId xmlns:p14="http://schemas.microsoft.com/office/powerpoint/2010/main" val="14971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800" b="0" i="0" u="none" strike="noStrike" dirty="0">
                <a:solidFill>
                  <a:srgbClr val="171717"/>
                </a:solidFill>
                <a:effectLst/>
                <a:latin typeface="Courier New" panose="02070309020205020404" pitchFamily="49" charset="0"/>
              </a:rPr>
              <a:t>بسیار </a:t>
            </a:r>
            <a:r>
              <a:rPr lang="fa-IR" sz="1800" b="0" i="0" u="none" strike="noStrike" dirty="0" err="1">
                <a:solidFill>
                  <a:srgbClr val="171717"/>
                </a:solidFill>
                <a:effectLst/>
                <a:latin typeface="Courier New" panose="02070309020205020404" pitchFamily="49" charset="0"/>
              </a:rPr>
              <a:t>دندانه‌وار</a:t>
            </a:r>
            <a:r>
              <a:rPr lang="fa-IR" sz="1800" b="0" i="0" u="none" strike="noStrike" dirty="0">
                <a:solidFill>
                  <a:srgbClr val="171717"/>
                </a:solidFill>
                <a:effectLst/>
                <a:latin typeface="Courier New" panose="02070309020205020404" pitchFamily="49" charset="0"/>
              </a:rPr>
              <a:t> شده به خاطر استفاده زیاد از دستورهای </a:t>
            </a:r>
            <a:r>
              <a:rPr lang="en-US" sz="1800" b="0" i="0" u="none" strike="noStrike" dirty="0">
                <a:solidFill>
                  <a:srgbClr val="171717"/>
                </a:solidFill>
                <a:effectLst/>
                <a:latin typeface="Courier New" panose="02070309020205020404" pitchFamily="49" charset="0"/>
              </a:rPr>
              <a:t>if then else </a:t>
            </a:r>
            <a:r>
              <a:rPr lang="fa-IR" sz="1800" b="0" i="0" u="none" strike="noStrike" dirty="0">
                <a:solidFill>
                  <a:srgbClr val="171717"/>
                </a:solidFill>
                <a:effectLst/>
                <a:latin typeface="Courier New" panose="02070309020205020404" pitchFamily="49" charset="0"/>
              </a:rPr>
              <a:t>یا </a:t>
            </a:r>
            <a:r>
              <a:rPr lang="en-US" sz="1800" b="0" i="0" u="none" strike="noStrike" dirty="0">
                <a:solidFill>
                  <a:srgbClr val="171717"/>
                </a:solidFill>
                <a:effectLst/>
                <a:latin typeface="Courier New" panose="02070309020205020404" pitchFamily="49" charset="0"/>
              </a:rPr>
              <a:t>loop</a:t>
            </a:r>
            <a:endParaRPr lang="fa-IR" sz="1800" b="0" i="0" u="none" strike="noStrike" dirty="0">
              <a:solidFill>
                <a:srgbClr val="171717"/>
              </a:solidFill>
              <a:effectLst/>
              <a:latin typeface="Courier New" panose="02070309020205020404" pitchFamily="49" charset="0"/>
            </a:endParaRPr>
          </a:p>
          <a:p>
            <a:endParaRPr lang="fa-IR" sz="1800" b="0" i="0" u="none" strike="noStrike" dirty="0">
              <a:solidFill>
                <a:srgbClr val="171717"/>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4</a:t>
            </a:fld>
            <a:endParaRPr lang="en-US"/>
          </a:p>
        </p:txBody>
      </p:sp>
    </p:spTree>
    <p:extLst>
      <p:ext uri="{BB962C8B-B14F-4D97-AF65-F5344CB8AC3E}">
        <p14:creationId xmlns:p14="http://schemas.microsoft.com/office/powerpoint/2010/main" val="348593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800" b="0" i="0" u="none" strike="noStrike" dirty="0">
                <a:solidFill>
                  <a:srgbClr val="171717"/>
                </a:solidFill>
                <a:effectLst/>
                <a:latin typeface="Courier New" panose="02070309020205020404" pitchFamily="49" charset="0"/>
              </a:rPr>
              <a:t>اگر تابع شما تعداد زیادی ورودی دارد </a:t>
            </a: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5</a:t>
            </a:fld>
            <a:endParaRPr lang="en-US"/>
          </a:p>
        </p:txBody>
      </p:sp>
    </p:spTree>
    <p:extLst>
      <p:ext uri="{BB962C8B-B14F-4D97-AF65-F5344CB8AC3E}">
        <p14:creationId xmlns:p14="http://schemas.microsoft.com/office/powerpoint/2010/main" val="409512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sz="1800" b="0" i="0" u="none" strike="noStrike" dirty="0">
                <a:solidFill>
                  <a:srgbClr val="171717"/>
                </a:solidFill>
                <a:effectLst/>
                <a:latin typeface="Courier New" panose="02070309020205020404" pitchFamily="49" charset="0"/>
              </a:rPr>
              <a:t>کلاسی که تعریف </a:t>
            </a:r>
            <a:r>
              <a:rPr lang="fa-IR" sz="1800" b="0" i="0" u="none" strike="noStrike" dirty="0" err="1">
                <a:solidFill>
                  <a:srgbClr val="171717"/>
                </a:solidFill>
                <a:effectLst/>
                <a:latin typeface="Courier New" panose="02070309020205020404" pitchFamily="49" charset="0"/>
              </a:rPr>
              <a:t>کرده‌این</a:t>
            </a:r>
            <a:r>
              <a:rPr lang="fa-IR" sz="1800" b="0" i="0" u="none" strike="noStrike" dirty="0">
                <a:solidFill>
                  <a:srgbClr val="171717"/>
                </a:solidFill>
                <a:effectLst/>
                <a:latin typeface="Courier New" panose="02070309020205020404" pitchFamily="49" charset="0"/>
              </a:rPr>
              <a:t> چندین کار </a:t>
            </a:r>
            <a:r>
              <a:rPr lang="fa-IR" sz="1800" b="0" i="0" u="none" strike="noStrike" dirty="0" err="1">
                <a:solidFill>
                  <a:srgbClr val="171717"/>
                </a:solidFill>
                <a:effectLst/>
                <a:latin typeface="Courier New" panose="02070309020205020404" pitchFamily="49" charset="0"/>
              </a:rPr>
              <a:t>می‌کند</a:t>
            </a:r>
            <a:r>
              <a:rPr lang="fa-IR" sz="1800" b="0" i="0" u="none" strike="noStrike" dirty="0">
                <a:solidFill>
                  <a:srgbClr val="171717"/>
                </a:solidFill>
                <a:effectLst/>
                <a:latin typeface="Courier New" panose="02070309020205020404" pitchFamily="49" charset="0"/>
              </a:rPr>
              <a:t> بهتر است در </a:t>
            </a:r>
            <a:r>
              <a:rPr lang="fa-IR" sz="1800" b="0" i="0" u="none" strike="noStrike" dirty="0" err="1">
                <a:solidFill>
                  <a:srgbClr val="171717"/>
                </a:solidFill>
                <a:effectLst/>
                <a:latin typeface="Courier New" panose="02070309020205020404" pitchFamily="49" charset="0"/>
              </a:rPr>
              <a:t>راه‌حلتان</a:t>
            </a:r>
            <a:r>
              <a:rPr lang="fa-IR" sz="1800" b="0" i="0" u="none" strike="noStrike" dirty="0">
                <a:solidFill>
                  <a:srgbClr val="171717"/>
                </a:solidFill>
                <a:effectLst/>
                <a:latin typeface="Courier New" panose="02070309020205020404" pitchFamily="49" charset="0"/>
              </a:rPr>
              <a:t> یک بازنگری بکنید. </a:t>
            </a:r>
            <a:br>
              <a:rPr lang="fa-IR" sz="1800" b="0" i="0" u="none" strike="noStrike" dirty="0">
                <a:solidFill>
                  <a:srgbClr val="171717"/>
                </a:solidFill>
                <a:effectLst/>
                <a:latin typeface="Courier New" panose="02070309020205020404" pitchFamily="49" charset="0"/>
              </a:rPr>
            </a:br>
            <a:endParaRPr lang="fa-IR" sz="1800" b="0" i="0" u="none" strike="noStrike" dirty="0">
              <a:solidFill>
                <a:srgbClr val="171717"/>
              </a:solidFill>
              <a:effectLst/>
              <a:latin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6</a:t>
            </a:fld>
            <a:endParaRPr lang="en-US"/>
          </a:p>
        </p:txBody>
      </p:sp>
    </p:spTree>
    <p:extLst>
      <p:ext uri="{BB962C8B-B14F-4D97-AF65-F5344CB8AC3E}">
        <p14:creationId xmlns:p14="http://schemas.microsoft.com/office/powerpoint/2010/main" val="67680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spcAft>
                <a:spcPts val="0"/>
              </a:spcAft>
            </a:pPr>
            <a:r>
              <a:rPr lang="fa-IR" sz="1800" b="0" i="0" u="none" strike="noStrike" dirty="0">
                <a:solidFill>
                  <a:srgbClr val="171717"/>
                </a:solidFill>
                <a:effectLst/>
                <a:latin typeface="Courier New" panose="02070309020205020404" pitchFamily="49" charset="0"/>
              </a:rPr>
              <a:t>به عنوان مثال، چیزی که مشاهده میکنید </a:t>
            </a:r>
            <a:r>
              <a:rPr lang="fa-IR" sz="1800" b="0" i="0" u="none" strike="noStrike" dirty="0" err="1">
                <a:solidFill>
                  <a:srgbClr val="171717"/>
                </a:solidFill>
                <a:effectLst/>
                <a:latin typeface="Courier New" panose="02070309020205020404" pitchFamily="49" charset="0"/>
              </a:rPr>
              <a:t>دستور‌العمل</a:t>
            </a:r>
            <a:r>
              <a:rPr lang="fa-IR" sz="1800" b="0" i="0" u="none" strike="noStrike" dirty="0">
                <a:solidFill>
                  <a:srgbClr val="171717"/>
                </a:solidFill>
                <a:effectLst/>
                <a:latin typeface="Courier New" panose="02070309020205020404" pitchFamily="49" charset="0"/>
              </a:rPr>
              <a:t> استفاده از گاز </a:t>
            </a:r>
            <a:r>
              <a:rPr lang="fa-IR" sz="1800" b="0" i="0" u="none" strike="noStrike" dirty="0" err="1">
                <a:solidFill>
                  <a:srgbClr val="171717"/>
                </a:solidFill>
                <a:effectLst/>
                <a:latin typeface="Courier New" panose="02070309020205020404" pitchFamily="49" charset="0"/>
              </a:rPr>
              <a:t>آتشنشان‌یست</a:t>
            </a:r>
            <a:r>
              <a:rPr lang="fa-IR" sz="1800" b="0" i="0" u="none" strike="noStrike" dirty="0">
                <a:solidFill>
                  <a:srgbClr val="171717"/>
                </a:solidFill>
                <a:effectLst/>
                <a:latin typeface="Courier New" panose="02070309020205020404" pitchFamily="49" charset="0"/>
              </a:rPr>
              <a:t> که </a:t>
            </a:r>
            <a:br>
              <a:rPr lang="fa-IR" sz="1800" b="0" i="0" u="none" strike="noStrike" dirty="0">
                <a:solidFill>
                  <a:srgbClr val="171717"/>
                </a:solidFill>
                <a:effectLst/>
                <a:latin typeface="Courier New" panose="02070309020205020404" pitchFamily="49" charset="0"/>
              </a:rPr>
            </a:br>
            <a:r>
              <a:rPr lang="fa-IR" sz="1800" b="0" i="0" u="none" strike="noStrike" dirty="0">
                <a:solidFill>
                  <a:srgbClr val="171717"/>
                </a:solidFill>
                <a:effectLst/>
                <a:latin typeface="Courier New" panose="02070309020205020404" pitchFamily="49" charset="0"/>
              </a:rPr>
              <a:t>۱- </a:t>
            </a:r>
            <a:r>
              <a:rPr lang="fa-IR" sz="1800" b="0" i="0" u="none" strike="noStrike" dirty="0" err="1">
                <a:solidFill>
                  <a:srgbClr val="171717"/>
                </a:solidFill>
                <a:effectLst/>
                <a:latin typeface="Courier New" panose="02070309020205020404" pitchFamily="49" charset="0"/>
              </a:rPr>
              <a:t>خطی‌است</a:t>
            </a:r>
            <a:r>
              <a:rPr lang="fa-IR" sz="1800" b="0" i="0" u="none" strike="noStrike" dirty="0">
                <a:solidFill>
                  <a:srgbClr val="171717"/>
                </a:solidFill>
                <a:effectLst/>
                <a:latin typeface="Courier New" panose="02070309020205020404" pitchFamily="49" charset="0"/>
              </a:rPr>
              <a:t> و پله به پله</a:t>
            </a:r>
            <a:br>
              <a:rPr lang="fa-IR" sz="1800" b="0" i="0" u="none" strike="noStrike" dirty="0">
                <a:solidFill>
                  <a:srgbClr val="171717"/>
                </a:solidFill>
                <a:effectLst/>
                <a:latin typeface="Courier New" panose="02070309020205020404" pitchFamily="49" charset="0"/>
              </a:rPr>
            </a:br>
            <a:r>
              <a:rPr lang="fa-IR" sz="1800" b="0" i="0" u="none" strike="noStrike" dirty="0">
                <a:solidFill>
                  <a:srgbClr val="171717"/>
                </a:solidFill>
                <a:effectLst/>
                <a:latin typeface="Courier New" panose="02070309020205020404" pitchFamily="49" charset="0"/>
              </a:rPr>
              <a:t>۲- هدف نهایی مشخص است</a:t>
            </a:r>
            <a:endParaRPr lang="fa-IR" b="0" dirty="0">
              <a:effectLst/>
            </a:endParaRPr>
          </a:p>
          <a:p>
            <a:pPr algn="r" rtl="1">
              <a:spcBef>
                <a:spcPts val="0"/>
              </a:spcBef>
              <a:spcAft>
                <a:spcPts val="0"/>
              </a:spcAft>
            </a:pPr>
            <a:r>
              <a:rPr lang="fa-IR" sz="1800" b="0" i="0" u="none" strike="noStrike" dirty="0">
                <a:solidFill>
                  <a:srgbClr val="171717"/>
                </a:solidFill>
                <a:effectLst/>
                <a:latin typeface="Courier New" panose="02070309020205020404" pitchFamily="49" charset="0"/>
              </a:rPr>
              <a:t> ۳- </a:t>
            </a:r>
            <a:r>
              <a:rPr lang="fa-IR" sz="1800" b="0" i="0" u="none" strike="noStrike" dirty="0" err="1">
                <a:solidFill>
                  <a:srgbClr val="171717"/>
                </a:solidFill>
                <a:effectLst/>
                <a:latin typeface="Courier New" panose="02070309020205020404" pitchFamily="49" charset="0"/>
              </a:rPr>
              <a:t>خوانا</a:t>
            </a:r>
            <a:r>
              <a:rPr lang="fa-IR" sz="1800" b="0" i="0" u="none" strike="noStrike" dirty="0">
                <a:solidFill>
                  <a:srgbClr val="171717"/>
                </a:solidFill>
                <a:effectLst/>
                <a:latin typeface="Courier New" panose="02070309020205020404" pitchFamily="49" charset="0"/>
              </a:rPr>
              <a:t> و ساده نوشته شده است</a:t>
            </a:r>
            <a:endParaRPr lang="fa-IR" b="0" dirty="0">
              <a:effectLst/>
            </a:endParaRPr>
          </a:p>
          <a:p>
            <a:br>
              <a:rPr lang="fa-IR" dirty="0"/>
            </a:b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7</a:t>
            </a:fld>
            <a:endParaRPr lang="en-US"/>
          </a:p>
        </p:txBody>
      </p:sp>
    </p:spTree>
    <p:extLst>
      <p:ext uri="{BB962C8B-B14F-4D97-AF65-F5344CB8AC3E}">
        <p14:creationId xmlns:p14="http://schemas.microsoft.com/office/powerpoint/2010/main" val="348792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spcAft>
                <a:spcPts val="0"/>
              </a:spcAft>
            </a:pPr>
            <a:r>
              <a:rPr lang="fa-IR" sz="1800" b="0" i="0" u="none" strike="noStrike" dirty="0">
                <a:solidFill>
                  <a:srgbClr val="171717"/>
                </a:solidFill>
                <a:effectLst/>
                <a:latin typeface="Courier New" panose="02070309020205020404" pitchFamily="49" charset="0"/>
              </a:rPr>
              <a:t>طرح کلی:</a:t>
            </a:r>
            <a:endParaRPr lang="fa-IR" b="0" dirty="0">
              <a:effectLst/>
            </a:endParaRPr>
          </a:p>
          <a:p>
            <a:r>
              <a:rPr lang="fa-IR" sz="1800" b="0" i="0" u="none" strike="noStrike" dirty="0">
                <a:solidFill>
                  <a:srgbClr val="171717"/>
                </a:solidFill>
                <a:effectLst/>
                <a:latin typeface="Courier New" panose="02070309020205020404" pitchFamily="49" charset="0"/>
              </a:rPr>
              <a:t>میدانیم عدد اول عددیست بزرگتر از ۱ و تنها بر خود و یک قابل قسمت است.</a:t>
            </a:r>
            <a:br>
              <a:rPr lang="fa-IR" sz="1800" b="0" i="0" u="none" strike="noStrike" dirty="0">
                <a:solidFill>
                  <a:srgbClr val="171717"/>
                </a:solidFill>
                <a:effectLst/>
                <a:latin typeface="Courier New" panose="02070309020205020404" pitchFamily="49" charset="0"/>
              </a:rPr>
            </a:br>
            <a:r>
              <a:rPr lang="fa-IR" sz="1800" b="0" i="0" u="none" strike="noStrike" dirty="0">
                <a:solidFill>
                  <a:srgbClr val="171717"/>
                </a:solidFill>
                <a:effectLst/>
                <a:latin typeface="Courier New" panose="02070309020205020404" pitchFamily="49" charset="0"/>
              </a:rPr>
              <a:t>پس </a:t>
            </a:r>
            <a:r>
              <a:rPr lang="fa-IR" sz="1800" b="0" i="0" u="none" strike="noStrike" dirty="0" err="1">
                <a:solidFill>
                  <a:srgbClr val="171717"/>
                </a:solidFill>
                <a:effectLst/>
                <a:latin typeface="Courier New" panose="02070309020205020404" pitchFamily="49" charset="0"/>
              </a:rPr>
              <a:t>هدفمان</a:t>
            </a:r>
            <a:r>
              <a:rPr lang="fa-IR" sz="1800" b="0" i="0" u="none" strike="noStrike" dirty="0">
                <a:solidFill>
                  <a:srgbClr val="171717"/>
                </a:solidFill>
                <a:effectLst/>
                <a:latin typeface="Courier New" panose="02070309020205020404" pitchFamily="49" charset="0"/>
              </a:rPr>
              <a:t> این است که </a:t>
            </a:r>
            <a:r>
              <a:rPr lang="fa-IR" sz="1800" b="0" i="0" u="none" strike="noStrike" dirty="0" err="1">
                <a:solidFill>
                  <a:srgbClr val="171717"/>
                </a:solidFill>
                <a:effectLst/>
                <a:latin typeface="Courier New" panose="02070309020205020404" pitchFamily="49" charset="0"/>
              </a:rPr>
              <a:t>برنامه‌ای</a:t>
            </a:r>
            <a:r>
              <a:rPr lang="fa-IR" sz="1800" b="0" i="0" u="none" strike="noStrike" dirty="0">
                <a:solidFill>
                  <a:srgbClr val="171717"/>
                </a:solidFill>
                <a:effectLst/>
                <a:latin typeface="Courier New" panose="02070309020205020404" pitchFamily="49" charset="0"/>
              </a:rPr>
              <a:t> بنویسیم که یک عدد بگیرد و آزمایش کند که آیا این عدد اول است یا خیر؟</a:t>
            </a: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8</a:t>
            </a:fld>
            <a:endParaRPr lang="en-US"/>
          </a:p>
        </p:txBody>
      </p:sp>
    </p:spTree>
    <p:extLst>
      <p:ext uri="{BB962C8B-B14F-4D97-AF65-F5344CB8AC3E}">
        <p14:creationId xmlns:p14="http://schemas.microsoft.com/office/powerpoint/2010/main" val="168403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spcBef>
                <a:spcPts val="0"/>
              </a:spcBef>
              <a:spcAft>
                <a:spcPts val="0"/>
              </a:spcAft>
            </a:pPr>
            <a:r>
              <a:rPr lang="fa-IR" sz="1800" b="0" i="0" u="none" strike="noStrike" dirty="0">
                <a:solidFill>
                  <a:srgbClr val="171717"/>
                </a:solidFill>
                <a:effectLst/>
                <a:latin typeface="Courier New" panose="02070309020205020404" pitchFamily="49" charset="0"/>
              </a:rPr>
              <a:t>پس یک تابع میخواهیم که ورودی آن یک عدد باشد و خروجی آن </a:t>
            </a:r>
            <a:r>
              <a:rPr lang="fa-IR" sz="1800" b="0" i="0" u="none" strike="noStrike" dirty="0" err="1">
                <a:solidFill>
                  <a:srgbClr val="171717"/>
                </a:solidFill>
                <a:effectLst/>
                <a:latin typeface="Courier New" panose="02070309020205020404" pitchFamily="49" charset="0"/>
              </a:rPr>
              <a:t>بولین</a:t>
            </a:r>
            <a:r>
              <a:rPr lang="fa-IR" sz="1800" b="0" i="0" u="none" strike="noStrike" dirty="0">
                <a:solidFill>
                  <a:srgbClr val="171717"/>
                </a:solidFill>
                <a:effectLst/>
                <a:latin typeface="Courier New" panose="02070309020205020404" pitchFamily="49" charset="0"/>
              </a:rPr>
              <a:t>. </a:t>
            </a:r>
            <a:endParaRPr lang="en-US" dirty="0"/>
          </a:p>
        </p:txBody>
      </p:sp>
      <p:sp>
        <p:nvSpPr>
          <p:cNvPr id="4" name="Slide Number Placeholder 3"/>
          <p:cNvSpPr>
            <a:spLocks noGrp="1"/>
          </p:cNvSpPr>
          <p:nvPr>
            <p:ph type="sldNum" sz="quarter" idx="5"/>
          </p:nvPr>
        </p:nvSpPr>
        <p:spPr/>
        <p:txBody>
          <a:bodyPr/>
          <a:lstStyle/>
          <a:p>
            <a:fld id="{18FA77AB-590B-4E85-B585-75FE39FDC596}" type="slidenum">
              <a:rPr lang="en-US" smtClean="0"/>
              <a:t>9</a:t>
            </a:fld>
            <a:endParaRPr lang="en-US"/>
          </a:p>
        </p:txBody>
      </p:sp>
    </p:spTree>
    <p:extLst>
      <p:ext uri="{BB962C8B-B14F-4D97-AF65-F5344CB8AC3E}">
        <p14:creationId xmlns:p14="http://schemas.microsoft.com/office/powerpoint/2010/main" val="361442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5796-3EA0-D157-D941-7E24A5EA4E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BA218A-240B-3DE2-4C9C-02B90BA46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36D04-8930-9751-04B9-752B19D80B1A}"/>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5" name="Footer Placeholder 4">
            <a:extLst>
              <a:ext uri="{FF2B5EF4-FFF2-40B4-BE49-F238E27FC236}">
                <a16:creationId xmlns:a16="http://schemas.microsoft.com/office/drawing/2014/main" id="{2BFD8EA6-24BC-1210-7A4A-7574D69FC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E4169-03CF-6F53-59DD-2A1581271355}"/>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135879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6F4F-827E-1895-0FDF-2E8F06635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B53A0-D9A5-150B-8A50-15F3AE8C7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5E1C9-536C-6CFA-A424-91500A9FF4E7}"/>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5" name="Footer Placeholder 4">
            <a:extLst>
              <a:ext uri="{FF2B5EF4-FFF2-40B4-BE49-F238E27FC236}">
                <a16:creationId xmlns:a16="http://schemas.microsoft.com/office/drawing/2014/main" id="{7403F0BD-6ED7-81EA-378E-83ECA7CF8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4115F-50C6-FE3C-4843-3F7BE605B8B2}"/>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398098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2E0A93-393A-13B7-A5E0-4DD618FCE6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19A5C9-CD0D-A9A4-AAA9-CEC2284FBA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F0DFD-7603-6F09-2CA6-F0A5153D6548}"/>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5" name="Footer Placeholder 4">
            <a:extLst>
              <a:ext uri="{FF2B5EF4-FFF2-40B4-BE49-F238E27FC236}">
                <a16:creationId xmlns:a16="http://schemas.microsoft.com/office/drawing/2014/main" id="{482202EB-6E85-AFA4-7D57-B43C1946F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3859A-89FE-9C53-C38D-4F78B05C5BFF}"/>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59420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C20A-28F6-DE9A-42EB-32C99FCA4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C67F3-7483-CE7A-1163-6F069393C4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83817-EF97-BCA2-F155-579E80E45027}"/>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5" name="Footer Placeholder 4">
            <a:extLst>
              <a:ext uri="{FF2B5EF4-FFF2-40B4-BE49-F238E27FC236}">
                <a16:creationId xmlns:a16="http://schemas.microsoft.com/office/drawing/2014/main" id="{C407C101-A2D2-1C27-4811-EFEACE1C9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8E439-70E9-83B6-FFF6-2592F46649A5}"/>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174974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4E86-DFC3-E2F6-042F-1D7EECFB6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76127-966E-5D87-2445-C95C50C9D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C2902-E462-4DDE-0FB6-105AC2E71484}"/>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5" name="Footer Placeholder 4">
            <a:extLst>
              <a:ext uri="{FF2B5EF4-FFF2-40B4-BE49-F238E27FC236}">
                <a16:creationId xmlns:a16="http://schemas.microsoft.com/office/drawing/2014/main" id="{17A6919B-4F33-B19C-9725-833DC9CAC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1F3E3-7575-7562-FDC6-83155D7E44D5}"/>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162789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05C1-40B6-DEDF-43BC-68EB3B9CC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16377-134F-29F8-B854-E25664843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DBFFE9-ADE0-5E14-1A4B-2BFC94782B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17817F-52B4-2718-5603-2A1FCDFA7B33}"/>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6" name="Footer Placeholder 5">
            <a:extLst>
              <a:ext uri="{FF2B5EF4-FFF2-40B4-BE49-F238E27FC236}">
                <a16:creationId xmlns:a16="http://schemas.microsoft.com/office/drawing/2014/main" id="{CF1BD1B7-F015-E3DF-EE87-FCAEF4713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8807D-4E09-8764-0866-6BBC467B037B}"/>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85644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DA30-FE26-C67E-49A1-EFA484D1ED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7DCB23-3671-E49A-08CC-2FA9B3F73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175C6C-7498-2256-716A-FF2C3DCF3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7E3CAA-8B8D-65CC-8A66-C98743668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A561E-3267-E80B-B508-91C110052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88F494-A58A-F890-5F7B-7A281F854EDF}"/>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8" name="Footer Placeholder 7">
            <a:extLst>
              <a:ext uri="{FF2B5EF4-FFF2-40B4-BE49-F238E27FC236}">
                <a16:creationId xmlns:a16="http://schemas.microsoft.com/office/drawing/2014/main" id="{4CD35E35-AB5D-94E7-4805-3A162BC183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B28DA-D1B7-B617-1413-CC0325A9E568}"/>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264148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E5FB-6954-3FAB-FE39-B337A197FE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5B975-524C-5D3B-A059-2DF79BF4208B}"/>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4" name="Footer Placeholder 3">
            <a:extLst>
              <a:ext uri="{FF2B5EF4-FFF2-40B4-BE49-F238E27FC236}">
                <a16:creationId xmlns:a16="http://schemas.microsoft.com/office/drawing/2014/main" id="{613DB7EB-0CF0-3B5C-1EF6-DA72E7D6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562E42-65C6-24E5-FDA7-783321F80626}"/>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283689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144066-A031-451C-54BE-6ED3A46F3EC0}"/>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3" name="Footer Placeholder 2">
            <a:extLst>
              <a:ext uri="{FF2B5EF4-FFF2-40B4-BE49-F238E27FC236}">
                <a16:creationId xmlns:a16="http://schemas.microsoft.com/office/drawing/2014/main" id="{A165ECDB-240B-254E-BB4C-4DA65E25D1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5D62C-3B52-ECB3-E279-DF27EAF64270}"/>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211082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0249-36E7-5EDD-826C-BA2CF5E2F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C352FE-B792-2A8B-460F-C359D60C0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30708B-0027-C452-1C67-D754634DE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A92-631B-096E-9EF1-8DBCB22EA495}"/>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6" name="Footer Placeholder 5">
            <a:extLst>
              <a:ext uri="{FF2B5EF4-FFF2-40B4-BE49-F238E27FC236}">
                <a16:creationId xmlns:a16="http://schemas.microsoft.com/office/drawing/2014/main" id="{65561607-B3BD-8EF3-0122-A16D0BF5F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63F41-ED75-5251-E8E4-6067E118BA41}"/>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393457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7049-67DC-DF6A-DD32-F7EDC7AD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8FCB5-B377-BE5E-927D-DE48A86E9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B4F1C4-B51F-FA06-1DF5-F48ABFD9F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A260A-37BC-A825-2DDF-B497A92FC0A6}"/>
              </a:ext>
            </a:extLst>
          </p:cNvPr>
          <p:cNvSpPr>
            <a:spLocks noGrp="1"/>
          </p:cNvSpPr>
          <p:nvPr>
            <p:ph type="dt" sz="half" idx="10"/>
          </p:nvPr>
        </p:nvSpPr>
        <p:spPr/>
        <p:txBody>
          <a:bodyPr/>
          <a:lstStyle/>
          <a:p>
            <a:fld id="{72CBDBCB-8C9F-4BBE-BF9F-9080ABF8AB8C}" type="datetimeFigureOut">
              <a:rPr lang="en-US" smtClean="0"/>
              <a:t>6/10/2022</a:t>
            </a:fld>
            <a:endParaRPr lang="en-US"/>
          </a:p>
        </p:txBody>
      </p:sp>
      <p:sp>
        <p:nvSpPr>
          <p:cNvPr id="6" name="Footer Placeholder 5">
            <a:extLst>
              <a:ext uri="{FF2B5EF4-FFF2-40B4-BE49-F238E27FC236}">
                <a16:creationId xmlns:a16="http://schemas.microsoft.com/office/drawing/2014/main" id="{9A3DB60F-6040-3124-D9D1-1800BA270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059B2-307C-75D3-A90B-1690BCC37025}"/>
              </a:ext>
            </a:extLst>
          </p:cNvPr>
          <p:cNvSpPr>
            <a:spLocks noGrp="1"/>
          </p:cNvSpPr>
          <p:nvPr>
            <p:ph type="sldNum" sz="quarter" idx="12"/>
          </p:nvPr>
        </p:nvSpPr>
        <p:spPr/>
        <p:txBody>
          <a:bodyPr/>
          <a:lstStyle/>
          <a:p>
            <a:fld id="{91548DBC-D4D3-4953-AC8E-990A0B810C59}" type="slidenum">
              <a:rPr lang="en-US" smtClean="0"/>
              <a:t>‹#›</a:t>
            </a:fld>
            <a:endParaRPr lang="en-US"/>
          </a:p>
        </p:txBody>
      </p:sp>
    </p:spTree>
    <p:extLst>
      <p:ext uri="{BB962C8B-B14F-4D97-AF65-F5344CB8AC3E}">
        <p14:creationId xmlns:p14="http://schemas.microsoft.com/office/powerpoint/2010/main" val="321757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98B23-33FA-975A-1678-60E6BF1C2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7264B-9C95-F83A-EF14-C35C7E281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58A6E-D1CF-5C5F-129B-17A205B5E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BDBCB-8C9F-4BBE-BF9F-9080ABF8AB8C}" type="datetimeFigureOut">
              <a:rPr lang="en-US" smtClean="0"/>
              <a:t>6/10/2022</a:t>
            </a:fld>
            <a:endParaRPr lang="en-US"/>
          </a:p>
        </p:txBody>
      </p:sp>
      <p:sp>
        <p:nvSpPr>
          <p:cNvPr id="5" name="Footer Placeholder 4">
            <a:extLst>
              <a:ext uri="{FF2B5EF4-FFF2-40B4-BE49-F238E27FC236}">
                <a16:creationId xmlns:a16="http://schemas.microsoft.com/office/drawing/2014/main" id="{814359D6-2597-6837-5AEB-7EEFC4DE8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EAE26C-0737-5BED-E398-1355AA7A9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48DBC-D4D3-4953-AC8E-990A0B810C59}" type="slidenum">
              <a:rPr lang="en-US" smtClean="0"/>
              <a:t>‹#›</a:t>
            </a:fld>
            <a:endParaRPr lang="en-US"/>
          </a:p>
        </p:txBody>
      </p:sp>
    </p:spTree>
    <p:extLst>
      <p:ext uri="{BB962C8B-B14F-4D97-AF65-F5344CB8AC3E}">
        <p14:creationId xmlns:p14="http://schemas.microsoft.com/office/powerpoint/2010/main" val="148448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FEF1C-D538-1393-5C82-882ED73D9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825" y="1183341"/>
            <a:ext cx="8134350" cy="4155140"/>
          </a:xfrm>
          <a:prstGeom prst="rect">
            <a:avLst/>
          </a:prstGeom>
        </p:spPr>
      </p:pic>
    </p:spTree>
    <p:extLst>
      <p:ext uri="{BB962C8B-B14F-4D97-AF65-F5344CB8AC3E}">
        <p14:creationId xmlns:p14="http://schemas.microsoft.com/office/powerpoint/2010/main" val="93434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EC993-56E9-84A0-1883-8CE584088B96}"/>
              </a:ext>
            </a:extLst>
          </p:cNvPr>
          <p:cNvSpPr txBox="1"/>
          <p:nvPr/>
        </p:nvSpPr>
        <p:spPr>
          <a:xfrm>
            <a:off x="5552662" y="1245705"/>
            <a:ext cx="1577008" cy="523220"/>
          </a:xfrm>
          <a:prstGeom prst="rect">
            <a:avLst/>
          </a:prstGeom>
          <a:noFill/>
        </p:spPr>
        <p:txBody>
          <a:bodyPr wrap="square" rtlCol="0">
            <a:spAutoFit/>
          </a:bodyPr>
          <a:lstStyle/>
          <a:p>
            <a:r>
              <a:rPr lang="fa-IR" sz="2800" dirty="0">
                <a:solidFill>
                  <a:schemeClr val="bg1"/>
                </a:solidFill>
                <a:latin typeface="Titr" panose="01000700000000000000" pitchFamily="2" charset="-78"/>
                <a:cs typeface="Titr" panose="01000700000000000000" pitchFamily="2" charset="-78"/>
              </a:rPr>
              <a:t>طرح کلّی</a:t>
            </a:r>
            <a:endParaRPr lang="en-US" sz="2800" dirty="0">
              <a:solidFill>
                <a:schemeClr val="bg1"/>
              </a:solidFill>
              <a:latin typeface="Titr" panose="01000700000000000000" pitchFamily="2" charset="-78"/>
              <a:cs typeface="Titr" panose="01000700000000000000" pitchFamily="2" charset="-78"/>
            </a:endParaRPr>
          </a:p>
        </p:txBody>
      </p:sp>
      <p:sp>
        <p:nvSpPr>
          <p:cNvPr id="3" name="TextBox 2">
            <a:extLst>
              <a:ext uri="{FF2B5EF4-FFF2-40B4-BE49-F238E27FC236}">
                <a16:creationId xmlns:a16="http://schemas.microsoft.com/office/drawing/2014/main" id="{A884A071-0333-5B71-5F8E-5A30F343A079}"/>
              </a:ext>
            </a:extLst>
          </p:cNvPr>
          <p:cNvSpPr txBox="1"/>
          <p:nvPr/>
        </p:nvSpPr>
        <p:spPr>
          <a:xfrm>
            <a:off x="2107096" y="2425148"/>
            <a:ext cx="8122783" cy="923330"/>
          </a:xfrm>
          <a:prstGeom prst="rect">
            <a:avLst/>
          </a:prstGeom>
          <a:noFill/>
        </p:spPr>
        <p:txBody>
          <a:bodyPr wrap="square" rtlCol="0">
            <a:spAutoFit/>
          </a:bodyPr>
          <a:lstStyle/>
          <a:p>
            <a:pPr algn="r"/>
            <a:r>
              <a:rPr lang="fa-IR" dirty="0">
                <a:solidFill>
                  <a:schemeClr val="bg1"/>
                </a:solidFill>
                <a:latin typeface="Roya" panose="01000500000000020004" pitchFamily="2" charset="-78"/>
                <a:cs typeface="Roya" panose="01000500000000020004" pitchFamily="2" charset="-78"/>
              </a:rPr>
              <a:t>۱- در این </a:t>
            </a:r>
            <a:r>
              <a:rPr lang="fa-IR" dirty="0" err="1">
                <a:solidFill>
                  <a:schemeClr val="bg1"/>
                </a:solidFill>
                <a:latin typeface="Roya" panose="01000500000000020004" pitchFamily="2" charset="-78"/>
                <a:cs typeface="Roya" panose="01000500000000020004" pitchFamily="2" charset="-78"/>
              </a:rPr>
              <a:t>فانکشن</a:t>
            </a:r>
            <a:r>
              <a:rPr lang="fa-IR" dirty="0">
                <a:solidFill>
                  <a:schemeClr val="bg1"/>
                </a:solidFill>
                <a:latin typeface="Roya" panose="01000500000000020004" pitchFamily="2" charset="-78"/>
                <a:cs typeface="Roya" panose="01000500000000020004" pitchFamily="2" charset="-78"/>
              </a:rPr>
              <a:t> اگر عدد ما مساوی یا کوچکتر از یک بود، اول نیست.</a:t>
            </a:r>
            <a:br>
              <a:rPr lang="fa-IR" dirty="0">
                <a:solidFill>
                  <a:schemeClr val="bg1"/>
                </a:solidFill>
                <a:latin typeface="Roya" panose="01000500000000020004" pitchFamily="2" charset="-78"/>
                <a:cs typeface="Roya" panose="01000500000000020004" pitchFamily="2" charset="-78"/>
              </a:rPr>
            </a:br>
            <a:r>
              <a:rPr lang="fa-IR" dirty="0">
                <a:solidFill>
                  <a:schemeClr val="bg1"/>
                </a:solidFill>
                <a:latin typeface="Roya" panose="01000500000000020004" pitchFamily="2" charset="-78"/>
                <a:cs typeface="Roya" panose="01000500000000020004" pitchFamily="2" charset="-78"/>
              </a:rPr>
              <a:t>۲- عدد ورودی را بر تمام اعداد کوچکتر از خودش تقسیم </a:t>
            </a:r>
            <a:r>
              <a:rPr lang="fa-IR" dirty="0" err="1">
                <a:solidFill>
                  <a:schemeClr val="bg1"/>
                </a:solidFill>
                <a:latin typeface="Roya" panose="01000500000000020004" pitchFamily="2" charset="-78"/>
                <a:cs typeface="Roya" panose="01000500000000020004" pitchFamily="2" charset="-78"/>
              </a:rPr>
              <a:t>می‌کنیم</a:t>
            </a:r>
            <a:r>
              <a:rPr lang="fa-IR" dirty="0">
                <a:solidFill>
                  <a:schemeClr val="bg1"/>
                </a:solidFill>
                <a:latin typeface="Roya" panose="01000500000000020004" pitchFamily="2" charset="-78"/>
                <a:cs typeface="Roya" panose="01000500000000020004" pitchFamily="2" charset="-78"/>
              </a:rPr>
              <a:t> اگر باقیمانده صفر بود عدد اول نیست در غیر این صورت اول است. </a:t>
            </a:r>
            <a:endParaRPr lang="en-US" dirty="0">
              <a:solidFill>
                <a:schemeClr val="bg1"/>
              </a:solidFill>
              <a:latin typeface="Roya" panose="01000500000000020004" pitchFamily="2" charset="-78"/>
              <a:cs typeface="Roya" panose="01000500000000020004" pitchFamily="2" charset="-78"/>
            </a:endParaRPr>
          </a:p>
        </p:txBody>
      </p:sp>
    </p:spTree>
    <p:extLst>
      <p:ext uri="{BB962C8B-B14F-4D97-AF65-F5344CB8AC3E}">
        <p14:creationId xmlns:p14="http://schemas.microsoft.com/office/powerpoint/2010/main" val="341238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A4F8D6E-1846-2A36-4DE0-3493079CDFB2}"/>
              </a:ext>
            </a:extLst>
          </p:cNvPr>
          <p:cNvSpPr/>
          <p:nvPr/>
        </p:nvSpPr>
        <p:spPr>
          <a:xfrm>
            <a:off x="4943061" y="291548"/>
            <a:ext cx="1855304" cy="1351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latin typeface="Roya" panose="01000500000000020004" pitchFamily="2" charset="-78"/>
                <a:cs typeface="Roya" panose="01000500000000020004" pitchFamily="2" charset="-78"/>
              </a:rPr>
              <a:t>آیا مسئله را به طور کامل </a:t>
            </a:r>
            <a:r>
              <a:rPr lang="fa-IR" dirty="0" err="1">
                <a:latin typeface="Roya" panose="01000500000000020004" pitchFamily="2" charset="-78"/>
                <a:cs typeface="Roya" panose="01000500000000020004" pitchFamily="2" charset="-78"/>
              </a:rPr>
              <a:t>فهمیده‌ایم</a:t>
            </a:r>
            <a:r>
              <a:rPr lang="fa-IR" dirty="0">
                <a:latin typeface="Roya" panose="01000500000000020004" pitchFamily="2" charset="-78"/>
                <a:cs typeface="Roya" panose="01000500000000020004" pitchFamily="2" charset="-78"/>
              </a:rPr>
              <a:t>؟</a:t>
            </a:r>
            <a:endParaRPr lang="en-US" dirty="0">
              <a:latin typeface="Roya" panose="01000500000000020004" pitchFamily="2" charset="-78"/>
              <a:cs typeface="Roya" panose="01000500000000020004" pitchFamily="2" charset="-78"/>
            </a:endParaRPr>
          </a:p>
        </p:txBody>
      </p:sp>
      <p:sp>
        <p:nvSpPr>
          <p:cNvPr id="5" name="Oval 4">
            <a:extLst>
              <a:ext uri="{FF2B5EF4-FFF2-40B4-BE49-F238E27FC236}">
                <a16:creationId xmlns:a16="http://schemas.microsoft.com/office/drawing/2014/main" id="{B9267F10-9E66-1286-E66F-8C5F4E66A1AB}"/>
              </a:ext>
            </a:extLst>
          </p:cNvPr>
          <p:cNvSpPr/>
          <p:nvPr/>
        </p:nvSpPr>
        <p:spPr>
          <a:xfrm>
            <a:off x="1371600" y="1737691"/>
            <a:ext cx="3571461" cy="248146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err="1">
                <a:latin typeface="Roya" panose="01000500000000020004" pitchFamily="2" charset="-78"/>
                <a:cs typeface="Roya" panose="01000500000000020004" pitchFamily="2" charset="-78"/>
              </a:rPr>
              <a:t>محدودیت‌هایمان</a:t>
            </a:r>
            <a:r>
              <a:rPr lang="fa-IR" dirty="0">
                <a:latin typeface="Roya" panose="01000500000000020004" pitchFamily="2" charset="-78"/>
                <a:cs typeface="Roya" panose="01000500000000020004" pitchFamily="2" charset="-78"/>
              </a:rPr>
              <a:t> چیست؟</a:t>
            </a:r>
            <a:br>
              <a:rPr lang="fa-IR" dirty="0">
                <a:latin typeface="Roya" panose="01000500000000020004" pitchFamily="2" charset="-78"/>
                <a:cs typeface="Roya" panose="01000500000000020004" pitchFamily="2" charset="-78"/>
              </a:rPr>
            </a:br>
            <a:r>
              <a:rPr lang="fa-IR" dirty="0">
                <a:latin typeface="Roya" panose="01000500000000020004" pitchFamily="2" charset="-78"/>
                <a:cs typeface="Roya" panose="01000500000000020004" pitchFamily="2" charset="-78"/>
              </a:rPr>
              <a:t>حافظه، سرعت اجرا، در دسترس بودن برنامه، تعداد کاربر و ...</a:t>
            </a:r>
            <a:endParaRPr lang="en-US" dirty="0">
              <a:latin typeface="Roya" panose="01000500000000020004" pitchFamily="2" charset="-78"/>
              <a:cs typeface="Roya" panose="01000500000000020004" pitchFamily="2" charset="-78"/>
            </a:endParaRPr>
          </a:p>
        </p:txBody>
      </p:sp>
      <p:sp>
        <p:nvSpPr>
          <p:cNvPr id="6" name="Oval 5">
            <a:extLst>
              <a:ext uri="{FF2B5EF4-FFF2-40B4-BE49-F238E27FC236}">
                <a16:creationId xmlns:a16="http://schemas.microsoft.com/office/drawing/2014/main" id="{C0F7779D-908A-E200-82FB-4B2F37D02595}"/>
              </a:ext>
            </a:extLst>
          </p:cNvPr>
          <p:cNvSpPr/>
          <p:nvPr/>
        </p:nvSpPr>
        <p:spPr>
          <a:xfrm>
            <a:off x="6629012" y="3429000"/>
            <a:ext cx="2557670" cy="1351722"/>
          </a:xfrm>
          <a:prstGeom prst="ellips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latin typeface="Roya" panose="01000500000000020004" pitchFamily="2" charset="-78"/>
                <a:cs typeface="Roya" panose="01000500000000020004" pitchFamily="2" charset="-78"/>
              </a:rPr>
              <a:t>آیا توانایی کشیدن یک مدل ساده برای مشکل را داریم؟</a:t>
            </a:r>
            <a:endParaRPr lang="en-US" dirty="0">
              <a:latin typeface="Roya" panose="01000500000000020004" pitchFamily="2" charset="-78"/>
              <a:cs typeface="Roya" panose="01000500000000020004" pitchFamily="2" charset="-78"/>
            </a:endParaRPr>
          </a:p>
        </p:txBody>
      </p:sp>
      <p:sp>
        <p:nvSpPr>
          <p:cNvPr id="8" name="Oval 7">
            <a:extLst>
              <a:ext uri="{FF2B5EF4-FFF2-40B4-BE49-F238E27FC236}">
                <a16:creationId xmlns:a16="http://schemas.microsoft.com/office/drawing/2014/main" id="{94DEC580-50DF-CCFD-7C3E-AF05D4F4AC71}"/>
              </a:ext>
            </a:extLst>
          </p:cNvPr>
          <p:cNvSpPr/>
          <p:nvPr/>
        </p:nvSpPr>
        <p:spPr>
          <a:xfrm>
            <a:off x="1882588" y="5082988"/>
            <a:ext cx="2918012" cy="1317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latin typeface="Roya" panose="01000500000000020004" pitchFamily="2" charset="-78"/>
                <a:cs typeface="Roya" panose="01000500000000020004" pitchFamily="2" charset="-78"/>
              </a:rPr>
              <a:t>طرح کلی برای حل برنامه!</a:t>
            </a:r>
            <a:endParaRPr lang="en-US" dirty="0">
              <a:latin typeface="Roya" panose="01000500000000020004" pitchFamily="2" charset="-78"/>
              <a:cs typeface="Roya" panose="01000500000000020004" pitchFamily="2" charset="-78"/>
            </a:endParaRPr>
          </a:p>
        </p:txBody>
      </p:sp>
    </p:spTree>
    <p:extLst>
      <p:ext uri="{BB962C8B-B14F-4D97-AF65-F5344CB8AC3E}">
        <p14:creationId xmlns:p14="http://schemas.microsoft.com/office/powerpoint/2010/main" val="47205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0D62F-375D-2D1F-023B-557A2293A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825" y="1143000"/>
            <a:ext cx="8134350" cy="4572000"/>
          </a:xfrm>
          <a:prstGeom prst="rect">
            <a:avLst/>
          </a:prstGeom>
        </p:spPr>
      </p:pic>
    </p:spTree>
    <p:extLst>
      <p:ext uri="{BB962C8B-B14F-4D97-AF65-F5344CB8AC3E}">
        <p14:creationId xmlns:p14="http://schemas.microsoft.com/office/powerpoint/2010/main" val="170219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643FA-A1CF-2ABE-BD08-2D1C0C5AA6C7}"/>
              </a:ext>
            </a:extLst>
          </p:cNvPr>
          <p:cNvSpPr txBox="1"/>
          <p:nvPr/>
        </p:nvSpPr>
        <p:spPr>
          <a:xfrm>
            <a:off x="2272553" y="309282"/>
            <a:ext cx="6992471" cy="523220"/>
          </a:xfrm>
          <a:prstGeom prst="rect">
            <a:avLst/>
          </a:prstGeom>
          <a:noFill/>
        </p:spPr>
        <p:txBody>
          <a:bodyPr wrap="square" rtlCol="0">
            <a:spAutoFit/>
          </a:bodyPr>
          <a:lstStyle/>
          <a:p>
            <a:pPr algn="ctr"/>
            <a:r>
              <a:rPr lang="fa-IR" sz="2800" dirty="0" err="1">
                <a:solidFill>
                  <a:schemeClr val="bg1"/>
                </a:solidFill>
                <a:latin typeface="Titr" panose="01000700000000000000" pitchFamily="2" charset="-78"/>
                <a:cs typeface="Titr" panose="01000700000000000000" pitchFamily="2" charset="-78"/>
              </a:rPr>
              <a:t>خوانا</a:t>
            </a:r>
            <a:r>
              <a:rPr lang="fa-IR" sz="2800" dirty="0">
                <a:solidFill>
                  <a:schemeClr val="bg1"/>
                </a:solidFill>
                <a:latin typeface="Titr" panose="01000700000000000000" pitchFamily="2" charset="-78"/>
                <a:cs typeface="Titr" panose="01000700000000000000" pitchFamily="2" charset="-78"/>
              </a:rPr>
              <a:t> بودن برنامه</a:t>
            </a:r>
            <a:endParaRPr lang="en-US" sz="2800" dirty="0">
              <a:solidFill>
                <a:schemeClr val="bg1"/>
              </a:solidFill>
              <a:latin typeface="Titr" panose="01000700000000000000" pitchFamily="2" charset="-78"/>
              <a:cs typeface="Titr" panose="01000700000000000000" pitchFamily="2" charset="-78"/>
            </a:endParaRPr>
          </a:p>
        </p:txBody>
      </p:sp>
      <p:pic>
        <p:nvPicPr>
          <p:cNvPr id="5" name="Picture 4">
            <a:extLst>
              <a:ext uri="{FF2B5EF4-FFF2-40B4-BE49-F238E27FC236}">
                <a16:creationId xmlns:a16="http://schemas.microsoft.com/office/drawing/2014/main" id="{7D476AFC-A1AD-96E5-E9FD-ECA4B58D4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25" y="1196788"/>
            <a:ext cx="8972550" cy="5332599"/>
          </a:xfrm>
          <a:prstGeom prst="rect">
            <a:avLst/>
          </a:prstGeom>
        </p:spPr>
      </p:pic>
    </p:spTree>
    <p:extLst>
      <p:ext uri="{BB962C8B-B14F-4D97-AF65-F5344CB8AC3E}">
        <p14:creationId xmlns:p14="http://schemas.microsoft.com/office/powerpoint/2010/main" val="209798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643FA-A1CF-2ABE-BD08-2D1C0C5AA6C7}"/>
              </a:ext>
            </a:extLst>
          </p:cNvPr>
          <p:cNvSpPr txBox="1"/>
          <p:nvPr/>
        </p:nvSpPr>
        <p:spPr>
          <a:xfrm>
            <a:off x="2272553" y="309282"/>
            <a:ext cx="6992471" cy="523220"/>
          </a:xfrm>
          <a:prstGeom prst="rect">
            <a:avLst/>
          </a:prstGeom>
          <a:noFill/>
        </p:spPr>
        <p:txBody>
          <a:bodyPr wrap="square" rtlCol="0">
            <a:spAutoFit/>
          </a:bodyPr>
          <a:lstStyle/>
          <a:p>
            <a:pPr algn="ctr"/>
            <a:r>
              <a:rPr lang="fa-IR" sz="2800" dirty="0" err="1">
                <a:solidFill>
                  <a:schemeClr val="bg1"/>
                </a:solidFill>
                <a:latin typeface="Titr" panose="01000700000000000000" pitchFamily="2" charset="-78"/>
                <a:cs typeface="Titr" panose="01000700000000000000" pitchFamily="2" charset="-78"/>
              </a:rPr>
              <a:t>خوانا</a:t>
            </a:r>
            <a:r>
              <a:rPr lang="fa-IR" sz="2800" dirty="0">
                <a:solidFill>
                  <a:schemeClr val="bg1"/>
                </a:solidFill>
                <a:latin typeface="Titr" panose="01000700000000000000" pitchFamily="2" charset="-78"/>
                <a:cs typeface="Titr" panose="01000700000000000000" pitchFamily="2" charset="-78"/>
              </a:rPr>
              <a:t> بودن برنامه</a:t>
            </a:r>
            <a:endParaRPr lang="en-US" sz="2800" dirty="0">
              <a:solidFill>
                <a:schemeClr val="bg1"/>
              </a:solidFill>
              <a:latin typeface="Titr" panose="01000700000000000000" pitchFamily="2" charset="-78"/>
              <a:cs typeface="Titr" panose="01000700000000000000" pitchFamily="2" charset="-78"/>
            </a:endParaRPr>
          </a:p>
        </p:txBody>
      </p:sp>
      <p:pic>
        <p:nvPicPr>
          <p:cNvPr id="4" name="Picture 3">
            <a:extLst>
              <a:ext uri="{FF2B5EF4-FFF2-40B4-BE49-F238E27FC236}">
                <a16:creationId xmlns:a16="http://schemas.microsoft.com/office/drawing/2014/main" id="{3A005D05-8B4F-7D72-98D8-0740BDB87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864" y="1364269"/>
            <a:ext cx="9223999" cy="5184449"/>
          </a:xfrm>
          <a:prstGeom prst="rect">
            <a:avLst/>
          </a:prstGeom>
        </p:spPr>
      </p:pic>
    </p:spTree>
    <p:extLst>
      <p:ext uri="{BB962C8B-B14F-4D97-AF65-F5344CB8AC3E}">
        <p14:creationId xmlns:p14="http://schemas.microsoft.com/office/powerpoint/2010/main" val="425065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643FA-A1CF-2ABE-BD08-2D1C0C5AA6C7}"/>
              </a:ext>
            </a:extLst>
          </p:cNvPr>
          <p:cNvSpPr txBox="1"/>
          <p:nvPr/>
        </p:nvSpPr>
        <p:spPr>
          <a:xfrm>
            <a:off x="2272553" y="309282"/>
            <a:ext cx="6992471" cy="523220"/>
          </a:xfrm>
          <a:prstGeom prst="rect">
            <a:avLst/>
          </a:prstGeom>
          <a:noFill/>
        </p:spPr>
        <p:txBody>
          <a:bodyPr wrap="square" rtlCol="0">
            <a:spAutoFit/>
          </a:bodyPr>
          <a:lstStyle/>
          <a:p>
            <a:pPr algn="ctr"/>
            <a:r>
              <a:rPr lang="fa-IR" sz="2800" dirty="0" err="1">
                <a:solidFill>
                  <a:schemeClr val="bg1"/>
                </a:solidFill>
              </a:rPr>
              <a:t>خوانا</a:t>
            </a:r>
            <a:r>
              <a:rPr lang="fa-IR" sz="2800" dirty="0">
                <a:solidFill>
                  <a:schemeClr val="bg1"/>
                </a:solidFill>
              </a:rPr>
              <a:t> بودن برنامه</a:t>
            </a:r>
            <a:endParaRPr lang="en-US" sz="2800" dirty="0">
              <a:solidFill>
                <a:schemeClr val="bg1"/>
              </a:solidFill>
            </a:endParaRPr>
          </a:p>
        </p:txBody>
      </p:sp>
      <p:pic>
        <p:nvPicPr>
          <p:cNvPr id="5" name="Picture 4">
            <a:extLst>
              <a:ext uri="{FF2B5EF4-FFF2-40B4-BE49-F238E27FC236}">
                <a16:creationId xmlns:a16="http://schemas.microsoft.com/office/drawing/2014/main" id="{CEA899F2-3E14-AFB8-6990-8482EACE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825" y="1143000"/>
            <a:ext cx="8134350" cy="4572000"/>
          </a:xfrm>
          <a:prstGeom prst="rect">
            <a:avLst/>
          </a:prstGeom>
        </p:spPr>
      </p:pic>
    </p:spTree>
    <p:extLst>
      <p:ext uri="{BB962C8B-B14F-4D97-AF65-F5344CB8AC3E}">
        <p14:creationId xmlns:p14="http://schemas.microsoft.com/office/powerpoint/2010/main" val="139084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106606-3EE7-3988-36E0-7FF85BAF6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 y="200025"/>
            <a:ext cx="5715000" cy="6457950"/>
          </a:xfrm>
          <a:prstGeom prst="rect">
            <a:avLst/>
          </a:prstGeom>
        </p:spPr>
      </p:pic>
    </p:spTree>
    <p:extLst>
      <p:ext uri="{BB962C8B-B14F-4D97-AF65-F5344CB8AC3E}">
        <p14:creationId xmlns:p14="http://schemas.microsoft.com/office/powerpoint/2010/main" val="17419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63848-062E-3926-E24B-541BE30CC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825" y="1143000"/>
            <a:ext cx="8134350" cy="4572000"/>
          </a:xfrm>
          <a:prstGeom prst="rect">
            <a:avLst/>
          </a:prstGeom>
        </p:spPr>
      </p:pic>
    </p:spTree>
    <p:extLst>
      <p:ext uri="{BB962C8B-B14F-4D97-AF65-F5344CB8AC3E}">
        <p14:creationId xmlns:p14="http://schemas.microsoft.com/office/powerpoint/2010/main" val="220747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11FC6-E1FE-4A22-C840-396BF6298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825" y="1143000"/>
            <a:ext cx="8134350" cy="4572000"/>
          </a:xfrm>
          <a:prstGeom prst="rect">
            <a:avLst/>
          </a:prstGeom>
        </p:spPr>
      </p:pic>
    </p:spTree>
    <p:extLst>
      <p:ext uri="{BB962C8B-B14F-4D97-AF65-F5344CB8AC3E}">
        <p14:creationId xmlns:p14="http://schemas.microsoft.com/office/powerpoint/2010/main" val="780590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426</Words>
  <Application>Microsoft Office PowerPoint</Application>
  <PresentationFormat>Widescreen</PresentationFormat>
  <Paragraphs>35</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Roya</vt:lpstr>
      <vt:lpstr>Titr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c:creator>
  <cp:lastModifiedBy>Reza</cp:lastModifiedBy>
  <cp:revision>2</cp:revision>
  <dcterms:created xsi:type="dcterms:W3CDTF">2022-06-11T04:15:28Z</dcterms:created>
  <dcterms:modified xsi:type="dcterms:W3CDTF">2022-06-11T18:48:06Z</dcterms:modified>
</cp:coreProperties>
</file>