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2" r:id="rId8"/>
    <p:sldId id="263" r:id="rId9"/>
    <p:sldId id="265" r:id="rId10"/>
    <p:sldId id="264" r:id="rId11"/>
    <p:sldId id="267"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14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6312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10/21/2020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923027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10/21/2020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814534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10/21/2020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9773913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10/21/2020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91562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10/21/2020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03229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021644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66037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8840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3919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3747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55726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9847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443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51823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10/21/2020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0160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10/21/2020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82224651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wikipedia.org/" TargetMode="External"/><Relationship Id="rId2" Type="http://schemas.openxmlformats.org/officeDocument/2006/relationships/hyperlink" Target="https://biomedical-engineering-online.biomedcentral.com/articles/10.1186/s12938-018-0568-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annetxu/health-insurance-cost-predic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1">
            <a:extLst>
              <a:ext uri="{FF2B5EF4-FFF2-40B4-BE49-F238E27FC236}">
                <a16:creationId xmlns:a16="http://schemas.microsoft.com/office/drawing/2014/main" id="{FC7CB994-E2C5-4021-A862-82E933DD4678}"/>
              </a:ext>
            </a:extLst>
          </p:cNvPr>
          <p:cNvPicPr>
            <a:picLocks noChangeAspect="1"/>
          </p:cNvPicPr>
          <p:nvPr/>
        </p:nvPicPr>
        <p:blipFill rotWithShape="1">
          <a:blip r:embed="rId2">
            <a:alphaModFix/>
          </a:blip>
          <a:srcRect t="15730"/>
          <a:stretch/>
        </p:blipFill>
        <p:spPr>
          <a:xfrm>
            <a:off x="1" y="0"/>
            <a:ext cx="12191999" cy="6857989"/>
          </a:xfrm>
          <a:prstGeom prst="rect">
            <a:avLst/>
          </a:prstGeom>
        </p:spPr>
      </p:pic>
      <p:sp>
        <p:nvSpPr>
          <p:cNvPr id="7" name="Title 6">
            <a:extLst>
              <a:ext uri="{FF2B5EF4-FFF2-40B4-BE49-F238E27FC236}">
                <a16:creationId xmlns:a16="http://schemas.microsoft.com/office/drawing/2014/main" id="{6B16E9DA-287B-4EAE-BF20-4C9352F1F220}"/>
              </a:ext>
            </a:extLst>
          </p:cNvPr>
          <p:cNvSpPr>
            <a:spLocks noGrp="1"/>
          </p:cNvSpPr>
          <p:nvPr>
            <p:ph type="ctrTitle"/>
          </p:nvPr>
        </p:nvSpPr>
        <p:spPr>
          <a:xfrm>
            <a:off x="91440" y="118871"/>
            <a:ext cx="7406967" cy="2315131"/>
          </a:xfrm>
        </p:spPr>
        <p:txBody>
          <a:bodyPr anchor="b">
            <a:normAutofit/>
          </a:bodyPr>
          <a:lstStyle/>
          <a:p>
            <a:r>
              <a:rPr lang="en-US" dirty="0">
                <a:solidFill>
                  <a:schemeClr val="bg2">
                    <a:lumMod val="40000"/>
                    <a:lumOff val="60000"/>
                  </a:schemeClr>
                </a:solidFill>
                <a:latin typeface="Times New Roman" panose="02020603050405020304" pitchFamily="18" charset="0"/>
                <a:cs typeface="Times New Roman" panose="02020603050405020304" pitchFamily="18" charset="0"/>
              </a:rPr>
              <a:t>RSIP CAREER BASIC</a:t>
            </a:r>
            <a:br>
              <a:rPr lang="en-US" dirty="0">
                <a:solidFill>
                  <a:schemeClr val="bg2">
                    <a:lumMod val="40000"/>
                    <a:lumOff val="60000"/>
                  </a:schemeClr>
                </a:solidFill>
                <a:latin typeface="Times New Roman" panose="02020603050405020304" pitchFamily="18" charset="0"/>
                <a:cs typeface="Times New Roman" panose="02020603050405020304" pitchFamily="18" charset="0"/>
              </a:rPr>
            </a:br>
            <a:r>
              <a:rPr lang="en-US" dirty="0">
                <a:solidFill>
                  <a:schemeClr val="bg2">
                    <a:lumMod val="40000"/>
                    <a:lumOff val="60000"/>
                  </a:schemeClr>
                </a:solidFill>
                <a:latin typeface="Times New Roman" panose="02020603050405020304" pitchFamily="18" charset="0"/>
                <a:cs typeface="Times New Roman" panose="02020603050405020304" pitchFamily="18" charset="0"/>
              </a:rPr>
              <a:t>ML 287</a:t>
            </a:r>
            <a:endParaRPr lang="en-IN" dirty="0">
              <a:solidFill>
                <a:schemeClr val="bg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02702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7C16-EAB4-4CD1-B057-55B8F0F70467}"/>
              </a:ext>
            </a:extLst>
          </p:cNvPr>
          <p:cNvSpPr>
            <a:spLocks noGrp="1"/>
          </p:cNvSpPr>
          <p:nvPr>
            <p:ph type="title"/>
          </p:nvPr>
        </p:nvSpPr>
        <p:spPr>
          <a:xfrm>
            <a:off x="1970842" y="609600"/>
            <a:ext cx="7303159" cy="784194"/>
          </a:xfrm>
        </p:spPr>
        <p:txBody>
          <a:bodyPr/>
          <a:lstStyle/>
          <a:p>
            <a:r>
              <a:rPr lang="en-US" dirty="0"/>
              <a:t>Steps For Application Building</a:t>
            </a:r>
            <a:endParaRPr lang="en-IN" dirty="0"/>
          </a:p>
        </p:txBody>
      </p:sp>
      <p:sp>
        <p:nvSpPr>
          <p:cNvPr id="3" name="Content Placeholder 2">
            <a:extLst>
              <a:ext uri="{FF2B5EF4-FFF2-40B4-BE49-F238E27FC236}">
                <a16:creationId xmlns:a16="http://schemas.microsoft.com/office/drawing/2014/main" id="{E9B0E0BC-E342-4F7A-BAF9-CF9C3CC51556}"/>
              </a:ext>
            </a:extLst>
          </p:cNvPr>
          <p:cNvSpPr>
            <a:spLocks noGrp="1"/>
          </p:cNvSpPr>
          <p:nvPr>
            <p:ph idx="1"/>
          </p:nvPr>
        </p:nvSpPr>
        <p:spPr>
          <a:xfrm>
            <a:off x="677334" y="2160590"/>
            <a:ext cx="8596668" cy="2384778"/>
          </a:xfrm>
        </p:spPr>
        <p:txBody>
          <a:bodyPr/>
          <a:lstStyle/>
          <a:p>
            <a:r>
              <a:rPr lang="en-US" dirty="0"/>
              <a:t>Create flask web server</a:t>
            </a:r>
          </a:p>
          <a:p>
            <a:r>
              <a:rPr lang="en-US" dirty="0"/>
              <a:t>Import another script</a:t>
            </a:r>
          </a:p>
          <a:p>
            <a:r>
              <a:rPr lang="en-US" dirty="0"/>
              <a:t>Run main.py</a:t>
            </a:r>
          </a:p>
          <a:p>
            <a:r>
              <a:rPr lang="en-US" dirty="0"/>
              <a:t>Build UI With flask</a:t>
            </a:r>
            <a:endParaRPr lang="en-IN" dirty="0"/>
          </a:p>
        </p:txBody>
      </p:sp>
    </p:spTree>
    <p:extLst>
      <p:ext uri="{BB962C8B-B14F-4D97-AF65-F5344CB8AC3E}">
        <p14:creationId xmlns:p14="http://schemas.microsoft.com/office/powerpoint/2010/main" val="2466132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1316B-51E4-4AC5-BF5A-8D777D0D0B6A}"/>
              </a:ext>
            </a:extLst>
          </p:cNvPr>
          <p:cNvSpPr>
            <a:spLocks noGrp="1"/>
          </p:cNvSpPr>
          <p:nvPr>
            <p:ph type="title"/>
          </p:nvPr>
        </p:nvSpPr>
        <p:spPr>
          <a:xfrm>
            <a:off x="4083728" y="609600"/>
            <a:ext cx="2636668" cy="704295"/>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678A0CE-B6E3-42A8-A3AD-781DF7F15ABE}"/>
              </a:ext>
            </a:extLst>
          </p:cNvPr>
          <p:cNvSpPr>
            <a:spLocks noGrp="1"/>
          </p:cNvSpPr>
          <p:nvPr>
            <p:ph idx="1"/>
          </p:nvPr>
        </p:nvSpPr>
        <p:spPr/>
        <p:txBody>
          <a:bodyPr/>
          <a:lstStyle/>
          <a:p>
            <a:pPr marL="0" indent="0">
              <a:buNone/>
            </a:pPr>
            <a:r>
              <a:rPr lang="en-US" dirty="0"/>
              <a:t>The main purpose of the application is to build a Machine Learning model to predict the health insurance cost using linear regression Machine Learning Service. The model is deployed on html flask to get health insurance cost prediction which can be used as API in mobile app or web app building. I am developing a web application which is built using flask. I make use of the scoring end point to give user input values to the deployed model. The model prediction is then showcased on User Interface.</a:t>
            </a:r>
          </a:p>
          <a:p>
            <a:pPr marL="0" indent="0">
              <a:buNone/>
            </a:pPr>
            <a:endParaRPr lang="en-IN" dirty="0"/>
          </a:p>
        </p:txBody>
      </p:sp>
    </p:spTree>
    <p:extLst>
      <p:ext uri="{BB962C8B-B14F-4D97-AF65-F5344CB8AC3E}">
        <p14:creationId xmlns:p14="http://schemas.microsoft.com/office/powerpoint/2010/main" val="3607468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8C2D-F6DD-4546-8B67-4E7E3BAF0165}"/>
              </a:ext>
            </a:extLst>
          </p:cNvPr>
          <p:cNvSpPr>
            <a:spLocks noGrp="1"/>
          </p:cNvSpPr>
          <p:nvPr>
            <p:ph type="title"/>
          </p:nvPr>
        </p:nvSpPr>
        <p:spPr>
          <a:xfrm>
            <a:off x="3346882" y="609600"/>
            <a:ext cx="2929631" cy="979503"/>
          </a:xfrm>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5D97572A-6153-48CB-920A-AB5B0ED61A11}"/>
              </a:ext>
            </a:extLst>
          </p:cNvPr>
          <p:cNvSpPr>
            <a:spLocks noGrp="1"/>
          </p:cNvSpPr>
          <p:nvPr>
            <p:ph idx="1"/>
          </p:nvPr>
        </p:nvSpPr>
        <p:spPr>
          <a:xfrm>
            <a:off x="650701" y="2015231"/>
            <a:ext cx="8596668" cy="3528981"/>
          </a:xfrm>
        </p:spPr>
        <p:txBody>
          <a:bodyPr/>
          <a:lstStyle/>
          <a:p>
            <a:pPr marL="0" indent="0">
              <a:buNone/>
            </a:pPr>
            <a:r>
              <a:rPr lang="en-US" dirty="0"/>
              <a:t>Health insurance firms often use customer attrition rates as one of their key business metrics because the cost of retaining an existing customer is far less than acquiring a new one. Companies often have customer service branches which attempt to win back defecting clients, because recovered long term customers can be worth much more to a company than newly recruited clients.</a:t>
            </a:r>
            <a:r>
              <a:rPr lang="en-IN" dirty="0"/>
              <a:t>This can help company in fetching information of active subscribers, collecting data and storing them.</a:t>
            </a:r>
            <a:endParaRPr lang="en-US" dirty="0"/>
          </a:p>
        </p:txBody>
      </p:sp>
    </p:spTree>
    <p:extLst>
      <p:ext uri="{BB962C8B-B14F-4D97-AF65-F5344CB8AC3E}">
        <p14:creationId xmlns:p14="http://schemas.microsoft.com/office/powerpoint/2010/main" val="856348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30C91-F48B-4AE3-AF73-288A3F72A344}"/>
              </a:ext>
            </a:extLst>
          </p:cNvPr>
          <p:cNvSpPr>
            <a:spLocks noGrp="1"/>
          </p:cNvSpPr>
          <p:nvPr>
            <p:ph type="title"/>
          </p:nvPr>
        </p:nvSpPr>
        <p:spPr>
          <a:xfrm>
            <a:off x="3251859" y="816638"/>
            <a:ext cx="3734868" cy="730928"/>
          </a:xfrm>
        </p:spPr>
        <p:txBody>
          <a:bodyPr/>
          <a:lstStyle/>
          <a:p>
            <a:r>
              <a:rPr lang="en-US" dirty="0">
                <a:solidFill>
                  <a:srgbClr val="D414B9"/>
                </a:solidFill>
              </a:rPr>
              <a:t>Bibliography</a:t>
            </a:r>
            <a:endParaRPr lang="en-IN" dirty="0">
              <a:solidFill>
                <a:srgbClr val="D414B9"/>
              </a:solidFill>
            </a:endParaRPr>
          </a:p>
        </p:txBody>
      </p:sp>
      <p:sp>
        <p:nvSpPr>
          <p:cNvPr id="3" name="Content Placeholder 2">
            <a:extLst>
              <a:ext uri="{FF2B5EF4-FFF2-40B4-BE49-F238E27FC236}">
                <a16:creationId xmlns:a16="http://schemas.microsoft.com/office/drawing/2014/main" id="{4CD2F584-4457-4F99-9438-AA00FA2814F9}"/>
              </a:ext>
            </a:extLst>
          </p:cNvPr>
          <p:cNvSpPr>
            <a:spLocks noGrp="1"/>
          </p:cNvSpPr>
          <p:nvPr>
            <p:ph idx="1"/>
          </p:nvPr>
        </p:nvSpPr>
        <p:spPr/>
        <p:txBody>
          <a:bodyPr/>
          <a:lstStyle/>
          <a:p>
            <a:r>
              <a:rPr lang="en-US" sz="1800" b="1" i="1" dirty="0">
                <a:solidFill>
                  <a:srgbClr val="000000"/>
                </a:solidFill>
                <a:effectLst/>
                <a:latin typeface="Roboto"/>
              </a:rPr>
              <a:t>ANNETXU “HEALTH INSURANCE COST PREDICTION” : </a:t>
            </a:r>
            <a:r>
              <a:rPr lang="en-IN" sz="1800" b="0" i="0" u="none" strike="noStrike" spc="0" dirty="0">
                <a:solidFill>
                  <a:srgbClr val="000000"/>
                </a:solidFill>
                <a:effectLst/>
                <a:latin typeface="Roboto"/>
              </a:rPr>
              <a:t>https://www.kaggle.com/annetxu/health-insurance-cost-predicition</a:t>
            </a:r>
            <a:endParaRPr lang="en-US" dirty="0"/>
          </a:p>
          <a:p>
            <a:r>
              <a:rPr lang="en-US" sz="1800" b="1" i="1" dirty="0">
                <a:solidFill>
                  <a:srgbClr val="000000"/>
                </a:solidFill>
                <a:effectLst/>
                <a:latin typeface="Roboto"/>
              </a:rPr>
              <a:t>Machine learning approaches for predicting high cost high need patient expenditures in health care : </a:t>
            </a:r>
            <a:r>
              <a:rPr lang="en-IN" sz="1800" b="0" i="0" u="none" strike="noStrike" spc="0" dirty="0">
                <a:solidFill>
                  <a:srgbClr val="000000"/>
                </a:solidFill>
                <a:effectLst/>
                <a:latin typeface="Roboto"/>
                <a:hlinkClick r:id="rId2"/>
              </a:rPr>
              <a:t>https://biomedical-engineering-online.biomedcentral.com/articles/10.1186/s12938-018-0568-3</a:t>
            </a:r>
            <a:endParaRPr lang="en-IN" sz="1800" b="0" i="0" u="none" strike="noStrike" spc="0" dirty="0">
              <a:solidFill>
                <a:srgbClr val="000000"/>
              </a:solidFill>
              <a:effectLst/>
              <a:latin typeface="Roboto"/>
            </a:endParaRPr>
          </a:p>
          <a:p>
            <a:r>
              <a:rPr lang="en-US" sz="1800" b="1" i="1" dirty="0">
                <a:solidFill>
                  <a:srgbClr val="000000"/>
                </a:solidFill>
                <a:effectLst/>
                <a:latin typeface="Roboto"/>
              </a:rPr>
              <a:t> </a:t>
            </a:r>
            <a:r>
              <a:rPr lang="en-US" dirty="0"/>
              <a:t> </a:t>
            </a:r>
            <a:r>
              <a:rPr lang="en-US" sz="1800" b="1" i="1" dirty="0">
                <a:solidFill>
                  <a:srgbClr val="000000"/>
                </a:solidFill>
                <a:effectLst/>
                <a:latin typeface="Roboto"/>
              </a:rPr>
              <a:t>Predicting Medical Insurance costs — Machine Learning :</a:t>
            </a:r>
            <a:r>
              <a:rPr lang="en-US" b="1" i="1" dirty="0">
                <a:solidFill>
                  <a:srgbClr val="000000"/>
                </a:solidFill>
                <a:latin typeface="Roboto"/>
              </a:rPr>
              <a:t> </a:t>
            </a:r>
            <a:r>
              <a:rPr lang="en-IN" sz="1800" b="0" i="0" u="none" strike="noStrike" spc="0" dirty="0">
                <a:solidFill>
                  <a:srgbClr val="000000"/>
                </a:solidFill>
                <a:effectLst/>
                <a:latin typeface="Roboto"/>
              </a:rPr>
              <a:t>https://medium.com/analytics-vidhya/predicting-medical-insurance-costs-machine-learning-e1e4e7c4e8ed</a:t>
            </a:r>
            <a:endParaRPr lang="en-US" sz="1800" b="1" i="1" dirty="0">
              <a:solidFill>
                <a:srgbClr val="000000"/>
              </a:solidFill>
              <a:effectLst/>
              <a:latin typeface="Roboto"/>
            </a:endParaRPr>
          </a:p>
          <a:p>
            <a:r>
              <a:rPr lang="en-US" u="sng" dirty="0">
                <a:hlinkClick r:id="rId3"/>
              </a:rPr>
              <a:t>www.wikipedia.org</a:t>
            </a:r>
            <a:endParaRPr lang="en-US" u="sng" dirty="0"/>
          </a:p>
          <a:p>
            <a:endParaRPr lang="en-US" dirty="0"/>
          </a:p>
          <a:p>
            <a:endParaRPr lang="en-IN" dirty="0"/>
          </a:p>
        </p:txBody>
      </p:sp>
    </p:spTree>
    <p:extLst>
      <p:ext uri="{BB962C8B-B14F-4D97-AF65-F5344CB8AC3E}">
        <p14:creationId xmlns:p14="http://schemas.microsoft.com/office/powerpoint/2010/main" val="3763310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395A-277B-41AD-AC47-8D211D007D9E}"/>
              </a:ext>
            </a:extLst>
          </p:cNvPr>
          <p:cNvSpPr>
            <a:spLocks noGrp="1"/>
          </p:cNvSpPr>
          <p:nvPr>
            <p:ph type="title"/>
          </p:nvPr>
        </p:nvSpPr>
        <p:spPr>
          <a:xfrm>
            <a:off x="429768" y="1965960"/>
            <a:ext cx="9005420" cy="1463040"/>
          </a:xfrm>
        </p:spPr>
        <p:txBody>
          <a:bodyPr>
            <a:normAutofit/>
          </a:bodyPr>
          <a:lstStyle/>
          <a:p>
            <a:r>
              <a:rPr lang="en-US" sz="3200" dirty="0">
                <a:solidFill>
                  <a:schemeClr val="tx1">
                    <a:lumMod val="50000"/>
                    <a:lumOff val="50000"/>
                  </a:schemeClr>
                </a:solidFill>
                <a:latin typeface="Segoe UI Black" panose="020B0A02040204020203" pitchFamily="34" charset="0"/>
                <a:ea typeface="Segoe UI Black" panose="020B0A02040204020203" pitchFamily="34" charset="0"/>
                <a:cs typeface="Times New Roman" panose="02020603050405020304" pitchFamily="18" charset="0"/>
              </a:rPr>
              <a:t>HEALTH INSURANCE COST PREDICTION USING ML</a:t>
            </a:r>
            <a:endParaRPr lang="en-IN" sz="3200" dirty="0">
              <a:solidFill>
                <a:schemeClr val="tx1">
                  <a:lumMod val="50000"/>
                  <a:lumOff val="50000"/>
                </a:schemeClr>
              </a:solidFill>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EC34973-E2F9-4D7B-B22B-E21DAED0BC42}"/>
              </a:ext>
            </a:extLst>
          </p:cNvPr>
          <p:cNvSpPr txBox="1"/>
          <p:nvPr/>
        </p:nvSpPr>
        <p:spPr>
          <a:xfrm>
            <a:off x="6853562" y="4306344"/>
            <a:ext cx="4209080" cy="1754326"/>
          </a:xfrm>
          <a:prstGeom prst="rect">
            <a:avLst/>
          </a:prstGeom>
          <a:noFill/>
        </p:spPr>
        <p:txBody>
          <a:bodyPr wrap="square" rtlCol="0">
            <a:spAutoFit/>
          </a:bodyPr>
          <a:lstStyle/>
          <a:p>
            <a:r>
              <a:rPr lang="en-US" dirty="0"/>
              <a:t>NAME : ARVIND SINGH</a:t>
            </a:r>
          </a:p>
          <a:p>
            <a:r>
              <a:rPr lang="en-US" dirty="0"/>
              <a:t>ENROLL. NO. : 42496502717</a:t>
            </a:r>
          </a:p>
          <a:p>
            <a:r>
              <a:rPr lang="en-US" dirty="0"/>
              <a:t>COLLEGE : HMRITM</a:t>
            </a:r>
          </a:p>
          <a:p>
            <a:r>
              <a:rPr lang="en-US" dirty="0"/>
              <a:t>PROJECT ID : SPS_PRO_274</a:t>
            </a:r>
          </a:p>
          <a:p>
            <a:endParaRPr lang="en-US" dirty="0"/>
          </a:p>
          <a:p>
            <a:endParaRPr lang="en-IN" dirty="0"/>
          </a:p>
        </p:txBody>
      </p:sp>
    </p:spTree>
    <p:extLst>
      <p:ext uri="{BB962C8B-B14F-4D97-AF65-F5344CB8AC3E}">
        <p14:creationId xmlns:p14="http://schemas.microsoft.com/office/powerpoint/2010/main" val="2327079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71F1-4690-4F21-B8AA-948255C6796D}"/>
              </a:ext>
            </a:extLst>
          </p:cNvPr>
          <p:cNvSpPr>
            <a:spLocks noGrp="1"/>
          </p:cNvSpPr>
          <p:nvPr>
            <p:ph type="title"/>
          </p:nvPr>
        </p:nvSpPr>
        <p:spPr>
          <a:xfrm>
            <a:off x="3172968" y="609600"/>
            <a:ext cx="4315968" cy="844296"/>
          </a:xfrm>
        </p:spPr>
        <p:txBody>
          <a:bodyPr/>
          <a:lstStyle/>
          <a:p>
            <a:r>
              <a:rPr lang="en-US" dirty="0">
                <a:solidFill>
                  <a:schemeClr val="tx1">
                    <a:lumMod val="50000"/>
                    <a:lumOff val="50000"/>
                  </a:schemeClr>
                </a:solidFill>
              </a:rPr>
              <a:t>Project Description</a:t>
            </a:r>
            <a:endParaRPr lang="en-IN"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17BEC73D-20E5-4971-9C6B-145F72B6213B}"/>
              </a:ext>
            </a:extLst>
          </p:cNvPr>
          <p:cNvSpPr>
            <a:spLocks noGrp="1"/>
          </p:cNvSpPr>
          <p:nvPr>
            <p:ph idx="1"/>
          </p:nvPr>
        </p:nvSpPr>
        <p:spPr/>
        <p:txBody>
          <a:bodyPr>
            <a:normAutofit fontScale="92500" lnSpcReduction="10000"/>
          </a:bodyPr>
          <a:lstStyle/>
          <a:p>
            <a:pPr marL="0" indent="0">
              <a:buNone/>
            </a:pPr>
            <a:r>
              <a:rPr lang="en-US" b="0" i="0" dirty="0">
                <a:solidFill>
                  <a:srgbClr val="333333"/>
                </a:solidFill>
                <a:effectLst/>
                <a:latin typeface="Georgia" panose="02040502050405020303" pitchFamily="18" charset="0"/>
              </a:rPr>
              <a:t>Health care is one of the largest components of the global economy. According to the World Bank, in 2014, health care expenditures accounted for 9.95% of the world’s total gross domestic product (GDP). Additionally, per capita health expenditures have increased during the last decade. In the United States, the Centers for Medicare &amp; Medicaid Services (CMS) reported that in 2014, health care accounted for 17.5% of the national GDP . This amount is expected to increase over the next several years. because of the expansion of insurance coverage under the Affordable Care Act. In addition, resources, in terms of expenditures, are disproportionately consumed by a relatively small proportion of the health care utilizing population . As a result, this group of health care utilizers has been termed high-cost, high-need (HCHN) patients due to its disproportionate spending concentration and highly prevalent comorbid chronic condition profile . Stakeholders have argued the need for higher efficiency health care, especially for HCHN patients . For example, managed care organizations and health plans (MCOs) have been deployed and funded under capitation payment systems to incentivize health care providers to deliver more cost-effective services</a:t>
            </a:r>
            <a:endParaRPr lang="en-IN" dirty="0"/>
          </a:p>
        </p:txBody>
      </p:sp>
    </p:spTree>
    <p:extLst>
      <p:ext uri="{BB962C8B-B14F-4D97-AF65-F5344CB8AC3E}">
        <p14:creationId xmlns:p14="http://schemas.microsoft.com/office/powerpoint/2010/main" val="1134685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3D6B-CA66-4B15-AEF2-5F676F52B31C}"/>
              </a:ext>
            </a:extLst>
          </p:cNvPr>
          <p:cNvSpPr>
            <a:spLocks noGrp="1"/>
          </p:cNvSpPr>
          <p:nvPr>
            <p:ph type="title"/>
          </p:nvPr>
        </p:nvSpPr>
        <p:spPr>
          <a:xfrm>
            <a:off x="3671888" y="609600"/>
            <a:ext cx="1871662" cy="944880"/>
          </a:xfrm>
        </p:spPr>
        <p:txBody>
          <a:bodyPr/>
          <a:lstStyle/>
          <a:p>
            <a:r>
              <a:rPr lang="en-US" dirty="0">
                <a:solidFill>
                  <a:schemeClr val="tx1">
                    <a:lumMod val="50000"/>
                    <a:lumOff val="50000"/>
                  </a:schemeClr>
                </a:solidFill>
              </a:rPr>
              <a:t>Solution</a:t>
            </a:r>
            <a:endParaRPr lang="en-IN"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355635ED-D1B3-45F0-936C-F5EF034C5817}"/>
              </a:ext>
            </a:extLst>
          </p:cNvPr>
          <p:cNvSpPr>
            <a:spLocks noGrp="1"/>
          </p:cNvSpPr>
          <p:nvPr>
            <p:ph idx="1"/>
          </p:nvPr>
        </p:nvSpPr>
        <p:spPr>
          <a:xfrm>
            <a:off x="677334" y="1728788"/>
            <a:ext cx="8596668" cy="3814763"/>
          </a:xfrm>
        </p:spPr>
        <p:txBody>
          <a:bodyPr>
            <a:normAutofit/>
          </a:bodyPr>
          <a:lstStyle/>
          <a:p>
            <a:pPr marL="0" indent="0">
              <a:buNone/>
            </a:pPr>
            <a:r>
              <a:rPr lang="en-US" dirty="0"/>
              <a:t>Health care can cause economical damage to a person High-</a:t>
            </a:r>
            <a:r>
              <a:rPr lang="en-US" dirty="0" err="1"/>
              <a:t>cost,High</a:t>
            </a:r>
            <a:r>
              <a:rPr lang="en-US" dirty="0"/>
              <a:t>-need (HCHN) patients.</a:t>
            </a:r>
            <a:r>
              <a:rPr lang="en-US" b="0" i="0" dirty="0">
                <a:solidFill>
                  <a:srgbClr val="333333"/>
                </a:solidFill>
                <a:effectLst/>
                <a:latin typeface="Georgia" panose="02040502050405020303" pitchFamily="18" charset="0"/>
              </a:rPr>
              <a:t> Four predictive models are applied to forecast the patients’ expenditures based on the previous time periods, including ordinary least squares linear regression (LR), regularized regression (LASSO), gradient boosting machine (GBM), and recurrent neural networks (RNN, a deep learning approach). </a:t>
            </a:r>
            <a:r>
              <a:rPr lang="en-US" b="0" i="0" dirty="0" err="1">
                <a:solidFill>
                  <a:srgbClr val="333333"/>
                </a:solidFill>
                <a:effectLst/>
                <a:latin typeface="Georgia" panose="02040502050405020303" pitchFamily="18" charset="0"/>
              </a:rPr>
              <a:t>Futoma</a:t>
            </a:r>
            <a:r>
              <a:rPr lang="en-US" b="0" i="0" dirty="0">
                <a:solidFill>
                  <a:srgbClr val="333333"/>
                </a:solidFill>
                <a:effectLst/>
                <a:latin typeface="Georgia" panose="02040502050405020303" pitchFamily="18" charset="0"/>
              </a:rPr>
              <a:t> et al.  compared these models in depth for predictive tasks in medicine. The following section describes the details for the model I used in this project.</a:t>
            </a:r>
          </a:p>
          <a:p>
            <a:pPr marL="0" indent="0">
              <a:buNone/>
            </a:pPr>
            <a:r>
              <a:rPr lang="en-US" b="0" i="1" dirty="0">
                <a:solidFill>
                  <a:srgbClr val="333333"/>
                </a:solidFill>
                <a:effectLst/>
                <a:latin typeface="Georgia" panose="02040502050405020303" pitchFamily="18" charset="0"/>
              </a:rPr>
              <a:t>Ordinary least squares linear regression (LR)</a:t>
            </a:r>
            <a:r>
              <a:rPr lang="en-US" b="0" i="0" dirty="0">
                <a:solidFill>
                  <a:srgbClr val="333333"/>
                </a:solidFill>
                <a:effectLst/>
                <a:latin typeface="Georgia" panose="02040502050405020303" pitchFamily="18" charset="0"/>
              </a:rPr>
              <a:t> Regression is the most widely used method in predictive modeling. It serves as the base risk-adjustment model for modeling risk-based payment systems in health care. Using the input variables as described above, we fit a LR model using least squares to predict future expenditures.</a:t>
            </a:r>
            <a:endParaRPr lang="en-IN" dirty="0"/>
          </a:p>
        </p:txBody>
      </p:sp>
    </p:spTree>
    <p:extLst>
      <p:ext uri="{BB962C8B-B14F-4D97-AF65-F5344CB8AC3E}">
        <p14:creationId xmlns:p14="http://schemas.microsoft.com/office/powerpoint/2010/main" val="874113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C071-CA67-4885-A51E-03F20D37C244}"/>
              </a:ext>
            </a:extLst>
          </p:cNvPr>
          <p:cNvSpPr>
            <a:spLocks noGrp="1"/>
          </p:cNvSpPr>
          <p:nvPr>
            <p:ph type="title"/>
          </p:nvPr>
        </p:nvSpPr>
        <p:spPr>
          <a:xfrm>
            <a:off x="3108960" y="573024"/>
            <a:ext cx="3602736" cy="926592"/>
          </a:xfrm>
        </p:spPr>
        <p:txBody>
          <a:bodyPr/>
          <a:lstStyle/>
          <a:p>
            <a:r>
              <a:rPr lang="en-US" dirty="0">
                <a:solidFill>
                  <a:schemeClr val="tx1">
                    <a:lumMod val="50000"/>
                    <a:lumOff val="50000"/>
                  </a:schemeClr>
                </a:solidFill>
              </a:rPr>
              <a:t>Data Collection</a:t>
            </a:r>
            <a:endParaRPr lang="en-IN"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61AD16C0-2134-4D55-B861-111C9A05B281}"/>
              </a:ext>
            </a:extLst>
          </p:cNvPr>
          <p:cNvSpPr>
            <a:spLocks noGrp="1"/>
          </p:cNvSpPr>
          <p:nvPr>
            <p:ph idx="1"/>
          </p:nvPr>
        </p:nvSpPr>
        <p:spPr/>
        <p:txBody>
          <a:bodyPr/>
          <a:lstStyle/>
          <a:p>
            <a:pPr marL="0" indent="0">
              <a:buNone/>
            </a:pPr>
            <a:r>
              <a:rPr lang="en-US" dirty="0"/>
              <a:t>For this project I use the health insurance cost prediction given by the company. This dataset contains information related to 1339 customers people. The dataset is also available on:</a:t>
            </a:r>
            <a:endParaRPr lang="en-IN" dirty="0"/>
          </a:p>
          <a:p>
            <a:pPr marL="0" indent="0">
              <a:buNone/>
            </a:pPr>
            <a:r>
              <a:rPr lang="en-IN" dirty="0">
                <a:hlinkClick r:id="rId2"/>
              </a:rPr>
              <a:t>https://www.kaggle.com/annetxu/health-insurance-cost-prediction</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903249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5CF0-DBDA-4ABF-9E90-C8597E1E3653}"/>
              </a:ext>
            </a:extLst>
          </p:cNvPr>
          <p:cNvSpPr>
            <a:spLocks noGrp="1"/>
          </p:cNvSpPr>
          <p:nvPr>
            <p:ph type="title"/>
          </p:nvPr>
        </p:nvSpPr>
        <p:spPr>
          <a:xfrm>
            <a:off x="2698812" y="609600"/>
            <a:ext cx="4332303" cy="651030"/>
          </a:xfrm>
        </p:spPr>
        <p:txBody>
          <a:bodyPr>
            <a:normAutofit/>
          </a:bodyPr>
          <a:lstStyle/>
          <a:p>
            <a:r>
              <a:rPr lang="en-US" dirty="0">
                <a:solidFill>
                  <a:schemeClr val="accent5">
                    <a:lumMod val="75000"/>
                  </a:schemeClr>
                </a:solidFill>
              </a:rPr>
              <a:t>LINEAR REGRESSION</a:t>
            </a:r>
            <a:endParaRPr lang="en-IN" dirty="0">
              <a:solidFill>
                <a:schemeClr val="accent5">
                  <a:lumMod val="75000"/>
                </a:schemeClr>
              </a:solidFill>
            </a:endParaRPr>
          </a:p>
        </p:txBody>
      </p:sp>
      <p:sp>
        <p:nvSpPr>
          <p:cNvPr id="3" name="Content Placeholder 2">
            <a:extLst>
              <a:ext uri="{FF2B5EF4-FFF2-40B4-BE49-F238E27FC236}">
                <a16:creationId xmlns:a16="http://schemas.microsoft.com/office/drawing/2014/main" id="{8F43E5CC-C2BC-400B-BB3D-000B6227C3AF}"/>
              </a:ext>
            </a:extLst>
          </p:cNvPr>
          <p:cNvSpPr>
            <a:spLocks noGrp="1"/>
          </p:cNvSpPr>
          <p:nvPr>
            <p:ph idx="1"/>
          </p:nvPr>
        </p:nvSpPr>
        <p:spPr>
          <a:xfrm>
            <a:off x="677334" y="2714625"/>
            <a:ext cx="8596668" cy="1914525"/>
          </a:xfrm>
        </p:spPr>
        <p:txBody>
          <a:bodyPr/>
          <a:lstStyle/>
          <a:p>
            <a:pPr marL="0" indent="0">
              <a:buNone/>
            </a:pPr>
            <a:r>
              <a:rPr lang="en-US" b="1" i="0" dirty="0">
                <a:effectLst/>
                <a:latin typeface="Roboto"/>
              </a:rPr>
              <a:t>Linear Regression</a:t>
            </a:r>
            <a:r>
              <a:rPr lang="en-US" b="0" i="0" dirty="0">
                <a:effectLst/>
                <a:latin typeface="Roboto"/>
              </a:rPr>
              <a:t> is a machine learning algorithm based on </a:t>
            </a:r>
            <a:r>
              <a:rPr lang="en-US" b="1" i="0" dirty="0">
                <a:effectLst/>
                <a:latin typeface="Roboto"/>
              </a:rPr>
              <a:t>supervised learning</a:t>
            </a:r>
            <a:r>
              <a:rPr lang="en-US" b="0" i="0" dirty="0">
                <a:effectLst/>
                <a:latin typeface="Roboto"/>
              </a:rPr>
              <a:t>. It performs a </a:t>
            </a:r>
            <a:r>
              <a:rPr lang="en-US" b="1" i="0" dirty="0">
                <a:effectLst/>
                <a:latin typeface="Roboto"/>
              </a:rPr>
              <a:t>regression task</a:t>
            </a:r>
            <a:r>
              <a:rPr lang="en-US" b="0" i="0" dirty="0">
                <a:effectLst/>
                <a:latin typeface="Roboto"/>
              </a:rPr>
              <a:t>. Regression models a target prediction value based on independent variables. It is mostly used for finding out the relationship between variables and forecasting. Different regression models differ based on – the kind of relationship between dependent and independent variables, they are considering and the number of independent variables being used.</a:t>
            </a:r>
            <a:endParaRPr lang="en-IN" dirty="0"/>
          </a:p>
        </p:txBody>
      </p:sp>
    </p:spTree>
    <p:extLst>
      <p:ext uri="{BB962C8B-B14F-4D97-AF65-F5344CB8AC3E}">
        <p14:creationId xmlns:p14="http://schemas.microsoft.com/office/powerpoint/2010/main" val="1793289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236F0-2700-496B-8713-5DC141D59BD2}"/>
              </a:ext>
            </a:extLst>
          </p:cNvPr>
          <p:cNvSpPr>
            <a:spLocks noGrp="1"/>
          </p:cNvSpPr>
          <p:nvPr>
            <p:ph type="title"/>
          </p:nvPr>
        </p:nvSpPr>
        <p:spPr>
          <a:xfrm>
            <a:off x="2396973" y="609600"/>
            <a:ext cx="4634144" cy="651029"/>
          </a:xfrm>
        </p:spPr>
        <p:txBody>
          <a:bodyPr>
            <a:normAutofit/>
          </a:bodyPr>
          <a:lstStyle/>
          <a:p>
            <a:r>
              <a:rPr lang="en-US" dirty="0">
                <a:solidFill>
                  <a:schemeClr val="accent5">
                    <a:lumMod val="75000"/>
                  </a:schemeClr>
                </a:solidFill>
              </a:rPr>
              <a:t>JUPYTER NOTEBOOK</a:t>
            </a:r>
            <a:endParaRPr lang="en-IN" dirty="0">
              <a:solidFill>
                <a:schemeClr val="accent5">
                  <a:lumMod val="75000"/>
                </a:schemeClr>
              </a:solidFill>
            </a:endParaRPr>
          </a:p>
        </p:txBody>
      </p:sp>
      <p:sp>
        <p:nvSpPr>
          <p:cNvPr id="3" name="Content Placeholder 2">
            <a:extLst>
              <a:ext uri="{FF2B5EF4-FFF2-40B4-BE49-F238E27FC236}">
                <a16:creationId xmlns:a16="http://schemas.microsoft.com/office/drawing/2014/main" id="{9C901CB7-2CBB-434F-9E1D-395AE639EC51}"/>
              </a:ext>
            </a:extLst>
          </p:cNvPr>
          <p:cNvSpPr>
            <a:spLocks noGrp="1"/>
          </p:cNvSpPr>
          <p:nvPr>
            <p:ph idx="1"/>
          </p:nvPr>
        </p:nvSpPr>
        <p:spPr>
          <a:xfrm>
            <a:off x="677334" y="2086253"/>
            <a:ext cx="8596668" cy="2601158"/>
          </a:xfrm>
        </p:spPr>
        <p:txBody>
          <a:bodyPr/>
          <a:lstStyle/>
          <a:p>
            <a:pPr marL="0" indent="0">
              <a:buNone/>
            </a:pPr>
            <a:r>
              <a:rPr lang="en-US" b="0" i="1" dirty="0">
                <a:solidFill>
                  <a:srgbClr val="2B313A"/>
                </a:solidFill>
                <a:effectLst/>
                <a:latin typeface="Arial" panose="020B0604020202020204" pitchFamily="34" charset="0"/>
              </a:rPr>
              <a:t>The </a:t>
            </a:r>
            <a:r>
              <a:rPr lang="en-US" b="0" i="1" dirty="0" err="1">
                <a:solidFill>
                  <a:srgbClr val="2B313A"/>
                </a:solidFill>
                <a:effectLst/>
                <a:latin typeface="Arial" panose="020B0604020202020204" pitchFamily="34" charset="0"/>
              </a:rPr>
              <a:t>Jupyter</a:t>
            </a:r>
            <a:r>
              <a:rPr lang="en-US" b="0" i="1" dirty="0">
                <a:solidFill>
                  <a:srgbClr val="2B313A"/>
                </a:solidFill>
                <a:effectLst/>
                <a:latin typeface="Arial" panose="020B0604020202020204" pitchFamily="34" charset="0"/>
              </a:rPr>
              <a:t> Notebook is an open-source web application that allows you to create and share documents that contain live code, equations, visualizations and explanatory text. Uses include: data cleaning and transformation, numerical simulation, statistical modeling, machine learning and much more.</a:t>
            </a:r>
          </a:p>
          <a:p>
            <a:pPr marL="0" indent="0">
              <a:buNone/>
            </a:pPr>
            <a:r>
              <a:rPr lang="en-US" b="0" i="0" dirty="0">
                <a:solidFill>
                  <a:srgbClr val="404040"/>
                </a:solidFill>
                <a:effectLst/>
                <a:latin typeface="Lato"/>
              </a:rPr>
              <a:t>One major feature of the </a:t>
            </a:r>
            <a:r>
              <a:rPr lang="en-US" b="0" i="0" dirty="0" err="1">
                <a:solidFill>
                  <a:srgbClr val="404040"/>
                </a:solidFill>
                <a:effectLst/>
                <a:latin typeface="Lato"/>
              </a:rPr>
              <a:t>Jupyter</a:t>
            </a:r>
            <a:r>
              <a:rPr lang="en-US" b="0" i="0" dirty="0">
                <a:solidFill>
                  <a:srgbClr val="404040"/>
                </a:solidFill>
                <a:effectLst/>
                <a:latin typeface="Lato"/>
              </a:rPr>
              <a:t> notebook is the ability to display plots that are the output of running code cells. The </a:t>
            </a:r>
            <a:r>
              <a:rPr lang="en-US" b="0" i="0" dirty="0" err="1">
                <a:solidFill>
                  <a:srgbClr val="404040"/>
                </a:solidFill>
                <a:effectLst/>
                <a:latin typeface="Lato"/>
              </a:rPr>
              <a:t>IPython</a:t>
            </a:r>
            <a:r>
              <a:rPr lang="en-US" b="0" i="0" dirty="0">
                <a:solidFill>
                  <a:srgbClr val="404040"/>
                </a:solidFill>
                <a:effectLst/>
                <a:latin typeface="Lato"/>
              </a:rPr>
              <a:t> kernel is designed to work seamlessly with the matplotlib plotting library to provide this functionality. Specific plotting library integration is a feature of the kernel.</a:t>
            </a:r>
            <a:endParaRPr lang="en-US" b="0" i="1" dirty="0">
              <a:solidFill>
                <a:srgbClr val="2B313A"/>
              </a:solidFill>
              <a:effectLst/>
              <a:latin typeface="Arial" panose="020B0604020202020204" pitchFamily="34" charset="0"/>
            </a:endParaRPr>
          </a:p>
          <a:p>
            <a:pPr marL="0" indent="0">
              <a:buNone/>
            </a:pPr>
            <a:endParaRPr lang="en-US" b="0" i="0" dirty="0">
              <a:solidFill>
                <a:srgbClr val="202122"/>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902895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94F47-A565-4B2A-B0FB-CD03E35A4C0F}"/>
              </a:ext>
            </a:extLst>
          </p:cNvPr>
          <p:cNvSpPr>
            <a:spLocks noGrp="1"/>
          </p:cNvSpPr>
          <p:nvPr>
            <p:ph type="title"/>
          </p:nvPr>
        </p:nvSpPr>
        <p:spPr>
          <a:xfrm>
            <a:off x="2086252" y="609600"/>
            <a:ext cx="6276513" cy="722050"/>
          </a:xfrm>
        </p:spPr>
        <p:txBody>
          <a:bodyPr/>
          <a:lstStyle/>
          <a:p>
            <a:r>
              <a:rPr lang="en-US" dirty="0">
                <a:solidFill>
                  <a:schemeClr val="accent5">
                    <a:lumMod val="75000"/>
                  </a:schemeClr>
                </a:solidFill>
              </a:rPr>
              <a:t>Steps for creating ML model</a:t>
            </a:r>
            <a:endParaRPr lang="en-IN" dirty="0">
              <a:solidFill>
                <a:schemeClr val="accent5">
                  <a:lumMod val="75000"/>
                </a:schemeClr>
              </a:solidFill>
            </a:endParaRPr>
          </a:p>
        </p:txBody>
      </p:sp>
      <p:sp>
        <p:nvSpPr>
          <p:cNvPr id="3" name="Content Placeholder 2">
            <a:extLst>
              <a:ext uri="{FF2B5EF4-FFF2-40B4-BE49-F238E27FC236}">
                <a16:creationId xmlns:a16="http://schemas.microsoft.com/office/drawing/2014/main" id="{5CE78652-42A3-4D6F-AE40-DA4E78FAA7E4}"/>
              </a:ext>
            </a:extLst>
          </p:cNvPr>
          <p:cNvSpPr>
            <a:spLocks noGrp="1"/>
          </p:cNvSpPr>
          <p:nvPr>
            <p:ph idx="1"/>
          </p:nvPr>
        </p:nvSpPr>
        <p:spPr/>
        <p:txBody>
          <a:bodyPr/>
          <a:lstStyle/>
          <a:p>
            <a:r>
              <a:rPr lang="en-US" dirty="0"/>
              <a:t>Data collection : download dataset/create dataset</a:t>
            </a:r>
          </a:p>
          <a:p>
            <a:r>
              <a:rPr lang="en-US" dirty="0"/>
              <a:t>Data preprocessing : Import Dataset, data visualization </a:t>
            </a:r>
            <a:r>
              <a:rPr lang="en-US" dirty="0" err="1"/>
              <a:t>etc</a:t>
            </a:r>
            <a:endParaRPr lang="en-US" dirty="0"/>
          </a:p>
          <a:p>
            <a:r>
              <a:rPr lang="en-US" dirty="0"/>
              <a:t>Model building : training and testing the model, evaluation</a:t>
            </a:r>
          </a:p>
          <a:p>
            <a:r>
              <a:rPr lang="en-US" dirty="0"/>
              <a:t>Run The Model</a:t>
            </a:r>
          </a:p>
          <a:p>
            <a:r>
              <a:rPr lang="en-US" dirty="0"/>
              <a:t>Application building : create an html file , build python code</a:t>
            </a:r>
          </a:p>
          <a:p>
            <a:r>
              <a:rPr lang="en-US" dirty="0"/>
              <a:t>Deploy And Test The Model </a:t>
            </a:r>
          </a:p>
          <a:p>
            <a:endParaRPr lang="en-IN" dirty="0"/>
          </a:p>
        </p:txBody>
      </p:sp>
    </p:spTree>
    <p:extLst>
      <p:ext uri="{BB962C8B-B14F-4D97-AF65-F5344CB8AC3E}">
        <p14:creationId xmlns:p14="http://schemas.microsoft.com/office/powerpoint/2010/main" val="4035314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44D4D-0700-4510-A5D4-4C815B11F69C}"/>
              </a:ext>
            </a:extLst>
          </p:cNvPr>
          <p:cNvSpPr>
            <a:spLocks noGrp="1"/>
          </p:cNvSpPr>
          <p:nvPr>
            <p:ph type="title"/>
          </p:nvPr>
        </p:nvSpPr>
        <p:spPr>
          <a:xfrm>
            <a:off x="3826276" y="609600"/>
            <a:ext cx="2858609" cy="757561"/>
          </a:xfrm>
        </p:spPr>
        <p:txBody>
          <a:bodyPr/>
          <a:lstStyle/>
          <a:p>
            <a:r>
              <a:rPr lang="en-US" dirty="0">
                <a:solidFill>
                  <a:schemeClr val="accent5">
                    <a:lumMod val="75000"/>
                  </a:schemeClr>
                </a:solidFill>
              </a:rPr>
              <a:t>HTML FLASK</a:t>
            </a:r>
            <a:endParaRPr lang="en-IN" dirty="0">
              <a:solidFill>
                <a:schemeClr val="accent5">
                  <a:lumMod val="75000"/>
                </a:schemeClr>
              </a:solidFill>
            </a:endParaRPr>
          </a:p>
        </p:txBody>
      </p:sp>
      <p:sp>
        <p:nvSpPr>
          <p:cNvPr id="3" name="Content Placeholder 2">
            <a:extLst>
              <a:ext uri="{FF2B5EF4-FFF2-40B4-BE49-F238E27FC236}">
                <a16:creationId xmlns:a16="http://schemas.microsoft.com/office/drawing/2014/main" id="{F2C77FC1-F66C-42C2-9ABC-91234A743349}"/>
              </a:ext>
            </a:extLst>
          </p:cNvPr>
          <p:cNvSpPr>
            <a:spLocks noGrp="1"/>
          </p:cNvSpPr>
          <p:nvPr>
            <p:ph idx="1"/>
          </p:nvPr>
        </p:nvSpPr>
        <p:spPr/>
        <p:txBody>
          <a:bodyPr/>
          <a:lstStyle/>
          <a:p>
            <a:r>
              <a:rPr lang="en-US" b="1" i="0" dirty="0">
                <a:solidFill>
                  <a:srgbClr val="202122"/>
                </a:solidFill>
                <a:effectLst/>
                <a:latin typeface="Arial" panose="020B0604020202020204" pitchFamily="34" charset="0"/>
              </a:rPr>
              <a:t>Flask</a:t>
            </a:r>
            <a:r>
              <a:rPr lang="en-US" b="0" i="0" dirty="0">
                <a:solidFill>
                  <a:srgbClr val="202122"/>
                </a:solidFill>
                <a:effectLst/>
                <a:latin typeface="Arial" panose="020B0604020202020204" pitchFamily="34" charset="0"/>
              </a:rPr>
              <a:t> is a micro web framework written in Python. It is classified as a microframework because it does not require particular tools or libraries. It has no database abstraction layer, form validation, or any other components where pre-existing third-party libraries provide common functions. However, Flask supports extensions that can add application features as if they were implemented in Flask itself. Extensions exist for object-relational mappers, form validation, upload handling, various open authentication technologies and several common framework related tools.</a:t>
            </a:r>
          </a:p>
          <a:p>
            <a:r>
              <a:rPr lang="en-US" b="0" i="0" dirty="0">
                <a:solidFill>
                  <a:srgbClr val="202122"/>
                </a:solidFill>
                <a:effectLst/>
                <a:latin typeface="Arial" panose="020B0604020202020204" pitchFamily="34" charset="0"/>
              </a:rPr>
              <a:t>Flask was created by Armin </a:t>
            </a:r>
            <a:r>
              <a:rPr lang="en-US" b="0" i="0" dirty="0" err="1">
                <a:solidFill>
                  <a:srgbClr val="202122"/>
                </a:solidFill>
                <a:effectLst/>
                <a:latin typeface="Arial" panose="020B0604020202020204" pitchFamily="34" charset="0"/>
              </a:rPr>
              <a:t>Ronacher</a:t>
            </a:r>
            <a:r>
              <a:rPr lang="en-US" b="0" i="0" dirty="0">
                <a:solidFill>
                  <a:srgbClr val="202122"/>
                </a:solidFill>
                <a:effectLst/>
                <a:latin typeface="Arial" panose="020B0604020202020204" pitchFamily="34" charset="0"/>
              </a:rPr>
              <a:t> of </a:t>
            </a:r>
            <a:r>
              <a:rPr lang="en-US" b="0" i="0" dirty="0" err="1">
                <a:solidFill>
                  <a:srgbClr val="202122"/>
                </a:solidFill>
                <a:effectLst/>
                <a:latin typeface="Arial" panose="020B0604020202020204" pitchFamily="34" charset="0"/>
              </a:rPr>
              <a:t>Pocoo</a:t>
            </a:r>
            <a:r>
              <a:rPr lang="en-US" b="0" i="0" dirty="0">
                <a:solidFill>
                  <a:srgbClr val="202122"/>
                </a:solidFill>
                <a:effectLst/>
                <a:latin typeface="Arial" panose="020B0604020202020204" pitchFamily="34" charset="0"/>
              </a:rPr>
              <a:t>, an international group of Python enthusiasts formed in 2004. According to </a:t>
            </a:r>
            <a:r>
              <a:rPr lang="en-US" b="0" i="0" dirty="0" err="1">
                <a:solidFill>
                  <a:srgbClr val="202122"/>
                </a:solidFill>
                <a:effectLst/>
                <a:latin typeface="Arial" panose="020B0604020202020204" pitchFamily="34" charset="0"/>
              </a:rPr>
              <a:t>Ronacher</a:t>
            </a:r>
            <a:r>
              <a:rPr lang="en-US" b="0" i="0" dirty="0">
                <a:solidFill>
                  <a:srgbClr val="202122"/>
                </a:solidFill>
                <a:effectLst/>
                <a:latin typeface="Arial" panose="020B0604020202020204" pitchFamily="34" charset="0"/>
              </a:rPr>
              <a:t>, the idea was originally an April Fool’s joke that was popular enough to make into a serious application.</a:t>
            </a:r>
            <a:endParaRPr lang="en-US" dirty="0"/>
          </a:p>
          <a:p>
            <a:pPr marL="0" indent="0">
              <a:buNone/>
            </a:pPr>
            <a:endParaRPr lang="en-IN" dirty="0"/>
          </a:p>
        </p:txBody>
      </p:sp>
    </p:spTree>
    <p:extLst>
      <p:ext uri="{BB962C8B-B14F-4D97-AF65-F5344CB8AC3E}">
        <p14:creationId xmlns:p14="http://schemas.microsoft.com/office/powerpoint/2010/main" val="5546038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222</TotalTime>
  <Words>1075</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Georgia</vt:lpstr>
      <vt:lpstr>Lato</vt:lpstr>
      <vt:lpstr>Roboto</vt:lpstr>
      <vt:lpstr>Segoe UI Black</vt:lpstr>
      <vt:lpstr>Times New Roman</vt:lpstr>
      <vt:lpstr>Trebuchet MS</vt:lpstr>
      <vt:lpstr>Wingdings 3</vt:lpstr>
      <vt:lpstr>Facet</vt:lpstr>
      <vt:lpstr>RSIP CAREER BASIC ML 287</vt:lpstr>
      <vt:lpstr>HEALTH INSURANCE COST PREDICTION USING ML</vt:lpstr>
      <vt:lpstr>Project Description</vt:lpstr>
      <vt:lpstr>Solution</vt:lpstr>
      <vt:lpstr>Data Collection</vt:lpstr>
      <vt:lpstr>LINEAR REGRESSION</vt:lpstr>
      <vt:lpstr>JUPYTER NOTEBOOK</vt:lpstr>
      <vt:lpstr>Steps for creating ML model</vt:lpstr>
      <vt:lpstr>HTML FLASK</vt:lpstr>
      <vt:lpstr>Steps For Application Building</vt:lpstr>
      <vt:lpstr>Conclusion</vt:lpstr>
      <vt:lpstr>Future Scope</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RSIP CAREER BASIC ML 001</dc:title>
  <dc:creator>DEEPAK KUMAR RAI</dc:creator>
  <cp:lastModifiedBy>ARVIND SINGH</cp:lastModifiedBy>
  <cp:revision>29</cp:revision>
  <dcterms:created xsi:type="dcterms:W3CDTF">2020-06-14T04:56:06Z</dcterms:created>
  <dcterms:modified xsi:type="dcterms:W3CDTF">2020-10-21T19:58:51Z</dcterms:modified>
</cp:coreProperties>
</file>