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hyperlink" Target="https://www.kaggle.com/russellyates88/suicide-rates-overview-1985-to-2016" TargetMode="External"/><Relationship Id="rId6"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happiest generation?</a:t>
            </a:r>
            <a:endParaRPr/>
          </a:p>
        </p:txBody>
      </p:sp>
      <p:sp>
        <p:nvSpPr>
          <p:cNvPr id="57" name="Google Shape;57;p13"/>
          <p:cNvSpPr txBox="1"/>
          <p:nvPr>
            <p:ph idx="1" type="subTitle"/>
          </p:nvPr>
        </p:nvSpPr>
        <p:spPr>
          <a:xfrm>
            <a:off x="279200" y="4360675"/>
            <a:ext cx="2057400" cy="7062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2400"/>
              <a:t>Amy Williams</a:t>
            </a:r>
            <a:endParaRPr sz="2400"/>
          </a:p>
          <a:p>
            <a:pPr indent="0" lvl="0" marL="0" rtl="0" algn="ctr">
              <a:spcBef>
                <a:spcPts val="0"/>
              </a:spcBef>
              <a:spcAft>
                <a:spcPts val="0"/>
              </a:spcAft>
              <a:buNone/>
            </a:pPr>
            <a:r>
              <a:rPr lang="en" sz="2400"/>
              <a:t>Capstone 1</a:t>
            </a:r>
            <a:endParaRPr sz="2400"/>
          </a:p>
          <a:p>
            <a:pPr indent="0" lvl="0" marL="0" rtl="0" algn="ctr">
              <a:spcBef>
                <a:spcPts val="0"/>
              </a:spcBef>
              <a:spcAft>
                <a:spcPts val="0"/>
              </a:spcAft>
              <a:buNone/>
            </a:pPr>
            <a:r>
              <a:rPr lang="en" sz="2400"/>
              <a:t>7/24/2021</a:t>
            </a:r>
            <a:endParaRPr sz="2400"/>
          </a:p>
        </p:txBody>
      </p:sp>
      <p:pic>
        <p:nvPicPr>
          <p:cNvPr id="58" name="Google Shape;58;p13"/>
          <p:cNvPicPr preferRelativeResize="0"/>
          <p:nvPr/>
        </p:nvPicPr>
        <p:blipFill>
          <a:blip r:embed="rId3">
            <a:alphaModFix/>
          </a:blip>
          <a:stretch>
            <a:fillRect/>
          </a:stretch>
        </p:blipFill>
        <p:spPr>
          <a:xfrm>
            <a:off x="2912850" y="3045796"/>
            <a:ext cx="3218000" cy="180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512300" y="526350"/>
            <a:ext cx="56187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steps:</a:t>
            </a:r>
            <a:endParaRPr/>
          </a:p>
          <a:p>
            <a:pPr indent="-381000" lvl="0" marL="457200" rtl="0" algn="l">
              <a:spcBef>
                <a:spcPts val="1000"/>
              </a:spcBef>
              <a:spcAft>
                <a:spcPts val="0"/>
              </a:spcAft>
              <a:buSzPts val="2400"/>
              <a:buChar char="➔"/>
            </a:pPr>
            <a:r>
              <a:rPr lang="en" sz="2400"/>
              <a:t>COmplete data set.</a:t>
            </a:r>
            <a:endParaRPr sz="2400"/>
          </a:p>
          <a:p>
            <a:pPr indent="-381000" lvl="0" marL="457200" rtl="0" algn="l">
              <a:spcBef>
                <a:spcPts val="0"/>
              </a:spcBef>
              <a:spcAft>
                <a:spcPts val="0"/>
              </a:spcAft>
              <a:buSzPts val="2400"/>
              <a:buChar char="➔"/>
            </a:pPr>
            <a:r>
              <a:rPr lang="en" sz="2400"/>
              <a:t>Fill missing Data</a:t>
            </a:r>
            <a:endParaRPr sz="2400"/>
          </a:p>
          <a:p>
            <a:pPr indent="-381000" lvl="0" marL="457200" rtl="0" algn="l">
              <a:spcBef>
                <a:spcPts val="0"/>
              </a:spcBef>
              <a:spcAft>
                <a:spcPts val="0"/>
              </a:spcAft>
              <a:buSzPts val="2400"/>
              <a:buChar char="➔"/>
            </a:pPr>
            <a:r>
              <a:rPr lang="en" sz="2400"/>
              <a:t>Find correlation with GDP</a:t>
            </a:r>
            <a:endParaRPr sz="2400"/>
          </a:p>
          <a:p>
            <a:pPr indent="-381000" lvl="0" marL="457200" rtl="0" algn="l">
              <a:spcBef>
                <a:spcPts val="0"/>
              </a:spcBef>
              <a:spcAft>
                <a:spcPts val="0"/>
              </a:spcAft>
              <a:buSzPts val="2400"/>
              <a:buChar char="➔"/>
            </a:pPr>
            <a:r>
              <a:rPr lang="en" sz="2400"/>
              <a:t>Compare global suicide rates to death rates</a:t>
            </a:r>
            <a:endParaRPr sz="2400"/>
          </a:p>
          <a:p>
            <a:pPr indent="-381000" lvl="0" marL="457200" rtl="0" algn="l">
              <a:spcBef>
                <a:spcPts val="0"/>
              </a:spcBef>
              <a:spcAft>
                <a:spcPts val="0"/>
              </a:spcAft>
              <a:buSzPts val="2400"/>
              <a:buChar char="➔"/>
            </a:pPr>
            <a:r>
              <a:rPr lang="en" sz="2400"/>
              <a:t>Bayesian testing</a:t>
            </a:r>
            <a:endParaRPr sz="2400"/>
          </a:p>
          <a:p>
            <a:pPr indent="0" lvl="0" marL="0" rtl="0" algn="l">
              <a:spcBef>
                <a:spcPts val="1000"/>
              </a:spcBef>
              <a:spcAft>
                <a:spcPts val="1000"/>
              </a:spcAft>
              <a:buNone/>
            </a:pPr>
            <a:r>
              <a:t/>
            </a:r>
            <a:endParaRPr sz="2400"/>
          </a:p>
        </p:txBody>
      </p:sp>
      <p:pic>
        <p:nvPicPr>
          <p:cNvPr id="126" name="Google Shape;126;p22"/>
          <p:cNvPicPr preferRelativeResize="0"/>
          <p:nvPr/>
        </p:nvPicPr>
        <p:blipFill rotWithShape="1">
          <a:blip r:embed="rId3">
            <a:alphaModFix/>
          </a:blip>
          <a:srcRect b="11700" l="12320" r="12184" t="13539"/>
          <a:stretch/>
        </p:blipFill>
        <p:spPr>
          <a:xfrm>
            <a:off x="3603700" y="319450"/>
            <a:ext cx="4177024" cy="2080324"/>
          </a:xfrm>
          <a:prstGeom prst="rect">
            <a:avLst/>
          </a:prstGeom>
          <a:noFill/>
          <a:ln>
            <a:noFill/>
          </a:ln>
        </p:spPr>
      </p:pic>
      <p:pic>
        <p:nvPicPr>
          <p:cNvPr id="127" name="Google Shape;127;p22"/>
          <p:cNvPicPr preferRelativeResize="0"/>
          <p:nvPr/>
        </p:nvPicPr>
        <p:blipFill>
          <a:blip r:embed="rId4">
            <a:alphaModFix/>
          </a:blip>
          <a:stretch>
            <a:fillRect/>
          </a:stretch>
        </p:blipFill>
        <p:spPr>
          <a:xfrm>
            <a:off x="7471325" y="1973075"/>
            <a:ext cx="1456050" cy="3068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Background and Motivation</a:t>
            </a:r>
            <a:endParaRPr sz="2400"/>
          </a:p>
        </p:txBody>
      </p:sp>
      <p:sp>
        <p:nvSpPr>
          <p:cNvPr id="64" name="Google Shape;64;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latin typeface="Lato"/>
                <a:ea typeface="Lato"/>
                <a:cs typeface="Lato"/>
                <a:sym typeface="Lato"/>
              </a:rPr>
              <a:t>There are 6 main generations in the </a:t>
            </a:r>
            <a:r>
              <a:rPr b="0" lang="en" sz="1800">
                <a:latin typeface="Lato"/>
                <a:ea typeface="Lato"/>
                <a:cs typeface="Lato"/>
                <a:sym typeface="Lato"/>
              </a:rPr>
              <a:t>world</a:t>
            </a:r>
            <a:r>
              <a:rPr b="0" lang="en" sz="1800">
                <a:latin typeface="Lato"/>
                <a:ea typeface="Lato"/>
                <a:cs typeface="Lato"/>
                <a:sym typeface="Lato"/>
              </a:rPr>
              <a:t> </a:t>
            </a:r>
            <a:r>
              <a:rPr b="0" lang="en" sz="1800">
                <a:latin typeface="Lato"/>
                <a:ea typeface="Lato"/>
                <a:cs typeface="Lato"/>
                <a:sym typeface="Lato"/>
              </a:rPr>
              <a:t>today</a:t>
            </a:r>
            <a:r>
              <a:rPr b="0" lang="en" sz="1800">
                <a:latin typeface="Lato"/>
                <a:ea typeface="Lato"/>
                <a:cs typeface="Lato"/>
                <a:sym typeface="Lato"/>
              </a:rPr>
              <a:t>:</a:t>
            </a:r>
            <a:endParaRPr b="0" sz="1800">
              <a:latin typeface="Lato"/>
              <a:ea typeface="Lato"/>
              <a:cs typeface="Lato"/>
              <a:sym typeface="Lato"/>
            </a:endParaRPr>
          </a:p>
          <a:p>
            <a:pPr indent="-331470" lvl="0" marL="457200" rtl="0" algn="l">
              <a:lnSpc>
                <a:spcPct val="115000"/>
              </a:lnSpc>
              <a:spcBef>
                <a:spcPts val="1600"/>
              </a:spcBef>
              <a:spcAft>
                <a:spcPts val="0"/>
              </a:spcAft>
              <a:buSzPct val="100000"/>
              <a:buFont typeface="Lato"/>
              <a:buChar char="➔"/>
            </a:pPr>
            <a:r>
              <a:rPr b="0" lang="en" sz="1800">
                <a:latin typeface="Lato"/>
                <a:ea typeface="Lato"/>
                <a:cs typeface="Lato"/>
                <a:sym typeface="Lato"/>
              </a:rPr>
              <a:t>Generation Z: 1997-2012</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Millenials (Generation Y): 1981-1996</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Generation X: 1965-1980</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Baby Boomers: 1946-1964</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Silent Generation: 1928-1945</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G.I. Generation: 1901-1927</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Which is the Happiest?</a:t>
            </a:r>
            <a:endParaRPr b="0" sz="1800">
              <a:latin typeface="Lato"/>
              <a:ea typeface="Lato"/>
              <a:cs typeface="Lato"/>
              <a:sym typeface="Lato"/>
            </a:endParaRPr>
          </a:p>
        </p:txBody>
      </p:sp>
      <p:pic>
        <p:nvPicPr>
          <p:cNvPr descr="Book titled, &quot;Made To Stick,&quot; standing on its side" id="65" name="Google Shape;65;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409350" y="325462"/>
            <a:ext cx="4254600" cy="4818038"/>
          </a:xfrm>
          <a:prstGeom prst="rect">
            <a:avLst/>
          </a:prstGeom>
          <a:noFill/>
          <a:ln>
            <a:noFill/>
          </a:ln>
        </p:spPr>
      </p:pic>
      <p:pic>
        <p:nvPicPr>
          <p:cNvPr descr="Piece of duct tape sticking a note to the slide" id="71" name="Google Shape;71;p15"/>
          <p:cNvPicPr preferRelativeResize="0"/>
          <p:nvPr/>
        </p:nvPicPr>
        <p:blipFill rotWithShape="1">
          <a:blip r:embed="rId4">
            <a:alphaModFix/>
          </a:blip>
          <a:srcRect b="10011" l="9244" r="2118" t="5926"/>
          <a:stretch/>
        </p:blipFill>
        <p:spPr>
          <a:xfrm rot="154828">
            <a:off x="1331625" y="169351"/>
            <a:ext cx="2072000" cy="736050"/>
          </a:xfrm>
          <a:prstGeom prst="rect">
            <a:avLst/>
          </a:prstGeom>
          <a:noFill/>
          <a:ln>
            <a:noFill/>
          </a:ln>
        </p:spPr>
      </p:pic>
      <p:sp>
        <p:nvSpPr>
          <p:cNvPr id="72" name="Google Shape;72;p15"/>
          <p:cNvSpPr txBox="1"/>
          <p:nvPr/>
        </p:nvSpPr>
        <p:spPr>
          <a:xfrm>
            <a:off x="98920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Data</a:t>
            </a:r>
            <a:endParaRPr b="1" sz="3000">
              <a:solidFill>
                <a:schemeClr val="lt2"/>
              </a:solidFill>
              <a:latin typeface="Raleway"/>
              <a:ea typeface="Raleway"/>
              <a:cs typeface="Raleway"/>
              <a:sym typeface="Raleway"/>
            </a:endParaRPr>
          </a:p>
        </p:txBody>
      </p:sp>
      <p:sp>
        <p:nvSpPr>
          <p:cNvPr id="73" name="Google Shape;73;p15"/>
          <p:cNvSpPr txBox="1"/>
          <p:nvPr>
            <p:ph idx="4294967295" type="body"/>
          </p:nvPr>
        </p:nvSpPr>
        <p:spPr>
          <a:xfrm>
            <a:off x="820200" y="1546480"/>
            <a:ext cx="3432900" cy="3327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1985-2016</a:t>
            </a:r>
            <a:endParaRPr sz="1200">
              <a:latin typeface="Raleway"/>
              <a:ea typeface="Raleway"/>
              <a:cs typeface="Raleway"/>
              <a:sym typeface="Raleway"/>
            </a:endParaRPr>
          </a:p>
          <a:p>
            <a:pPr indent="-317500" lvl="0" marL="457200" rtl="0" algn="l">
              <a:spcBef>
                <a:spcPts val="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Not very much data </a:t>
            </a:r>
            <a:r>
              <a:rPr b="1" lang="en" sz="1400">
                <a:solidFill>
                  <a:schemeClr val="dk1"/>
                </a:solidFill>
                <a:latin typeface="Raleway"/>
                <a:ea typeface="Raleway"/>
                <a:cs typeface="Raleway"/>
                <a:sym typeface="Raleway"/>
              </a:rPr>
              <a:t>provided</a:t>
            </a:r>
            <a:r>
              <a:rPr b="1" lang="en" sz="1400">
                <a:solidFill>
                  <a:schemeClr val="dk1"/>
                </a:solidFill>
                <a:latin typeface="Raleway"/>
                <a:ea typeface="Raleway"/>
                <a:cs typeface="Raleway"/>
                <a:sym typeface="Raleway"/>
              </a:rPr>
              <a:t> for 2016</a:t>
            </a:r>
            <a:endParaRPr sz="1200">
              <a:solidFill>
                <a:schemeClr val="dk2"/>
              </a:solidFill>
              <a:latin typeface="Raleway"/>
              <a:ea typeface="Raleway"/>
              <a:cs typeface="Raleway"/>
              <a:sym typeface="Raleway"/>
            </a:endParaRPr>
          </a:p>
        </p:txBody>
      </p:sp>
      <p:sp>
        <p:nvSpPr>
          <p:cNvPr id="74" name="Google Shape;74;p15"/>
          <p:cNvSpPr txBox="1"/>
          <p:nvPr/>
        </p:nvSpPr>
        <p:spPr>
          <a:xfrm>
            <a:off x="1382850" y="4907050"/>
            <a:ext cx="6378300" cy="3540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Source Code Pro"/>
                <a:ea typeface="Source Code Pro"/>
                <a:cs typeface="Source Code Pro"/>
                <a:sym typeface="Source Code Pro"/>
                <a:hlinkClick r:id="rId5"/>
              </a:rPr>
              <a:t>https://www.kaggle.com/russellyates88/suicide-rates-overview-1985-to-2016</a:t>
            </a: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p:txBody>
      </p:sp>
      <p:pic>
        <p:nvPicPr>
          <p:cNvPr id="75" name="Google Shape;75;p15"/>
          <p:cNvPicPr preferRelativeResize="0"/>
          <p:nvPr/>
        </p:nvPicPr>
        <p:blipFill>
          <a:blip r:embed="rId6">
            <a:alphaModFix/>
          </a:blip>
          <a:stretch>
            <a:fillRect/>
          </a:stretch>
        </p:blipFill>
        <p:spPr>
          <a:xfrm>
            <a:off x="5000075" y="325450"/>
            <a:ext cx="3691644" cy="460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16"/>
          <p:cNvGrpSpPr/>
          <p:nvPr/>
        </p:nvGrpSpPr>
        <p:grpSpPr>
          <a:xfrm>
            <a:off x="6781388" y="2464029"/>
            <a:ext cx="2212050" cy="2537076"/>
            <a:chOff x="6803275" y="395363"/>
            <a:chExt cx="2212050" cy="2537076"/>
          </a:xfrm>
        </p:grpSpPr>
        <p:pic>
          <p:nvPicPr>
            <p:cNvPr id="81" name="Google Shape;81;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2" name="Google Shape;82;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83" name="Google Shape;83;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**This is only a preview of the data</a:t>
              </a:r>
              <a:r>
                <a:rPr lang="en" sz="1200">
                  <a:solidFill>
                    <a:schemeClr val="dk2"/>
                  </a:solidFill>
                  <a:latin typeface="Raleway"/>
                  <a:ea typeface="Raleway"/>
                  <a:cs typeface="Raleway"/>
                  <a:sym typeface="Raleway"/>
                </a:rPr>
                <a:t>.</a:t>
              </a:r>
              <a:endParaRPr b="1" sz="1200">
                <a:solidFill>
                  <a:schemeClr val="dk2"/>
                </a:solidFill>
                <a:latin typeface="Raleway"/>
                <a:ea typeface="Raleway"/>
                <a:cs typeface="Raleway"/>
                <a:sym typeface="Raleway"/>
              </a:endParaRPr>
            </a:p>
          </p:txBody>
        </p:sp>
      </p:grpSp>
      <p:pic>
        <p:nvPicPr>
          <p:cNvPr id="84" name="Google Shape;84;p16"/>
          <p:cNvPicPr preferRelativeResize="0"/>
          <p:nvPr/>
        </p:nvPicPr>
        <p:blipFill>
          <a:blip r:embed="rId5">
            <a:alphaModFix/>
          </a:blip>
          <a:stretch>
            <a:fillRect/>
          </a:stretch>
        </p:blipFill>
        <p:spPr>
          <a:xfrm>
            <a:off x="416925" y="600650"/>
            <a:ext cx="6189250" cy="369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83099" y="712150"/>
            <a:ext cx="86223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chemeClr val="accent5"/>
                </a:solidFill>
              </a:rPr>
              <a:t>Explotatory Data Analysis</a:t>
            </a:r>
            <a:r>
              <a:rPr b="0" lang="en" sz="2400"/>
              <a:t>)</a:t>
            </a:r>
            <a:endParaRPr b="0" sz="2400"/>
          </a:p>
        </p:txBody>
      </p:sp>
      <p:pic>
        <p:nvPicPr>
          <p:cNvPr id="90" name="Google Shape;90;p17"/>
          <p:cNvPicPr preferRelativeResize="0"/>
          <p:nvPr/>
        </p:nvPicPr>
        <p:blipFill>
          <a:blip r:embed="rId3">
            <a:alphaModFix/>
          </a:blip>
          <a:stretch>
            <a:fillRect/>
          </a:stretch>
        </p:blipFill>
        <p:spPr>
          <a:xfrm>
            <a:off x="176375" y="1991825"/>
            <a:ext cx="3762133" cy="2972550"/>
          </a:xfrm>
          <a:prstGeom prst="rect">
            <a:avLst/>
          </a:prstGeom>
          <a:noFill/>
          <a:ln>
            <a:noFill/>
          </a:ln>
        </p:spPr>
      </p:pic>
      <p:pic>
        <p:nvPicPr>
          <p:cNvPr id="91" name="Google Shape;91;p17"/>
          <p:cNvPicPr preferRelativeResize="0"/>
          <p:nvPr/>
        </p:nvPicPr>
        <p:blipFill>
          <a:blip r:embed="rId4">
            <a:alphaModFix/>
          </a:blip>
          <a:stretch>
            <a:fillRect/>
          </a:stretch>
        </p:blipFill>
        <p:spPr>
          <a:xfrm>
            <a:off x="4460150" y="1991825"/>
            <a:ext cx="4458837" cy="297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94900" y="17120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500">
                <a:solidFill>
                  <a:schemeClr val="dk2"/>
                </a:solidFill>
              </a:rPr>
              <a:t>Top 10 Happiest Countries</a:t>
            </a:r>
            <a:endParaRPr b="0" sz="3500">
              <a:solidFill>
                <a:schemeClr val="dk2"/>
              </a:solidFill>
            </a:endParaRPr>
          </a:p>
        </p:txBody>
      </p:sp>
      <p:pic>
        <p:nvPicPr>
          <p:cNvPr id="97" name="Google Shape;97;p18"/>
          <p:cNvPicPr preferRelativeResize="0"/>
          <p:nvPr/>
        </p:nvPicPr>
        <p:blipFill>
          <a:blip r:embed="rId3">
            <a:alphaModFix/>
          </a:blip>
          <a:stretch>
            <a:fillRect/>
          </a:stretch>
        </p:blipFill>
        <p:spPr>
          <a:xfrm>
            <a:off x="1026200" y="1270225"/>
            <a:ext cx="6630275" cy="354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828800" y="770425"/>
            <a:ext cx="5486400" cy="4114800"/>
          </a:xfrm>
          <a:prstGeom prst="rect">
            <a:avLst/>
          </a:prstGeom>
          <a:noFill/>
          <a:ln>
            <a:noFill/>
          </a:ln>
        </p:spPr>
      </p:pic>
      <p:pic>
        <p:nvPicPr>
          <p:cNvPr descr="Piece of duct tape sticking a note to the slide" id="103" name="Google Shape;103;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 type="subTitle"/>
          </p:nvPr>
        </p:nvSpPr>
        <p:spPr>
          <a:xfrm>
            <a:off x="155300" y="87900"/>
            <a:ext cx="4045200" cy="3836100"/>
          </a:xfrm>
          <a:prstGeom prst="rect">
            <a:avLst/>
          </a:prstGeom>
        </p:spPr>
        <p:txBody>
          <a:bodyPr anchorCtr="0" anchor="ctr"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b="1" lang="en" sz="3000">
                <a:solidFill>
                  <a:schemeClr val="dk1"/>
                </a:solidFill>
              </a:rPr>
              <a:t>Statistical Analysis</a:t>
            </a:r>
            <a:endParaRPr b="1" sz="3000">
              <a:solidFill>
                <a:schemeClr val="dk1"/>
              </a:solidFill>
            </a:endParaRPr>
          </a:p>
          <a:p>
            <a:pPr indent="0" lvl="0" marL="0" rtl="0" algn="l">
              <a:lnSpc>
                <a:spcPct val="115000"/>
              </a:lnSpc>
              <a:spcBef>
                <a:spcPts val="1600"/>
              </a:spcBef>
              <a:spcAft>
                <a:spcPts val="0"/>
              </a:spcAft>
              <a:buNone/>
            </a:pPr>
            <a:r>
              <a:rPr lang="en" sz="1050">
                <a:solidFill>
                  <a:srgbClr val="000000"/>
                </a:solidFill>
                <a:highlight>
                  <a:srgbClr val="FFFFFF"/>
                </a:highlight>
                <a:latin typeface="Arial"/>
                <a:ea typeface="Arial"/>
                <a:cs typeface="Arial"/>
                <a:sym typeface="Arial"/>
              </a:rPr>
              <a:t>With the information that I had, I decided to conduct a hypothesis test. In the entire 10 year span for the countries provided in the data set, there were 2,300,872 suicide deaths. This averaged to about 230,087 deaths per year. 636,436 of the total count were Boomers alone (making our mu about .28). For simplification purposes I divided all my values by 1000.</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050">
                <a:solidFill>
                  <a:srgbClr val="000000"/>
                </a:solidFill>
                <a:highlight>
                  <a:srgbClr val="FFFFFF"/>
                </a:highlight>
                <a:latin typeface="Arial"/>
                <a:ea typeface="Arial"/>
                <a:cs typeface="Arial"/>
                <a:sym typeface="Arial"/>
              </a:rPr>
              <a:t>I want to find the probaility that a suicide death in this time span was commited by a Boomer, where my null hypothesis is that a randomlu elected suicide death in the deacade will not be a Boomer more than 28% of the time. Boomer Suicide≈𝐵𝑖𝑛𝑜𝑚𝑖𝑎𝑙(636,0.28)</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050">
                <a:solidFill>
                  <a:srgbClr val="000000"/>
                </a:solidFill>
                <a:highlight>
                  <a:srgbClr val="FFFFFF"/>
                </a:highlight>
                <a:latin typeface="Arial"/>
                <a:ea typeface="Arial"/>
                <a:cs typeface="Arial"/>
                <a:sym typeface="Arial"/>
              </a:rPr>
              <a:t>My alpha is 0.05. (success = the individual is a Boomer, failure = individual is not a Boomer)</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1600"/>
              </a:spcAft>
              <a:buNone/>
            </a:pPr>
            <a:r>
              <a:t/>
            </a:r>
            <a:endParaRPr/>
          </a:p>
        </p:txBody>
      </p:sp>
      <p:grpSp>
        <p:nvGrpSpPr>
          <p:cNvPr id="109" name="Google Shape;109;p20"/>
          <p:cNvGrpSpPr/>
          <p:nvPr/>
        </p:nvGrpSpPr>
        <p:grpSpPr>
          <a:xfrm>
            <a:off x="1806900" y="3294335"/>
            <a:ext cx="2212050" cy="2292868"/>
            <a:chOff x="6803287" y="395363"/>
            <a:chExt cx="2212050" cy="2292868"/>
          </a:xfrm>
        </p:grpSpPr>
        <p:pic>
          <p:nvPicPr>
            <p:cNvPr id="110" name="Google Shape;110;p20"/>
            <p:cNvPicPr preferRelativeResize="0"/>
            <p:nvPr/>
          </p:nvPicPr>
          <p:blipFill>
            <a:blip r:embed="rId3">
              <a:alphaModFix/>
            </a:blip>
            <a:stretch>
              <a:fillRect/>
            </a:stretch>
          </p:blipFill>
          <p:spPr>
            <a:xfrm>
              <a:off x="6803287" y="427452"/>
              <a:ext cx="2212050" cy="2096299"/>
            </a:xfrm>
            <a:prstGeom prst="rect">
              <a:avLst/>
            </a:prstGeom>
            <a:noFill/>
            <a:ln>
              <a:noFill/>
            </a:ln>
          </p:spPr>
        </p:pic>
        <p:pic>
          <p:nvPicPr>
            <p:cNvPr descr="Piece of duct tape sticking a note to the slide" id="111" name="Google Shape;111;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2" name="Google Shape;112;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aleway"/>
                <a:buChar char="➔"/>
              </a:pPr>
              <a:r>
                <a:rPr b="1" lang="en">
                  <a:solidFill>
                    <a:schemeClr val="dk1"/>
                  </a:solidFill>
                  <a:latin typeface="Raleway"/>
                  <a:ea typeface="Raleway"/>
                  <a:cs typeface="Raleway"/>
                  <a:sym typeface="Raleway"/>
                </a:rPr>
                <a:t>Success = Boomer</a:t>
              </a:r>
              <a:endParaRPr b="1">
                <a:solidFill>
                  <a:schemeClr val="dk1"/>
                </a:solidFill>
                <a:latin typeface="Raleway"/>
                <a:ea typeface="Raleway"/>
                <a:cs typeface="Raleway"/>
                <a:sym typeface="Raleway"/>
              </a:endParaRPr>
            </a:p>
            <a:p>
              <a:pPr indent="-304800" lvl="0" marL="457200" rtl="0" algn="l">
                <a:spcBef>
                  <a:spcPts val="0"/>
                </a:spcBef>
                <a:spcAft>
                  <a:spcPts val="0"/>
                </a:spcAft>
                <a:buClr>
                  <a:schemeClr val="dk1"/>
                </a:buClr>
                <a:buSzPts val="1200"/>
                <a:buFont typeface="Raleway"/>
                <a:buChar char="➔"/>
              </a:pPr>
              <a:r>
                <a:rPr b="1" lang="en">
                  <a:solidFill>
                    <a:schemeClr val="dk1"/>
                  </a:solidFill>
                  <a:latin typeface="Raleway"/>
                  <a:ea typeface="Raleway"/>
                  <a:cs typeface="Raleway"/>
                  <a:sym typeface="Raleway"/>
                </a:rPr>
                <a:t>Failure = Not Boomer</a:t>
              </a:r>
              <a:endParaRPr b="1">
                <a:solidFill>
                  <a:schemeClr val="dk1"/>
                </a:solidFill>
                <a:latin typeface="Raleway"/>
                <a:ea typeface="Raleway"/>
                <a:cs typeface="Raleway"/>
                <a:sym typeface="Raleway"/>
              </a:endParaRPr>
            </a:p>
            <a:p>
              <a:pPr indent="-304800" lvl="0" marL="457200" rtl="0" algn="l">
                <a:spcBef>
                  <a:spcPts val="0"/>
                </a:spcBef>
                <a:spcAft>
                  <a:spcPts val="0"/>
                </a:spcAft>
                <a:buClr>
                  <a:schemeClr val="dk1"/>
                </a:buClr>
                <a:buSzPts val="1200"/>
                <a:buFont typeface="Raleway"/>
                <a:buChar char="➔"/>
              </a:pPr>
              <a:r>
                <a:rPr b="1" lang="en">
                  <a:solidFill>
                    <a:schemeClr val="dk1"/>
                  </a:solidFill>
                  <a:latin typeface="Raleway"/>
                  <a:ea typeface="Raleway"/>
                  <a:cs typeface="Raleway"/>
                  <a:sym typeface="Raleway"/>
                </a:rPr>
                <a:t>Mu = 0.28</a:t>
              </a:r>
              <a:endParaRPr b="1">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a:solidFill>
                    <a:schemeClr val="dk1"/>
                  </a:solidFill>
                  <a:latin typeface="Raleway"/>
                  <a:ea typeface="Raleway"/>
                  <a:cs typeface="Raleway"/>
                  <a:sym typeface="Raleway"/>
                </a:rPr>
                <a:t>Alpha = 0.05</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a:solidFill>
                  <a:schemeClr val="dk1"/>
                </a:solidFill>
                <a:latin typeface="Raleway"/>
                <a:ea typeface="Raleway"/>
                <a:cs typeface="Raleway"/>
                <a:sym typeface="Raleway"/>
              </a:endParaRPr>
            </a:p>
          </p:txBody>
        </p:sp>
      </p:grpSp>
      <p:pic>
        <p:nvPicPr>
          <p:cNvPr id="113" name="Google Shape;113;p20"/>
          <p:cNvPicPr preferRelativeResize="0"/>
          <p:nvPr/>
        </p:nvPicPr>
        <p:blipFill>
          <a:blip r:embed="rId5">
            <a:alphaModFix/>
          </a:blip>
          <a:stretch>
            <a:fillRect/>
          </a:stretch>
        </p:blipFill>
        <p:spPr>
          <a:xfrm>
            <a:off x="3921325" y="1332425"/>
            <a:ext cx="5270849" cy="276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44075" y="1851225"/>
            <a:ext cx="9004401" cy="2455100"/>
          </a:xfrm>
          <a:prstGeom prst="rect">
            <a:avLst/>
          </a:prstGeom>
          <a:noFill/>
          <a:ln>
            <a:noFill/>
          </a:ln>
        </p:spPr>
      </p:pic>
      <p:sp>
        <p:nvSpPr>
          <p:cNvPr id="119" name="Google Shape;119;p21"/>
          <p:cNvSpPr txBox="1"/>
          <p:nvPr/>
        </p:nvSpPr>
        <p:spPr>
          <a:xfrm>
            <a:off x="0" y="0"/>
            <a:ext cx="30000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3000">
                <a:solidFill>
                  <a:schemeClr val="dk1"/>
                </a:solidFill>
                <a:latin typeface="Source Code Pro"/>
                <a:ea typeface="Source Code Pro"/>
                <a:cs typeface="Source Code Pro"/>
                <a:sym typeface="Source Code Pro"/>
              </a:rPr>
              <a:t>Statistical Analysis (continued)</a:t>
            </a:r>
            <a:endParaRPr/>
          </a:p>
        </p:txBody>
      </p:sp>
      <p:sp>
        <p:nvSpPr>
          <p:cNvPr id="120" name="Google Shape;120;p21"/>
          <p:cNvSpPr txBox="1"/>
          <p:nvPr>
            <p:ph type="title"/>
          </p:nvPr>
        </p:nvSpPr>
        <p:spPr>
          <a:xfrm>
            <a:off x="308000" y="42023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In conclusion...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