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56" r:id="rId3"/>
    <p:sldId id="349" r:id="rId4"/>
    <p:sldId id="351" r:id="rId5"/>
    <p:sldId id="362" r:id="rId6"/>
    <p:sldId id="371" r:id="rId7"/>
    <p:sldId id="354" r:id="rId8"/>
    <p:sldId id="367" r:id="rId9"/>
    <p:sldId id="360" r:id="rId10"/>
    <p:sldId id="369" r:id="rId11"/>
    <p:sldId id="372" r:id="rId12"/>
    <p:sldId id="363" r:id="rId13"/>
    <p:sldId id="366" r:id="rId14"/>
    <p:sldId id="361" r:id="rId15"/>
    <p:sldId id="368" r:id="rId16"/>
    <p:sldId id="373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2F3"/>
    <a:srgbClr val="0942E1"/>
    <a:srgbClr val="577DF7"/>
    <a:srgbClr val="000081"/>
    <a:srgbClr val="A7A7D8"/>
    <a:srgbClr val="ED7D31"/>
    <a:srgbClr val="6597C2"/>
    <a:srgbClr val="79A5C9"/>
    <a:srgbClr val="287ED3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81564" autoAdjust="0"/>
  </p:normalViewPr>
  <p:slideViewPr>
    <p:cSldViewPr>
      <p:cViewPr varScale="1">
        <p:scale>
          <a:sx n="129" d="100"/>
          <a:sy n="129" d="100"/>
        </p:scale>
        <p:origin x="1024" y="192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A9B1C-77A7-4E3E-9E2D-BA7280503242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2CCF-CAB6-482E-AA64-7571CC64C1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CCF-CAB6-482E-AA64-7571CC64C12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CCF-CAB6-482E-AA64-7571CC64C12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CCF-CAB6-482E-AA64-7571CC64C12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高斯混合聚类是基于密度的聚类算法，在这个算法中，假设所有样本服从一个高斯混合分布，每个</a:t>
            </a:r>
            <a:r>
              <a:rPr lang="zh-CN" altLang="en-US" b="1" dirty="0" smtClean="0"/>
              <a:t>混合成分</a:t>
            </a:r>
            <a:r>
              <a:rPr lang="zh-CN" altLang="en-US" dirty="0" smtClean="0"/>
              <a:t>为对应一个高斯分布，这可以看作一个单类密度估计问题。所以原问题中的各个类认知表示就可以用模型中的参数来表示。所以根据密度估计分析，对于一个固定的类</a:t>
            </a:r>
            <a:r>
              <a:rPr lang="en-US" altLang="zh-CN" dirty="0" smtClean="0"/>
              <a:t>Yi</a:t>
            </a:r>
            <a:r>
              <a:rPr lang="zh-CN" altLang="en-US" dirty="0" smtClean="0"/>
              <a:t>，能得出它的相似性映射，再基于相异性映射能够计算出隶属度，也就是样本</a:t>
            </a:r>
            <a:r>
              <a:rPr lang="en-US" altLang="zh-CN" dirty="0" err="1" smtClean="0"/>
              <a:t>Xk</a:t>
            </a:r>
            <a:r>
              <a:rPr lang="zh-CN" altLang="en-US" dirty="0" smtClean="0"/>
              <a:t>样本已知时，属于第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类的后验概率。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CCF-CAB6-482E-AA64-7571CC64C12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所以在编程实现中，也据此进行模型参数迭代循环求解，直到达到迭代次数，和目标函数增长值很小。就停止。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CCF-CAB6-482E-AA64-7571CC64C12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CCF-CAB6-482E-AA64-7571CC64C12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0325"/>
            <a:ext cx="14414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9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90338" y="1447800"/>
            <a:ext cx="7010400" cy="438150"/>
          </a:xfrm>
        </p:spPr>
        <p:txBody>
          <a:bodyPr anchor="t"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 sz="3200">
                <a:solidFill>
                  <a:srgbClr val="666666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90338" y="1955800"/>
            <a:ext cx="6985000" cy="260350"/>
          </a:xfrm>
        </p:spPr>
        <p:txBody>
          <a:bodyPr>
            <a:spAutoFit/>
          </a:bodyPr>
          <a:lstStyle>
            <a:lvl1pPr marL="0" indent="0">
              <a:buFont typeface="Arial" panose="020B0604020202020204" pitchFamily="34" charset="0"/>
              <a:buNone/>
              <a:defRPr sz="1800" b="1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3" y="4267200"/>
            <a:ext cx="860107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6850" y="904875"/>
            <a:ext cx="1966913" cy="5330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6113" y="904875"/>
            <a:ext cx="5748337" cy="5330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63" y="904875"/>
            <a:ext cx="7848600" cy="311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46113" y="1771650"/>
            <a:ext cx="7867650" cy="44640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E3FF-1D85-4B58-8400-6C165542A1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t>29/12/2017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7FD6-CE02-414F-B9E8-B25B65FDD6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E3FF-1D85-4B58-8400-6C165542A1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t>29/12/2017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7FD6-CE02-414F-B9E8-B25B65FDD6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E3FF-1D85-4B58-8400-6C165542A1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t>29/12/2017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7FD6-CE02-414F-B9E8-B25B65FDD6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E3FF-1D85-4B58-8400-6C165542A1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t>29/12/2017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7FD6-CE02-414F-B9E8-B25B65FDD6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E3FF-1D85-4B58-8400-6C165542A1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t>29/12/2017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7FD6-CE02-414F-B9E8-B25B65FDD6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E3FF-1D85-4B58-8400-6C165542A1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t>29/12/2017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7FD6-CE02-414F-B9E8-B25B65FDD6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1125"/>
            <a:ext cx="9144000" cy="1983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E3FF-1D85-4B58-8400-6C165542A1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t>29/12/2017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7FD6-CE02-414F-B9E8-B25B65FDD6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113" y="1143000"/>
            <a:ext cx="3857625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6138" y="1143000"/>
            <a:ext cx="3857625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3008313" cy="505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0381"/>
            <a:ext cx="7848600" cy="47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147520"/>
            <a:ext cx="7867650" cy="508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gray">
          <a:xfrm>
            <a:off x="0" y="6324599"/>
            <a:ext cx="9144000" cy="1"/>
          </a:xfrm>
          <a:prstGeom prst="line">
            <a:avLst/>
          </a:prstGeom>
          <a:noFill/>
          <a:ln w="44450">
            <a:gradFill>
              <a:gsLst>
                <a:gs pos="0">
                  <a:srgbClr val="F1F1F1"/>
                </a:gs>
                <a:gs pos="28416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6394810"/>
            <a:ext cx="342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北京交通大学网络科学与智能系统研究所</a:t>
            </a:r>
            <a:endParaRPr lang="zh-CN" altLang="en-US" sz="1400" b="1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9100" cy="83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 bwMode="auto">
          <a:xfrm>
            <a:off x="0" y="914399"/>
            <a:ext cx="9144000" cy="1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rgbClr val="00206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2"/>
          <p:cNvSpPr txBox="1"/>
          <p:nvPr/>
        </p:nvSpPr>
        <p:spPr>
          <a:xfrm>
            <a:off x="4114800" y="6428601"/>
            <a:ext cx="487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z="1200" b="1" dirty="0" smtClean="0">
                <a:solidFill>
                  <a:srgbClr val="FF0000"/>
                </a:solidFill>
              </a:rPr>
              <a:t>Institute of Network Science and Intelligent Systems @ BJTU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92100" indent="-292100" algn="l" rtl="0" eaLnBrk="1" fontAlgn="base" hangingPunct="1">
        <a:lnSpc>
          <a:spcPct val="95000"/>
        </a:lnSpc>
        <a:spcBef>
          <a:spcPct val="60000"/>
        </a:spcBef>
        <a:spcAft>
          <a:spcPct val="15000"/>
        </a:spcAft>
        <a:buClr>
          <a:srgbClr val="999999"/>
        </a:buClr>
        <a:buSzPct val="80000"/>
        <a:buFont typeface="Arial" panose="020B0604020202020204" pitchFamily="34" charset="0"/>
        <a:buChar char="►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9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●"/>
        <a:defRPr sz="2000">
          <a:solidFill>
            <a:schemeClr val="accent1"/>
          </a:solidFill>
          <a:latin typeface="+mn-lt"/>
        </a:defRPr>
      </a:lvl2pPr>
      <a:lvl3pPr marL="1024255" indent="-224155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○"/>
        <a:defRPr>
          <a:solidFill>
            <a:schemeClr val="accent1"/>
          </a:solidFill>
          <a:latin typeface="+mn-lt"/>
        </a:defRPr>
      </a:lvl3pPr>
      <a:lvl4pPr marL="1371600" indent="-23368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SzPct val="120000"/>
        <a:buFont typeface="Arial" panose="020B0604020202020204" pitchFamily="34" charset="0"/>
        <a:buChar char="+"/>
        <a:defRPr sz="1600">
          <a:solidFill>
            <a:schemeClr val="accent1"/>
          </a:solidFill>
          <a:latin typeface="+mn-lt"/>
        </a:defRPr>
      </a:lvl4pPr>
      <a:lvl5pPr marL="17100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5pPr>
      <a:lvl6pPr marL="21672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6pPr>
      <a:lvl7pPr marL="26244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7pPr>
      <a:lvl8pPr marL="30816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8pPr>
      <a:lvl9pPr marL="35388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7700E3FF-1D85-4B58-8400-6C165542A10F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t>29/12/2017</a:t>
            </a:fld>
            <a:endParaRPr lang="en-GB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49A37FD6-CE02-414F-B9E8-B25B65FDD6CA}" type="slidenum">
              <a:rPr lang="en-GB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4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" y="993811"/>
            <a:ext cx="1559049" cy="155729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403648" y="348658"/>
            <a:ext cx="7988088" cy="2202453"/>
            <a:chOff x="1406048" y="908720"/>
            <a:chExt cx="7988088" cy="2202453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1406048" y="908720"/>
              <a:ext cx="7988088" cy="2202453"/>
              <a:chOff x="1130606" y="1477567"/>
              <a:chExt cx="6157780" cy="2100013"/>
            </a:xfrm>
          </p:grpSpPr>
          <p:sp>
            <p:nvSpPr>
              <p:cNvPr id="6" name="填充层"/>
              <p:cNvSpPr/>
              <p:nvPr/>
            </p:nvSpPr>
            <p:spPr bwMode="auto">
              <a:xfrm>
                <a:off x="2123727" y="1664534"/>
                <a:ext cx="4356000" cy="1268413"/>
              </a:xfrm>
              <a:custGeom>
                <a:avLst/>
                <a:gdLst>
                  <a:gd name="T0" fmla="*/ 60 w 2600"/>
                  <a:gd name="T1" fmla="*/ 737 h 748"/>
                  <a:gd name="T2" fmla="*/ 0 w 2600"/>
                  <a:gd name="T3" fmla="*/ 113 h 748"/>
                  <a:gd name="T4" fmla="*/ 96 w 2600"/>
                  <a:gd name="T5" fmla="*/ 49 h 748"/>
                  <a:gd name="T6" fmla="*/ 204 w 2600"/>
                  <a:gd name="T7" fmla="*/ 49 h 748"/>
                  <a:gd name="T8" fmla="*/ 284 w 2600"/>
                  <a:gd name="T9" fmla="*/ 25 h 748"/>
                  <a:gd name="T10" fmla="*/ 276 w 2600"/>
                  <a:gd name="T11" fmla="*/ 45 h 748"/>
                  <a:gd name="T12" fmla="*/ 280 w 2600"/>
                  <a:gd name="T13" fmla="*/ 45 h 748"/>
                  <a:gd name="T14" fmla="*/ 588 w 2600"/>
                  <a:gd name="T15" fmla="*/ 29 h 748"/>
                  <a:gd name="T16" fmla="*/ 848 w 2600"/>
                  <a:gd name="T17" fmla="*/ 17 h 748"/>
                  <a:gd name="T18" fmla="*/ 1044 w 2600"/>
                  <a:gd name="T19" fmla="*/ 33 h 748"/>
                  <a:gd name="T20" fmla="*/ 1300 w 2600"/>
                  <a:gd name="T21" fmla="*/ 45 h 748"/>
                  <a:gd name="T22" fmla="*/ 1512 w 2600"/>
                  <a:gd name="T23" fmla="*/ 49 h 748"/>
                  <a:gd name="T24" fmla="*/ 1700 w 2600"/>
                  <a:gd name="T25" fmla="*/ 77 h 748"/>
                  <a:gd name="T26" fmla="*/ 2008 w 2600"/>
                  <a:gd name="T27" fmla="*/ 97 h 748"/>
                  <a:gd name="T28" fmla="*/ 2104 w 2600"/>
                  <a:gd name="T29" fmla="*/ 89 h 748"/>
                  <a:gd name="T30" fmla="*/ 2600 w 2600"/>
                  <a:gd name="T31" fmla="*/ 149 h 748"/>
                  <a:gd name="T32" fmla="*/ 2460 w 2600"/>
                  <a:gd name="T33" fmla="*/ 577 h 748"/>
                  <a:gd name="T34" fmla="*/ 2352 w 2600"/>
                  <a:gd name="T35" fmla="*/ 633 h 748"/>
                  <a:gd name="T36" fmla="*/ 2420 w 2600"/>
                  <a:gd name="T37" fmla="*/ 645 h 748"/>
                  <a:gd name="T38" fmla="*/ 2428 w 2600"/>
                  <a:gd name="T39" fmla="*/ 649 h 748"/>
                  <a:gd name="T40" fmla="*/ 2412 w 2600"/>
                  <a:gd name="T41" fmla="*/ 681 h 748"/>
                  <a:gd name="T42" fmla="*/ 2128 w 2600"/>
                  <a:gd name="T43" fmla="*/ 669 h 748"/>
                  <a:gd name="T44" fmla="*/ 1676 w 2600"/>
                  <a:gd name="T45" fmla="*/ 705 h 748"/>
                  <a:gd name="T46" fmla="*/ 1704 w 2600"/>
                  <a:gd name="T47" fmla="*/ 709 h 748"/>
                  <a:gd name="T48" fmla="*/ 1488 w 2600"/>
                  <a:gd name="T49" fmla="*/ 685 h 748"/>
                  <a:gd name="T50" fmla="*/ 60 w 2600"/>
                  <a:gd name="T51" fmla="*/ 737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00" h="748">
                    <a:moveTo>
                      <a:pt x="60" y="737"/>
                    </a:moveTo>
                    <a:cubicBezTo>
                      <a:pt x="40" y="529"/>
                      <a:pt x="20" y="321"/>
                      <a:pt x="0" y="113"/>
                    </a:cubicBezTo>
                    <a:cubicBezTo>
                      <a:pt x="46" y="100"/>
                      <a:pt x="61" y="63"/>
                      <a:pt x="96" y="49"/>
                    </a:cubicBezTo>
                    <a:cubicBezTo>
                      <a:pt x="132" y="49"/>
                      <a:pt x="168" y="49"/>
                      <a:pt x="204" y="49"/>
                    </a:cubicBezTo>
                    <a:cubicBezTo>
                      <a:pt x="231" y="41"/>
                      <a:pt x="257" y="33"/>
                      <a:pt x="284" y="25"/>
                    </a:cubicBezTo>
                    <a:cubicBezTo>
                      <a:pt x="281" y="32"/>
                      <a:pt x="279" y="38"/>
                      <a:pt x="276" y="45"/>
                    </a:cubicBezTo>
                    <a:cubicBezTo>
                      <a:pt x="277" y="45"/>
                      <a:pt x="279" y="45"/>
                      <a:pt x="280" y="45"/>
                    </a:cubicBezTo>
                    <a:cubicBezTo>
                      <a:pt x="347" y="22"/>
                      <a:pt x="480" y="52"/>
                      <a:pt x="588" y="29"/>
                    </a:cubicBezTo>
                    <a:cubicBezTo>
                      <a:pt x="661" y="14"/>
                      <a:pt x="754" y="0"/>
                      <a:pt x="848" y="17"/>
                    </a:cubicBezTo>
                    <a:cubicBezTo>
                      <a:pt x="913" y="22"/>
                      <a:pt x="979" y="28"/>
                      <a:pt x="1044" y="33"/>
                    </a:cubicBezTo>
                    <a:cubicBezTo>
                      <a:pt x="1125" y="22"/>
                      <a:pt x="1225" y="33"/>
                      <a:pt x="1300" y="45"/>
                    </a:cubicBezTo>
                    <a:cubicBezTo>
                      <a:pt x="1371" y="46"/>
                      <a:pt x="1441" y="48"/>
                      <a:pt x="1512" y="49"/>
                    </a:cubicBezTo>
                    <a:cubicBezTo>
                      <a:pt x="1575" y="59"/>
                      <a:pt x="1648" y="68"/>
                      <a:pt x="1700" y="77"/>
                    </a:cubicBezTo>
                    <a:cubicBezTo>
                      <a:pt x="1793" y="93"/>
                      <a:pt x="1908" y="75"/>
                      <a:pt x="2008" y="97"/>
                    </a:cubicBezTo>
                    <a:cubicBezTo>
                      <a:pt x="2040" y="94"/>
                      <a:pt x="2072" y="92"/>
                      <a:pt x="2104" y="89"/>
                    </a:cubicBezTo>
                    <a:cubicBezTo>
                      <a:pt x="2219" y="106"/>
                      <a:pt x="2531" y="78"/>
                      <a:pt x="2600" y="149"/>
                    </a:cubicBezTo>
                    <a:cubicBezTo>
                      <a:pt x="2553" y="292"/>
                      <a:pt x="2507" y="434"/>
                      <a:pt x="2460" y="577"/>
                    </a:cubicBezTo>
                    <a:cubicBezTo>
                      <a:pt x="2424" y="596"/>
                      <a:pt x="2388" y="614"/>
                      <a:pt x="2352" y="633"/>
                    </a:cubicBezTo>
                    <a:cubicBezTo>
                      <a:pt x="2373" y="633"/>
                      <a:pt x="2407" y="635"/>
                      <a:pt x="2420" y="645"/>
                    </a:cubicBezTo>
                    <a:cubicBezTo>
                      <a:pt x="2423" y="646"/>
                      <a:pt x="2425" y="648"/>
                      <a:pt x="2428" y="649"/>
                    </a:cubicBezTo>
                    <a:cubicBezTo>
                      <a:pt x="2410" y="667"/>
                      <a:pt x="2408" y="656"/>
                      <a:pt x="2412" y="681"/>
                    </a:cubicBezTo>
                    <a:cubicBezTo>
                      <a:pt x="2301" y="686"/>
                      <a:pt x="2214" y="713"/>
                      <a:pt x="2128" y="669"/>
                    </a:cubicBezTo>
                    <a:cubicBezTo>
                      <a:pt x="2094" y="741"/>
                      <a:pt x="1768" y="670"/>
                      <a:pt x="1676" y="705"/>
                    </a:cubicBezTo>
                    <a:cubicBezTo>
                      <a:pt x="1685" y="706"/>
                      <a:pt x="1695" y="708"/>
                      <a:pt x="1704" y="709"/>
                    </a:cubicBezTo>
                    <a:cubicBezTo>
                      <a:pt x="1632" y="701"/>
                      <a:pt x="1560" y="693"/>
                      <a:pt x="1488" y="685"/>
                    </a:cubicBezTo>
                    <a:cubicBezTo>
                      <a:pt x="1076" y="748"/>
                      <a:pt x="534" y="736"/>
                      <a:pt x="60" y="737"/>
                    </a:cubicBezTo>
                    <a:close/>
                  </a:path>
                </a:pathLst>
              </a:custGeom>
              <a:solidFill>
                <a:srgbClr val="287E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606" y="1477567"/>
                <a:ext cx="6157780" cy="2100013"/>
              </a:xfrm>
              <a:prstGeom prst="rect">
                <a:avLst/>
              </a:prstGeom>
            </p:spPr>
          </p:pic>
        </p:grpSp>
        <p:sp>
          <p:nvSpPr>
            <p:cNvPr id="5" name="文本框 32"/>
            <p:cNvSpPr txBox="1"/>
            <p:nvPr/>
          </p:nvSpPr>
          <p:spPr>
            <a:xfrm>
              <a:off x="3275856" y="1425171"/>
              <a:ext cx="4248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课程设计报告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949332" y="3569443"/>
            <a:ext cx="48965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小组成员：贺荣伟</a:t>
            </a:r>
            <a:r>
              <a:rPr lang="en-US" altLang="zh-CN" dirty="0" smtClean="0"/>
              <a:t>  </a:t>
            </a:r>
            <a:r>
              <a:rPr lang="zh-CN" altLang="en-US" dirty="0" smtClean="0"/>
              <a:t>李金富 王涛</a:t>
            </a:r>
          </a:p>
          <a:p>
            <a:r>
              <a:rPr lang="zh-CN" altLang="en-US" dirty="0"/>
              <a:t>日       期：       </a:t>
            </a:r>
            <a:r>
              <a:rPr lang="en-US" altLang="zh-CN" dirty="0"/>
              <a:t>2017-12-30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51720" y="247336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编程</a:t>
            </a:r>
            <a:r>
              <a:rPr lang="zh-CN" altLang="en-US" sz="2800" b="1" dirty="0"/>
              <a:t>实现不同的聚类算法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95" y="406788"/>
            <a:ext cx="1590201" cy="1606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GMM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r>
              <a:rPr lang="zh-CN" altLang="en-US" dirty="0">
                <a:solidFill>
                  <a:schemeClr val="tx1"/>
                </a:solidFill>
              </a:rPr>
              <a:t>实验结果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>
            <a:off x="3751662" y="5484921"/>
            <a:ext cx="2272622" cy="5510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NMI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=  0.6966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4"/>
              <p:cNvSpPr txBox="1"/>
              <p:nvPr/>
            </p:nvSpPr>
            <p:spPr>
              <a:xfrm>
                <a:off x="2627784" y="4194666"/>
                <a:ext cx="3964098" cy="10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800" i="0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NMI</m:t>
                      </m:r>
                      <m:d>
                        <m:dPr>
                          <m:ctrlP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𝑈</m:t>
                          </m:r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zh-CN" sz="18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𝑙𝑛</m:t>
                                  </m:r>
                                  <m:f>
                                    <m:fPr>
                                      <m:ctrlPr>
                                        <a:rPr kumimoji="1" lang="mr-IN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.</m:t>
                                          </m:r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</m:sub>
                              </m:sSub>
                              <m: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kumimoji="1" lang="mr-IN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.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kumimoji="1" lang="mr-IN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.</m:t>
                                      </m:r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kumimoji="1" lang="zh-CN" altLang="en-US" sz="1800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194666"/>
                <a:ext cx="3964098" cy="10198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18556" y="1789720"/>
          <a:ext cx="5640288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72"/>
                <a:gridCol w="1410072"/>
                <a:gridCol w="1410072"/>
                <a:gridCol w="1410072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699792" y="182937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DAE2F3"/>
                </a:solidFill>
              </a:rPr>
              <a:t>聚类结果</a:t>
            </a:r>
            <a:endParaRPr lang="zh-CN" altLang="en-US" sz="1100" b="1" dirty="0">
              <a:solidFill>
                <a:srgbClr val="DAE2F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8556" y="205133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DAE2F3"/>
                </a:solidFill>
              </a:rPr>
              <a:t>原始数据</a:t>
            </a:r>
            <a:endParaRPr lang="zh-CN" altLang="en-US" sz="1100" b="1" dirty="0">
              <a:solidFill>
                <a:srgbClr val="DAE2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GMM</a:t>
            </a:r>
            <a:r>
              <a:rPr lang="zh-CN" altLang="en-US" dirty="0" smtClean="0">
                <a:solidFill>
                  <a:schemeClr val="tx1"/>
                </a:solidFill>
              </a:rPr>
              <a:t>聚类算法实验结果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2" y="1597717"/>
            <a:ext cx="4031899" cy="3240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897" y="1597717"/>
            <a:ext cx="4118992" cy="32704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77351" y="5004017"/>
            <a:ext cx="18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原始数据分布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00831" y="4998759"/>
            <a:ext cx="24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GMM</a:t>
            </a:r>
            <a:r>
              <a:rPr lang="zh-CN" altLang="en-US" dirty="0" smtClean="0"/>
              <a:t>聚类结果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14400" y="210381"/>
            <a:ext cx="7848600" cy="470898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GMM</a:t>
            </a:r>
            <a:r>
              <a:rPr lang="zh-CN" altLang="en-US" dirty="0" smtClean="0">
                <a:solidFill>
                  <a:schemeClr val="tx1"/>
                </a:solidFill>
              </a:rPr>
              <a:t>聚类算法实验结果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937248" y="1862166"/>
          <a:ext cx="7269504" cy="388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281"/>
                <a:gridCol w="1472054"/>
                <a:gridCol w="1512168"/>
                <a:gridCol w="2733001"/>
              </a:tblGrid>
              <a:tr h="959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0">
                      <a:blip r:embed="rId3"/>
                      <a:stretch>
                        <a:fillRect l="-105785" t="-633" r="-289669" b="-30569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0">
                      <a:blip r:embed="rId3"/>
                      <a:stretch>
                        <a:fillRect l="-200806" t="-633" r="-182661" b="-30569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0">
                      <a:blip r:embed="rId3"/>
                      <a:stretch>
                        <a:fillRect l="-166147" t="-633" r="-891" b="-305696"/>
                      </a:stretch>
                    </a:blipFill>
                  </a:tcPr>
                </a:tc>
              </a:tr>
              <a:tr h="10109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0.28888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0">
                      <a:blip r:embed="rId3"/>
                      <a:stretch>
                        <a:fillRect l="-200806" t="-95783" r="-182661" b="-1909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0">
                      <a:blip r:embed="rId3"/>
                      <a:stretch>
                        <a:fillRect l="-166147" t="-95783" r="-891" b="-190964"/>
                      </a:stretch>
                    </a:blipFill>
                  </a:tcPr>
                </a:tc>
              </a:tr>
              <a:tr h="959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0.60819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0">
                      <a:blip r:embed="rId3"/>
                      <a:stretch>
                        <a:fillRect l="-200806" t="-207006" r="-182661" b="-1019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0">
                      <a:blip r:embed="rId3"/>
                      <a:stretch>
                        <a:fillRect l="-166147" t="-207006" r="-891" b="-101911"/>
                      </a:stretch>
                    </a:blipFill>
                  </a:tcPr>
                </a:tc>
              </a:tr>
              <a:tr h="959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0.10299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0">
                      <a:blip r:embed="rId3"/>
                      <a:stretch>
                        <a:fillRect l="-200806" t="-305063" r="-182661" b="-126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0">
                      <a:blip r:embed="rId3"/>
                      <a:stretch>
                        <a:fillRect l="-166147" t="-305063" r="-891" b="-1266"/>
                      </a:stretch>
                    </a:blipFill>
                  </a:tcPr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331640" y="3012032"/>
            <a:ext cx="708945" cy="2605674"/>
            <a:chOff x="61470" y="4957498"/>
            <a:chExt cx="708945" cy="2605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102219" y="4957498"/>
                  <a:ext cx="658706" cy="6884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l-GR" altLang="zh-CN" sz="3200" i="1" kern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sz="3200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19" y="4957498"/>
                  <a:ext cx="658706" cy="68845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61470" y="5940301"/>
                  <a:ext cx="668196" cy="6884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l-GR" altLang="zh-CN" sz="3200" i="1" kern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sz="3200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0" y="5940301"/>
                  <a:ext cx="668196" cy="6884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102219" y="6872214"/>
                  <a:ext cx="668196" cy="690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l-GR" altLang="zh-CN" sz="3200" i="1" kern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sz="3200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19" y="6872214"/>
                  <a:ext cx="668196" cy="6909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31" name="文本框 30"/>
          <p:cNvSpPr txBox="1"/>
          <p:nvPr/>
        </p:nvSpPr>
        <p:spPr>
          <a:xfrm>
            <a:off x="3146512" y="602128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高斯混合</a:t>
            </a:r>
            <a:r>
              <a:rPr lang="zh-CN" altLang="en-US" sz="2000" dirty="0" smtClean="0"/>
              <a:t>模型最终参数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4294967295"/>
          </p:nvPr>
        </p:nvSpPr>
        <p:spPr>
          <a:xfrm>
            <a:off x="0" y="1700808"/>
            <a:ext cx="9144000" cy="4248473"/>
          </a:xfrm>
          <a:prstGeom prst="rect">
            <a:avLst/>
          </a:prstGeom>
        </p:spPr>
        <p:txBody>
          <a:bodyPr/>
          <a:lstStyle/>
          <a:p>
            <a:pPr marL="419100" lvl="1" indent="-3429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优点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723900" lvl="2" indent="-2794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快速高效：计算复杂度为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O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en-US" altLang="zh-CN" sz="2000" i="1" dirty="0" err="1" smtClean="0">
                <a:solidFill>
                  <a:srgbClr val="000000"/>
                </a:solidFill>
              </a:rPr>
              <a:t>NKt</a:t>
            </a:r>
            <a:r>
              <a:rPr lang="en-US" altLang="zh-CN" sz="2000" dirty="0" smtClean="0">
                <a:solidFill>
                  <a:srgbClr val="000000"/>
                </a:solidFill>
              </a:rPr>
              <a:t>),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N</a:t>
            </a:r>
            <a:r>
              <a:rPr lang="zh-CN" altLang="en-US" sz="2000" dirty="0" smtClean="0">
                <a:solidFill>
                  <a:srgbClr val="000000"/>
                </a:solidFill>
              </a:rPr>
              <a:t>为样本数</a:t>
            </a:r>
            <a:r>
              <a:rPr lang="en-US" altLang="zh-CN" sz="2000" dirty="0" smtClean="0">
                <a:solidFill>
                  <a:srgbClr val="000000"/>
                </a:solidFill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</a:rPr>
              <a:t>K</a:t>
            </a:r>
            <a:r>
              <a:rPr lang="zh-CN" altLang="en-US" sz="2000" dirty="0" smtClean="0">
                <a:solidFill>
                  <a:srgbClr val="000000"/>
                </a:solidFill>
              </a:rPr>
              <a:t>为类的个数</a:t>
            </a:r>
            <a:r>
              <a:rPr lang="en-US" altLang="zh-CN" sz="2000" dirty="0" smtClean="0">
                <a:solidFill>
                  <a:srgbClr val="000000"/>
                </a:solidFill>
              </a:rPr>
              <a:t>,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t</a:t>
            </a:r>
            <a:r>
              <a:rPr lang="zh-CN" altLang="en-US" sz="2000" dirty="0" smtClean="0">
                <a:solidFill>
                  <a:srgbClr val="000000"/>
                </a:solidFill>
              </a:rPr>
              <a:t>为迭代次数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723900" lvl="2" indent="-2794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当类空间是球形且类之间有明显分割带时聚类效果较好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419100" lvl="1" indent="-3429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缺点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723900" lvl="2" indent="-2794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需要预先指定类的个数</a:t>
            </a:r>
            <a:r>
              <a:rPr lang="en-US" altLang="zh-CN" sz="2000" i="1" dirty="0">
                <a:solidFill>
                  <a:srgbClr val="000000"/>
                </a:solidFill>
              </a:rPr>
              <a:t>K</a:t>
            </a:r>
            <a:endParaRPr lang="en-US" altLang="zh-CN" sz="2000" i="1" dirty="0" smtClean="0">
              <a:solidFill>
                <a:srgbClr val="000000"/>
              </a:solidFill>
            </a:endParaRPr>
          </a:p>
          <a:p>
            <a:pPr marL="723900" lvl="2" indent="-2794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对初始类中心的选择敏感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723900" lvl="2" indent="-2794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对数据集要求高，不适合：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730250" lvl="2" indent="-1778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楷体" panose="02010609060101010101" pitchFamily="49" charset="-122"/>
              <a:buChar char="-"/>
            </a:pPr>
            <a:r>
              <a:rPr lang="zh-CN" altLang="en-US" dirty="0" smtClean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类的形状非凸</a:t>
            </a:r>
            <a:r>
              <a:rPr lang="zh-CN" altLang="en-US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dirty="0" smtClean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类内对象个数极不均衡。</a:t>
            </a:r>
            <a:endParaRPr lang="zh-CN" altLang="en-US" dirty="0">
              <a:solidFill>
                <a:srgbClr val="ED7D3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3900" lvl="2" indent="-2794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对“噪声”点敏感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05273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K-Means</a:t>
            </a:r>
            <a:r>
              <a:rPr lang="zh-CN" altLang="en-US" sz="2400" b="1" dirty="0" smtClean="0"/>
              <a:t>算法的优缺点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512" y="105273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GMM</a:t>
            </a:r>
            <a:r>
              <a:rPr lang="zh-CN" altLang="en-US" sz="2400" b="1" dirty="0" smtClean="0"/>
              <a:t>算法的优缺点</a:t>
            </a:r>
            <a:endParaRPr lang="en-US" altLang="zh-CN" sz="2400" b="1"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280256" y="1997940"/>
            <a:ext cx="8583488" cy="2922711"/>
          </a:xfrm>
          <a:prstGeom prst="rect">
            <a:avLst/>
          </a:prstGeom>
        </p:spPr>
        <p:txBody>
          <a:bodyPr/>
          <a:lstStyle/>
          <a:p>
            <a:pPr marL="419100" lvl="1" indent="-3429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优点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723900" lvl="2" indent="-2794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有较好的自我调节能力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730250" lvl="2" indent="-1778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楷体" panose="02010609060101010101" pitchFamily="49" charset="-122"/>
              <a:buChar char="-"/>
            </a:pP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在初始值不是特别差的情况下可以得到较好的结果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lvl="1" indent="-3429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缺点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723900" lvl="2" indent="-27940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</a:rPr>
              <a:t>容易收敛到局部极值点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444500" lvl="2" indent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44500" lvl="2" indent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None/>
            </a:pPr>
            <a:endParaRPr lang="en-US" altLang="zh-CN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降维工作介绍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512" y="105273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PCA</a:t>
            </a:r>
            <a:r>
              <a:rPr lang="zh-CN" altLang="en-US" sz="2400" b="1" dirty="0" smtClean="0"/>
              <a:t>降维和</a:t>
            </a:r>
            <a:r>
              <a:rPr lang="en-US" altLang="zh-CN" sz="2400" b="1" dirty="0" smtClean="0"/>
              <a:t>LLE</a:t>
            </a:r>
            <a:r>
              <a:rPr lang="zh-CN" altLang="en-US" sz="2400" b="1" dirty="0" smtClean="0"/>
              <a:t>降维</a:t>
            </a:r>
            <a:endParaRPr lang="en-US" altLang="zh-CN" sz="24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2736"/>
            <a:ext cx="87376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599892" y="1556792"/>
            <a:ext cx="2232248" cy="8640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6000" kern="0" dirty="0" smtClean="0">
                <a:solidFill>
                  <a:srgbClr val="0070C0"/>
                </a:solidFill>
              </a:rPr>
              <a:t>谢谢</a:t>
            </a:r>
            <a:r>
              <a:rPr lang="en-US" altLang="zh-CN" sz="6000" kern="0" dirty="0">
                <a:solidFill>
                  <a:srgbClr val="0070C0"/>
                </a:solidFill>
              </a:rPr>
              <a:t>!</a:t>
            </a:r>
            <a:endParaRPr lang="zh-CN" altLang="en-US" sz="6000" kern="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259632" y="2636912"/>
            <a:ext cx="6912768" cy="86409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4800" kern="0" dirty="0" smtClean="0">
                <a:solidFill>
                  <a:srgbClr val="0070C0"/>
                </a:solidFill>
              </a:rPr>
              <a:t>希望老师批评指正！</a:t>
            </a:r>
            <a:endParaRPr lang="zh-CN" altLang="en-US" sz="4800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38624" y="1141750"/>
            <a:ext cx="6578057" cy="911788"/>
            <a:chOff x="2001062" y="1238713"/>
            <a:chExt cx="6578057" cy="911788"/>
          </a:xfrm>
        </p:grpSpPr>
        <p:sp>
          <p:nvSpPr>
            <p:cNvPr id="6" name="矩形 5"/>
            <p:cNvSpPr/>
            <p:nvPr/>
          </p:nvSpPr>
          <p:spPr>
            <a:xfrm>
              <a:off x="2665129" y="1438748"/>
              <a:ext cx="5913990" cy="511718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01062" y="1238713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b="1" dirty="0" smtClean="0">
                  <a:solidFill>
                    <a:srgbClr val="287ED3"/>
                  </a:solidFill>
                </a:rPr>
                <a:t>1</a:t>
              </a:r>
              <a:endParaRPr lang="zh-CN" altLang="en-US" sz="4400" b="1" dirty="0">
                <a:solidFill>
                  <a:srgbClr val="287ED3"/>
                </a:solidFill>
              </a:endParaRPr>
            </a:p>
          </p:txBody>
        </p:sp>
        <p:sp>
          <p:nvSpPr>
            <p:cNvPr id="14" name="文本框 39"/>
            <p:cNvSpPr txBox="1"/>
            <p:nvPr/>
          </p:nvSpPr>
          <p:spPr>
            <a:xfrm>
              <a:off x="3461018" y="1432997"/>
              <a:ext cx="42073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K-Means</a:t>
              </a: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算法的实现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86165" y="2367363"/>
            <a:ext cx="6578057" cy="911788"/>
            <a:chOff x="2001062" y="3429000"/>
            <a:chExt cx="6578057" cy="911788"/>
          </a:xfrm>
        </p:grpSpPr>
        <p:sp>
          <p:nvSpPr>
            <p:cNvPr id="10" name="矩形 9"/>
            <p:cNvSpPr/>
            <p:nvPr/>
          </p:nvSpPr>
          <p:spPr>
            <a:xfrm>
              <a:off x="2665129" y="3629035"/>
              <a:ext cx="5913990" cy="511718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01062" y="342900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b="1" dirty="0" smtClean="0">
                  <a:solidFill>
                    <a:srgbClr val="287ED3"/>
                  </a:solidFill>
                </a:rPr>
                <a:t>2</a:t>
              </a:r>
              <a:endParaRPr lang="zh-CN" altLang="en-US" sz="4400" b="1" dirty="0">
                <a:solidFill>
                  <a:srgbClr val="287ED3"/>
                </a:solidFill>
              </a:endParaRPr>
            </a:p>
          </p:txBody>
        </p:sp>
        <p:sp>
          <p:nvSpPr>
            <p:cNvPr id="16" name="文本框 41"/>
            <p:cNvSpPr txBox="1"/>
            <p:nvPr/>
          </p:nvSpPr>
          <p:spPr>
            <a:xfrm>
              <a:off x="3461018" y="3620708"/>
              <a:ext cx="42073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GMM</a:t>
              </a: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聚类算法的实现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80625" y="1230202"/>
            <a:ext cx="1741269" cy="1087884"/>
            <a:chOff x="-80625" y="1230202"/>
            <a:chExt cx="1741269" cy="1087884"/>
          </a:xfrm>
        </p:grpSpPr>
        <p:sp>
          <p:nvSpPr>
            <p:cNvPr id="18" name="填充层"/>
            <p:cNvSpPr/>
            <p:nvPr/>
          </p:nvSpPr>
          <p:spPr bwMode="auto">
            <a:xfrm rot="20504968">
              <a:off x="147141" y="1230980"/>
              <a:ext cx="1460004" cy="907647"/>
            </a:xfrm>
            <a:custGeom>
              <a:avLst/>
              <a:gdLst>
                <a:gd name="T0" fmla="*/ 224 w 739"/>
                <a:gd name="T1" fmla="*/ 11 h 474"/>
                <a:gd name="T2" fmla="*/ 308 w 739"/>
                <a:gd name="T3" fmla="*/ 11 h 474"/>
                <a:gd name="T4" fmla="*/ 372 w 739"/>
                <a:gd name="T5" fmla="*/ 10 h 474"/>
                <a:gd name="T6" fmla="*/ 429 w 739"/>
                <a:gd name="T7" fmla="*/ 13 h 474"/>
                <a:gd name="T8" fmla="*/ 485 w 739"/>
                <a:gd name="T9" fmla="*/ 11 h 474"/>
                <a:gd name="T10" fmla="*/ 557 w 739"/>
                <a:gd name="T11" fmla="*/ 3 h 474"/>
                <a:gd name="T12" fmla="*/ 568 w 739"/>
                <a:gd name="T13" fmla="*/ 3 h 474"/>
                <a:gd name="T14" fmla="*/ 613 w 739"/>
                <a:gd name="T15" fmla="*/ 10 h 474"/>
                <a:gd name="T16" fmla="*/ 627 w 739"/>
                <a:gd name="T17" fmla="*/ 12 h 474"/>
                <a:gd name="T18" fmla="*/ 667 w 739"/>
                <a:gd name="T19" fmla="*/ 16 h 474"/>
                <a:gd name="T20" fmla="*/ 717 w 739"/>
                <a:gd name="T21" fmla="*/ 23 h 474"/>
                <a:gd name="T22" fmla="*/ 726 w 739"/>
                <a:gd name="T23" fmla="*/ 30 h 474"/>
                <a:gd name="T24" fmla="*/ 734 w 739"/>
                <a:gd name="T25" fmla="*/ 43 h 474"/>
                <a:gd name="T26" fmla="*/ 728 w 739"/>
                <a:gd name="T27" fmla="*/ 63 h 474"/>
                <a:gd name="T28" fmla="*/ 711 w 739"/>
                <a:gd name="T29" fmla="*/ 121 h 474"/>
                <a:gd name="T30" fmla="*/ 707 w 739"/>
                <a:gd name="T31" fmla="*/ 130 h 474"/>
                <a:gd name="T32" fmla="*/ 703 w 739"/>
                <a:gd name="T33" fmla="*/ 140 h 474"/>
                <a:gd name="T34" fmla="*/ 702 w 739"/>
                <a:gd name="T35" fmla="*/ 154 h 474"/>
                <a:gd name="T36" fmla="*/ 700 w 739"/>
                <a:gd name="T37" fmla="*/ 203 h 474"/>
                <a:gd name="T38" fmla="*/ 702 w 739"/>
                <a:gd name="T39" fmla="*/ 228 h 474"/>
                <a:gd name="T40" fmla="*/ 702 w 739"/>
                <a:gd name="T41" fmla="*/ 270 h 474"/>
                <a:gd name="T42" fmla="*/ 706 w 739"/>
                <a:gd name="T43" fmla="*/ 285 h 474"/>
                <a:gd name="T44" fmla="*/ 708 w 739"/>
                <a:gd name="T45" fmla="*/ 371 h 474"/>
                <a:gd name="T46" fmla="*/ 708 w 739"/>
                <a:gd name="T47" fmla="*/ 384 h 474"/>
                <a:gd name="T48" fmla="*/ 705 w 739"/>
                <a:gd name="T49" fmla="*/ 429 h 474"/>
                <a:gd name="T50" fmla="*/ 696 w 739"/>
                <a:gd name="T51" fmla="*/ 464 h 474"/>
                <a:gd name="T52" fmla="*/ 658 w 739"/>
                <a:gd name="T53" fmla="*/ 469 h 474"/>
                <a:gd name="T54" fmla="*/ 649 w 739"/>
                <a:gd name="T55" fmla="*/ 468 h 474"/>
                <a:gd name="T56" fmla="*/ 588 w 739"/>
                <a:gd name="T57" fmla="*/ 459 h 474"/>
                <a:gd name="T58" fmla="*/ 574 w 739"/>
                <a:gd name="T59" fmla="*/ 458 h 474"/>
                <a:gd name="T60" fmla="*/ 554 w 739"/>
                <a:gd name="T61" fmla="*/ 456 h 474"/>
                <a:gd name="T62" fmla="*/ 464 w 739"/>
                <a:gd name="T63" fmla="*/ 451 h 474"/>
                <a:gd name="T64" fmla="*/ 407 w 739"/>
                <a:gd name="T65" fmla="*/ 447 h 474"/>
                <a:gd name="T66" fmla="*/ 377 w 739"/>
                <a:gd name="T67" fmla="*/ 437 h 474"/>
                <a:gd name="T68" fmla="*/ 317 w 739"/>
                <a:gd name="T69" fmla="*/ 320 h 474"/>
                <a:gd name="T70" fmla="*/ 33 w 739"/>
                <a:gd name="T71" fmla="*/ 96 h 474"/>
                <a:gd name="T72" fmla="*/ 7 w 739"/>
                <a:gd name="T73" fmla="*/ 1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9" h="474">
                  <a:moveTo>
                    <a:pt x="7" y="14"/>
                  </a:moveTo>
                  <a:cubicBezTo>
                    <a:pt x="80" y="11"/>
                    <a:pt x="152" y="11"/>
                    <a:pt x="224" y="11"/>
                  </a:cubicBezTo>
                  <a:cubicBezTo>
                    <a:pt x="239" y="10"/>
                    <a:pt x="253" y="10"/>
                    <a:pt x="268" y="10"/>
                  </a:cubicBezTo>
                  <a:cubicBezTo>
                    <a:pt x="281" y="10"/>
                    <a:pt x="295" y="10"/>
                    <a:pt x="308" y="11"/>
                  </a:cubicBezTo>
                  <a:cubicBezTo>
                    <a:pt x="319" y="11"/>
                    <a:pt x="330" y="11"/>
                    <a:pt x="340" y="10"/>
                  </a:cubicBezTo>
                  <a:cubicBezTo>
                    <a:pt x="351" y="10"/>
                    <a:pt x="361" y="10"/>
                    <a:pt x="372" y="10"/>
                  </a:cubicBezTo>
                  <a:cubicBezTo>
                    <a:pt x="381" y="10"/>
                    <a:pt x="391" y="10"/>
                    <a:pt x="401" y="11"/>
                  </a:cubicBezTo>
                  <a:cubicBezTo>
                    <a:pt x="410" y="11"/>
                    <a:pt x="420" y="12"/>
                    <a:pt x="429" y="13"/>
                  </a:cubicBezTo>
                  <a:cubicBezTo>
                    <a:pt x="446" y="14"/>
                    <a:pt x="462" y="13"/>
                    <a:pt x="478" y="12"/>
                  </a:cubicBezTo>
                  <a:cubicBezTo>
                    <a:pt x="480" y="11"/>
                    <a:pt x="482" y="11"/>
                    <a:pt x="485" y="11"/>
                  </a:cubicBezTo>
                  <a:cubicBezTo>
                    <a:pt x="496" y="11"/>
                    <a:pt x="506" y="10"/>
                    <a:pt x="517" y="9"/>
                  </a:cubicBezTo>
                  <a:cubicBezTo>
                    <a:pt x="531" y="7"/>
                    <a:pt x="543" y="5"/>
                    <a:pt x="557" y="3"/>
                  </a:cubicBezTo>
                  <a:cubicBezTo>
                    <a:pt x="559" y="3"/>
                    <a:pt x="561" y="3"/>
                    <a:pt x="563" y="3"/>
                  </a:cubicBezTo>
                  <a:cubicBezTo>
                    <a:pt x="565" y="3"/>
                    <a:pt x="567" y="3"/>
                    <a:pt x="568" y="3"/>
                  </a:cubicBezTo>
                  <a:cubicBezTo>
                    <a:pt x="582" y="0"/>
                    <a:pt x="596" y="4"/>
                    <a:pt x="608" y="9"/>
                  </a:cubicBezTo>
                  <a:cubicBezTo>
                    <a:pt x="610" y="9"/>
                    <a:pt x="611" y="9"/>
                    <a:pt x="613" y="10"/>
                  </a:cubicBezTo>
                  <a:cubicBezTo>
                    <a:pt x="615" y="11"/>
                    <a:pt x="618" y="11"/>
                    <a:pt x="620" y="11"/>
                  </a:cubicBezTo>
                  <a:cubicBezTo>
                    <a:pt x="623" y="11"/>
                    <a:pt x="625" y="11"/>
                    <a:pt x="627" y="12"/>
                  </a:cubicBezTo>
                  <a:cubicBezTo>
                    <a:pt x="638" y="13"/>
                    <a:pt x="649" y="14"/>
                    <a:pt x="660" y="16"/>
                  </a:cubicBezTo>
                  <a:cubicBezTo>
                    <a:pt x="663" y="16"/>
                    <a:pt x="665" y="16"/>
                    <a:pt x="667" y="16"/>
                  </a:cubicBezTo>
                  <a:cubicBezTo>
                    <a:pt x="678" y="18"/>
                    <a:pt x="689" y="21"/>
                    <a:pt x="700" y="21"/>
                  </a:cubicBezTo>
                  <a:cubicBezTo>
                    <a:pt x="706" y="22"/>
                    <a:pt x="711" y="22"/>
                    <a:pt x="717" y="23"/>
                  </a:cubicBezTo>
                  <a:cubicBezTo>
                    <a:pt x="719" y="23"/>
                    <a:pt x="723" y="23"/>
                    <a:pt x="725" y="24"/>
                  </a:cubicBezTo>
                  <a:cubicBezTo>
                    <a:pt x="729" y="28"/>
                    <a:pt x="726" y="26"/>
                    <a:pt x="726" y="30"/>
                  </a:cubicBezTo>
                  <a:cubicBezTo>
                    <a:pt x="726" y="33"/>
                    <a:pt x="724" y="34"/>
                    <a:pt x="726" y="37"/>
                  </a:cubicBezTo>
                  <a:cubicBezTo>
                    <a:pt x="727" y="40"/>
                    <a:pt x="732" y="41"/>
                    <a:pt x="734" y="43"/>
                  </a:cubicBezTo>
                  <a:cubicBezTo>
                    <a:pt x="739" y="49"/>
                    <a:pt x="737" y="54"/>
                    <a:pt x="732" y="60"/>
                  </a:cubicBezTo>
                  <a:cubicBezTo>
                    <a:pt x="731" y="61"/>
                    <a:pt x="730" y="62"/>
                    <a:pt x="728" y="63"/>
                  </a:cubicBezTo>
                  <a:cubicBezTo>
                    <a:pt x="723" y="66"/>
                    <a:pt x="717" y="71"/>
                    <a:pt x="720" y="78"/>
                  </a:cubicBezTo>
                  <a:cubicBezTo>
                    <a:pt x="725" y="93"/>
                    <a:pt x="721" y="108"/>
                    <a:pt x="711" y="121"/>
                  </a:cubicBezTo>
                  <a:cubicBezTo>
                    <a:pt x="710" y="122"/>
                    <a:pt x="709" y="124"/>
                    <a:pt x="709" y="126"/>
                  </a:cubicBezTo>
                  <a:cubicBezTo>
                    <a:pt x="708" y="127"/>
                    <a:pt x="707" y="128"/>
                    <a:pt x="707" y="130"/>
                  </a:cubicBezTo>
                  <a:cubicBezTo>
                    <a:pt x="706" y="131"/>
                    <a:pt x="706" y="133"/>
                    <a:pt x="705" y="135"/>
                  </a:cubicBezTo>
                  <a:cubicBezTo>
                    <a:pt x="704" y="137"/>
                    <a:pt x="704" y="138"/>
                    <a:pt x="703" y="140"/>
                  </a:cubicBezTo>
                  <a:cubicBezTo>
                    <a:pt x="703" y="142"/>
                    <a:pt x="703" y="145"/>
                    <a:pt x="702" y="147"/>
                  </a:cubicBezTo>
                  <a:cubicBezTo>
                    <a:pt x="702" y="149"/>
                    <a:pt x="702" y="152"/>
                    <a:pt x="702" y="154"/>
                  </a:cubicBezTo>
                  <a:cubicBezTo>
                    <a:pt x="702" y="156"/>
                    <a:pt x="702" y="158"/>
                    <a:pt x="701" y="160"/>
                  </a:cubicBezTo>
                  <a:cubicBezTo>
                    <a:pt x="701" y="175"/>
                    <a:pt x="700" y="189"/>
                    <a:pt x="700" y="203"/>
                  </a:cubicBezTo>
                  <a:cubicBezTo>
                    <a:pt x="701" y="205"/>
                    <a:pt x="701" y="206"/>
                    <a:pt x="701" y="208"/>
                  </a:cubicBezTo>
                  <a:cubicBezTo>
                    <a:pt x="701" y="215"/>
                    <a:pt x="702" y="221"/>
                    <a:pt x="702" y="228"/>
                  </a:cubicBezTo>
                  <a:cubicBezTo>
                    <a:pt x="702" y="239"/>
                    <a:pt x="700" y="251"/>
                    <a:pt x="701" y="263"/>
                  </a:cubicBezTo>
                  <a:cubicBezTo>
                    <a:pt x="701" y="266"/>
                    <a:pt x="701" y="268"/>
                    <a:pt x="702" y="270"/>
                  </a:cubicBezTo>
                  <a:cubicBezTo>
                    <a:pt x="702" y="273"/>
                    <a:pt x="703" y="276"/>
                    <a:pt x="704" y="279"/>
                  </a:cubicBezTo>
                  <a:cubicBezTo>
                    <a:pt x="704" y="281"/>
                    <a:pt x="705" y="283"/>
                    <a:pt x="706" y="285"/>
                  </a:cubicBezTo>
                  <a:cubicBezTo>
                    <a:pt x="710" y="297"/>
                    <a:pt x="714" y="308"/>
                    <a:pt x="713" y="320"/>
                  </a:cubicBezTo>
                  <a:cubicBezTo>
                    <a:pt x="711" y="337"/>
                    <a:pt x="707" y="354"/>
                    <a:pt x="708" y="371"/>
                  </a:cubicBezTo>
                  <a:cubicBezTo>
                    <a:pt x="708" y="373"/>
                    <a:pt x="708" y="376"/>
                    <a:pt x="708" y="378"/>
                  </a:cubicBezTo>
                  <a:cubicBezTo>
                    <a:pt x="708" y="380"/>
                    <a:pt x="708" y="382"/>
                    <a:pt x="708" y="384"/>
                  </a:cubicBezTo>
                  <a:cubicBezTo>
                    <a:pt x="708" y="387"/>
                    <a:pt x="708" y="390"/>
                    <a:pt x="708" y="392"/>
                  </a:cubicBezTo>
                  <a:cubicBezTo>
                    <a:pt x="708" y="405"/>
                    <a:pt x="708" y="417"/>
                    <a:pt x="705" y="429"/>
                  </a:cubicBezTo>
                  <a:cubicBezTo>
                    <a:pt x="704" y="438"/>
                    <a:pt x="702" y="446"/>
                    <a:pt x="700" y="455"/>
                  </a:cubicBezTo>
                  <a:cubicBezTo>
                    <a:pt x="700" y="459"/>
                    <a:pt x="698" y="461"/>
                    <a:pt x="696" y="464"/>
                  </a:cubicBezTo>
                  <a:cubicBezTo>
                    <a:pt x="694" y="465"/>
                    <a:pt x="692" y="467"/>
                    <a:pt x="691" y="468"/>
                  </a:cubicBezTo>
                  <a:cubicBezTo>
                    <a:pt x="681" y="474"/>
                    <a:pt x="668" y="474"/>
                    <a:pt x="658" y="469"/>
                  </a:cubicBezTo>
                  <a:cubicBezTo>
                    <a:pt x="656" y="469"/>
                    <a:pt x="655" y="469"/>
                    <a:pt x="653" y="468"/>
                  </a:cubicBezTo>
                  <a:cubicBezTo>
                    <a:pt x="652" y="468"/>
                    <a:pt x="650" y="468"/>
                    <a:pt x="649" y="468"/>
                  </a:cubicBezTo>
                  <a:cubicBezTo>
                    <a:pt x="647" y="467"/>
                    <a:pt x="646" y="467"/>
                    <a:pt x="645" y="467"/>
                  </a:cubicBezTo>
                  <a:cubicBezTo>
                    <a:pt x="627" y="458"/>
                    <a:pt x="607" y="458"/>
                    <a:pt x="588" y="459"/>
                  </a:cubicBezTo>
                  <a:cubicBezTo>
                    <a:pt x="585" y="459"/>
                    <a:pt x="583" y="459"/>
                    <a:pt x="581" y="459"/>
                  </a:cubicBezTo>
                  <a:cubicBezTo>
                    <a:pt x="579" y="458"/>
                    <a:pt x="577" y="458"/>
                    <a:pt x="574" y="458"/>
                  </a:cubicBezTo>
                  <a:cubicBezTo>
                    <a:pt x="572" y="458"/>
                    <a:pt x="570" y="458"/>
                    <a:pt x="568" y="458"/>
                  </a:cubicBezTo>
                  <a:cubicBezTo>
                    <a:pt x="563" y="457"/>
                    <a:pt x="559" y="457"/>
                    <a:pt x="554" y="456"/>
                  </a:cubicBezTo>
                  <a:cubicBezTo>
                    <a:pt x="535" y="455"/>
                    <a:pt x="515" y="453"/>
                    <a:pt x="496" y="451"/>
                  </a:cubicBezTo>
                  <a:cubicBezTo>
                    <a:pt x="485" y="450"/>
                    <a:pt x="475" y="451"/>
                    <a:pt x="464" y="451"/>
                  </a:cubicBezTo>
                  <a:cubicBezTo>
                    <a:pt x="449" y="451"/>
                    <a:pt x="434" y="450"/>
                    <a:pt x="419" y="451"/>
                  </a:cubicBezTo>
                  <a:cubicBezTo>
                    <a:pt x="415" y="451"/>
                    <a:pt x="411" y="449"/>
                    <a:pt x="407" y="447"/>
                  </a:cubicBezTo>
                  <a:cubicBezTo>
                    <a:pt x="405" y="446"/>
                    <a:pt x="398" y="444"/>
                    <a:pt x="391" y="442"/>
                  </a:cubicBezTo>
                  <a:cubicBezTo>
                    <a:pt x="384" y="440"/>
                    <a:pt x="377" y="438"/>
                    <a:pt x="377" y="437"/>
                  </a:cubicBezTo>
                  <a:cubicBezTo>
                    <a:pt x="377" y="437"/>
                    <a:pt x="362" y="408"/>
                    <a:pt x="341" y="366"/>
                  </a:cubicBezTo>
                  <a:cubicBezTo>
                    <a:pt x="334" y="352"/>
                    <a:pt x="326" y="336"/>
                    <a:pt x="317" y="320"/>
                  </a:cubicBezTo>
                  <a:cubicBezTo>
                    <a:pt x="294" y="267"/>
                    <a:pt x="251" y="228"/>
                    <a:pt x="200" y="198"/>
                  </a:cubicBezTo>
                  <a:cubicBezTo>
                    <a:pt x="142" y="164"/>
                    <a:pt x="87" y="137"/>
                    <a:pt x="33" y="96"/>
                  </a:cubicBezTo>
                  <a:cubicBezTo>
                    <a:pt x="15" y="83"/>
                    <a:pt x="2" y="65"/>
                    <a:pt x="0" y="44"/>
                  </a:cubicBezTo>
                  <a:cubicBezTo>
                    <a:pt x="2" y="25"/>
                    <a:pt x="7" y="14"/>
                    <a:pt x="7" y="14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87061">
              <a:off x="-80625" y="1230202"/>
              <a:ext cx="1741269" cy="10878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038624" y="3693609"/>
            <a:ext cx="6578057" cy="911788"/>
            <a:chOff x="2053568" y="5539318"/>
            <a:chExt cx="6578057" cy="911788"/>
          </a:xfrm>
        </p:grpSpPr>
        <p:sp>
          <p:nvSpPr>
            <p:cNvPr id="25" name="矩形 24"/>
            <p:cNvSpPr/>
            <p:nvPr/>
          </p:nvSpPr>
          <p:spPr>
            <a:xfrm>
              <a:off x="2717635" y="5739353"/>
              <a:ext cx="5913990" cy="511718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53568" y="5539318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b="1" dirty="0" smtClean="0">
                  <a:solidFill>
                    <a:srgbClr val="287ED3"/>
                  </a:solidFill>
                </a:rPr>
                <a:t>3</a:t>
              </a:r>
              <a:endParaRPr lang="zh-CN" altLang="en-US" sz="4400" b="1" dirty="0">
                <a:solidFill>
                  <a:srgbClr val="287ED3"/>
                </a:solidFill>
              </a:endParaRPr>
            </a:p>
          </p:txBody>
        </p:sp>
        <p:sp>
          <p:nvSpPr>
            <p:cNvPr id="27" name="文本框 41"/>
            <p:cNvSpPr txBox="1"/>
            <p:nvPr/>
          </p:nvSpPr>
          <p:spPr>
            <a:xfrm>
              <a:off x="3513525" y="5721350"/>
              <a:ext cx="4181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1"/>
          <p:cNvGrpSpPr/>
          <p:nvPr/>
        </p:nvGrpSpPr>
        <p:grpSpPr>
          <a:xfrm>
            <a:off x="2038624" y="4872997"/>
            <a:ext cx="6578057" cy="911788"/>
            <a:chOff x="2053568" y="5539318"/>
            <a:chExt cx="6578057" cy="911788"/>
          </a:xfrm>
        </p:grpSpPr>
        <p:sp>
          <p:nvSpPr>
            <p:cNvPr id="21" name="矩形 20"/>
            <p:cNvSpPr/>
            <p:nvPr/>
          </p:nvSpPr>
          <p:spPr>
            <a:xfrm>
              <a:off x="2717635" y="5739353"/>
              <a:ext cx="5913990" cy="511718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rgbClr val="BFBFB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053568" y="5539318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</a:ln>
            <a:effectLst>
              <a:innerShdw blurRad="330200" dist="254000" dir="189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b="1" dirty="0" smtClean="0">
                  <a:solidFill>
                    <a:srgbClr val="287ED3"/>
                  </a:solidFill>
                </a:rPr>
                <a:t>3</a:t>
              </a:r>
              <a:endParaRPr lang="zh-CN" altLang="en-US" sz="4400" b="1" dirty="0">
                <a:solidFill>
                  <a:srgbClr val="287ED3"/>
                </a:solidFill>
              </a:endParaRPr>
            </a:p>
          </p:txBody>
        </p:sp>
        <p:sp>
          <p:nvSpPr>
            <p:cNvPr id="23" name="文本框 41"/>
            <p:cNvSpPr txBox="1"/>
            <p:nvPr/>
          </p:nvSpPr>
          <p:spPr>
            <a:xfrm>
              <a:off x="3513525" y="5721350"/>
              <a:ext cx="4181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降维工作介绍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2157"/>
            <a:ext cx="9144000" cy="5386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K-Means</a:t>
            </a:r>
            <a:r>
              <a:rPr lang="zh-CN" altLang="en-US" dirty="0" smtClean="0">
                <a:solidFill>
                  <a:schemeClr val="tx1"/>
                </a:solidFill>
              </a:rPr>
              <a:t>算法的实现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07716" y="1678851"/>
                <a:ext cx="8368208" cy="146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类紧致性准则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</a:t>
                </a:r>
                <a:r>
                  <a:rPr lang="zh-CN" altLang="en-US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的类认知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bar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应该使得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类内方差</a:t>
                </a:r>
                <a:r>
                  <a:rPr lang="zh-CN" altLang="en-US" sz="2000" kern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</a:t>
                </a:r>
                <a:endParaRPr lang="en-US" altLang="zh-CN" sz="2000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287ED3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每个类的类内方差定义为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Ds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总类内方差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为：</a:t>
                </a:r>
                <a:endParaRPr lang="en-US" altLang="zh-CN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endParaRPr lang="en-US" altLang="zh-CN" sz="2000" kern="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16" y="1678851"/>
                <a:ext cx="8368208" cy="1463414"/>
              </a:xfrm>
              <a:prstGeom prst="rect">
                <a:avLst/>
              </a:prstGeom>
              <a:blipFill rotWithShape="0">
                <a:blip r:embed="rId3"/>
                <a:stretch>
                  <a:fillRect l="-656" b="-2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标题 1"/>
              <p:cNvSpPr txBox="1">
                <a:spLocks/>
              </p:cNvSpPr>
              <p:nvPr/>
            </p:nvSpPr>
            <p:spPr>
              <a:xfrm>
                <a:off x="1286620" y="2986960"/>
                <a:ext cx="3581400" cy="8203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j-cs"/>
                        </a:rPr>
                        <m:t>𝐽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j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j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𝑖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𝐶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cs typeface="+mj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j-cs"/>
                                </a:rPr>
                                <m:t>𝑘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j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j-cs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j-cs"/>
                                </a:rPr>
                                <m:t>𝑢</m:t>
                              </m:r>
                              <m:r>
                                <a:rPr kumimoji="0" lang="en-US" altLang="zh-CN" sz="2000" b="0" i="1" u="none" strike="noStrike" kern="1200" cap="none" spc="0" normalizeH="0" baseline="-2500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j-cs"/>
                                </a:rPr>
                                <m:t>𝑖𝑘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Ds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宋体" panose="0201060003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20" y="2986960"/>
                <a:ext cx="3581400" cy="820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21715" y="1140315"/>
            <a:ext cx="185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基本思想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751512" y="3025641"/>
                <a:ext cx="3087320" cy="683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41338" lvl="2" indent="-2794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30A0"/>
                  </a:buClr>
                  <a:buSzTx/>
                  <a:buNone/>
                </a:pPr>
                <a:r>
                  <a:rPr lang="zh-CN" altLang="en-US" sz="2000" kern="0" dirty="0">
                    <a:solidFill>
                      <a:srgbClr val="000000"/>
                    </a:solidFill>
                  </a:rPr>
                  <a:t>其中</a:t>
                </a:r>
                <a:r>
                  <a:rPr lang="en-US" altLang="zh-CN" sz="24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kern="0" dirty="0">
                    <a:solidFill>
                      <a:srgbClr val="00000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12" y="3025641"/>
                <a:ext cx="3087320" cy="683392"/>
              </a:xfrm>
              <a:prstGeom prst="rect">
                <a:avLst/>
              </a:prstGeom>
              <a:blipFill rotWithShape="0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221715" y="3903439"/>
            <a:ext cx="183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目标函数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题 1"/>
              <p:cNvSpPr txBox="1">
                <a:spLocks/>
              </p:cNvSpPr>
              <p:nvPr/>
            </p:nvSpPr>
            <p:spPr>
              <a:xfrm>
                <a:off x="3077320" y="5459403"/>
                <a:ext cx="3429000" cy="96534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zh-CN" sz="2000" i="1" ker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altLang="zh-CN" sz="20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baseline="30000" dirty="0" smtClean="0">
                  <a:solidFill>
                    <a:prstClr val="black"/>
                  </a:solidFill>
                  <a:latin typeface="Calibri Light" panose="020F03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20" y="5459403"/>
                <a:ext cx="3429000" cy="9653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79512" y="4365104"/>
                <a:ext cx="8763000" cy="1576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87400" lvl="2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87ED3"/>
                  </a:buClr>
                  <a:buSzTx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不同的相异性映射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Ds</m:t>
                    </m:r>
                    <m:r>
                      <a:rPr lang="en-US" altLang="zh-CN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en-US" altLang="zh-CN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可以导出不同的</a:t>
                </a:r>
                <a:r>
                  <a:rPr lang="zh-CN" altLang="en-US" sz="2000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目标函数</a:t>
                </a:r>
                <a:endParaRPr lang="en-US" altLang="zh-CN" sz="20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87400" lvl="2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87ED3"/>
                  </a:buClr>
                  <a:buSzTx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0000"/>
                    </a:solidFill>
                  </a:rPr>
                  <a:t>用欧式距离的平方来定义相异性</a:t>
                </a:r>
                <a:r>
                  <a:rPr lang="zh-CN" altLang="en-US" sz="2000" kern="0" dirty="0" smtClean="0">
                    <a:solidFill>
                      <a:srgbClr val="000000"/>
                    </a:solidFill>
                  </a:rPr>
                  <a:t>映射，得到</a:t>
                </a:r>
                <a:r>
                  <a:rPr lang="en-US" altLang="zh-CN" sz="2000" kern="0" dirty="0" smtClean="0">
                    <a:solidFill>
                      <a:srgbClr val="000000"/>
                    </a:solidFill>
                  </a:rPr>
                  <a:t>K-Means</a:t>
                </a:r>
                <a:r>
                  <a:rPr lang="zh-CN" altLang="en-US" sz="2000" kern="0" dirty="0" smtClean="0">
                    <a:solidFill>
                      <a:srgbClr val="000000"/>
                    </a:solidFill>
                  </a:rPr>
                  <a:t>算法的目标函数为</a:t>
                </a:r>
                <a:endParaRPr lang="zh-CN" altLang="en-US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365104"/>
                <a:ext cx="8763000" cy="1576970"/>
              </a:xfrm>
              <a:prstGeom prst="rect">
                <a:avLst/>
              </a:prstGeom>
              <a:blipFill rotWithShape="0">
                <a:blip r:embed="rId7"/>
                <a:stretch>
                  <a:fillRect r="-695" b="-2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K-Means</a:t>
            </a:r>
            <a:r>
              <a:rPr lang="zh-CN" altLang="en-US" dirty="0" smtClean="0">
                <a:solidFill>
                  <a:schemeClr val="tx1"/>
                </a:solidFill>
              </a:rPr>
              <a:t>算法的实现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88" y="2768594"/>
            <a:ext cx="5744621" cy="40894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9159" y="922060"/>
            <a:ext cx="8525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7ED3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为最小化目标函数，</a:t>
            </a:r>
            <a:r>
              <a:rPr lang="en-US" altLang="zh-CN" sz="2000" dirty="0" smtClean="0"/>
              <a:t>K-Means</a:t>
            </a:r>
            <a:r>
              <a:rPr lang="zh-CN" altLang="en-US" sz="2000" dirty="0" smtClean="0"/>
              <a:t>算法采用贪心策略，通过迭代优化来近似求解目标函数。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Clr>
                <a:srgbClr val="287ED3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初始化类均值向量，依次对类划分及类均值向量迭代更新，直至最终类划分不再变化。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K-Means</a:t>
            </a:r>
            <a:r>
              <a:rPr lang="zh-CN" altLang="en-US" dirty="0">
                <a:solidFill>
                  <a:schemeClr val="tx1"/>
                </a:solidFill>
              </a:rPr>
              <a:t>算法实验结果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9689" y="1340768"/>
          <a:ext cx="5640288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72"/>
                <a:gridCol w="1410072"/>
                <a:gridCol w="1410072"/>
                <a:gridCol w="1410072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11760" y="134076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DAE2F3"/>
                </a:solidFill>
              </a:rPr>
              <a:t>聚类结果</a:t>
            </a:r>
            <a:endParaRPr lang="zh-CN" altLang="en-US" sz="1100" b="1" dirty="0">
              <a:solidFill>
                <a:srgbClr val="DAE2F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3441" y="160458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DAE2F3"/>
                </a:solidFill>
              </a:rPr>
              <a:t>原始数据</a:t>
            </a:r>
            <a:endParaRPr lang="zh-CN" altLang="en-US" sz="1100" b="1" dirty="0">
              <a:solidFill>
                <a:srgbClr val="DAE2F3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751662" y="5484921"/>
            <a:ext cx="2272622" cy="5510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NMI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= 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0.7104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4"/>
              <p:cNvSpPr txBox="1"/>
              <p:nvPr/>
            </p:nvSpPr>
            <p:spPr>
              <a:xfrm>
                <a:off x="2627784" y="4194666"/>
                <a:ext cx="3964098" cy="10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800" i="0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NMI</m:t>
                      </m:r>
                      <m:d>
                        <m:dPr>
                          <m:ctrlP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𝑈</m:t>
                          </m:r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zh-CN" sz="18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𝑙𝑛</m:t>
                                  </m:r>
                                  <m:f>
                                    <m:fPr>
                                      <m:ctrlPr>
                                        <a:rPr kumimoji="1" lang="mr-IN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.</m:t>
                                          </m:r>
                                          <m:r>
                                            <a:rPr kumimoji="1" lang="en-US" altLang="zh-CN" sz="180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</m:sub>
                              </m:sSub>
                              <m: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kumimoji="1" lang="mr-IN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.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kumimoji="1"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𝑙𝑛</m:t>
                              </m:r>
                              <m:f>
                                <m:fPr>
                                  <m:ctrlPr>
                                    <a:rPr kumimoji="1" lang="mr-IN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.</m:t>
                                      </m:r>
                                      <m:r>
                                        <a:rPr kumimoji="1" lang="en-US" altLang="zh-CN" sz="18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18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kumimoji="1" lang="zh-CN" altLang="en-US" sz="1800" dirty="0">
                  <a:solidFill>
                    <a:prstClr val="black"/>
                  </a:solidFill>
                  <a:latin typeface="DengXian" panose="020F0502020204030204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194666"/>
                <a:ext cx="3964098" cy="10198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40" y="6326036"/>
            <a:ext cx="9144000" cy="5386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K-Means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r>
              <a:rPr lang="zh-CN" altLang="en-US" dirty="0">
                <a:solidFill>
                  <a:schemeClr val="tx1"/>
                </a:solidFill>
              </a:rPr>
              <a:t>实验结果</a:t>
            </a:r>
            <a:endParaRPr lang="zh-CN" altLang="en-US" b="0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7984" y="980728"/>
            <a:ext cx="4716016" cy="343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85"/>
            <a:ext cx="4612105" cy="33693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7352" y="4557420"/>
            <a:ext cx="18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原始数据分布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56430" y="4448391"/>
            <a:ext cx="24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K-Means</a:t>
            </a:r>
            <a:r>
              <a:rPr lang="zh-CN" altLang="en-US" dirty="0" smtClean="0"/>
              <a:t>聚类结果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77352" y="5070404"/>
          <a:ext cx="6096000" cy="145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2747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/>
                        <a:t>聚类类中心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274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6"/>
                      <a:stretch>
                        <a:fillRect l="-100000" t="-104167" r="-201195" b="-1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6"/>
                      <a:stretch>
                        <a:fillRect l="-200800" t="-104167" r="-102000" b="-1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6"/>
                      <a:stretch>
                        <a:fillRect l="-300800" t="-104167" r="-2000" b="-1667"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274869" y="5064276"/>
                <a:ext cx="725648" cy="688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l-GR" altLang="zh-CN" sz="3200" i="1" kern="0" smtClean="0">
                              <a:solidFill>
                                <a:srgbClr val="DAE2F3"/>
                              </a:solidFill>
                              <a:latin typeface="Cambria Math" charset="0"/>
                              <a:ea typeface="黑体" panose="02010609060101010101" pitchFamily="49" charset="-122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l-GR" altLang="zh-CN" sz="3200" i="1" kern="0" smtClean="0">
                                  <a:solidFill>
                                    <a:srgbClr val="DAE2F3"/>
                                  </a:solidFill>
                                  <a:latin typeface="Cambria Math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kern="0" smtClean="0">
                                  <a:solidFill>
                                    <a:srgbClr val="DAE2F3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3200" i="1" kern="0">
                                  <a:solidFill>
                                    <a:srgbClr val="DAE2F3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>
                  <a:solidFill>
                    <a:srgbClr val="DAE2F3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69" y="5064276"/>
                <a:ext cx="725648" cy="68845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821293" y="5035472"/>
                <a:ext cx="735137" cy="688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l-GR" altLang="zh-CN" sz="3200" i="1" kern="0" smtClean="0">
                              <a:solidFill>
                                <a:srgbClr val="DAE2F3"/>
                              </a:solidFill>
                              <a:latin typeface="Cambria Math" charset="0"/>
                              <a:ea typeface="黑体" panose="02010609060101010101" pitchFamily="49" charset="-122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l-GR" altLang="zh-CN" sz="3200" i="1" kern="0" smtClean="0">
                                  <a:solidFill>
                                    <a:srgbClr val="DAE2F3"/>
                                  </a:solidFill>
                                  <a:latin typeface="Cambria Math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kern="0" smtClean="0">
                                  <a:solidFill>
                                    <a:srgbClr val="DAE2F3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3200" b="0" i="1" kern="0" smtClean="0">
                                  <a:solidFill>
                                    <a:srgbClr val="DAE2F3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93" y="5035472"/>
                <a:ext cx="735137" cy="68845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377206" y="5045219"/>
                <a:ext cx="735137" cy="690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l-GR" altLang="zh-CN" sz="3200" i="1" kern="0" smtClean="0">
                              <a:solidFill>
                                <a:srgbClr val="DAE2F3"/>
                              </a:solidFill>
                              <a:latin typeface="Cambria Math" charset="0"/>
                              <a:ea typeface="黑体" panose="02010609060101010101" pitchFamily="49" charset="-122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l-GR" altLang="zh-CN" sz="3200" i="1" kern="0">
                                  <a:solidFill>
                                    <a:srgbClr val="DAE2F3"/>
                                  </a:solidFill>
                                  <a:latin typeface="Cambria Math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kern="0" smtClean="0">
                                  <a:solidFill>
                                    <a:srgbClr val="DAE2F3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3200" b="0" i="1" kern="0" smtClean="0">
                                  <a:solidFill>
                                    <a:srgbClr val="DAE2F3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06" y="5045219"/>
                <a:ext cx="735137" cy="6909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5796136" y="209346"/>
            <a:ext cx="3168352" cy="1160123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GMM</a:t>
            </a:r>
            <a:r>
              <a:rPr lang="zh-CN" altLang="en-US" dirty="0" smtClean="0">
                <a:solidFill>
                  <a:schemeClr val="tx1"/>
                </a:solidFill>
              </a:rPr>
              <a:t>聚类算法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6039" y="151672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设样本集服从高斯混合分布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79512" y="1022913"/>
            <a:ext cx="176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942E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基本思想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14400" y="1988840"/>
                <a:ext cx="2770301" cy="902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zh-CN" alt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8840"/>
                <a:ext cx="2770301" cy="9020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917032" y="2073600"/>
                <a:ext cx="2743200" cy="666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zh-CN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zh-CN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sz="20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32" y="2073600"/>
                <a:ext cx="2743200" cy="6665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7596336" y="1909940"/>
            <a:ext cx="131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可以看做单类密度估计问题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6898073" y="2130204"/>
            <a:ext cx="576064" cy="5778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95006" y="2897741"/>
                <a:ext cx="8312010" cy="3123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0942E1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kern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类认知表示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输出为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l-GR" altLang="zh-CN" i="1" kern="0">
                            <a:solidFill>
                              <a:srgbClr val="000000"/>
                            </a:solidFill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e>
                    </m:bar>
                    <m:r>
                      <a:rPr lang="en-US" altLang="zh-CN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e>
                        </m:acc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endParaRPr lang="en-US" altLang="zh-CN" kern="0" dirty="0" smtClean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942E1"/>
                  </a:buClr>
                </a:pPr>
                <a:r>
                  <a:rPr lang="zh-CN" altLang="en-US" kern="0" dirty="0" smtClean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l-GR" altLang="zh-CN" i="1" kern="0">
                            <a:solidFill>
                              <a:schemeClr val="tx1"/>
                            </a:solidFill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e>
                    </m:ba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l-GR" altLang="zh-CN" i="1" ker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l-GR" altLang="zh-CN" i="1" ker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bar>
                          <m:barPr>
                            <m:ctrlPr>
                              <a:rPr lang="el-GR" altLang="zh-CN" i="1" ker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𝐶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̂"/>
                        <m:ctrlPr>
                          <a:rPr lang="en-US" altLang="zh-CN" i="1" kern="0">
                            <a:solidFill>
                              <a:schemeClr val="tx1"/>
                            </a:solidFill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,   </m:t>
                    </m:r>
                    <m:acc>
                      <m:accPr>
                        <m:chr m:val="̂"/>
                        <m:ctrlPr>
                          <a:rPr lang="en-US" altLang="zh-CN" i="1" kern="0">
                            <a:solidFill>
                              <a:schemeClr val="tx1"/>
                            </a:solidFill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kern="0" dirty="0" smtClean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0942E1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kern="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一个固定的类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l-GR" altLang="zh-CN" i="1" kern="0">
                            <a:solidFill>
                              <a:srgbClr val="000000"/>
                            </a:solidFill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l-GR" altLang="zh-CN" i="1" ker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en-US" altLang="zh-CN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61938" lvl="2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Tx/>
                  <a:buNone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  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相似性映射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ker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ker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ker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61938" lvl="2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30A0"/>
                  </a:buClr>
                  <a:buSzTx/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隶属度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 ker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06" y="2897741"/>
                <a:ext cx="8312010" cy="3123547"/>
              </a:xfrm>
              <a:prstGeom prst="rect">
                <a:avLst/>
              </a:prstGeom>
              <a:blipFill rotWithShape="0">
                <a:blip r:embed="rId6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圆角矩形标注 35"/>
              <p:cNvSpPr/>
              <p:nvPr/>
            </p:nvSpPr>
            <p:spPr bwMode="auto">
              <a:xfrm>
                <a:off x="4838700" y="6065716"/>
                <a:ext cx="4038600" cy="609600"/>
              </a:xfrm>
              <a:prstGeom prst="wedgeRoundRectCallout">
                <a:avLst>
                  <a:gd name="adj1" fmla="val -40897"/>
                  <a:gd name="adj2" fmla="val -46552"/>
                  <a:gd name="adj3" fmla="val 16667"/>
                </a:avLst>
              </a:prstGeom>
              <a:solidFill>
                <a:srgbClr val="FFC000"/>
              </a:solidFill>
              <a:ln w="9525" cap="flat" cmpd="sng" algn="ctr">
                <a:solidFill>
                  <a:srgbClr val="0B075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:r>
                  <a:rPr lang="zh-CN" altLang="en-US" sz="1800" dirty="0" smtClean="0"/>
                  <a:t>即样本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已知时属于第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/>
                  <a:t>类的后验概率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6" name="圆角矩形标注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8700" y="6065716"/>
                <a:ext cx="4038600" cy="609600"/>
              </a:xfrm>
              <a:prstGeom prst="wedgeRoundRectCallout">
                <a:avLst>
                  <a:gd name="adj1" fmla="val -40897"/>
                  <a:gd name="adj2" fmla="val -46552"/>
                  <a:gd name="adj3" fmla="val 16667"/>
                </a:avLst>
              </a:prstGeom>
              <a:blipFill rotWithShape="0">
                <a:blip r:embed="rId7"/>
                <a:stretch>
                  <a:fillRect l="-452"/>
                </a:stretch>
              </a:blipFill>
              <a:ln w="9525" cap="flat" cmpd="sng" algn="ctr">
                <a:solidFill>
                  <a:srgbClr val="0B075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76181" y="62949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根据隶属度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得出样本集上的类划分</a:t>
            </a:r>
            <a:endParaRPr lang="zh-CN" altLang="en-US" baseline="-25000" dirty="0"/>
          </a:p>
        </p:txBody>
      </p:sp>
      <p:sp>
        <p:nvSpPr>
          <p:cNvPr id="8" name="下箭头 7"/>
          <p:cNvSpPr/>
          <p:nvPr/>
        </p:nvSpPr>
        <p:spPr bwMode="auto">
          <a:xfrm>
            <a:off x="1779591" y="6057292"/>
            <a:ext cx="1039918" cy="216024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03316" y="346129"/>
                <a:ext cx="27596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这里的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表示高斯分布中的两个参数，分别为均值向量与协方差矩阵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16" y="346129"/>
                <a:ext cx="2759684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1987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 bwMode="auto">
          <a:xfrm>
            <a:off x="743906" y="5803274"/>
            <a:ext cx="8079432" cy="9053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GMM</a:t>
            </a:r>
            <a:r>
              <a:rPr lang="zh-CN" altLang="en-US" dirty="0" smtClean="0">
                <a:solidFill>
                  <a:schemeClr val="tx1"/>
                </a:solidFill>
              </a:rPr>
              <a:t>聚类算法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2" y="1133109"/>
            <a:ext cx="176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942E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目标函数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51520" y="1628800"/>
            <a:ext cx="8511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2255" lvl="2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  <a:buNone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紧致准则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希望类内相似度最大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得到目标函数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68741" y="2210452"/>
                <a:ext cx="4606517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altLang="zh-CN" sz="200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Sim</m:t>
                              </m:r>
                              <m:r>
                                <a:rPr lang="en-US" altLang="zh-CN" sz="20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0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41" y="2210452"/>
                <a:ext cx="4606517" cy="8654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51520" y="3068960"/>
            <a:ext cx="7632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2255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Tx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两边取负自然对数，求最大变成求最小：</a:t>
            </a: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835696" y="3501008"/>
                <a:ext cx="579613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func>
                        <m:func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Sim</m:t>
                              </m:r>
                              <m:r>
                                <a:rPr lang="en-US" altLang="zh-CN" sz="20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sz="200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501008"/>
                <a:ext cx="5796136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730641" y="4290034"/>
                <a:ext cx="3778727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zh-CN" altLang="el-GR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41" y="4290034"/>
                <a:ext cx="3778727" cy="10831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131689" y="5847878"/>
                <a:ext cx="1408014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180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e>
                      </m:nary>
                    </m:oMath>
                  </m:oMathPara>
                </a14:m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89" y="5847878"/>
                <a:ext cx="1408014" cy="778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标题 1"/>
              <p:cNvSpPr txBox="1">
                <a:spLocks/>
              </p:cNvSpPr>
              <p:nvPr/>
            </p:nvSpPr>
            <p:spPr>
              <a:xfrm>
                <a:off x="2737163" y="5825004"/>
                <a:ext cx="2046459" cy="80174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baseline="30000" dirty="0">
                  <a:solidFill>
                    <a:prstClr val="black"/>
                  </a:solidFill>
                  <a:latin typeface="Calibri Light" panose="020F03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63" y="5825004"/>
                <a:ext cx="2046459" cy="8017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标题 1"/>
              <p:cNvSpPr txBox="1">
                <a:spLocks/>
              </p:cNvSpPr>
              <p:nvPr/>
            </p:nvSpPr>
            <p:spPr>
              <a:xfrm>
                <a:off x="4855009" y="5803274"/>
                <a:ext cx="3907991" cy="84520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 baseline="-25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baseline="30000" dirty="0">
                  <a:solidFill>
                    <a:prstClr val="black"/>
                  </a:solidFill>
                  <a:latin typeface="Calibri Light" panose="020F03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009" y="5803274"/>
                <a:ext cx="3907991" cy="8452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下箭头 18"/>
          <p:cNvSpPr/>
          <p:nvPr/>
        </p:nvSpPr>
        <p:spPr bwMode="auto">
          <a:xfrm>
            <a:off x="1963639" y="5157192"/>
            <a:ext cx="1152128" cy="57606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3528" y="5050050"/>
            <a:ext cx="163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通过</a:t>
            </a:r>
            <a:r>
              <a:rPr lang="en-US" altLang="zh-CN" dirty="0" smtClean="0"/>
              <a:t>EM</a:t>
            </a:r>
            <a:r>
              <a:rPr lang="zh-CN" altLang="en-US" dirty="0" smtClean="0"/>
              <a:t>算法迭代优化求解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GMM</a:t>
            </a:r>
            <a:r>
              <a:rPr lang="zh-CN" altLang="en-US" dirty="0" smtClean="0"/>
              <a:t>聚类算法初值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600" y="1361468"/>
          <a:ext cx="7269504" cy="388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281"/>
                <a:gridCol w="1472054"/>
                <a:gridCol w="1512168"/>
                <a:gridCol w="2733001"/>
              </a:tblGrid>
              <a:tr h="959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2"/>
                      <a:stretch>
                        <a:fillRect l="-106224" t="-633" r="-291286" b="-30569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2"/>
                      <a:stretch>
                        <a:fillRect l="-200403" t="-633" r="-183065" b="-30569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2"/>
                      <a:stretch>
                        <a:fillRect l="-165924" t="-633" r="-1114" b="-305696"/>
                      </a:stretch>
                    </a:blipFill>
                  </a:tcPr>
                </a:tc>
              </a:tr>
              <a:tr h="10109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0.33333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2"/>
                      <a:stretch>
                        <a:fillRect l="-200403" t="-95783" r="-183065" b="-1909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2"/>
                      <a:stretch>
                        <a:fillRect l="-165924" t="-95783" r="-1114" b="-190964"/>
                      </a:stretch>
                    </a:blipFill>
                  </a:tcPr>
                </a:tc>
              </a:tr>
              <a:tr h="959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0.33333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2"/>
                      <a:stretch>
                        <a:fillRect l="-200403" t="-207006" r="-183065" b="-1019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2"/>
                      <a:stretch>
                        <a:fillRect l="-165924" t="-207006" r="-1114" b="-101911"/>
                      </a:stretch>
                    </a:blipFill>
                  </a:tcPr>
                </a:tc>
              </a:tr>
              <a:tr h="9592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0.33333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2"/>
                      <a:stretch>
                        <a:fillRect l="-200403" t="-305063" r="-183065" b="-126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>
                      <a:blip r:embed="rId2"/>
                      <a:stretch>
                        <a:fillRect l="-165924" t="-305063" r="-1114" b="-1266"/>
                      </a:stretch>
                    </a:blipFill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331640" y="2323013"/>
            <a:ext cx="708945" cy="2605674"/>
            <a:chOff x="61470" y="4957498"/>
            <a:chExt cx="708945" cy="2605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02219" y="4957498"/>
                  <a:ext cx="658706" cy="6884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l-GR" altLang="zh-CN" sz="3200" i="1" kern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sz="3200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19" y="4957498"/>
                  <a:ext cx="658706" cy="68845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61470" y="5940301"/>
                  <a:ext cx="668196" cy="6884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l-GR" altLang="zh-CN" sz="3200" i="1" kern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sz="3200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0" y="5940301"/>
                  <a:ext cx="668196" cy="6884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02219" y="6872214"/>
                  <a:ext cx="668196" cy="690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l-GR" altLang="zh-CN" sz="3200" i="1" kern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黑体" panose="02010609060101010101" pitchFamily="49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l-GR" altLang="zh-CN" sz="3200" i="1" ker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32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19" y="6872214"/>
                  <a:ext cx="668196" cy="6909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3" name="文本框 12"/>
          <p:cNvSpPr txBox="1"/>
          <p:nvPr/>
        </p:nvSpPr>
        <p:spPr>
          <a:xfrm>
            <a:off x="2914164" y="558924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高斯</a:t>
            </a:r>
            <a:r>
              <a:rPr lang="zh-CN" altLang="en-US" sz="2000" dirty="0" smtClean="0"/>
              <a:t>混合模型</a:t>
            </a:r>
            <a:r>
              <a:rPr lang="zh-CN" altLang="en-US" sz="2000" dirty="0"/>
              <a:t>初始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37312"/>
            <a:ext cx="9144000" cy="5386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cAfee PPT">
  <a:themeElements>
    <a:clrScheme name="McAfee PPT 4">
      <a:dk1>
        <a:srgbClr val="333333"/>
      </a:dk1>
      <a:lt1>
        <a:srgbClr val="FFFFFF"/>
      </a:lt1>
      <a:dk2>
        <a:srgbClr val="B00C33"/>
      </a:dk2>
      <a:lt2>
        <a:srgbClr val="CCCCCC"/>
      </a:lt2>
      <a:accent1>
        <a:srgbClr val="666666"/>
      </a:accent1>
      <a:accent2>
        <a:srgbClr val="8496AB"/>
      </a:accent2>
      <a:accent3>
        <a:srgbClr val="FFFFFF"/>
      </a:accent3>
      <a:accent4>
        <a:srgbClr val="2A2A2A"/>
      </a:accent4>
      <a:accent5>
        <a:srgbClr val="B8B8B8"/>
      </a:accent5>
      <a:accent6>
        <a:srgbClr val="77879B"/>
      </a:accent6>
      <a:hlink>
        <a:srgbClr val="C6C3AB"/>
      </a:hlink>
      <a:folHlink>
        <a:srgbClr val="9AA49A"/>
      </a:folHlink>
    </a:clrScheme>
    <a:fontScheme name="McAfee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290830" marR="0" indent="-29083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51203"/>
          </a:buClr>
          <a:buSzPct val="80000"/>
          <a:buFont typeface="Wingdings" panose="05000000000000000000" pitchFamily="2" charset="2"/>
          <a:buChar char="n"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290830" marR="0" indent="-29083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51203"/>
          </a:buClr>
          <a:buSzPct val="80000"/>
          <a:buFont typeface="Wingdings" panose="05000000000000000000" pitchFamily="2" charset="2"/>
          <a:buChar char="n"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cAfee PPT 1">
        <a:dk1>
          <a:srgbClr val="333333"/>
        </a:dk1>
        <a:lt1>
          <a:srgbClr val="FFFFFF"/>
        </a:lt1>
        <a:dk2>
          <a:srgbClr val="000000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2">
        <a:dk1>
          <a:srgbClr val="333333"/>
        </a:dk1>
        <a:lt1>
          <a:srgbClr val="FFFFFF"/>
        </a:lt1>
        <a:dk2>
          <a:srgbClr val="CCCCCC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3">
        <a:dk1>
          <a:srgbClr val="333333"/>
        </a:dk1>
        <a:lt1>
          <a:srgbClr val="FFFFFF"/>
        </a:lt1>
        <a:dk2>
          <a:srgbClr val="CCCCCC"/>
        </a:dk2>
        <a:lt2>
          <a:srgbClr val="AC0C33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4">
        <a:dk1>
          <a:srgbClr val="333333"/>
        </a:dk1>
        <a:lt1>
          <a:srgbClr val="FFFFFF"/>
        </a:lt1>
        <a:dk2>
          <a:srgbClr val="B00C33"/>
        </a:dk2>
        <a:lt2>
          <a:srgbClr val="CCCCCC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去哪儿交流PPT（修改版）</Template>
  <TotalTime>10</TotalTime>
  <Words>620</Words>
  <Application>Microsoft Macintosh PowerPoint</Application>
  <PresentationFormat>全屏显示(4:3)</PresentationFormat>
  <Paragraphs>147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Calibri</vt:lpstr>
      <vt:lpstr>Calibri Light</vt:lpstr>
      <vt:lpstr>Cambria Math</vt:lpstr>
      <vt:lpstr>DengXian</vt:lpstr>
      <vt:lpstr>Times New Roman</vt:lpstr>
      <vt:lpstr>Wingdings</vt:lpstr>
      <vt:lpstr>黑体</vt:lpstr>
      <vt:lpstr>楷体</vt:lpstr>
      <vt:lpstr>宋体</vt:lpstr>
      <vt:lpstr>微软雅黑</vt:lpstr>
      <vt:lpstr>Arial</vt:lpstr>
      <vt:lpstr>McAfee PPT</vt:lpstr>
      <vt:lpstr>Custom Design</vt:lpstr>
      <vt:lpstr>PowerPoint 演示文稿</vt:lpstr>
      <vt:lpstr>PowerPoint 演示文稿</vt:lpstr>
      <vt:lpstr>K-Means算法的实现</vt:lpstr>
      <vt:lpstr>K-Means算法的实现</vt:lpstr>
      <vt:lpstr>K-Means算法实验结果</vt:lpstr>
      <vt:lpstr>K-Means算法实验结果</vt:lpstr>
      <vt:lpstr>GMM聚类算法</vt:lpstr>
      <vt:lpstr>GMM聚类算法</vt:lpstr>
      <vt:lpstr>GMM聚类算法初值</vt:lpstr>
      <vt:lpstr>GMM算法实验结果</vt:lpstr>
      <vt:lpstr>GMM聚类算法实验结果</vt:lpstr>
      <vt:lpstr>GMM聚类算法实验结果</vt:lpstr>
      <vt:lpstr>总结</vt:lpstr>
      <vt:lpstr>总结</vt:lpstr>
      <vt:lpstr>降维工作介绍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旅客固定出行模式研究</dc:title>
  <dc:creator>saisai</dc:creator>
  <cp:lastModifiedBy>Microsoft Office 用户</cp:lastModifiedBy>
  <cp:revision>1806</cp:revision>
  <dcterms:created xsi:type="dcterms:W3CDTF">2014-07-15T06:55:00Z</dcterms:created>
  <dcterms:modified xsi:type="dcterms:W3CDTF">2017-12-29T13:01:30Z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