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950" y="160440"/>
            <a:ext cx="6648450" cy="8970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5.jpg" /><Relationship Id="rId4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234439"/>
            <a:ext cx="7132320" cy="19240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10"/>
              </a:lnSpc>
            </a:pPr>
            <a:r>
              <a:rPr sz="1200" b="1" dirty="0">
                <a:latin typeface="Arial"/>
                <a:cs typeface="Arial"/>
              </a:rPr>
              <a:t>LABORATORY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0626" y="1480980"/>
            <a:ext cx="1275715" cy="85856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b="1" dirty="0">
                <a:latin typeface="Arial"/>
                <a:cs typeface="Arial"/>
              </a:rPr>
              <a:t>: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lang="en-IN" sz="1000" b="1" dirty="0">
                <a:latin typeface="Arial"/>
                <a:cs typeface="Arial"/>
              </a:rPr>
              <a:t>P135668</a:t>
            </a:r>
            <a:endParaRPr lang="en-IN" sz="1000" b="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>
                <a:latin typeface="Arial MT"/>
                <a:cs typeface="Arial MT"/>
              </a:rPr>
              <a:t>:</a:t>
            </a:r>
            <a:r>
              <a:rPr sz="1000" spc="-25">
                <a:latin typeface="Arial MT"/>
                <a:cs typeface="Arial MT"/>
              </a:rPr>
              <a:t> </a:t>
            </a:r>
            <a:r>
              <a:rPr lang="en-IN" sz="1000" spc="-25">
                <a:latin typeface="Arial MT"/>
                <a:cs typeface="Arial MT"/>
              </a:rPr>
              <a:t>25</a:t>
            </a:r>
            <a:r>
              <a:rPr sz="1000">
                <a:latin typeface="Arial MT"/>
                <a:cs typeface="Arial MT"/>
              </a:rPr>
              <a:t>/0</a:t>
            </a:r>
            <a:r>
              <a:rPr lang="en-US" sz="1000">
                <a:latin typeface="Arial MT"/>
                <a:cs typeface="Arial MT"/>
              </a:rPr>
              <a:t>8</a:t>
            </a:r>
            <a:r>
              <a:rPr sz="1000">
                <a:latin typeface="Arial MT"/>
                <a:cs typeface="Arial MT"/>
              </a:rPr>
              <a:t>/2021</a:t>
            </a:r>
            <a:r>
              <a:rPr sz="1000" spc="225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4:16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>
                <a:latin typeface="Arial MT"/>
                <a:cs typeface="Arial MT"/>
              </a:rPr>
              <a:t>:</a:t>
            </a:r>
            <a:r>
              <a:rPr sz="1000" spc="-25">
                <a:latin typeface="Arial MT"/>
                <a:cs typeface="Arial MT"/>
              </a:rPr>
              <a:t> </a:t>
            </a:r>
            <a:r>
              <a:rPr lang="en-IN" sz="1000" spc="-25">
                <a:latin typeface="Arial MT"/>
                <a:cs typeface="Arial MT"/>
              </a:rPr>
              <a:t>25</a:t>
            </a:r>
            <a:r>
              <a:rPr sz="1000">
                <a:latin typeface="Arial MT"/>
                <a:cs typeface="Arial MT"/>
              </a:rPr>
              <a:t>/0</a:t>
            </a:r>
            <a:r>
              <a:rPr lang="en-US" sz="1000">
                <a:latin typeface="Arial MT"/>
                <a:cs typeface="Arial MT"/>
              </a:rPr>
              <a:t>8</a:t>
            </a:r>
            <a:r>
              <a:rPr sz="1000">
                <a:latin typeface="Arial MT"/>
                <a:cs typeface="Arial MT"/>
              </a:rPr>
              <a:t>/2021</a:t>
            </a:r>
            <a:r>
              <a:rPr sz="1000" spc="225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4:21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latin typeface="Arial MT"/>
                <a:cs typeface="Arial MT"/>
              </a:rPr>
              <a:t>:</a:t>
            </a:r>
            <a:r>
              <a:rPr sz="1000" spc="-25">
                <a:latin typeface="Arial MT"/>
                <a:cs typeface="Arial MT"/>
              </a:rPr>
              <a:t> </a:t>
            </a:r>
            <a:r>
              <a:rPr lang="en-IN" sz="1000" spc="-25">
                <a:latin typeface="Arial MT"/>
                <a:cs typeface="Arial MT"/>
              </a:rPr>
              <a:t>26</a:t>
            </a:r>
            <a:r>
              <a:rPr sz="1000">
                <a:latin typeface="Arial MT"/>
                <a:cs typeface="Arial MT"/>
              </a:rPr>
              <a:t>/0</a:t>
            </a:r>
            <a:r>
              <a:rPr lang="en-US" sz="1000">
                <a:latin typeface="Arial MT"/>
                <a:cs typeface="Arial MT"/>
              </a:rPr>
              <a:t>8</a:t>
            </a:r>
            <a:r>
              <a:rPr sz="1000">
                <a:latin typeface="Arial MT"/>
                <a:cs typeface="Arial MT"/>
              </a:rPr>
              <a:t>/2021</a:t>
            </a:r>
            <a:r>
              <a:rPr sz="1000" spc="225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7:28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6229" y="1480980"/>
            <a:ext cx="8445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Patient ID 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Registered On  Collected On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Reported On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External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0026" y="1480980"/>
            <a:ext cx="2128230" cy="512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b="1">
                <a:latin typeface="Arial"/>
                <a:cs typeface="Arial"/>
              </a:rPr>
              <a:t>:</a:t>
            </a:r>
            <a:r>
              <a:rPr sz="1000" b="1" spc="-45">
                <a:latin typeface="Arial"/>
                <a:cs typeface="Arial"/>
              </a:rPr>
              <a:t> </a:t>
            </a:r>
            <a:r>
              <a:rPr lang="en-IN" sz="1000" b="1" spc="-45">
                <a:latin typeface="Arial"/>
                <a:cs typeface="Arial"/>
              </a:rPr>
              <a:t>C K Wasiq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V1342</a:t>
            </a:r>
            <a:r>
              <a:rPr lang="en-IN" sz="1000" dirty="0">
                <a:latin typeface="Arial MT"/>
                <a:cs typeface="Arial MT"/>
              </a:rPr>
              <a:t>54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>
                <a:latin typeface="Arial MT"/>
                <a:cs typeface="Arial MT"/>
              </a:rPr>
              <a:t>:</a:t>
            </a:r>
            <a:r>
              <a:rPr sz="1000" spc="-20">
                <a:latin typeface="Arial MT"/>
                <a:cs typeface="Arial MT"/>
              </a:rPr>
              <a:t> </a:t>
            </a:r>
            <a:r>
              <a:rPr sz="1000">
                <a:latin typeface="Arial MT"/>
                <a:cs typeface="Arial MT"/>
              </a:rPr>
              <a:t>2</a:t>
            </a:r>
            <a:r>
              <a:rPr lang="en-IN" sz="1000">
                <a:latin typeface="Arial MT"/>
                <a:cs typeface="Arial MT"/>
              </a:rPr>
              <a:t>2 </a:t>
            </a:r>
            <a:r>
              <a:rPr sz="1000" dirty="0">
                <a:latin typeface="Arial MT"/>
                <a:cs typeface="Arial MT"/>
              </a:rPr>
              <a:t>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>
                <a:latin typeface="Arial MT"/>
                <a:cs typeface="Arial MT"/>
              </a:rPr>
              <a:t>/</a:t>
            </a:r>
            <a:r>
              <a:rPr sz="1000" spc="-20">
                <a:latin typeface="Arial MT"/>
                <a:cs typeface="Arial MT"/>
              </a:rPr>
              <a:t> </a:t>
            </a:r>
            <a:r>
              <a:rPr lang="en-IN" sz="1000" spc="-20">
                <a:latin typeface="Arial MT"/>
                <a:cs typeface="Arial MT"/>
              </a:rPr>
              <a:t>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188" y="1480980"/>
            <a:ext cx="815975" cy="83131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b="1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  <a:p>
            <a:pPr marL="12700" marR="110489">
              <a:lnSpc>
                <a:spcPct val="108000"/>
              </a:lnSpc>
            </a:pPr>
            <a:r>
              <a:rPr sz="1000" dirty="0">
                <a:latin typeface="Arial MT"/>
                <a:cs typeface="Arial MT"/>
              </a:rPr>
              <a:t>Visit No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Age/Gender  Ref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8000"/>
              </a:lnSpc>
            </a:pPr>
            <a:r>
              <a:rPr sz="1000" dirty="0">
                <a:latin typeface="Arial MT"/>
                <a:cs typeface="Arial MT"/>
              </a:rPr>
              <a:t>Ref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Doctor  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026" y="1974756"/>
            <a:ext cx="1917064" cy="519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latin typeface="Arial MT"/>
                <a:cs typeface="Arial MT"/>
              </a:rPr>
              <a:t>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Kalarikkal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X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ray,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Ramanattukara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2551176"/>
            <a:ext cx="7132320" cy="19240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10"/>
              </a:lnSpc>
            </a:pPr>
            <a:r>
              <a:rPr sz="1200" b="1" dirty="0">
                <a:latin typeface="Arial"/>
                <a:cs typeface="Arial"/>
              </a:rPr>
              <a:t>MOLECULAR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BIOLOGY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909" y="2719672"/>
            <a:ext cx="4326890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  <a:tabLst>
                <a:tab pos="972185" algn="l"/>
              </a:tabLst>
            </a:pPr>
            <a:r>
              <a:rPr sz="900" dirty="0">
                <a:latin typeface="Arial MT"/>
                <a:cs typeface="Arial MT"/>
              </a:rPr>
              <a:t>Test Name	: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COVID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19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SARS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CoV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2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Detection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Qualitative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Real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PCR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ICMR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Registration Number: CARREFLABVKK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Arial"/>
                <a:cs typeface="Arial"/>
              </a:rPr>
              <a:t>SARS-CoV-2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Detection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by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Real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Time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Polymerase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Chain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Reaction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89561" y="3593591"/>
          <a:ext cx="6665595" cy="286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256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TEST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RESULT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5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SARS-COV2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NEGATIVE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79909" y="4024217"/>
            <a:ext cx="929005" cy="29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7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Specimen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Type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: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ts val="1070"/>
              </a:lnSpc>
              <a:tabLst>
                <a:tab pos="865505" algn="l"/>
              </a:tabLst>
            </a:pPr>
            <a:r>
              <a:rPr sz="900" b="1" dirty="0">
                <a:latin typeface="Arial"/>
                <a:cs typeface="Arial"/>
              </a:rPr>
              <a:t>Method	</a:t>
            </a:r>
            <a:r>
              <a:rPr sz="900" dirty="0">
                <a:latin typeface="Arial MT"/>
                <a:cs typeface="Arial MT"/>
              </a:rPr>
              <a:t>: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9861" y="4024217"/>
            <a:ext cx="1962785" cy="29718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7145">
              <a:lnSpc>
                <a:spcPts val="1060"/>
              </a:lnSpc>
              <a:spcBef>
                <a:spcPts val="150"/>
              </a:spcBef>
            </a:pPr>
            <a:r>
              <a:rPr sz="900" dirty="0">
                <a:latin typeface="Arial MT"/>
                <a:cs typeface="Arial MT"/>
              </a:rPr>
              <a:t>Nasopharyngeal/Oropharyngeal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swab  RTPCR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909" y="4440173"/>
            <a:ext cx="6878955" cy="32473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93980">
              <a:lnSpc>
                <a:spcPts val="1060"/>
              </a:lnSpc>
              <a:spcBef>
                <a:spcPts val="150"/>
              </a:spcBef>
            </a:pP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Real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Time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Polymerase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Chain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Reaction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intended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qualitative detection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 a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novel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corona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virus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which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was identified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2019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at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Wuhan City,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Hubei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province, China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upper respiratory tract specimens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lower respiratory tract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 infected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people.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10"/>
              </a:lnSpc>
            </a:pPr>
            <a:r>
              <a:rPr sz="900" b="1" dirty="0">
                <a:latin typeface="Times New Roman"/>
                <a:cs typeface="Times New Roman"/>
              </a:rPr>
              <a:t>Pathogen</a:t>
            </a:r>
            <a:r>
              <a:rPr sz="900" b="1" spc="-4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information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12700" marR="15240">
              <a:lnSpc>
                <a:spcPts val="1060"/>
              </a:lnSpc>
              <a:spcBef>
                <a:spcPts val="40"/>
              </a:spcBef>
            </a:pPr>
            <a:r>
              <a:rPr sz="900" dirty="0">
                <a:latin typeface="Times New Roman"/>
                <a:cs typeface="Times New Roman"/>
              </a:rPr>
              <a:t>Corona viruses (CoV) are a large family of viruses that cause illness ranging from common cold to more severe diseases such as Middle East 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Respiratory Syndrome (MERS -CoV) and Severe Acute Respiratory Syndrome (SARS-CoV). SARS-CoV-2 (COVID-19) is a new strain that has not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been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previously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identified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humans.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05"/>
              </a:lnSpc>
            </a:pPr>
            <a:r>
              <a:rPr sz="900" b="1" dirty="0">
                <a:latin typeface="Times New Roman"/>
                <a:cs typeface="Times New Roman"/>
              </a:rPr>
              <a:t>Interpretation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12700" marR="101600">
              <a:lnSpc>
                <a:spcPts val="1060"/>
              </a:lnSpc>
              <a:spcBef>
                <a:spcPts val="40"/>
              </a:spcBef>
            </a:pP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"POSITIVE"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 indicates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 Severe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Acute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Respiratory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Syndrome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CoronaVirus-2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(SARS-CoV-2) RNA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present in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given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 and 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suggests the diagnosis of coronavirus disease 2019 (COVID-19). Test result should always be considered in the context of patient's clinical history,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physical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examination,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epidemiologic exposures.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05"/>
              </a:lnSpc>
            </a:pP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"NEGATIVE"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 indicates that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SARS-CoV-2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present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patient's given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specimen.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should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correlated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patient’s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history</a:t>
            </a:r>
            <a:endParaRPr sz="900">
              <a:latin typeface="Times New Roman"/>
              <a:cs typeface="Times New Roman"/>
            </a:endParaRPr>
          </a:p>
          <a:p>
            <a:pPr marL="12700" marR="69850">
              <a:lnSpc>
                <a:spcPts val="1060"/>
              </a:lnSpc>
              <a:spcBef>
                <a:spcPts val="40"/>
              </a:spcBef>
            </a:pP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clinical presentation.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However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does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rule out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infection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completely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should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 used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 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sole basis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making decisions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related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treatment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other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patient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management decisions.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false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negative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may resulted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due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inadequate number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organisms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present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due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improper collection,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transport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handling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05"/>
              </a:lnSpc>
            </a:pPr>
            <a:r>
              <a:rPr sz="900" b="1" dirty="0">
                <a:latin typeface="Times New Roman"/>
                <a:cs typeface="Times New Roman"/>
              </a:rPr>
              <a:t>Note</a:t>
            </a:r>
            <a:r>
              <a:rPr sz="900" dirty="0">
                <a:latin typeface="Times New Roman"/>
                <a:cs typeface="Times New Roman"/>
              </a:rPr>
              <a:t>: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results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relate only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tested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should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 correlated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clinical findings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55"/>
              </a:lnSpc>
            </a:pPr>
            <a:r>
              <a:rPr sz="900" b="1" dirty="0">
                <a:latin typeface="Times New Roman"/>
                <a:cs typeface="Times New Roman"/>
              </a:rPr>
              <a:t>Interpretation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guidance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12700" marR="2425065" algn="just">
              <a:lnSpc>
                <a:spcPts val="1060"/>
              </a:lnSpc>
              <a:spcBef>
                <a:spcPts val="40"/>
              </a:spcBef>
            </a:pPr>
            <a:r>
              <a:rPr sz="900" dirty="0">
                <a:latin typeface="Times New Roman"/>
                <a:cs typeface="Times New Roman"/>
              </a:rPr>
              <a:t>1. Testing of referred clinical specimens was considered on the basis of request/referral received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from/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through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state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surveillance officer(SSO)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concerned State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Integrated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Disease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Surveillance </a:t>
            </a:r>
            <a:r>
              <a:rPr sz="900" spc="-2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Programme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/ any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other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health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care facility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affirming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requirements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 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case definition/s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05"/>
              </a:lnSpc>
            </a:pPr>
            <a:r>
              <a:rPr sz="900" dirty="0">
                <a:latin typeface="Times New Roman"/>
                <a:cs typeface="Times New Roman"/>
              </a:rPr>
              <a:t>2.A single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negative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particularly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if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 upper respiratory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tract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does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exclude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infection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55"/>
              </a:lnSpc>
            </a:pPr>
            <a:r>
              <a:rPr sz="900" dirty="0">
                <a:latin typeface="Times New Roman"/>
                <a:cs typeface="Times New Roman"/>
              </a:rPr>
              <a:t>3.A positive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 result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only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tentative,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will be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reconfirmed by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retesting.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ts val="1060"/>
              </a:lnSpc>
              <a:spcBef>
                <a:spcPts val="40"/>
              </a:spcBef>
            </a:pPr>
            <a:r>
              <a:rPr sz="900" dirty="0">
                <a:latin typeface="Times New Roman"/>
                <a:cs typeface="Times New Roman"/>
              </a:rPr>
              <a:t>4.Repeat sampling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testing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 lower respiratory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strongly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recommended in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severe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 progressive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disease.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repeat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may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considered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after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gap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 </a:t>
            </a:r>
            <a:r>
              <a:rPr sz="900" spc="5" dirty="0">
                <a:latin typeface="Times New Roman"/>
                <a:cs typeface="Times New Roman"/>
              </a:rPr>
              <a:t>2-4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days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after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collection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first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specimen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additional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testing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if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required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19"/>
              </a:lnSpc>
            </a:pPr>
            <a:r>
              <a:rPr sz="900" dirty="0">
                <a:latin typeface="Times New Roman"/>
                <a:cs typeface="Times New Roman"/>
              </a:rPr>
              <a:t>5.A positive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alternate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pathogen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does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necessarily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rule out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either,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 little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yet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known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about 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role of coinfections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8256" y="7813440"/>
            <a:ext cx="7162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***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End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of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Report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***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34988" y="9711961"/>
            <a:ext cx="4152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Page</a:t>
            </a:r>
            <a:r>
              <a:rPr sz="600" spc="-3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-3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of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2888" y="8961321"/>
            <a:ext cx="1256823" cy="39565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034788" y="9315695"/>
            <a:ext cx="1508125" cy="5137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6095" marR="5080">
              <a:lnSpc>
                <a:spcPct val="105100"/>
              </a:lnSpc>
              <a:spcBef>
                <a:spcPts val="200"/>
              </a:spcBef>
            </a:pPr>
            <a:r>
              <a:rPr sz="800" b="1" dirty="0">
                <a:latin typeface="Arial"/>
                <a:cs typeface="Arial"/>
              </a:rPr>
              <a:t>Dr. Ronald A Roche </a:t>
            </a:r>
            <a:r>
              <a:rPr sz="800" b="1" spc="-210" dirty="0">
                <a:latin typeface="Arial"/>
                <a:cs typeface="Arial"/>
              </a:rPr>
              <a:t> </a:t>
            </a:r>
            <a:r>
              <a:rPr sz="700" spc="-5" dirty="0">
                <a:latin typeface="Arial MT"/>
                <a:cs typeface="Arial MT"/>
              </a:rPr>
              <a:t>MD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Microbiology 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Consultant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Microbiologist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600" dirty="0">
                <a:latin typeface="Arial MT"/>
                <a:cs typeface="Arial MT"/>
              </a:rPr>
              <a:t>Printed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On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: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lang="en-IN" sz="600" spc="-20" dirty="0">
                <a:latin typeface="Arial MT"/>
                <a:cs typeface="Arial MT"/>
              </a:rPr>
              <a:t>26</a:t>
            </a:r>
            <a:r>
              <a:rPr sz="600" dirty="0">
                <a:latin typeface="Arial MT"/>
                <a:cs typeface="Arial MT"/>
              </a:rPr>
              <a:t>/0</a:t>
            </a:r>
            <a:r>
              <a:rPr lang="en-IN" sz="600" dirty="0">
                <a:latin typeface="Arial MT"/>
                <a:cs typeface="Arial MT"/>
              </a:rPr>
              <a:t>8</a:t>
            </a:r>
            <a:r>
              <a:rPr sz="600" dirty="0">
                <a:latin typeface="Arial MT"/>
                <a:cs typeface="Arial MT"/>
              </a:rPr>
              <a:t>/2021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20:41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869037"/>
            <a:ext cx="7556500" cy="82296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0088" y="9198723"/>
            <a:ext cx="822960" cy="15020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004820" y="9315695"/>
            <a:ext cx="1358265" cy="3930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b="1" dirty="0">
                <a:latin typeface="Arial"/>
                <a:cs typeface="Arial"/>
              </a:rPr>
              <a:t>Dr.</a:t>
            </a:r>
            <a:r>
              <a:rPr sz="800" b="1" spc="-4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Reshmi</a:t>
            </a:r>
            <a:r>
              <a:rPr sz="800" b="1" spc="-4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Gopalakrishnan</a:t>
            </a:r>
            <a:endParaRPr sz="800">
              <a:latin typeface="Arial"/>
              <a:cs typeface="Arial"/>
            </a:endParaRPr>
          </a:p>
          <a:p>
            <a:pPr marL="12700" marR="348615">
              <a:lnSpc>
                <a:spcPts val="819"/>
              </a:lnSpc>
              <a:spcBef>
                <a:spcPts val="170"/>
              </a:spcBef>
            </a:pPr>
            <a:r>
              <a:rPr sz="700" spc="-5" dirty="0">
                <a:latin typeface="Arial MT"/>
                <a:cs typeface="Arial MT"/>
              </a:rPr>
              <a:t>MD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Microbiology 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Consultant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Microbiologist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6615" y="8914706"/>
            <a:ext cx="875109" cy="908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wasiq c k</cp:lastModifiedBy>
  <cp:revision>14</cp:revision>
  <dcterms:created xsi:type="dcterms:W3CDTF">2021-08-06T10:25:00Z</dcterms:created>
  <dcterms:modified xsi:type="dcterms:W3CDTF">2021-08-27T18:30:08Z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2021-07-30T00:00:00Z</vt:filetime>
  </property>
  <property fmtid="{D5CDD505-2E9C-101B-9397-08002B2CF9AE}" pid="3" name="LastSaved">
    <vt:filetime>2021-08-06T00:00:00Z</vt:filetime>
  </property>
</Properties>
</file>