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Constanti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jrqpx7ZBiZ7k1Kml2KoQ4INpyo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nstanti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nstantia-italic.fntdata"/><Relationship Id="rId25" Type="http://schemas.openxmlformats.org/officeDocument/2006/relationships/font" Target="fonts/Constantia-bold.fntdata"/><Relationship Id="rId28" Type="http://customschemas.google.com/relationships/presentationmetadata" Target="metadata"/><Relationship Id="rId27" Type="http://schemas.openxmlformats.org/officeDocument/2006/relationships/font" Target="fonts/Constanti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4" name="Google Shape;9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Academic Year 2016 - 17 (Semester I)</a:t>
            </a:r>
            <a:endParaRPr/>
          </a:p>
        </p:txBody>
      </p:sp>
      <p:sp>
        <p:nvSpPr>
          <p:cNvPr id="95" name="Google Shape;95;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NET 363 - (Chapter 9 - Firewalls and Intrusion Detection System)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d9ea9735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d9ea9735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1d9ea9735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d9ea97359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d9ea97359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1d9ea97359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d9ea97359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d9ea9735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1d9ea97359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9ea97359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9ea97359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1d9ea97359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d9ea97359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d9ea97359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1d9ea97359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9ea9735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d9ea97359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1d9ea97359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d9ea97359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d9ea97359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1d9ea97359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d9ea97359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d9ea97359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1d9ea97359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0" name="Google Shape;120;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Academic Year 2016 - 17 (Semester I)</a:t>
            </a:r>
            <a:endParaRPr/>
          </a:p>
        </p:txBody>
      </p:sp>
      <p:sp>
        <p:nvSpPr>
          <p:cNvPr id="121" name="Google Shape;121;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NET 363 - (Chapter 9 - Firewalls and Intrusion Detection 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Calibri"/>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20" name="Google Shape;20;p1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23" name="Google Shape;23;p12"/>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2"/>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1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14"/>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Calibri"/>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3" name="Google Shape;33;p1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36" name="Google Shape;36;p14"/>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15"/>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1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16"/>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16"/>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Constantia"/>
                <a:ea typeface="Constantia"/>
                <a:cs typeface="Constantia"/>
                <a:sym typeface="Constantia"/>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16"/>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1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53" name="Google Shape;53;p16"/>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9"/>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9"/>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19"/>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cxnSp>
        <p:nvCxnSpPr>
          <p:cNvPr id="70" name="Google Shape;70;p19"/>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0"/>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74" name="Google Shape;74;p20"/>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5" name="Google Shape;75;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Calibri"/>
              <a:buNone/>
              <a:defRPr b="0" i="0" sz="4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Constantia"/>
                <a:ea typeface="Constantia"/>
                <a:cs typeface="Constantia"/>
                <a:sym typeface="Constantia"/>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Constantia"/>
                <a:ea typeface="Constantia"/>
                <a:cs typeface="Constantia"/>
                <a:sym typeface="Constantia"/>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Constantia"/>
                <a:ea typeface="Constantia"/>
                <a:cs typeface="Constantia"/>
                <a:sym typeface="Constantia"/>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Constantia"/>
                <a:ea typeface="Constantia"/>
                <a:cs typeface="Constantia"/>
                <a:sym typeface="Constantia"/>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Constantia"/>
                <a:ea typeface="Constantia"/>
                <a:cs typeface="Constantia"/>
                <a:sym typeface="Constantia"/>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Constantia"/>
                <a:ea typeface="Constantia"/>
                <a:cs typeface="Constantia"/>
                <a:sym typeface="Constantia"/>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Constantia"/>
                <a:ea typeface="Constantia"/>
                <a:cs typeface="Constantia"/>
                <a:sym typeface="Constantia"/>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Constantia"/>
                <a:ea typeface="Constantia"/>
                <a:cs typeface="Constantia"/>
                <a:sym typeface="Constantia"/>
              </a:defRPr>
            </a:lvl9pPr>
          </a:lstStyle>
          <a:p/>
        </p:txBody>
      </p:sp>
      <p:sp>
        <p:nvSpPr>
          <p:cNvPr id="13" name="Google Shape;13;p11"/>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4" name="Google Shape;14;p1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1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Constantia"/>
                <a:ea typeface="Constantia"/>
                <a:cs typeface="Constantia"/>
                <a:sym typeface="Constantia"/>
              </a:defRPr>
            </a:lvl1pPr>
            <a:lvl2pPr indent="0" lvl="1" marL="0" marR="0" rtl="0" algn="l">
              <a:spcBef>
                <a:spcPts val="0"/>
              </a:spcBef>
              <a:buNone/>
              <a:defRPr b="1" i="0" sz="1400" u="none" cap="none" strike="noStrike">
                <a:solidFill>
                  <a:srgbClr val="FFFFFF"/>
                </a:solidFill>
                <a:latin typeface="Constantia"/>
                <a:ea typeface="Constantia"/>
                <a:cs typeface="Constantia"/>
                <a:sym typeface="Constantia"/>
              </a:defRPr>
            </a:lvl2pPr>
            <a:lvl3pPr indent="0" lvl="2" marL="0" marR="0" rtl="0" algn="l">
              <a:spcBef>
                <a:spcPts val="0"/>
              </a:spcBef>
              <a:buNone/>
              <a:defRPr b="1" i="0" sz="1400" u="none" cap="none" strike="noStrike">
                <a:solidFill>
                  <a:srgbClr val="FFFFFF"/>
                </a:solidFill>
                <a:latin typeface="Constantia"/>
                <a:ea typeface="Constantia"/>
                <a:cs typeface="Constantia"/>
                <a:sym typeface="Constantia"/>
              </a:defRPr>
            </a:lvl3pPr>
            <a:lvl4pPr indent="0" lvl="3" marL="0" marR="0" rtl="0" algn="l">
              <a:spcBef>
                <a:spcPts val="0"/>
              </a:spcBef>
              <a:buNone/>
              <a:defRPr b="1" i="0" sz="1400" u="none" cap="none" strike="noStrike">
                <a:solidFill>
                  <a:srgbClr val="FFFFFF"/>
                </a:solidFill>
                <a:latin typeface="Constantia"/>
                <a:ea typeface="Constantia"/>
                <a:cs typeface="Constantia"/>
                <a:sym typeface="Constantia"/>
              </a:defRPr>
            </a:lvl4pPr>
            <a:lvl5pPr indent="0" lvl="4" marL="0" marR="0" rtl="0" algn="l">
              <a:spcBef>
                <a:spcPts val="0"/>
              </a:spcBef>
              <a:buNone/>
              <a:defRPr b="1" i="0" sz="1400" u="none" cap="none" strike="noStrike">
                <a:solidFill>
                  <a:srgbClr val="FFFFFF"/>
                </a:solidFill>
                <a:latin typeface="Constantia"/>
                <a:ea typeface="Constantia"/>
                <a:cs typeface="Constantia"/>
                <a:sym typeface="Constantia"/>
              </a:defRPr>
            </a:lvl5pPr>
            <a:lvl6pPr indent="0" lvl="5" marL="0" marR="0" rtl="0" algn="l">
              <a:spcBef>
                <a:spcPts val="0"/>
              </a:spcBef>
              <a:buNone/>
              <a:defRPr b="1" i="0" sz="1400" u="none" cap="none" strike="noStrike">
                <a:solidFill>
                  <a:srgbClr val="FFFFFF"/>
                </a:solidFill>
                <a:latin typeface="Constantia"/>
                <a:ea typeface="Constantia"/>
                <a:cs typeface="Constantia"/>
                <a:sym typeface="Constantia"/>
              </a:defRPr>
            </a:lvl6pPr>
            <a:lvl7pPr indent="0" lvl="6" marL="0" marR="0" rtl="0" algn="l">
              <a:spcBef>
                <a:spcPts val="0"/>
              </a:spcBef>
              <a:buNone/>
              <a:defRPr b="1" i="0" sz="1400" u="none" cap="none" strike="noStrike">
                <a:solidFill>
                  <a:srgbClr val="FFFFFF"/>
                </a:solidFill>
                <a:latin typeface="Constantia"/>
                <a:ea typeface="Constantia"/>
                <a:cs typeface="Constantia"/>
                <a:sym typeface="Constantia"/>
              </a:defRPr>
            </a:lvl7pPr>
            <a:lvl8pPr indent="0" lvl="7" marL="0" marR="0" rtl="0" algn="l">
              <a:spcBef>
                <a:spcPts val="0"/>
              </a:spcBef>
              <a:buNone/>
              <a:defRPr b="1" i="0" sz="1400" u="none" cap="none" strike="noStrike">
                <a:solidFill>
                  <a:srgbClr val="FFFFFF"/>
                </a:solidFill>
                <a:latin typeface="Constantia"/>
                <a:ea typeface="Constantia"/>
                <a:cs typeface="Constantia"/>
                <a:sym typeface="Constantia"/>
              </a:defRPr>
            </a:lvl8pPr>
            <a:lvl9pPr indent="0" lvl="8" marL="0" marR="0" rtl="0" algn="l">
              <a:spcBef>
                <a:spcPts val="0"/>
              </a:spcBef>
              <a:buNone/>
              <a:defRPr b="1" i="0" sz="1400" u="none" cap="none" strike="noStrike">
                <a:solidFill>
                  <a:srgbClr val="FFFFFF"/>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Bookman Old Style"/>
              <a:buNone/>
            </a:pPr>
            <a:r>
              <a:rPr lang="en-GB" sz="3200" cap="none">
                <a:latin typeface="Bookman Old Style"/>
                <a:ea typeface="Bookman Old Style"/>
                <a:cs typeface="Bookman Old Style"/>
                <a:sym typeface="Bookman Old Style"/>
              </a:rPr>
              <a:t>Chapter 9 – Firewalls and Intrusion Detection System</a:t>
            </a:r>
            <a:endParaRPr sz="3200"/>
          </a:p>
        </p:txBody>
      </p:sp>
      <p:sp>
        <p:nvSpPr>
          <p:cNvPr id="98" name="Google Shape;98;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GB"/>
              <a:t>Information and Computer Security (NET 363)</a:t>
            </a:r>
            <a:endParaRPr/>
          </a:p>
        </p:txBody>
      </p:sp>
      <p:sp>
        <p:nvSpPr>
          <p:cNvPr id="99" name="Google Shape;99;p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Packet Filtering Firewall (cont.)</a:t>
            </a:r>
            <a:endParaRPr/>
          </a:p>
        </p:txBody>
      </p:sp>
      <p:sp>
        <p:nvSpPr>
          <p:cNvPr id="167" name="Google Shape;167;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Advantages</a:t>
            </a:r>
            <a:endParaRPr/>
          </a:p>
          <a:p>
            <a:pPr indent="-182880" lvl="1" marL="457200" rtl="0" algn="l">
              <a:spcBef>
                <a:spcPts val="400"/>
              </a:spcBef>
              <a:spcAft>
                <a:spcPts val="0"/>
              </a:spcAft>
              <a:buSzPts val="1700"/>
              <a:buChar char="•"/>
            </a:pPr>
            <a:r>
              <a:rPr lang="en-GB"/>
              <a:t>Simplicity</a:t>
            </a:r>
            <a:endParaRPr/>
          </a:p>
          <a:p>
            <a:pPr indent="-182880" lvl="1" marL="457200" rtl="0" algn="l">
              <a:spcBef>
                <a:spcPts val="400"/>
              </a:spcBef>
              <a:spcAft>
                <a:spcPts val="0"/>
              </a:spcAft>
              <a:buSzPts val="1700"/>
              <a:buChar char="•"/>
            </a:pPr>
            <a:r>
              <a:rPr lang="en-GB"/>
              <a:t>Typically transparent to users and are very fast</a:t>
            </a:r>
            <a:endParaRPr/>
          </a:p>
          <a:p>
            <a:pPr indent="-182880" lvl="0" marL="182880" rtl="0" algn="l">
              <a:spcBef>
                <a:spcPts val="480"/>
              </a:spcBef>
              <a:spcAft>
                <a:spcPts val="0"/>
              </a:spcAft>
              <a:buSzPts val="2040"/>
              <a:buChar char="•"/>
            </a:pPr>
            <a:r>
              <a:rPr lang="en-GB"/>
              <a:t>Weaknesses</a:t>
            </a:r>
            <a:endParaRPr/>
          </a:p>
          <a:p>
            <a:pPr indent="-182880" lvl="1" marL="457200" rtl="0" algn="l">
              <a:spcBef>
                <a:spcPts val="400"/>
              </a:spcBef>
              <a:spcAft>
                <a:spcPts val="0"/>
              </a:spcAft>
              <a:buSzPts val="1700"/>
              <a:buChar char="•"/>
            </a:pPr>
            <a:r>
              <a:rPr lang="en-GB"/>
              <a:t>Cannot prevent attacks that employ application specific vulnerabilities or functions</a:t>
            </a:r>
            <a:endParaRPr/>
          </a:p>
          <a:p>
            <a:pPr indent="-182880" lvl="1" marL="457200" rtl="0" algn="l">
              <a:spcBef>
                <a:spcPts val="400"/>
              </a:spcBef>
              <a:spcAft>
                <a:spcPts val="0"/>
              </a:spcAft>
              <a:buSzPts val="1700"/>
              <a:buChar char="•"/>
            </a:pPr>
            <a:r>
              <a:rPr lang="en-GB"/>
              <a:t>Limited logging functionality</a:t>
            </a:r>
            <a:endParaRPr/>
          </a:p>
          <a:p>
            <a:pPr indent="-182880" lvl="1" marL="457200" rtl="0" algn="l">
              <a:spcBef>
                <a:spcPts val="400"/>
              </a:spcBef>
              <a:spcAft>
                <a:spcPts val="0"/>
              </a:spcAft>
              <a:buSzPts val="1700"/>
              <a:buChar char="•"/>
            </a:pPr>
            <a:r>
              <a:rPr lang="en-GB"/>
              <a:t>Do not support advanced user authentication</a:t>
            </a:r>
            <a:endParaRPr/>
          </a:p>
          <a:p>
            <a:pPr indent="-182880" lvl="1" marL="457200" rtl="0" algn="l">
              <a:spcBef>
                <a:spcPts val="400"/>
              </a:spcBef>
              <a:spcAft>
                <a:spcPts val="0"/>
              </a:spcAft>
              <a:buSzPts val="1700"/>
              <a:buChar char="•"/>
            </a:pPr>
            <a:r>
              <a:rPr lang="en-GB"/>
              <a:t>Vulnerable to attacks on TCP/IP protocol bugs</a:t>
            </a:r>
            <a:endParaRPr/>
          </a:p>
          <a:p>
            <a:pPr indent="-182880" lvl="1" marL="457200" rtl="0" algn="l">
              <a:spcBef>
                <a:spcPts val="400"/>
              </a:spcBef>
              <a:spcAft>
                <a:spcPts val="0"/>
              </a:spcAft>
              <a:buSzPts val="1700"/>
              <a:buChar char="•"/>
            </a:pPr>
            <a:r>
              <a:rPr lang="en-GB"/>
              <a:t>Improper configuration can lead to breaches</a:t>
            </a:r>
            <a:endParaRPr/>
          </a:p>
          <a:p>
            <a:pPr indent="-53339" lvl="0" marL="182880" rtl="0" algn="l">
              <a:spcBef>
                <a:spcPts val="480"/>
              </a:spcBef>
              <a:spcAft>
                <a:spcPts val="0"/>
              </a:spcAft>
              <a:buSzPts val="2040"/>
              <a:buNone/>
            </a:pPr>
            <a:r>
              <a:t/>
            </a:r>
            <a:endParaRPr/>
          </a:p>
        </p:txBody>
      </p:sp>
      <p:sp>
        <p:nvSpPr>
          <p:cNvPr id="168" name="Google Shape;168;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d9ea97359_0_0"/>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Intrusion Detection System</a:t>
            </a:r>
            <a:endParaRPr/>
          </a:p>
        </p:txBody>
      </p:sp>
      <p:sp>
        <p:nvSpPr>
          <p:cNvPr id="175" name="Google Shape;175;g11d9ea97359_0_0"/>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GB"/>
              <a:t>An Intrusion Detection System (IDS) is a monitoring system that detects suspicious activities and generates alerts when they are detected. </a:t>
            </a:r>
            <a:endParaRPr/>
          </a:p>
          <a:p>
            <a:pPr indent="-325755" lvl="0" marL="457200" rtl="0" algn="l">
              <a:spcBef>
                <a:spcPts val="0"/>
              </a:spcBef>
              <a:spcAft>
                <a:spcPts val="0"/>
              </a:spcAft>
              <a:buSzPts val="1530"/>
              <a:buChar char="•"/>
            </a:pPr>
            <a:r>
              <a:rPr lang="en-GB"/>
              <a:t>Based upon these alerts, a security operations center (SOC) analyst or incident responder can investigate the issue and take the appropriate actions to remediate the threat.</a:t>
            </a:r>
            <a:endParaRPr/>
          </a:p>
        </p:txBody>
      </p:sp>
      <p:sp>
        <p:nvSpPr>
          <p:cNvPr id="176" name="Google Shape;176;g11d9ea97359_0_0"/>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d9ea97359_0_46"/>
          <p:cNvSpPr txBox="1"/>
          <p:nvPr>
            <p:ph type="title"/>
          </p:nvPr>
        </p:nvSpPr>
        <p:spPr>
          <a:xfrm>
            <a:off x="457200" y="533400"/>
            <a:ext cx="82296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Classification of Intrusion Detection System</a:t>
            </a:r>
            <a:endParaRPr/>
          </a:p>
        </p:txBody>
      </p:sp>
      <p:sp>
        <p:nvSpPr>
          <p:cNvPr id="183" name="Google Shape;183;g11d9ea97359_0_46"/>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GB"/>
              <a:t>Intrusion detection systems are designed to be deployed in different environments. And like many cybersecurity solutions, an IDS can either be host-based or network-based.</a:t>
            </a:r>
            <a:endParaRPr/>
          </a:p>
          <a:p>
            <a:pPr indent="-325755" lvl="1" marL="914400" rtl="0" algn="l">
              <a:spcBef>
                <a:spcPts val="0"/>
              </a:spcBef>
              <a:spcAft>
                <a:spcPts val="0"/>
              </a:spcAft>
              <a:buSzPts val="1530"/>
              <a:buChar char="•"/>
            </a:pPr>
            <a:r>
              <a:rPr lang="en-GB"/>
              <a:t>Host-Based IDS (HIDS): A host-based IDS is deployed on a particular endpoint and designed to protect it against internal and external threats. Such an IDS may have the ability to monitor network traffic to and from the machine, observe running processes, and inspect the system’s logs. A host-based IDS’s visibility is limited to its host machine, decreasing the available context for decision-making, but has deep visibility into the host computer’s internals.</a:t>
            </a:r>
            <a:endParaRPr/>
          </a:p>
          <a:p>
            <a:pPr indent="0" lvl="0" marL="0" rtl="0" algn="l">
              <a:spcBef>
                <a:spcPts val="360"/>
              </a:spcBef>
              <a:spcAft>
                <a:spcPts val="0"/>
              </a:spcAft>
              <a:buNone/>
            </a:pPr>
            <a:r>
              <a:t/>
            </a:r>
            <a:endParaRPr/>
          </a:p>
        </p:txBody>
      </p:sp>
      <p:sp>
        <p:nvSpPr>
          <p:cNvPr id="184" name="Google Shape;184;g11d9ea97359_0_46"/>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d9ea97359_0_53"/>
          <p:cNvSpPr txBox="1"/>
          <p:nvPr>
            <p:ph type="title"/>
          </p:nvPr>
        </p:nvSpPr>
        <p:spPr>
          <a:xfrm>
            <a:off x="457200" y="533400"/>
            <a:ext cx="82296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27500"/>
              <a:buFont typeface="Arial"/>
              <a:buNone/>
            </a:pPr>
            <a:r>
              <a:rPr lang="en-GB"/>
              <a:t>Classification of Intrusion Detection System</a:t>
            </a:r>
            <a:endParaRPr/>
          </a:p>
        </p:txBody>
      </p:sp>
      <p:sp>
        <p:nvSpPr>
          <p:cNvPr id="191" name="Google Shape;191;g11d9ea97359_0_53"/>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1" marL="914400" rtl="0" algn="l">
              <a:spcBef>
                <a:spcPts val="360"/>
              </a:spcBef>
              <a:spcAft>
                <a:spcPts val="0"/>
              </a:spcAft>
              <a:buSzPts val="1530"/>
              <a:buChar char="•"/>
            </a:pPr>
            <a:r>
              <a:rPr lang="en-GB"/>
              <a:t>Network-Based IDS (NIDS): A network-based IDS solution is designed to monitor an entire protected network. It has visibility into all traffic flowing through the network and makes determinations based upon packet metadata and contents. This wider viewpoint provides more context and the ability to detect widespread threats; however, these systems lack visibility into the internals of the endpoints that they protect.</a:t>
            </a:r>
            <a:endParaRPr/>
          </a:p>
          <a:p>
            <a:pPr indent="0" lvl="0" marL="0" rtl="0" algn="l">
              <a:spcBef>
                <a:spcPts val="360"/>
              </a:spcBef>
              <a:spcAft>
                <a:spcPts val="0"/>
              </a:spcAft>
              <a:buNone/>
            </a:pPr>
            <a:r>
              <a:t/>
            </a:r>
            <a:endParaRPr/>
          </a:p>
        </p:txBody>
      </p:sp>
      <p:sp>
        <p:nvSpPr>
          <p:cNvPr id="192" name="Google Shape;192;g11d9ea97359_0_53"/>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d9ea97359_0_60"/>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GB" sz="3600">
                <a:latin typeface="Constantia"/>
                <a:ea typeface="Constantia"/>
                <a:cs typeface="Constantia"/>
                <a:sym typeface="Constantia"/>
              </a:rPr>
              <a:t>Detection Method of IDS Deployment</a:t>
            </a:r>
            <a:endParaRPr sz="3600">
              <a:latin typeface="Constantia"/>
              <a:ea typeface="Constantia"/>
              <a:cs typeface="Constantia"/>
              <a:sym typeface="Constantia"/>
            </a:endParaRPr>
          </a:p>
        </p:txBody>
      </p:sp>
      <p:sp>
        <p:nvSpPr>
          <p:cNvPr id="199" name="Google Shape;199;g11d9ea97359_0_60"/>
          <p:cNvSpPr txBox="1"/>
          <p:nvPr>
            <p:ph idx="1" type="body"/>
          </p:nvPr>
        </p:nvSpPr>
        <p:spPr>
          <a:xfrm>
            <a:off x="457200" y="1600200"/>
            <a:ext cx="8229600" cy="48768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GB"/>
              <a:t>Beyond their deployment location, IDS solutions also differ in how they identify potential intrusions:</a:t>
            </a:r>
            <a:endParaRPr/>
          </a:p>
          <a:p>
            <a:pPr indent="0" lvl="0" marL="0" rtl="0" algn="l">
              <a:spcBef>
                <a:spcPts val="360"/>
              </a:spcBef>
              <a:spcAft>
                <a:spcPts val="0"/>
              </a:spcAft>
              <a:buNone/>
            </a:pPr>
            <a:r>
              <a:t/>
            </a:r>
            <a:endParaRPr/>
          </a:p>
          <a:p>
            <a:pPr indent="-325755" lvl="0" marL="457200" rtl="0" algn="l">
              <a:spcBef>
                <a:spcPts val="360"/>
              </a:spcBef>
              <a:spcAft>
                <a:spcPts val="0"/>
              </a:spcAft>
              <a:buSzPts val="1530"/>
              <a:buChar char="•"/>
            </a:pPr>
            <a:r>
              <a:rPr b="1" lang="en-GB"/>
              <a:t>Signature Detection:</a:t>
            </a:r>
            <a:r>
              <a:rPr lang="en-GB"/>
              <a:t> Signature-based IDS solutions use fingerprints of known threats to identify them. Once malware or other malicious content has been identified, a signature is generated and added to the list used by the IDS solution to test incoming content. This enables an IDS to achieve a high threat detection rate with no false positives because all alerts are generated based upon detection of known-malicious content. However, a signature-based IDS is limited to detecting known threats and is blind to zero-day vulnerabilities.</a:t>
            </a:r>
            <a:endParaRPr/>
          </a:p>
          <a:p>
            <a:pPr indent="0" lvl="0" marL="0" rtl="0" algn="l">
              <a:spcBef>
                <a:spcPts val="360"/>
              </a:spcBef>
              <a:spcAft>
                <a:spcPts val="0"/>
              </a:spcAft>
              <a:buNone/>
            </a:pPr>
            <a:r>
              <a:t/>
            </a:r>
            <a:endParaRPr/>
          </a:p>
        </p:txBody>
      </p:sp>
      <p:sp>
        <p:nvSpPr>
          <p:cNvPr id="200" name="Google Shape;200;g11d9ea97359_0_60"/>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d9ea97359_0_67"/>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GB" sz="3600">
                <a:latin typeface="Constantia"/>
                <a:ea typeface="Constantia"/>
                <a:cs typeface="Constantia"/>
                <a:sym typeface="Constantia"/>
              </a:rPr>
              <a:t>Detection Method of IDS Deployment</a:t>
            </a:r>
            <a:endParaRPr/>
          </a:p>
        </p:txBody>
      </p:sp>
      <p:sp>
        <p:nvSpPr>
          <p:cNvPr id="207" name="Google Shape;207;g11d9ea97359_0_67"/>
          <p:cNvSpPr txBox="1"/>
          <p:nvPr>
            <p:ph idx="1" type="body"/>
          </p:nvPr>
        </p:nvSpPr>
        <p:spPr>
          <a:xfrm>
            <a:off x="457200" y="1600200"/>
            <a:ext cx="8229600" cy="4876800"/>
          </a:xfrm>
          <a:prstGeom prst="rect">
            <a:avLst/>
          </a:prstGeom>
        </p:spPr>
        <p:txBody>
          <a:bodyPr anchorCtr="0" anchor="t" bIns="45700" lIns="91425" spcFirstLastPara="1" rIns="91425" wrap="square" tIns="45700">
            <a:noAutofit/>
          </a:bodyPr>
          <a:lstStyle/>
          <a:p>
            <a:pPr indent="-338455" lvl="1" marL="914400" rtl="0" algn="l">
              <a:spcBef>
                <a:spcPts val="360"/>
              </a:spcBef>
              <a:spcAft>
                <a:spcPts val="0"/>
              </a:spcAft>
              <a:buSzPts val="1730"/>
              <a:buChar char="•"/>
            </a:pPr>
            <a:r>
              <a:rPr b="1" lang="en-GB" sz="2200"/>
              <a:t>Anomaly Detection:</a:t>
            </a:r>
            <a:r>
              <a:rPr lang="en-GB" sz="2200"/>
              <a:t> Anomaly-based IDS solutions build a model of the “normal” behavior of the protected system. All future behavior is compared to this model, and any anomalies are labeled as potential threats and generate alerts. This approach can detect novel or zero-day threats.</a:t>
            </a:r>
            <a:endParaRPr sz="2200"/>
          </a:p>
          <a:p>
            <a:pPr indent="-338455" lvl="1" marL="914400" rtl="0" algn="l">
              <a:spcBef>
                <a:spcPts val="0"/>
              </a:spcBef>
              <a:spcAft>
                <a:spcPts val="0"/>
              </a:spcAft>
              <a:buSzPts val="1730"/>
              <a:buChar char="•"/>
            </a:pPr>
            <a:r>
              <a:rPr b="1" lang="en-GB" sz="2200"/>
              <a:t>Hybrid Detection:</a:t>
            </a:r>
            <a:r>
              <a:rPr lang="en-GB" sz="2200"/>
              <a:t> A hybrid IDS uses both signature-based and anomaly-based detection. This enables it to detect more potential attacks with a lower error rate than using either system in isolation.</a:t>
            </a:r>
            <a:endParaRPr sz="2200"/>
          </a:p>
        </p:txBody>
      </p:sp>
      <p:sp>
        <p:nvSpPr>
          <p:cNvPr id="208" name="Google Shape;208;g11d9ea97359_0_67"/>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d9ea97359_0_7"/>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Intrusion </a:t>
            </a:r>
            <a:r>
              <a:rPr lang="en-GB"/>
              <a:t>Prevention</a:t>
            </a:r>
            <a:r>
              <a:rPr lang="en-GB"/>
              <a:t> System</a:t>
            </a:r>
            <a:endParaRPr/>
          </a:p>
        </p:txBody>
      </p:sp>
      <p:sp>
        <p:nvSpPr>
          <p:cNvPr id="215" name="Google Shape;215;g11d9ea97359_0_7"/>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360"/>
              </a:spcBef>
              <a:spcAft>
                <a:spcPts val="0"/>
              </a:spcAft>
              <a:buSzPts val="1530"/>
              <a:buChar char="•"/>
            </a:pPr>
            <a:r>
              <a:rPr lang="en-GB"/>
              <a:t>An Intrusion Prevention System is a protection system that identifies any suspicious activity and prevent (IPS) the threat. </a:t>
            </a:r>
            <a:endParaRPr/>
          </a:p>
          <a:p>
            <a:pPr indent="-325755" lvl="0" marL="457200" rtl="0" algn="l">
              <a:spcBef>
                <a:spcPts val="0"/>
              </a:spcBef>
              <a:spcAft>
                <a:spcPts val="0"/>
              </a:spcAft>
              <a:buSzPts val="1530"/>
              <a:buChar char="•"/>
            </a:pPr>
            <a:r>
              <a:rPr lang="en-GB"/>
              <a:t>It logs and reports the attempt of </a:t>
            </a:r>
            <a:r>
              <a:rPr lang="en-GB"/>
              <a:t>suspicious</a:t>
            </a:r>
            <a:r>
              <a:rPr lang="en-GB"/>
              <a:t> activity to the network managers or Security Operations Center (SOC) staff.</a:t>
            </a:r>
            <a:endParaRPr/>
          </a:p>
        </p:txBody>
      </p:sp>
      <p:sp>
        <p:nvSpPr>
          <p:cNvPr id="216" name="Google Shape;216;g11d9ea97359_0_7"/>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d9ea97359_0_14"/>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Honeypots</a:t>
            </a:r>
            <a:endParaRPr/>
          </a:p>
        </p:txBody>
      </p:sp>
      <p:sp>
        <p:nvSpPr>
          <p:cNvPr id="223" name="Google Shape;223;g11d9ea97359_0_14"/>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GB"/>
              <a:t>The honeypot looks like a real computer system, with applications and data, fooling cybercriminals into thinking it's a legitimate target. For example, a honeypot could mimic a company's customer billing system - a frequent target of attack for criminals who want to find credit card numbers. Once the hackers are in, they can be tracked, and their behavior assessed for clues on how to make the real network more secure.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224" name="Google Shape;224;g11d9ea97359_0_14"/>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d9ea97359_0_28"/>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GB"/>
              <a:t>Honeypots</a:t>
            </a:r>
            <a:endParaRPr/>
          </a:p>
        </p:txBody>
      </p:sp>
      <p:sp>
        <p:nvSpPr>
          <p:cNvPr id="231" name="Google Shape;231;g11d9ea97359_0_28"/>
          <p:cNvSpPr txBox="1"/>
          <p:nvPr>
            <p:ph idx="1" type="body"/>
          </p:nvPr>
        </p:nvSpPr>
        <p:spPr>
          <a:xfrm>
            <a:off x="457200" y="1600200"/>
            <a:ext cx="8229600" cy="48768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rPr lang="en-GB"/>
              <a:t>Honeypots are made attractive to attackers by building in deliberate security vulnerabilities. For instance, a honeypot might have ports that respond to a port scan or weak passwords. Vulnerable ports might be left open to entice attackers into the honeypot environment, rather than the more secure live network.</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lang="en-GB"/>
              <a:t>Honeypot is </a:t>
            </a:r>
            <a:r>
              <a:rPr lang="en-GB"/>
              <a:t>an information tool that can help you understand existing threats to your business and spot the emergence of new threats. With the intelligence obtained from a honeypot, security efforts can be prioritized and focused.</a:t>
            </a:r>
            <a:endParaRPr/>
          </a:p>
          <a:p>
            <a:pPr indent="0" lvl="0" marL="0" rtl="0" algn="l">
              <a:spcBef>
                <a:spcPts val="360"/>
              </a:spcBef>
              <a:spcAft>
                <a:spcPts val="0"/>
              </a:spcAft>
              <a:buNone/>
            </a:pPr>
            <a:r>
              <a:t/>
            </a:r>
            <a:endParaRPr/>
          </a:p>
        </p:txBody>
      </p:sp>
      <p:sp>
        <p:nvSpPr>
          <p:cNvPr id="232" name="Google Shape;232;g11d9ea97359_0_28"/>
          <p:cNvSpPr txBox="1"/>
          <p:nvPr>
            <p:ph idx="12" type="sldNum"/>
          </p:nvPr>
        </p:nvSpPr>
        <p:spPr>
          <a:xfrm>
            <a:off x="7620000" y="18288"/>
            <a:ext cx="10668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Topics</a:t>
            </a:r>
            <a:endParaRPr/>
          </a:p>
        </p:txBody>
      </p:sp>
      <p:sp>
        <p:nvSpPr>
          <p:cNvPr id="105" name="Google Shape;105;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Firewalls</a:t>
            </a:r>
            <a:endParaRPr/>
          </a:p>
          <a:p>
            <a:pPr indent="-182880" lvl="0" marL="182880" rtl="0" algn="l">
              <a:spcBef>
                <a:spcPts val="480"/>
              </a:spcBef>
              <a:spcAft>
                <a:spcPts val="0"/>
              </a:spcAft>
              <a:buSzPts val="2040"/>
              <a:buChar char="•"/>
            </a:pPr>
            <a:r>
              <a:rPr lang="en-GB"/>
              <a:t>Intrusion Detection Systems</a:t>
            </a:r>
            <a:endParaRPr/>
          </a:p>
          <a:p>
            <a:pPr indent="-182880" lvl="0" marL="182880" rtl="0" algn="l">
              <a:spcBef>
                <a:spcPts val="480"/>
              </a:spcBef>
              <a:spcAft>
                <a:spcPts val="0"/>
              </a:spcAft>
              <a:buSzPts val="2040"/>
              <a:buChar char="•"/>
            </a:pPr>
            <a:r>
              <a:rPr lang="en-GB"/>
              <a:t>Intrusion Prevention Systems</a:t>
            </a:r>
            <a:endParaRPr/>
          </a:p>
          <a:p>
            <a:pPr indent="-182880" lvl="0" marL="182880" rtl="0" algn="l">
              <a:spcBef>
                <a:spcPts val="480"/>
              </a:spcBef>
              <a:spcAft>
                <a:spcPts val="0"/>
              </a:spcAft>
              <a:buSzPts val="2040"/>
              <a:buChar char="•"/>
            </a:pPr>
            <a:r>
              <a:rPr lang="en-GB"/>
              <a:t>Honeypots</a:t>
            </a:r>
            <a:endParaRPr/>
          </a:p>
        </p:txBody>
      </p:sp>
      <p:sp>
        <p:nvSpPr>
          <p:cNvPr id="106" name="Google Shape;106;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descr="http://www.ibmsystemsmag.com/getattachment/c15ad019-2879-4067-b8c0-e3960ed9fbe8" id="107" name="Google Shape;107;p2"/>
          <p:cNvPicPr preferRelativeResize="0"/>
          <p:nvPr/>
        </p:nvPicPr>
        <p:blipFill rotWithShape="1">
          <a:blip r:embed="rId3">
            <a:alphaModFix/>
          </a:blip>
          <a:srcRect b="0" l="0" r="0" t="0"/>
          <a:stretch/>
        </p:blipFill>
        <p:spPr>
          <a:xfrm>
            <a:off x="3505200" y="3962400"/>
            <a:ext cx="5029200" cy="2371726"/>
          </a:xfrm>
          <a:prstGeom prst="rect">
            <a:avLst/>
          </a:prstGeom>
          <a:noFill/>
          <a:ln cap="flat" cmpd="sng" w="9525">
            <a:solidFill>
              <a:schemeClr val="accent1"/>
            </a:solidFill>
            <a:prstDash val="solid"/>
            <a:round/>
            <a:headEnd len="sm" w="sm" type="none"/>
            <a:tailEnd len="sm" w="sm" type="none"/>
          </a:ln>
        </p:spPr>
      </p:pic>
      <p:pic>
        <p:nvPicPr>
          <p:cNvPr descr="http://www.security-faqs.com/wp-content/uploads/2010/11/Intrusion-Detection-System.jpg" id="108" name="Google Shape;108;p2"/>
          <p:cNvPicPr preferRelativeResize="0"/>
          <p:nvPr/>
        </p:nvPicPr>
        <p:blipFill rotWithShape="1">
          <a:blip r:embed="rId4">
            <a:alphaModFix/>
          </a:blip>
          <a:srcRect b="0" l="0" r="0" t="0"/>
          <a:stretch/>
        </p:blipFill>
        <p:spPr>
          <a:xfrm>
            <a:off x="838200" y="3733800"/>
            <a:ext cx="2195262" cy="27432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5400"/>
              <a:buFont typeface="Calibri"/>
              <a:buNone/>
            </a:pPr>
            <a:r>
              <a:rPr lang="en-GB"/>
              <a:t>FIREWALLS</a:t>
            </a:r>
            <a:endParaRPr/>
          </a:p>
        </p:txBody>
      </p:sp>
      <p:sp>
        <p:nvSpPr>
          <p:cNvPr id="114" name="Google Shape;114;p3"/>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GB"/>
              <a:t> </a:t>
            </a:r>
            <a:endParaRPr/>
          </a:p>
        </p:txBody>
      </p:sp>
      <p:sp>
        <p:nvSpPr>
          <p:cNvPr id="115" name="Google Shape;115;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The Need for Firewall</a:t>
            </a:r>
            <a:endParaRPr/>
          </a:p>
        </p:txBody>
      </p:sp>
      <p:sp>
        <p:nvSpPr>
          <p:cNvPr id="124" name="Google Shape;124;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Internet connectivity is essential however it creates a threat, so we need effective means of protecting LANs</a:t>
            </a:r>
            <a:endParaRPr/>
          </a:p>
          <a:p>
            <a:pPr indent="-182880" lvl="0" marL="182880" rtl="0" algn="l">
              <a:spcBef>
                <a:spcPts val="480"/>
              </a:spcBef>
              <a:spcAft>
                <a:spcPts val="0"/>
              </a:spcAft>
              <a:buSzPts val="2040"/>
              <a:buChar char="•"/>
            </a:pPr>
            <a:r>
              <a:rPr lang="en-GB"/>
              <a:t>Firewalls are inserted between the premises network and the Internet to establish a controlled link</a:t>
            </a:r>
            <a:endParaRPr/>
          </a:p>
          <a:p>
            <a:pPr indent="-182880" lvl="1" marL="457200" rtl="0" algn="l">
              <a:spcBef>
                <a:spcPts val="400"/>
              </a:spcBef>
              <a:spcAft>
                <a:spcPts val="0"/>
              </a:spcAft>
              <a:buSzPts val="1700"/>
              <a:buChar char="•"/>
            </a:pPr>
            <a:r>
              <a:rPr lang="en-GB"/>
              <a:t>These firewalls can be a single device (or computer system) or a set of two or more devices (or computer systems) working together</a:t>
            </a:r>
            <a:endParaRPr/>
          </a:p>
          <a:p>
            <a:pPr indent="-182880" lvl="0" marL="182880" rtl="0" algn="l">
              <a:spcBef>
                <a:spcPts val="480"/>
              </a:spcBef>
              <a:spcAft>
                <a:spcPts val="0"/>
              </a:spcAft>
              <a:buSzPts val="2040"/>
              <a:buChar char="•"/>
            </a:pPr>
            <a:r>
              <a:rPr lang="en-GB"/>
              <a:t>Firewalls are used as a perimeter defence</a:t>
            </a:r>
            <a:endParaRPr/>
          </a:p>
          <a:p>
            <a:pPr indent="-182880" lvl="1" marL="457200" rtl="0" algn="l">
              <a:spcBef>
                <a:spcPts val="400"/>
              </a:spcBef>
              <a:spcAft>
                <a:spcPts val="0"/>
              </a:spcAft>
              <a:buSzPts val="1700"/>
              <a:buChar char="•"/>
            </a:pPr>
            <a:r>
              <a:rPr lang="en-GB"/>
              <a:t>Works as  a single choke point to impose security and auditing </a:t>
            </a:r>
            <a:endParaRPr/>
          </a:p>
          <a:p>
            <a:pPr indent="-182880" lvl="1" marL="457200" rtl="0" algn="l">
              <a:spcBef>
                <a:spcPts val="400"/>
              </a:spcBef>
              <a:spcAft>
                <a:spcPts val="0"/>
              </a:spcAft>
              <a:buSzPts val="1700"/>
              <a:buChar char="•"/>
            </a:pPr>
            <a:r>
              <a:rPr lang="en-GB"/>
              <a:t>Insulates the internal systems from external networks</a:t>
            </a:r>
            <a:endParaRPr/>
          </a:p>
          <a:p>
            <a:pPr indent="-53339" lvl="0" marL="182880" rtl="0" algn="l">
              <a:spcBef>
                <a:spcPts val="480"/>
              </a:spcBef>
              <a:spcAft>
                <a:spcPts val="0"/>
              </a:spcAft>
              <a:buSzPts val="2040"/>
              <a:buNone/>
            </a:pPr>
            <a:r>
              <a:t/>
            </a:r>
            <a:endParaRPr/>
          </a:p>
        </p:txBody>
      </p:sp>
      <p:sp>
        <p:nvSpPr>
          <p:cNvPr id="125" name="Google Shape;125;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26" name="Google Shape;126;p4"/>
          <p:cNvPicPr preferRelativeResize="0"/>
          <p:nvPr/>
        </p:nvPicPr>
        <p:blipFill rotWithShape="1">
          <a:blip r:embed="rId3">
            <a:alphaModFix/>
          </a:blip>
          <a:srcRect b="0" l="0" r="0" t="0"/>
          <a:stretch/>
        </p:blipFill>
        <p:spPr>
          <a:xfrm>
            <a:off x="2668121" y="5181600"/>
            <a:ext cx="3961279" cy="16002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Firewall Design Goals</a:t>
            </a:r>
            <a:endParaRPr/>
          </a:p>
        </p:txBody>
      </p:sp>
      <p:sp>
        <p:nvSpPr>
          <p:cNvPr id="132" name="Google Shape;132;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All traffic from inside to outside, and vice versa, must pass through the firewall</a:t>
            </a:r>
            <a:endParaRPr/>
          </a:p>
          <a:p>
            <a:pPr indent="-182880" lvl="0" marL="182880" rtl="0" algn="l">
              <a:spcBef>
                <a:spcPts val="480"/>
              </a:spcBef>
              <a:spcAft>
                <a:spcPts val="0"/>
              </a:spcAft>
              <a:buSzPts val="2040"/>
              <a:buChar char="•"/>
            </a:pPr>
            <a:r>
              <a:rPr lang="en-GB"/>
              <a:t>Only authorized traffic as defined by the local security policy will be allowed to pass</a:t>
            </a:r>
            <a:endParaRPr/>
          </a:p>
          <a:p>
            <a:pPr indent="-182880" lvl="0" marL="182880" rtl="0" algn="l">
              <a:spcBef>
                <a:spcPts val="480"/>
              </a:spcBef>
              <a:spcAft>
                <a:spcPts val="0"/>
              </a:spcAft>
              <a:buSzPts val="2040"/>
              <a:buChar char="•"/>
            </a:pPr>
            <a:r>
              <a:rPr lang="en-GB"/>
              <a:t>The firewall itself is immune to penetration</a:t>
            </a:r>
            <a:endParaRPr/>
          </a:p>
          <a:p>
            <a:pPr indent="-53339" lvl="0" marL="182880" rtl="0" algn="l">
              <a:spcBef>
                <a:spcPts val="480"/>
              </a:spcBef>
              <a:spcAft>
                <a:spcPts val="0"/>
              </a:spcAft>
              <a:buSzPts val="2040"/>
              <a:buNone/>
            </a:pPr>
            <a:r>
              <a:t/>
            </a:r>
            <a:endParaRPr/>
          </a:p>
        </p:txBody>
      </p:sp>
      <p:sp>
        <p:nvSpPr>
          <p:cNvPr id="133" name="Google Shape;133;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Firewall Access Policy</a:t>
            </a:r>
            <a:endParaRPr/>
          </a:p>
        </p:txBody>
      </p:sp>
      <p:sp>
        <p:nvSpPr>
          <p:cNvPr id="139" name="Google Shape;139;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A critical component in the planning and implementation of a firewall is specifying a suitable access policy</a:t>
            </a:r>
            <a:endParaRPr/>
          </a:p>
          <a:p>
            <a:pPr indent="-182880" lvl="1" marL="457200" rtl="0" algn="l">
              <a:spcBef>
                <a:spcPts val="400"/>
              </a:spcBef>
              <a:spcAft>
                <a:spcPts val="0"/>
              </a:spcAft>
              <a:buSzPts val="1700"/>
              <a:buChar char="•"/>
            </a:pPr>
            <a:r>
              <a:rPr lang="en-GB"/>
              <a:t>This lists the types of traffic authorized to pass through the firewall</a:t>
            </a:r>
            <a:endParaRPr/>
          </a:p>
          <a:p>
            <a:pPr indent="-182880" lvl="1" marL="457200" rtl="0" algn="l">
              <a:spcBef>
                <a:spcPts val="400"/>
              </a:spcBef>
              <a:spcAft>
                <a:spcPts val="0"/>
              </a:spcAft>
              <a:buSzPts val="1700"/>
              <a:buChar char="•"/>
            </a:pPr>
            <a:r>
              <a:rPr lang="en-GB"/>
              <a:t>Includes address ranges, protocols, applications and content types</a:t>
            </a:r>
            <a:endParaRPr/>
          </a:p>
          <a:p>
            <a:pPr indent="-182880" lvl="0" marL="182880" rtl="0" algn="l">
              <a:spcBef>
                <a:spcPts val="480"/>
              </a:spcBef>
              <a:spcAft>
                <a:spcPts val="0"/>
              </a:spcAft>
              <a:buSzPts val="2040"/>
              <a:buChar char="•"/>
            </a:pPr>
            <a:r>
              <a:rPr lang="en-GB"/>
              <a:t>This policy should be developed from the organization’s information security risk assessment team’s recommendation </a:t>
            </a:r>
            <a:endParaRPr/>
          </a:p>
          <a:p>
            <a:pPr indent="-182880" lvl="0" marL="182880" rtl="0" algn="l">
              <a:spcBef>
                <a:spcPts val="480"/>
              </a:spcBef>
              <a:spcAft>
                <a:spcPts val="0"/>
              </a:spcAft>
              <a:buSzPts val="2040"/>
              <a:buChar char="•"/>
            </a:pPr>
            <a:r>
              <a:rPr lang="en-GB"/>
              <a:t>Should be developed from a broad specification of which traffic types the organization needs to support and then refined to specific detail</a:t>
            </a:r>
            <a:endParaRPr/>
          </a:p>
        </p:txBody>
      </p:sp>
      <p:sp>
        <p:nvSpPr>
          <p:cNvPr id="140" name="Google Shape;140;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Firewall Filters Characteristics</a:t>
            </a:r>
            <a:endParaRPr/>
          </a:p>
        </p:txBody>
      </p:sp>
      <p:sp>
        <p:nvSpPr>
          <p:cNvPr id="146" name="Google Shape;146;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182880" lvl="0" marL="182880" rtl="0" algn="l">
              <a:spcBef>
                <a:spcPts val="0"/>
              </a:spcBef>
              <a:spcAft>
                <a:spcPts val="0"/>
              </a:spcAft>
              <a:buSzPts val="2040"/>
              <a:buChar char="•"/>
            </a:pPr>
            <a:r>
              <a:rPr lang="en-GB"/>
              <a:t>IP address and protocol values</a:t>
            </a:r>
            <a:endParaRPr/>
          </a:p>
          <a:p>
            <a:pPr indent="-182880" lvl="1" marL="457200" rtl="0" algn="l">
              <a:spcBef>
                <a:spcPts val="400"/>
              </a:spcBef>
              <a:spcAft>
                <a:spcPts val="0"/>
              </a:spcAft>
              <a:buSzPts val="1700"/>
              <a:buChar char="•"/>
            </a:pPr>
            <a:r>
              <a:rPr lang="en-GB"/>
              <a:t>This type of filtering is used by packet filter and stateful inspection firewalls</a:t>
            </a:r>
            <a:endParaRPr/>
          </a:p>
          <a:p>
            <a:pPr indent="-182880" lvl="1" marL="457200" rtl="0" algn="l">
              <a:spcBef>
                <a:spcPts val="400"/>
              </a:spcBef>
              <a:spcAft>
                <a:spcPts val="0"/>
              </a:spcAft>
              <a:buSzPts val="1700"/>
              <a:buChar char="•"/>
            </a:pPr>
            <a:r>
              <a:rPr lang="en-GB"/>
              <a:t>Typically used to limit access to specific services</a:t>
            </a:r>
            <a:endParaRPr/>
          </a:p>
          <a:p>
            <a:pPr indent="-182880" lvl="0" marL="182880" rtl="0" algn="l">
              <a:spcBef>
                <a:spcPts val="480"/>
              </a:spcBef>
              <a:spcAft>
                <a:spcPts val="0"/>
              </a:spcAft>
              <a:buSzPts val="2040"/>
              <a:buChar char="•"/>
            </a:pPr>
            <a:r>
              <a:rPr lang="en-GB"/>
              <a:t>Application protocol</a:t>
            </a:r>
            <a:endParaRPr/>
          </a:p>
          <a:p>
            <a:pPr indent="-182880" lvl="1" marL="457200" rtl="0" algn="l">
              <a:spcBef>
                <a:spcPts val="400"/>
              </a:spcBef>
              <a:spcAft>
                <a:spcPts val="0"/>
              </a:spcAft>
              <a:buSzPts val="1700"/>
              <a:buChar char="•"/>
            </a:pPr>
            <a:r>
              <a:rPr lang="en-GB"/>
              <a:t>This type of filtering is used by an application-level gateway that relays and monitors the exchange of information for specific application protocols</a:t>
            </a:r>
            <a:endParaRPr/>
          </a:p>
          <a:p>
            <a:pPr indent="-182880" lvl="0" marL="182880" rtl="0" algn="l">
              <a:spcBef>
                <a:spcPts val="480"/>
              </a:spcBef>
              <a:spcAft>
                <a:spcPts val="0"/>
              </a:spcAft>
              <a:buSzPts val="2040"/>
              <a:buChar char="•"/>
            </a:pPr>
            <a:r>
              <a:rPr lang="en-GB"/>
              <a:t>User identity</a:t>
            </a:r>
            <a:endParaRPr/>
          </a:p>
          <a:p>
            <a:pPr indent="-182880" lvl="1" marL="457200" rtl="0" algn="l">
              <a:spcBef>
                <a:spcPts val="400"/>
              </a:spcBef>
              <a:spcAft>
                <a:spcPts val="0"/>
              </a:spcAft>
              <a:buSzPts val="1700"/>
              <a:buChar char="•"/>
            </a:pPr>
            <a:r>
              <a:rPr lang="en-GB"/>
              <a:t>Typically for inside users who identify themselves using some form of secure authentication technology</a:t>
            </a:r>
            <a:endParaRPr/>
          </a:p>
          <a:p>
            <a:pPr indent="-182880" lvl="0" marL="182880" rtl="0" algn="l">
              <a:spcBef>
                <a:spcPts val="480"/>
              </a:spcBef>
              <a:spcAft>
                <a:spcPts val="0"/>
              </a:spcAft>
              <a:buSzPts val="2040"/>
              <a:buChar char="•"/>
            </a:pPr>
            <a:r>
              <a:rPr lang="en-GB"/>
              <a:t>Network activity</a:t>
            </a:r>
            <a:endParaRPr/>
          </a:p>
          <a:p>
            <a:pPr indent="-182880" lvl="1" marL="457200" rtl="0" algn="l">
              <a:spcBef>
                <a:spcPts val="400"/>
              </a:spcBef>
              <a:spcAft>
                <a:spcPts val="0"/>
              </a:spcAft>
              <a:buSzPts val="1700"/>
              <a:buChar char="•"/>
            </a:pPr>
            <a:r>
              <a:rPr lang="en-GB"/>
              <a:t>Controls access based on considerations such as the time or request, rate of requests, or other activity patterns</a:t>
            </a:r>
            <a:endParaRPr/>
          </a:p>
          <a:p>
            <a:pPr indent="-74929" lvl="1" marL="457200" rtl="0" algn="l">
              <a:spcBef>
                <a:spcPts val="400"/>
              </a:spcBef>
              <a:spcAft>
                <a:spcPts val="0"/>
              </a:spcAft>
              <a:buSzPts val="1700"/>
              <a:buNone/>
            </a:pPr>
            <a:r>
              <a:t/>
            </a:r>
            <a:endParaRPr/>
          </a:p>
        </p:txBody>
      </p:sp>
      <p:sp>
        <p:nvSpPr>
          <p:cNvPr id="147" name="Google Shape;147;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Firewall Capabilities and Limits</a:t>
            </a:r>
            <a:endParaRPr/>
          </a:p>
        </p:txBody>
      </p:sp>
      <p:sp>
        <p:nvSpPr>
          <p:cNvPr id="153" name="Google Shape;153;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GB"/>
              <a:t>Capabilities</a:t>
            </a:r>
            <a:endParaRPr/>
          </a:p>
          <a:p>
            <a:pPr indent="-182880" lvl="1" marL="457200" rtl="0" algn="l">
              <a:spcBef>
                <a:spcPts val="400"/>
              </a:spcBef>
              <a:spcAft>
                <a:spcPts val="0"/>
              </a:spcAft>
              <a:buSzPts val="1700"/>
              <a:buChar char="•"/>
            </a:pPr>
            <a:r>
              <a:rPr lang="en-GB"/>
              <a:t>Defines a single choke point</a:t>
            </a:r>
            <a:endParaRPr/>
          </a:p>
          <a:p>
            <a:pPr indent="-182880" lvl="1" marL="457200" rtl="0" algn="l">
              <a:spcBef>
                <a:spcPts val="400"/>
              </a:spcBef>
              <a:spcAft>
                <a:spcPts val="0"/>
              </a:spcAft>
              <a:buSzPts val="1700"/>
              <a:buChar char="•"/>
            </a:pPr>
            <a:r>
              <a:rPr lang="en-GB"/>
              <a:t>Provides a location for monitoring security events</a:t>
            </a:r>
            <a:endParaRPr/>
          </a:p>
          <a:p>
            <a:pPr indent="-182880" lvl="1" marL="457200" rtl="0" algn="l">
              <a:spcBef>
                <a:spcPts val="400"/>
              </a:spcBef>
              <a:spcAft>
                <a:spcPts val="0"/>
              </a:spcAft>
              <a:buSzPts val="1700"/>
              <a:buChar char="•"/>
            </a:pPr>
            <a:r>
              <a:rPr lang="en-GB"/>
              <a:t>Convenient platform for several Internet functions that are not security related</a:t>
            </a:r>
            <a:endParaRPr/>
          </a:p>
          <a:p>
            <a:pPr indent="-182880" lvl="1" marL="457200" rtl="0" algn="l">
              <a:spcBef>
                <a:spcPts val="400"/>
              </a:spcBef>
              <a:spcAft>
                <a:spcPts val="0"/>
              </a:spcAft>
              <a:buSzPts val="1700"/>
              <a:buChar char="•"/>
            </a:pPr>
            <a:r>
              <a:rPr lang="en-GB"/>
              <a:t>Can serve as the platform for IPSec</a:t>
            </a:r>
            <a:endParaRPr/>
          </a:p>
          <a:p>
            <a:pPr indent="-182880" lvl="0" marL="182880" rtl="0" algn="l">
              <a:spcBef>
                <a:spcPts val="480"/>
              </a:spcBef>
              <a:spcAft>
                <a:spcPts val="0"/>
              </a:spcAft>
              <a:buSzPts val="2040"/>
              <a:buChar char="•"/>
            </a:pPr>
            <a:r>
              <a:rPr lang="en-GB"/>
              <a:t>Limits</a:t>
            </a:r>
            <a:endParaRPr/>
          </a:p>
          <a:p>
            <a:pPr indent="-182880" lvl="1" marL="457200" rtl="0" algn="l">
              <a:spcBef>
                <a:spcPts val="400"/>
              </a:spcBef>
              <a:spcAft>
                <a:spcPts val="0"/>
              </a:spcAft>
              <a:buSzPts val="1700"/>
              <a:buChar char="•"/>
            </a:pPr>
            <a:r>
              <a:rPr lang="en-GB"/>
              <a:t>Cannot protect against attacks bypassing firewall</a:t>
            </a:r>
            <a:endParaRPr/>
          </a:p>
          <a:p>
            <a:pPr indent="-182880" lvl="1" marL="457200" rtl="0" algn="l">
              <a:spcBef>
                <a:spcPts val="400"/>
              </a:spcBef>
              <a:spcAft>
                <a:spcPts val="0"/>
              </a:spcAft>
              <a:buSzPts val="1700"/>
              <a:buChar char="•"/>
            </a:pPr>
            <a:r>
              <a:rPr lang="en-GB"/>
              <a:t>May not protect fully against internal threats</a:t>
            </a:r>
            <a:endParaRPr/>
          </a:p>
          <a:p>
            <a:pPr indent="-182880" lvl="1" marL="457200" rtl="0" algn="l">
              <a:spcBef>
                <a:spcPts val="400"/>
              </a:spcBef>
              <a:spcAft>
                <a:spcPts val="0"/>
              </a:spcAft>
              <a:buSzPts val="1700"/>
              <a:buChar char="•"/>
            </a:pPr>
            <a:r>
              <a:rPr lang="en-GB"/>
              <a:t>Improperly secured wireless LAN can be accessed from outside the organization</a:t>
            </a:r>
            <a:endParaRPr/>
          </a:p>
          <a:p>
            <a:pPr indent="-182880" lvl="1" marL="457200" rtl="0" algn="l">
              <a:spcBef>
                <a:spcPts val="400"/>
              </a:spcBef>
              <a:spcAft>
                <a:spcPts val="0"/>
              </a:spcAft>
              <a:buSzPts val="1700"/>
              <a:buChar char="•"/>
            </a:pPr>
            <a:r>
              <a:rPr lang="en-GB"/>
              <a:t>Laptop, PDA, or portable storage device may be infected outside the corporate network then used internally</a:t>
            </a:r>
            <a:endParaRPr/>
          </a:p>
          <a:p>
            <a:pPr indent="-74929" lvl="1" marL="457200" rtl="0" algn="l">
              <a:spcBef>
                <a:spcPts val="400"/>
              </a:spcBef>
              <a:spcAft>
                <a:spcPts val="0"/>
              </a:spcAft>
              <a:buSzPts val="1700"/>
              <a:buNone/>
            </a:pPr>
            <a:r>
              <a:t/>
            </a:r>
            <a:endParaRPr/>
          </a:p>
        </p:txBody>
      </p:sp>
      <p:sp>
        <p:nvSpPr>
          <p:cNvPr id="154" name="Google Shape;154;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Calibri"/>
              <a:buNone/>
            </a:pPr>
            <a:r>
              <a:rPr lang="en-GB"/>
              <a:t>Packet Filtering Firewall</a:t>
            </a:r>
            <a:endParaRPr/>
          </a:p>
        </p:txBody>
      </p:sp>
      <p:sp>
        <p:nvSpPr>
          <p:cNvPr id="160" name="Google Shape;160;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182880" lvl="0" marL="182880" rtl="0" algn="l">
              <a:spcBef>
                <a:spcPts val="0"/>
              </a:spcBef>
              <a:spcAft>
                <a:spcPts val="0"/>
              </a:spcAft>
              <a:buSzPts val="2040"/>
              <a:buChar char="•"/>
            </a:pPr>
            <a:r>
              <a:rPr lang="en-GB"/>
              <a:t>Applies rules to each incoming and outgoing IP packet </a:t>
            </a:r>
            <a:endParaRPr/>
          </a:p>
          <a:p>
            <a:pPr indent="-182880" lvl="1" marL="457200" rtl="0" algn="l">
              <a:spcBef>
                <a:spcPts val="400"/>
              </a:spcBef>
              <a:spcAft>
                <a:spcPts val="0"/>
              </a:spcAft>
              <a:buSzPts val="1700"/>
              <a:buChar char="•"/>
            </a:pPr>
            <a:r>
              <a:rPr lang="en-GB"/>
              <a:t>It forwards or discards the packet based on rules match</a:t>
            </a:r>
            <a:endParaRPr/>
          </a:p>
          <a:p>
            <a:pPr indent="-182880" lvl="1" marL="457200" rtl="0" algn="l">
              <a:spcBef>
                <a:spcPts val="400"/>
              </a:spcBef>
              <a:spcAft>
                <a:spcPts val="0"/>
              </a:spcAft>
              <a:buSzPts val="1700"/>
              <a:buChar char="•"/>
            </a:pPr>
            <a:r>
              <a:rPr lang="en-GB"/>
              <a:t>Filtering rules are based on information contained in a network packet typically </a:t>
            </a:r>
            <a:endParaRPr/>
          </a:p>
          <a:p>
            <a:pPr indent="-182879" lvl="2" marL="731520" rtl="0" algn="l">
              <a:spcBef>
                <a:spcPts val="360"/>
              </a:spcBef>
              <a:spcAft>
                <a:spcPts val="0"/>
              </a:spcAft>
              <a:buSzPts val="1620"/>
              <a:buChar char="•"/>
            </a:pPr>
            <a:r>
              <a:rPr lang="en-GB"/>
              <a:t>Source IP address</a:t>
            </a:r>
            <a:endParaRPr/>
          </a:p>
          <a:p>
            <a:pPr indent="-182879" lvl="2" marL="731520" rtl="0" algn="l">
              <a:spcBef>
                <a:spcPts val="360"/>
              </a:spcBef>
              <a:spcAft>
                <a:spcPts val="0"/>
              </a:spcAft>
              <a:buSzPts val="1620"/>
              <a:buChar char="•"/>
            </a:pPr>
            <a:r>
              <a:rPr lang="en-GB"/>
              <a:t>Destination IP address</a:t>
            </a:r>
            <a:endParaRPr/>
          </a:p>
          <a:p>
            <a:pPr indent="-182879" lvl="2" marL="731520" rtl="0" algn="l">
              <a:spcBef>
                <a:spcPts val="360"/>
              </a:spcBef>
              <a:spcAft>
                <a:spcPts val="0"/>
              </a:spcAft>
              <a:buSzPts val="1620"/>
              <a:buChar char="•"/>
            </a:pPr>
            <a:r>
              <a:rPr lang="en-GB"/>
              <a:t>Source and destination port numbers</a:t>
            </a:r>
            <a:endParaRPr/>
          </a:p>
          <a:p>
            <a:pPr indent="-182879" lvl="2" marL="731520" rtl="0" algn="l">
              <a:spcBef>
                <a:spcPts val="360"/>
              </a:spcBef>
              <a:spcAft>
                <a:spcPts val="0"/>
              </a:spcAft>
              <a:buSzPts val="1620"/>
              <a:buChar char="•"/>
            </a:pPr>
            <a:r>
              <a:rPr lang="en-GB"/>
              <a:t>IP protocol field</a:t>
            </a:r>
            <a:endParaRPr/>
          </a:p>
          <a:p>
            <a:pPr indent="-182879" lvl="2" marL="731520" rtl="0" algn="l">
              <a:spcBef>
                <a:spcPts val="360"/>
              </a:spcBef>
              <a:spcAft>
                <a:spcPts val="0"/>
              </a:spcAft>
              <a:buSzPts val="1620"/>
              <a:buChar char="•"/>
            </a:pPr>
            <a:r>
              <a:rPr lang="en-GB"/>
              <a:t>Interface</a:t>
            </a:r>
            <a:endParaRPr/>
          </a:p>
          <a:p>
            <a:pPr indent="-182880" lvl="0" marL="182880" rtl="0" algn="l">
              <a:spcBef>
                <a:spcPts val="480"/>
              </a:spcBef>
              <a:spcAft>
                <a:spcPts val="0"/>
              </a:spcAft>
              <a:buSzPts val="2040"/>
              <a:buChar char="•"/>
            </a:pPr>
            <a:r>
              <a:rPr lang="en-GB"/>
              <a:t>Two default policies:</a:t>
            </a:r>
            <a:endParaRPr/>
          </a:p>
          <a:p>
            <a:pPr indent="-182880" lvl="1" marL="457200" rtl="0" algn="l">
              <a:spcBef>
                <a:spcPts val="400"/>
              </a:spcBef>
              <a:spcAft>
                <a:spcPts val="0"/>
              </a:spcAft>
              <a:buSzPts val="1700"/>
              <a:buChar char="•"/>
            </a:pPr>
            <a:r>
              <a:rPr lang="en-GB"/>
              <a:t>Discard - prohibit unless expressly permitted</a:t>
            </a:r>
            <a:endParaRPr/>
          </a:p>
          <a:p>
            <a:pPr indent="-182879" lvl="2" marL="731520" rtl="0" algn="l">
              <a:spcBef>
                <a:spcPts val="360"/>
              </a:spcBef>
              <a:spcAft>
                <a:spcPts val="0"/>
              </a:spcAft>
              <a:buSzPts val="1620"/>
              <a:buChar char="•"/>
            </a:pPr>
            <a:r>
              <a:rPr lang="en-GB"/>
              <a:t>More conservative, controlled, visible to users</a:t>
            </a:r>
            <a:endParaRPr/>
          </a:p>
          <a:p>
            <a:pPr indent="-182880" lvl="1" marL="457200" rtl="0" algn="l">
              <a:spcBef>
                <a:spcPts val="400"/>
              </a:spcBef>
              <a:spcAft>
                <a:spcPts val="0"/>
              </a:spcAft>
              <a:buSzPts val="1700"/>
              <a:buChar char="•"/>
            </a:pPr>
            <a:r>
              <a:rPr lang="en-GB"/>
              <a:t>Forward - permit unless expressly prohibited</a:t>
            </a:r>
            <a:endParaRPr/>
          </a:p>
          <a:p>
            <a:pPr indent="-182879" lvl="2" marL="731520" rtl="0" algn="l">
              <a:spcBef>
                <a:spcPts val="360"/>
              </a:spcBef>
              <a:spcAft>
                <a:spcPts val="0"/>
              </a:spcAft>
              <a:buSzPts val="1620"/>
              <a:buChar char="•"/>
            </a:pPr>
            <a:r>
              <a:rPr lang="en-GB"/>
              <a:t>Easier to manage and use but less secure</a:t>
            </a:r>
            <a:endParaRPr/>
          </a:p>
          <a:p>
            <a:pPr indent="-53339" lvl="0" marL="182880" rtl="0" algn="l">
              <a:spcBef>
                <a:spcPts val="480"/>
              </a:spcBef>
              <a:spcAft>
                <a:spcPts val="0"/>
              </a:spcAft>
              <a:buSzPts val="2040"/>
              <a:buNone/>
            </a:pPr>
            <a:r>
              <a:t/>
            </a:r>
            <a:endParaRPr/>
          </a:p>
        </p:txBody>
      </p:sp>
      <p:sp>
        <p:nvSpPr>
          <p:cNvPr id="161" name="Google Shape;161;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Humera Ghani</dc:creator>
</cp:coreProperties>
</file>