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4" r:id="rId4"/>
    <p:sldId id="258" r:id="rId5"/>
    <p:sldId id="260" r:id="rId6"/>
    <p:sldId id="257" r:id="rId7"/>
    <p:sldId id="285" r:id="rId8"/>
    <p:sldId id="266" r:id="rId9"/>
    <p:sldId id="272" r:id="rId10"/>
    <p:sldId id="273" r:id="rId11"/>
    <p:sldId id="276" r:id="rId12"/>
    <p:sldId id="286" r:id="rId13"/>
    <p:sldId id="281" r:id="rId14"/>
    <p:sldId id="282" r:id="rId15"/>
    <p:sldId id="265" r:id="rId16"/>
    <p:sldId id="279" r:id="rId17"/>
    <p:sldId id="280" r:id="rId18"/>
    <p:sldId id="277" r:id="rId19"/>
    <p:sldId id="287" r:id="rId20"/>
    <p:sldId id="274" r:id="rId21"/>
    <p:sldId id="289" r:id="rId22"/>
    <p:sldId id="267" r:id="rId23"/>
    <p:sldId id="278" r:id="rId24"/>
    <p:sldId id="290" r:id="rId25"/>
    <p:sldId id="264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1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6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2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5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3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4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8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1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7123-1D01-4BB7-B35D-D7D7C962B19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F305-1FF9-4354-9E67-001AE9F8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0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Visio___4.vsdx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2.vsdx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package" Target="../embeddings/Microsoft_Visio___3.vsdx"/><Relationship Id="rId5" Type="http://schemas.openxmlformats.org/officeDocument/2006/relationships/package" Target="../embeddings/Microsoft_Visio___1.vsdx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3046" y="1513858"/>
            <a:ext cx="9147629" cy="2387600"/>
          </a:xfrm>
        </p:spPr>
        <p:txBody>
          <a:bodyPr/>
          <a:lstStyle/>
          <a:p>
            <a:r>
              <a:rPr lang="en-US" altLang="zh-CN" dirty="0" smtClean="0"/>
              <a:t>Sleep Analysis Based on Deep Belief 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39250" y="5122736"/>
            <a:ext cx="201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SHAOWEI ZHANG</a:t>
            </a:r>
          </a:p>
          <a:p>
            <a:r>
              <a:rPr lang="en-US" altLang="zh-CN" dirty="0" smtClean="0"/>
              <a:t>470144491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09038" y="5122736"/>
            <a:ext cx="201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/>
              <a:t>NAME</a:t>
            </a:r>
          </a:p>
          <a:p>
            <a:pPr algn="r"/>
            <a:r>
              <a:rPr lang="en-US" altLang="zh-CN" b="1" dirty="0" smtClean="0"/>
              <a:t>STUDENT ID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746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E:\USYD\Capstone\finalreport\aver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9" y="1469390"/>
            <a:ext cx="2682375" cy="20104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340284" y="3565834"/>
            <a:ext cx="939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Average</a:t>
            </a:r>
            <a:endParaRPr lang="zh-CN" altLang="en-US" dirty="0"/>
          </a:p>
        </p:txBody>
      </p:sp>
      <p:pic>
        <p:nvPicPr>
          <p:cNvPr id="7" name="图片 6" descr="E:\USYD\Capstone\finalreport\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17" y="1469390"/>
            <a:ext cx="2682173" cy="201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E:\USYD\Capstone\finalreport\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62" y="1469390"/>
            <a:ext cx="2682046" cy="201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E:\USYD\Capstone\finalreport\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708" y="1464627"/>
            <a:ext cx="2695575" cy="201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E:\USYD\Capstone\finalreport\3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39" y="4009807"/>
            <a:ext cx="2702378" cy="202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USYD\Capstone\finalreport\4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17" y="3992190"/>
            <a:ext cx="2753388" cy="206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E:\USYD\Capstone\finalreport\5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2" y="3992190"/>
            <a:ext cx="2753007" cy="206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3812669" y="3582471"/>
            <a:ext cx="143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Sleep Stage 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44751" y="3582471"/>
            <a:ext cx="143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Sleep Stage 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233561" y="3622858"/>
            <a:ext cx="143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Sleep Stage 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471583" y="6198673"/>
            <a:ext cx="143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Sleep Stage 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03665" y="6198673"/>
            <a:ext cx="143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Sleep Stage 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892475" y="6239060"/>
            <a:ext cx="1520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Sleep Stage W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54400" y="44916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Sample 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selection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pic>
        <p:nvPicPr>
          <p:cNvPr id="7" name="图片 6" descr="E:\USYD\Capstone\finalreport\Variancecompa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" y="1346358"/>
            <a:ext cx="5875655" cy="44021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6062027" y="2993901"/>
            <a:ext cx="56106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</a:rPr>
              <a:t>Low variance:</a:t>
            </a: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Steady</a:t>
            </a: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latin typeface="Calibri" panose="020F0502020204030204" pitchFamily="34" charset="0"/>
              </a:rPr>
              <a:t>High </a:t>
            </a:r>
            <a:r>
              <a:rPr lang="en-US" altLang="zh-CN" sz="2800" b="1" dirty="0">
                <a:latin typeface="Calibri" panose="020F0502020204030204" pitchFamily="34" charset="0"/>
              </a:rPr>
              <a:t>variance</a:t>
            </a:r>
            <a:r>
              <a:rPr lang="en-US" altLang="zh-CN" sz="2800" b="1" dirty="0" smtClean="0">
                <a:latin typeface="Calibri" panose="020F0502020204030204" pitchFamily="34" charset="0"/>
              </a:rPr>
              <a:t>:</a:t>
            </a:r>
            <a:endParaRPr lang="en-US" altLang="zh-CN" sz="2800" dirty="0" smtClean="0">
              <a:latin typeface="Calibri" panose="020F0502020204030204" pitchFamily="34" charset="0"/>
            </a:endParaRP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Sleep stage W extremely good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Sleep stage 1 extremely poor</a:t>
            </a:r>
          </a:p>
        </p:txBody>
      </p:sp>
      <p:sp>
        <p:nvSpPr>
          <p:cNvPr id="9" name="矩形 8"/>
          <p:cNvSpPr/>
          <p:nvPr/>
        </p:nvSpPr>
        <p:spPr>
          <a:xfrm>
            <a:off x="6062027" y="11876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</a:rPr>
              <a:t>there’s no obvious advantage for </a:t>
            </a:r>
            <a:r>
              <a:rPr lang="en-US" altLang="zh-CN" sz="3200" dirty="0" smtClean="0">
                <a:latin typeface="Calibri" panose="020F0502020204030204" pitchFamily="34" charset="0"/>
              </a:rPr>
              <a:t>any </a:t>
            </a:r>
            <a:r>
              <a:rPr lang="en-US" altLang="zh-CN" sz="3200" dirty="0">
                <a:latin typeface="Calibri" panose="020F0502020204030204" pitchFamily="34" charset="0"/>
              </a:rPr>
              <a:t>kind because higher precision means lower recall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454400" y="44916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Sample 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selection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34" name="Shape 51"/>
          <p:cNvSpPr txBox="1"/>
          <p:nvPr/>
        </p:nvSpPr>
        <p:spPr>
          <a:xfrm>
            <a:off x="4325640" y="3305197"/>
            <a:ext cx="527691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CLASSIFIER COMPARISON</a:t>
            </a:r>
            <a:endParaRPr lang="en-US" sz="3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Shape 52"/>
          <p:cNvGrpSpPr/>
          <p:nvPr/>
        </p:nvGrpSpPr>
        <p:grpSpPr>
          <a:xfrm>
            <a:off x="2870979" y="3163365"/>
            <a:ext cx="1128364" cy="686394"/>
            <a:chOff x="6127160" y="4187237"/>
            <a:chExt cx="1128426" cy="686432"/>
          </a:xfrm>
        </p:grpSpPr>
        <p:cxnSp>
          <p:nvCxnSpPr>
            <p:cNvPr id="36" name="Shape 53"/>
            <p:cNvCxnSpPr/>
            <p:nvPr/>
          </p:nvCxnSpPr>
          <p:spPr>
            <a:xfrm flipH="1">
              <a:off x="6525624" y="4187237"/>
              <a:ext cx="729962" cy="686432"/>
            </a:xfrm>
            <a:prstGeom prst="straightConnector1">
              <a:avLst/>
            </a:prstGeom>
            <a:noFill/>
            <a:ln w="12700" cap="flat" cmpd="sng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Shape 54"/>
            <p:cNvSpPr/>
            <p:nvPr/>
          </p:nvSpPr>
          <p:spPr>
            <a:xfrm>
              <a:off x="6145577" y="4589050"/>
              <a:ext cx="532403" cy="241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55"/>
            <p:cNvSpPr txBox="1"/>
            <p:nvPr/>
          </p:nvSpPr>
          <p:spPr>
            <a:xfrm>
              <a:off x="6127160" y="4199563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4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436178"/>
            <a:ext cx="808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Classifier selection (Gaussian Naïve Bayes)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 descr="E:\USYD\Capstone\DataSet\finalall\Confusion_Matrix1_Gaussian_Naive_Baye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55" y="1336151"/>
            <a:ext cx="4334510" cy="43345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10375"/>
              </p:ext>
            </p:extLst>
          </p:nvPr>
        </p:nvGraphicFramePr>
        <p:xfrm>
          <a:off x="5041376" y="2365858"/>
          <a:ext cx="6515624" cy="2275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2717"/>
                <a:gridCol w="1270262"/>
                <a:gridCol w="1137548"/>
                <a:gridCol w="1283955"/>
                <a:gridCol w="991142"/>
              </a:tblGrid>
              <a:tr h="284387">
                <a:tc>
                  <a:txBody>
                    <a:bodyPr/>
                    <a:lstStyle/>
                    <a:p>
                      <a:endParaRPr lang="zh-CN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Precision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Recall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f1-score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support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</a:tr>
              <a:tr h="28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0.41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</a:tr>
              <a:tr h="28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0.33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474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</a:tr>
              <a:tr h="28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</a:tr>
              <a:tr h="28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0.46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</a:tr>
              <a:tr h="28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0.51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</a:tr>
              <a:tr h="28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W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0.79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0.41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1945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</a:tr>
              <a:tr h="28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average/total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0.62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0.33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2864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755" marR="113755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436178"/>
            <a:ext cx="679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Classifier selection (RBM-Logistic)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 descr="E:\USYD\Capstone\DataSet\finalall\Confusion_Matrix1_RBM-Logistic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3" y="1252864"/>
            <a:ext cx="4417797" cy="44177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96472"/>
              </p:ext>
            </p:extLst>
          </p:nvPr>
        </p:nvGraphicFramePr>
        <p:xfrm>
          <a:off x="5128895" y="2331848"/>
          <a:ext cx="6425032" cy="2243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7235"/>
                <a:gridCol w="1252601"/>
                <a:gridCol w="1121732"/>
                <a:gridCol w="1266103"/>
                <a:gridCol w="977361"/>
              </a:tblGrid>
              <a:tr h="280433">
                <a:tc>
                  <a:txBody>
                    <a:bodyPr/>
                    <a:lstStyle/>
                    <a:p>
                      <a:endParaRPr lang="zh-CN" sz="17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Precision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Recall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f1-score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support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</a:tr>
              <a:tr h="280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1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</a:tr>
              <a:tr h="280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2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474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</a:tr>
              <a:tr h="280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3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87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</a:tr>
              <a:tr h="280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4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52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</a:tr>
              <a:tr h="280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R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216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</a:tr>
              <a:tr h="280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W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0.68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0.81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1945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</a:tr>
              <a:tr h="280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average/total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0.46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0.68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0.55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2864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173" marR="112173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2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436178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Classifier selection (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Deep Belief Networks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1439990"/>
            <a:ext cx="4279900" cy="427990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10298"/>
              </p:ext>
            </p:extLst>
          </p:nvPr>
        </p:nvGraphicFramePr>
        <p:xfrm>
          <a:off x="5186045" y="2584245"/>
          <a:ext cx="6380180" cy="222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4619"/>
                <a:gridCol w="1243857"/>
                <a:gridCol w="1113901"/>
                <a:gridCol w="1257265"/>
                <a:gridCol w="970538"/>
              </a:tblGrid>
              <a:tr h="278475">
                <a:tc>
                  <a:txBody>
                    <a:bodyPr/>
                    <a:lstStyle/>
                    <a:p>
                      <a:endParaRPr lang="zh-CN" sz="17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Precision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Recall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f1-score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support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</a:tr>
              <a:tr h="278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Sleep Stage 1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0.75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0.03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0.06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</a:tr>
              <a:tr h="278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Sleep Stage 2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0.76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0.49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0.59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474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</a:tr>
              <a:tr h="278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Sleep Stage 3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0.63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0.30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87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</a:tr>
              <a:tr h="278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Sleep Stage 4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0.79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0.37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0.50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52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</a:tr>
              <a:tr h="278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Sleep Stage R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0.96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0.45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0.61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216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</a:tr>
              <a:tr h="278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Sleep Stage W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0.81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1.00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0.89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1945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</a:tr>
              <a:tr h="278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average/total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0.80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0.81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0.77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2864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390" marR="11139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7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436178"/>
            <a:ext cx="679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Classifier selection (Logistic Regression)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4" y="1258046"/>
            <a:ext cx="4412615" cy="441261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56472"/>
              </p:ext>
            </p:extLst>
          </p:nvPr>
        </p:nvGraphicFramePr>
        <p:xfrm>
          <a:off x="5067299" y="2263390"/>
          <a:ext cx="6898006" cy="2401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273"/>
                <a:gridCol w="1344810"/>
                <a:gridCol w="1204307"/>
                <a:gridCol w="1359307"/>
                <a:gridCol w="1049309"/>
              </a:tblGrid>
              <a:tr h="301077">
                <a:tc>
                  <a:txBody>
                    <a:bodyPr/>
                    <a:lstStyle/>
                    <a:p>
                      <a:endParaRPr lang="zh-CN" sz="1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Precision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Recall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f1-score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support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</a:tr>
              <a:tr h="301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0.47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0.52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0.50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90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</a:tr>
              <a:tr h="301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0.65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0.55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0.60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474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</a:tr>
              <a:tr h="294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0.37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0.37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0.37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</a:tr>
              <a:tr h="301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0.76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0.62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0.68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52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</a:tr>
              <a:tr h="301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0.59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0.63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0.61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216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</a:tr>
              <a:tr h="301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W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0.88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0.90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0.89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1945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</a:tr>
              <a:tr h="301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average/total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0.79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0.79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0.79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2864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431" marR="120431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5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436178"/>
            <a:ext cx="679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Classifier selection (SVM)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 descr="E:\USYD\Capstone\DataSet\finalall\Confusion_Matrix1_SV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8" y="1198690"/>
            <a:ext cx="4542062" cy="45420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78998"/>
              </p:ext>
            </p:extLst>
          </p:nvPr>
        </p:nvGraphicFramePr>
        <p:xfrm>
          <a:off x="5156200" y="2331848"/>
          <a:ext cx="6706516" cy="2341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6411"/>
                <a:gridCol w="1307478"/>
                <a:gridCol w="1170876"/>
                <a:gridCol w="1321571"/>
                <a:gridCol w="1020180"/>
              </a:tblGrid>
              <a:tr h="292719">
                <a:tc>
                  <a:txBody>
                    <a:bodyPr/>
                    <a:lstStyle/>
                    <a:p>
                      <a:endParaRPr lang="zh-CN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Precision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Recall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f1-score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support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</a:tr>
              <a:tr h="292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0.55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0.46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0.50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90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</a:tr>
              <a:tr h="292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0.59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0.68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0.63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474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</a:tr>
              <a:tr h="292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0.45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0.34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0.39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</a:tr>
              <a:tr h="292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0.73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0.52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0.61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52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</a:tr>
              <a:tr h="292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0.72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0.59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0.65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216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</a:tr>
              <a:tr h="292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Sleep Stage W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0.89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0.90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0.89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1945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</a:tr>
              <a:tr h="292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0">
                          <a:effectLst/>
                        </a:rPr>
                        <a:t>average/total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0.80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0.80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0.80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2864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088" marR="117088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67100" y="436178"/>
            <a:ext cx="679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Classifier selection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图片 4" descr="E:\USYD\Capstone\finalreport\classifiercompa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" y="1351090"/>
            <a:ext cx="6384008" cy="47830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451600" y="1726658"/>
            <a:ext cx="553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</a:rPr>
              <a:t>traditional methods like LR and SVM is slightly better than deep learning methods like DBN. </a:t>
            </a:r>
            <a:endParaRPr lang="en-US" altLang="zh-CN" sz="3200" dirty="0" smtClean="0">
              <a:latin typeface="Calibri" panose="020F0502020204030204" pitchFamily="34" charset="0"/>
            </a:endParaRPr>
          </a:p>
          <a:p>
            <a:endParaRPr lang="en-US" altLang="zh-CN" sz="3200" dirty="0" smtClean="0">
              <a:latin typeface="Calibri" panose="020F0502020204030204" pitchFamily="34" charset="0"/>
            </a:endParaRPr>
          </a:p>
          <a:p>
            <a:r>
              <a:rPr lang="en-US" altLang="zh-CN" sz="3200" dirty="0" smtClean="0">
                <a:latin typeface="Calibri" panose="020F0502020204030204" pitchFamily="34" charset="0"/>
              </a:rPr>
              <a:t>DBN </a:t>
            </a:r>
            <a:r>
              <a:rPr lang="en-US" altLang="zh-CN" sz="3200" dirty="0">
                <a:latin typeface="Calibri" panose="020F0502020204030204" pitchFamily="34" charset="0"/>
              </a:rPr>
              <a:t>also has a better performance when classifying sleep stage W, which is quite </a:t>
            </a:r>
            <a:r>
              <a:rPr lang="en-US" altLang="zh-CN" sz="3200" dirty="0" smtClean="0">
                <a:latin typeface="Calibri" panose="020F0502020204030204" pitchFamily="34" charset="0"/>
              </a:rPr>
              <a:t>meaningful</a:t>
            </a:r>
            <a:r>
              <a:rPr lang="en-US" altLang="zh-CN" sz="3200" dirty="0">
                <a:latin typeface="Calibri" panose="020F0502020204030204" pitchFamily="34" charset="0"/>
              </a:rPr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37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39" name="Shape 56"/>
          <p:cNvSpPr txBox="1"/>
          <p:nvPr/>
        </p:nvSpPr>
        <p:spPr>
          <a:xfrm>
            <a:off x="5049541" y="3080415"/>
            <a:ext cx="306656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IMPROVEMENT</a:t>
            </a:r>
            <a:endParaRPr lang="en-US" sz="3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Shape 57"/>
          <p:cNvGrpSpPr/>
          <p:nvPr/>
        </p:nvGrpSpPr>
        <p:grpSpPr>
          <a:xfrm>
            <a:off x="3594879" y="2939139"/>
            <a:ext cx="1128364" cy="684720"/>
            <a:chOff x="6127160" y="5233626"/>
            <a:chExt cx="1128426" cy="684758"/>
          </a:xfrm>
        </p:grpSpPr>
        <p:cxnSp>
          <p:nvCxnSpPr>
            <p:cNvPr id="41" name="Shape 58"/>
            <p:cNvCxnSpPr/>
            <p:nvPr/>
          </p:nvCxnSpPr>
          <p:spPr>
            <a:xfrm flipH="1">
              <a:off x="6525624" y="5233626"/>
              <a:ext cx="729962" cy="684758"/>
            </a:xfrm>
            <a:prstGeom prst="straightConnector1">
              <a:avLst/>
            </a:prstGeom>
            <a:noFill/>
            <a:ln w="12700" cap="flat" cmpd="sng">
              <a:solidFill>
                <a:schemeClr val="accent6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2" name="Shape 59"/>
            <p:cNvSpPr/>
            <p:nvPr/>
          </p:nvSpPr>
          <p:spPr>
            <a:xfrm>
              <a:off x="6145577" y="5635440"/>
              <a:ext cx="532403" cy="241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60"/>
            <p:cNvSpPr txBox="1"/>
            <p:nvPr/>
          </p:nvSpPr>
          <p:spPr>
            <a:xfrm>
              <a:off x="6127160" y="5245952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24" name="Shape 41"/>
          <p:cNvSpPr txBox="1"/>
          <p:nvPr/>
        </p:nvSpPr>
        <p:spPr>
          <a:xfrm>
            <a:off x="6217941" y="655964"/>
            <a:ext cx="3816088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grpSp>
        <p:nvGrpSpPr>
          <p:cNvPr id="25" name="Shape 42"/>
          <p:cNvGrpSpPr/>
          <p:nvPr/>
        </p:nvGrpSpPr>
        <p:grpSpPr>
          <a:xfrm>
            <a:off x="4763279" y="513017"/>
            <a:ext cx="1128364" cy="686394"/>
            <a:chOff x="6127160" y="2096130"/>
            <a:chExt cx="1128426" cy="686432"/>
          </a:xfrm>
        </p:grpSpPr>
        <p:cxnSp>
          <p:nvCxnSpPr>
            <p:cNvPr id="26" name="Shape 43"/>
            <p:cNvCxnSpPr/>
            <p:nvPr/>
          </p:nvCxnSpPr>
          <p:spPr>
            <a:xfrm flipH="1">
              <a:off x="6525624" y="2096130"/>
              <a:ext cx="729962" cy="686432"/>
            </a:xfrm>
            <a:prstGeom prst="straightConnector1">
              <a:avLst/>
            </a:prstGeom>
            <a:noFill/>
            <a:ln w="12700" cap="flat" cmpd="sng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" name="Shape 44"/>
            <p:cNvSpPr/>
            <p:nvPr/>
          </p:nvSpPr>
          <p:spPr>
            <a:xfrm>
              <a:off x="6145577" y="2497943"/>
              <a:ext cx="532403" cy="242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45"/>
            <p:cNvSpPr txBox="1"/>
            <p:nvPr/>
          </p:nvSpPr>
          <p:spPr>
            <a:xfrm>
              <a:off x="6127160" y="2108456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</p:grpSp>
      <p:sp>
        <p:nvSpPr>
          <p:cNvPr id="29" name="Shape 46"/>
          <p:cNvSpPr txBox="1"/>
          <p:nvPr/>
        </p:nvSpPr>
        <p:spPr>
          <a:xfrm>
            <a:off x="6217941" y="1701180"/>
            <a:ext cx="4183359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SAMPLE SELECTION</a:t>
            </a:r>
            <a:endParaRPr lang="en-US" sz="3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Shape 47"/>
          <p:cNvGrpSpPr/>
          <p:nvPr/>
        </p:nvGrpSpPr>
        <p:grpSpPr>
          <a:xfrm>
            <a:off x="4763279" y="1558791"/>
            <a:ext cx="1128364" cy="686394"/>
            <a:chOff x="6127160" y="3142521"/>
            <a:chExt cx="1128426" cy="686432"/>
          </a:xfrm>
        </p:grpSpPr>
        <p:cxnSp>
          <p:nvCxnSpPr>
            <p:cNvPr id="31" name="Shape 48"/>
            <p:cNvCxnSpPr/>
            <p:nvPr/>
          </p:nvCxnSpPr>
          <p:spPr>
            <a:xfrm flipH="1">
              <a:off x="6525624" y="3142521"/>
              <a:ext cx="729962" cy="686432"/>
            </a:xfrm>
            <a:prstGeom prst="straightConnector1">
              <a:avLst/>
            </a:prstGeom>
            <a:noFill/>
            <a:ln w="12700" cap="flat" cmpd="sng">
              <a:solidFill>
                <a:schemeClr val="accent6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2" name="Shape 49"/>
            <p:cNvSpPr/>
            <p:nvPr/>
          </p:nvSpPr>
          <p:spPr>
            <a:xfrm>
              <a:off x="6145577" y="3544334"/>
              <a:ext cx="532403" cy="241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50"/>
            <p:cNvSpPr txBox="1"/>
            <p:nvPr/>
          </p:nvSpPr>
          <p:spPr>
            <a:xfrm>
              <a:off x="6127160" y="3154847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</p:grpSp>
      <p:sp>
        <p:nvSpPr>
          <p:cNvPr id="34" name="Shape 51"/>
          <p:cNvSpPr txBox="1"/>
          <p:nvPr/>
        </p:nvSpPr>
        <p:spPr>
          <a:xfrm>
            <a:off x="6217940" y="2746397"/>
            <a:ext cx="527691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CLASSIFIER COMPARISON</a:t>
            </a:r>
            <a:endParaRPr lang="en-US" sz="3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Shape 52"/>
          <p:cNvGrpSpPr/>
          <p:nvPr/>
        </p:nvGrpSpPr>
        <p:grpSpPr>
          <a:xfrm>
            <a:off x="4763279" y="2604565"/>
            <a:ext cx="1128364" cy="686394"/>
            <a:chOff x="6127160" y="4187237"/>
            <a:chExt cx="1128426" cy="686432"/>
          </a:xfrm>
        </p:grpSpPr>
        <p:cxnSp>
          <p:nvCxnSpPr>
            <p:cNvPr id="36" name="Shape 53"/>
            <p:cNvCxnSpPr/>
            <p:nvPr/>
          </p:nvCxnSpPr>
          <p:spPr>
            <a:xfrm flipH="1">
              <a:off x="6525624" y="4187237"/>
              <a:ext cx="729962" cy="686432"/>
            </a:xfrm>
            <a:prstGeom prst="straightConnector1">
              <a:avLst/>
            </a:prstGeom>
            <a:noFill/>
            <a:ln w="12700" cap="flat" cmpd="sng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Shape 54"/>
            <p:cNvSpPr/>
            <p:nvPr/>
          </p:nvSpPr>
          <p:spPr>
            <a:xfrm>
              <a:off x="6145577" y="4589050"/>
              <a:ext cx="532403" cy="241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55"/>
            <p:cNvSpPr txBox="1"/>
            <p:nvPr/>
          </p:nvSpPr>
          <p:spPr>
            <a:xfrm>
              <a:off x="6127160" y="4199563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</p:grpSp>
      <p:sp>
        <p:nvSpPr>
          <p:cNvPr id="39" name="Shape 56"/>
          <p:cNvSpPr txBox="1"/>
          <p:nvPr/>
        </p:nvSpPr>
        <p:spPr>
          <a:xfrm>
            <a:off x="6217941" y="3791615"/>
            <a:ext cx="306656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IMPROVEMENT</a:t>
            </a:r>
            <a:endParaRPr lang="en-US" sz="3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Shape 57"/>
          <p:cNvGrpSpPr/>
          <p:nvPr/>
        </p:nvGrpSpPr>
        <p:grpSpPr>
          <a:xfrm>
            <a:off x="4763279" y="3650339"/>
            <a:ext cx="1128364" cy="684720"/>
            <a:chOff x="6127160" y="5233626"/>
            <a:chExt cx="1128426" cy="684758"/>
          </a:xfrm>
        </p:grpSpPr>
        <p:cxnSp>
          <p:nvCxnSpPr>
            <p:cNvPr id="41" name="Shape 58"/>
            <p:cNvCxnSpPr/>
            <p:nvPr/>
          </p:nvCxnSpPr>
          <p:spPr>
            <a:xfrm flipH="1">
              <a:off x="6525624" y="5233626"/>
              <a:ext cx="729962" cy="684758"/>
            </a:xfrm>
            <a:prstGeom prst="straightConnector1">
              <a:avLst/>
            </a:prstGeom>
            <a:noFill/>
            <a:ln w="12700" cap="flat" cmpd="sng">
              <a:solidFill>
                <a:schemeClr val="accent6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2" name="Shape 59"/>
            <p:cNvSpPr/>
            <p:nvPr/>
          </p:nvSpPr>
          <p:spPr>
            <a:xfrm>
              <a:off x="6145577" y="5635440"/>
              <a:ext cx="532403" cy="241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60"/>
            <p:cNvSpPr txBox="1"/>
            <p:nvPr/>
          </p:nvSpPr>
          <p:spPr>
            <a:xfrm>
              <a:off x="6127160" y="5245952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</p:grpSp>
      <p:sp>
        <p:nvSpPr>
          <p:cNvPr id="44" name="Shape 61"/>
          <p:cNvSpPr txBox="1"/>
          <p:nvPr/>
        </p:nvSpPr>
        <p:spPr>
          <a:xfrm>
            <a:off x="544386" y="2909895"/>
            <a:ext cx="3848100" cy="10155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70" name="Shape 51"/>
          <p:cNvSpPr txBox="1"/>
          <p:nvPr/>
        </p:nvSpPr>
        <p:spPr>
          <a:xfrm>
            <a:off x="6204548" y="4790003"/>
            <a:ext cx="527691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HMM</a:t>
            </a:r>
            <a:endParaRPr lang="en-US" sz="3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Shape 52"/>
          <p:cNvGrpSpPr/>
          <p:nvPr/>
        </p:nvGrpSpPr>
        <p:grpSpPr>
          <a:xfrm>
            <a:off x="4749887" y="4648171"/>
            <a:ext cx="1128364" cy="686394"/>
            <a:chOff x="6127160" y="4187237"/>
            <a:chExt cx="1128426" cy="686432"/>
          </a:xfrm>
        </p:grpSpPr>
        <p:cxnSp>
          <p:nvCxnSpPr>
            <p:cNvPr id="72" name="Shape 53"/>
            <p:cNvCxnSpPr/>
            <p:nvPr/>
          </p:nvCxnSpPr>
          <p:spPr>
            <a:xfrm flipH="1">
              <a:off x="6525624" y="4187237"/>
              <a:ext cx="729962" cy="686432"/>
            </a:xfrm>
            <a:prstGeom prst="straightConnector1">
              <a:avLst/>
            </a:prstGeom>
            <a:noFill/>
            <a:ln w="12700" cap="flat" cmpd="sng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3" name="Shape 54"/>
            <p:cNvSpPr/>
            <p:nvPr/>
          </p:nvSpPr>
          <p:spPr>
            <a:xfrm>
              <a:off x="6145577" y="4589050"/>
              <a:ext cx="532403" cy="241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55"/>
            <p:cNvSpPr txBox="1"/>
            <p:nvPr/>
          </p:nvSpPr>
          <p:spPr>
            <a:xfrm>
              <a:off x="6127160" y="4199563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 dirty="0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lang="en-US" sz="2531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Shape 56"/>
          <p:cNvSpPr txBox="1"/>
          <p:nvPr/>
        </p:nvSpPr>
        <p:spPr>
          <a:xfrm>
            <a:off x="6204549" y="5746262"/>
            <a:ext cx="306656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altLang="zh-CN" sz="32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grpSp>
        <p:nvGrpSpPr>
          <p:cNvPr id="46" name="Shape 57"/>
          <p:cNvGrpSpPr/>
          <p:nvPr/>
        </p:nvGrpSpPr>
        <p:grpSpPr>
          <a:xfrm>
            <a:off x="4749887" y="5604986"/>
            <a:ext cx="1128364" cy="684720"/>
            <a:chOff x="6127160" y="5233626"/>
            <a:chExt cx="1128426" cy="684758"/>
          </a:xfrm>
        </p:grpSpPr>
        <p:cxnSp>
          <p:nvCxnSpPr>
            <p:cNvPr id="47" name="Shape 58"/>
            <p:cNvCxnSpPr/>
            <p:nvPr/>
          </p:nvCxnSpPr>
          <p:spPr>
            <a:xfrm flipH="1">
              <a:off x="6525624" y="5233626"/>
              <a:ext cx="729962" cy="684758"/>
            </a:xfrm>
            <a:prstGeom prst="straightConnector1">
              <a:avLst/>
            </a:prstGeom>
            <a:noFill/>
            <a:ln w="12700" cap="flat" cmpd="sng">
              <a:solidFill>
                <a:schemeClr val="accent6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" name="Shape 59"/>
            <p:cNvSpPr/>
            <p:nvPr/>
          </p:nvSpPr>
          <p:spPr>
            <a:xfrm>
              <a:off x="6145577" y="5635440"/>
              <a:ext cx="532403" cy="241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60"/>
            <p:cNvSpPr txBox="1"/>
            <p:nvPr/>
          </p:nvSpPr>
          <p:spPr>
            <a:xfrm>
              <a:off x="6127160" y="5245952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 dirty="0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lang="en-US" sz="2531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436178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Improvement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9565" y="1303429"/>
            <a:ext cx="89150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DBN has a better performance with Sleep stage </a:t>
            </a:r>
            <a:r>
              <a:rPr lang="en-US" altLang="zh-CN" sz="2800" dirty="0">
                <a:latin typeface="Calibri" panose="020F0502020204030204" pitchFamily="34" charset="0"/>
              </a:rPr>
              <a:t>2, R, W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LR </a:t>
            </a:r>
            <a:r>
              <a:rPr lang="en-US" altLang="zh-CN" sz="2800" dirty="0">
                <a:latin typeface="Calibri" panose="020F0502020204030204" pitchFamily="34" charset="0"/>
              </a:rPr>
              <a:t>has a better performance with Sleep stage 1, 3, 4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Combine DBN and LR to get a improved performance</a:t>
            </a:r>
            <a:endParaRPr lang="en-US" altLang="zh-CN" sz="2800" dirty="0">
              <a:latin typeface="Calibri" panose="020F0502020204030204" pitchFamily="34" charset="0"/>
            </a:endParaRPr>
          </a:p>
        </p:txBody>
      </p:sp>
      <p:pic>
        <p:nvPicPr>
          <p:cNvPr id="10" name="图片 9" descr="E:\USYD\Capstone\finalreport\Improvecompa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" y="2793163"/>
            <a:ext cx="5274310" cy="395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USYD\Capstone\finalreport\classifiercompareimprove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45" y="2729521"/>
            <a:ext cx="5274310" cy="3951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6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70" name="Shape 51"/>
          <p:cNvSpPr txBox="1"/>
          <p:nvPr/>
        </p:nvSpPr>
        <p:spPr>
          <a:xfrm>
            <a:off x="5785448" y="3100903"/>
            <a:ext cx="527691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HMM</a:t>
            </a:r>
            <a:endParaRPr lang="en-US" sz="3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Shape 52"/>
          <p:cNvGrpSpPr/>
          <p:nvPr/>
        </p:nvGrpSpPr>
        <p:grpSpPr>
          <a:xfrm>
            <a:off x="4330787" y="2959071"/>
            <a:ext cx="1128364" cy="686394"/>
            <a:chOff x="6127160" y="4187237"/>
            <a:chExt cx="1128426" cy="686432"/>
          </a:xfrm>
        </p:grpSpPr>
        <p:cxnSp>
          <p:nvCxnSpPr>
            <p:cNvPr id="72" name="Shape 53"/>
            <p:cNvCxnSpPr/>
            <p:nvPr/>
          </p:nvCxnSpPr>
          <p:spPr>
            <a:xfrm flipH="1">
              <a:off x="6525624" y="4187237"/>
              <a:ext cx="729962" cy="686432"/>
            </a:xfrm>
            <a:prstGeom prst="straightConnector1">
              <a:avLst/>
            </a:prstGeom>
            <a:noFill/>
            <a:ln w="12700" cap="flat" cmpd="sng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3" name="Shape 54"/>
            <p:cNvSpPr/>
            <p:nvPr/>
          </p:nvSpPr>
          <p:spPr>
            <a:xfrm>
              <a:off x="6145577" y="4589050"/>
              <a:ext cx="532403" cy="241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55"/>
            <p:cNvSpPr txBox="1"/>
            <p:nvPr/>
          </p:nvSpPr>
          <p:spPr>
            <a:xfrm>
              <a:off x="6127160" y="4199563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 dirty="0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lang="en-US" sz="2531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6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436178"/>
            <a:ext cx="812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HMM (Introduction)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1200" y="1676400"/>
            <a:ext cx="135809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98313"/>
              </p:ext>
            </p:extLst>
          </p:nvPr>
        </p:nvGraphicFramePr>
        <p:xfrm>
          <a:off x="1481908" y="1310639"/>
          <a:ext cx="8752961" cy="33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5" imgW="13230108" imgH="5048334" progId="Visio.Drawing.15">
                  <p:embed/>
                </p:oleObj>
              </mc:Choice>
              <mc:Fallback>
                <p:oleObj name="Visio" r:id="rId5" imgW="13230108" imgH="50483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908" y="1310639"/>
                        <a:ext cx="8752961" cy="3339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889068" y="5038181"/>
            <a:ext cx="6346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Calibri" panose="020F0502020204030204" pitchFamily="34" charset="0"/>
              </a:rPr>
              <a:t>{W, W, W, 1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2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3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4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R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W, W}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889069" y="5838942"/>
            <a:ext cx="5577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Calibri" panose="020F0502020204030204" pitchFamily="34" charset="0"/>
              </a:rPr>
              <a:t>{W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1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W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2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W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3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W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4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W</a:t>
            </a:r>
            <a:r>
              <a:rPr lang="en-US" altLang="zh-CN" sz="3200" dirty="0">
                <a:latin typeface="Calibri" panose="020F0502020204030204" pitchFamily="34" charset="0"/>
              </a:rPr>
              <a:t>, </a:t>
            </a:r>
            <a:r>
              <a:rPr lang="en-US" altLang="zh-CN" sz="3200" dirty="0" smtClean="0">
                <a:latin typeface="Calibri" panose="020F0502020204030204" pitchFamily="34" charset="0"/>
              </a:rPr>
              <a:t>R}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36" y="4810129"/>
            <a:ext cx="1028813" cy="10288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47" y="5783637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67100" y="436178"/>
            <a:ext cx="812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HMM (Result)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图片 4" descr="E:\USYD\Capstone\finalreport\HMMcompa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" y="1440134"/>
            <a:ext cx="5274310" cy="395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E:\USYD\Capstone\finalreport\2HMMcompa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90" y="1440133"/>
            <a:ext cx="5274310" cy="39516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2360611" y="5670661"/>
            <a:ext cx="145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High variance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2206" y="5626252"/>
            <a:ext cx="1411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Low variance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4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45" name="Shape 56"/>
          <p:cNvSpPr txBox="1"/>
          <p:nvPr/>
        </p:nvSpPr>
        <p:spPr>
          <a:xfrm>
            <a:off x="5023449" y="3066562"/>
            <a:ext cx="306656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altLang="zh-CN" sz="32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grpSp>
        <p:nvGrpSpPr>
          <p:cNvPr id="46" name="Shape 57"/>
          <p:cNvGrpSpPr/>
          <p:nvPr/>
        </p:nvGrpSpPr>
        <p:grpSpPr>
          <a:xfrm>
            <a:off x="3568787" y="2925286"/>
            <a:ext cx="1128364" cy="684720"/>
            <a:chOff x="6127160" y="5233626"/>
            <a:chExt cx="1128426" cy="684758"/>
          </a:xfrm>
        </p:grpSpPr>
        <p:cxnSp>
          <p:nvCxnSpPr>
            <p:cNvPr id="47" name="Shape 58"/>
            <p:cNvCxnSpPr/>
            <p:nvPr/>
          </p:nvCxnSpPr>
          <p:spPr>
            <a:xfrm flipH="1">
              <a:off x="6525624" y="5233626"/>
              <a:ext cx="729962" cy="684758"/>
            </a:xfrm>
            <a:prstGeom prst="straightConnector1">
              <a:avLst/>
            </a:prstGeom>
            <a:noFill/>
            <a:ln w="12700" cap="flat" cmpd="sng">
              <a:solidFill>
                <a:schemeClr val="accent6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" name="Shape 59"/>
            <p:cNvSpPr/>
            <p:nvPr/>
          </p:nvSpPr>
          <p:spPr>
            <a:xfrm>
              <a:off x="6145577" y="5635440"/>
              <a:ext cx="532403" cy="241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60"/>
            <p:cNvSpPr txBox="1"/>
            <p:nvPr/>
          </p:nvSpPr>
          <p:spPr>
            <a:xfrm>
              <a:off x="6127160" y="5245952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 dirty="0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lang="en-US" sz="2531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7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436178"/>
            <a:ext cx="812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12326" y="1482601"/>
            <a:ext cx="87588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Split train and test data from all the samples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Use samples with high variance</a:t>
            </a: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LR and SVM have good performance, but DBN works better to classify sleep stage W</a:t>
            </a: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Combine DBN with LR to improve the performance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HMM is 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40304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505201" y="2974619"/>
            <a:ext cx="5067300" cy="1432281"/>
          </a:xfrm>
        </p:spPr>
        <p:txBody>
          <a:bodyPr>
            <a:normAutofit/>
          </a:bodyPr>
          <a:lstStyle/>
          <a:p>
            <a:pPr algn="l"/>
            <a:r>
              <a:rPr lang="en-US" altLang="zh-CN" sz="7200" b="1" dirty="0" smtClean="0"/>
              <a:t>Thank you !</a:t>
            </a:r>
          </a:p>
          <a:p>
            <a:pPr algn="l"/>
            <a:endParaRPr lang="en-US" altLang="zh-CN" b="1" dirty="0" smtClean="0"/>
          </a:p>
          <a:p>
            <a:pPr algn="l"/>
            <a:endParaRPr lang="en-US" altLang="zh-CN" b="1" dirty="0" smtClean="0"/>
          </a:p>
          <a:p>
            <a:pPr algn="l"/>
            <a:endParaRPr lang="en-US" altLang="zh-CN" b="1" dirty="0"/>
          </a:p>
          <a:p>
            <a:pPr algn="l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4503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24" name="Shape 41"/>
          <p:cNvSpPr txBox="1"/>
          <p:nvPr/>
        </p:nvSpPr>
        <p:spPr>
          <a:xfrm>
            <a:off x="4922541" y="3246764"/>
            <a:ext cx="3816088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grpSp>
        <p:nvGrpSpPr>
          <p:cNvPr id="25" name="Shape 42"/>
          <p:cNvGrpSpPr/>
          <p:nvPr/>
        </p:nvGrpSpPr>
        <p:grpSpPr>
          <a:xfrm>
            <a:off x="3467879" y="3103817"/>
            <a:ext cx="1128364" cy="686394"/>
            <a:chOff x="6127160" y="2096130"/>
            <a:chExt cx="1128426" cy="686432"/>
          </a:xfrm>
        </p:grpSpPr>
        <p:cxnSp>
          <p:nvCxnSpPr>
            <p:cNvPr id="26" name="Shape 43"/>
            <p:cNvCxnSpPr/>
            <p:nvPr/>
          </p:nvCxnSpPr>
          <p:spPr>
            <a:xfrm flipH="1">
              <a:off x="6525624" y="2096130"/>
              <a:ext cx="729962" cy="686432"/>
            </a:xfrm>
            <a:prstGeom prst="straightConnector1">
              <a:avLst/>
            </a:prstGeom>
            <a:noFill/>
            <a:ln w="12700" cap="flat" cmpd="sng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" name="Shape 44"/>
            <p:cNvSpPr/>
            <p:nvPr/>
          </p:nvSpPr>
          <p:spPr>
            <a:xfrm>
              <a:off x="6145577" y="2497943"/>
              <a:ext cx="532403" cy="242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45"/>
            <p:cNvSpPr txBox="1"/>
            <p:nvPr/>
          </p:nvSpPr>
          <p:spPr>
            <a:xfrm>
              <a:off x="6127160" y="2108456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6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67100" y="436178"/>
            <a:ext cx="504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Introduction (Dataset)</a:t>
            </a:r>
          </a:p>
        </p:txBody>
      </p:sp>
      <p:pic>
        <p:nvPicPr>
          <p:cNvPr id="10" name="图片 9" descr="C:\Users\Arway\Desktop\EEGsignal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5" y="1389380"/>
            <a:ext cx="11247755" cy="17348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5089859" y="3244334"/>
            <a:ext cx="2012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</a:rPr>
              <a:t>EEG </a:t>
            </a:r>
            <a:r>
              <a:rPr lang="en-US" altLang="zh-CN" b="1" dirty="0" err="1">
                <a:latin typeface="Calibri" panose="020F0502020204030204" pitchFamily="34" charset="0"/>
              </a:rPr>
              <a:t>Fpz-Cz</a:t>
            </a:r>
            <a:r>
              <a:rPr lang="en-US" altLang="zh-CN" b="1" dirty="0">
                <a:latin typeface="Calibri" panose="020F0502020204030204" pitchFamily="34" charset="0"/>
              </a:rPr>
              <a:t> channel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5665" y="3827590"/>
            <a:ext cx="9765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39 EEGs are used, collected from 20 experiment subjects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1587865" y="4899855"/>
            <a:ext cx="2399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Sleep Stage 1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4702207" y="4899856"/>
            <a:ext cx="2399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Sleep Stage 2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7816548" y="4899856"/>
            <a:ext cx="2399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Sleep Stage 3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1587865" y="5488945"/>
            <a:ext cx="2399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Sleep Stage 4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4702206" y="5488946"/>
            <a:ext cx="2399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Sleep Stage R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7816547" y="5488945"/>
            <a:ext cx="26736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Sleep Stage 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72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436178"/>
            <a:ext cx="697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Introduction 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(Data Processing)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E:\USYD\Capstone\DataSet\datafile\FF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2" y="1292391"/>
            <a:ext cx="6178368" cy="4631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581326" y="2154938"/>
            <a:ext cx="56106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Each </a:t>
            </a:r>
            <a:r>
              <a:rPr lang="en-US" altLang="zh-CN" sz="2800" dirty="0">
                <a:latin typeface="Calibri" panose="020F0502020204030204" pitchFamily="34" charset="0"/>
              </a:rPr>
              <a:t>e</a:t>
            </a:r>
            <a:r>
              <a:rPr lang="en-US" altLang="zh-CN" sz="2800" dirty="0" smtClean="0">
                <a:latin typeface="Calibri" panose="020F0502020204030204" pitchFamily="34" charset="0"/>
              </a:rPr>
              <a:t>poch </a:t>
            </a:r>
            <a:r>
              <a:rPr lang="en-US" altLang="zh-CN" sz="2800" dirty="0">
                <a:latin typeface="Calibri" panose="020F0502020204030204" pitchFamily="34" charset="0"/>
              </a:rPr>
              <a:t>is a 30s time </a:t>
            </a:r>
            <a:r>
              <a:rPr lang="en-US" altLang="zh-CN" sz="2800" dirty="0" smtClean="0">
                <a:latin typeface="Calibri" panose="020F0502020204030204" pitchFamily="34" charset="0"/>
              </a:rPr>
              <a:t>series</a:t>
            </a: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Using </a:t>
            </a:r>
            <a:r>
              <a:rPr lang="en-US" altLang="zh-CN" sz="2800" dirty="0">
                <a:latin typeface="Calibri" panose="020F0502020204030204" pitchFamily="34" charset="0"/>
              </a:rPr>
              <a:t>fast Fourier transform (FFT</a:t>
            </a:r>
            <a:r>
              <a:rPr lang="en-US" altLang="zh-CN" sz="2800" dirty="0" smtClean="0">
                <a:latin typeface="Calibri" panose="020F0502020204030204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Band between 0.5 </a:t>
            </a:r>
            <a:r>
              <a:rPr lang="en-US" altLang="zh-CN" sz="2800" dirty="0"/>
              <a:t>Hz and 35 </a:t>
            </a:r>
            <a:r>
              <a:rPr lang="en-US" altLang="zh-CN" sz="2800" dirty="0" smtClean="0"/>
              <a:t>Hz will be used</a:t>
            </a:r>
            <a:endParaRPr lang="zh-CN" altLang="en-US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6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67100" y="436178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Introduction (Deep Belief Networks)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04900" y="199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52892"/>
              </p:ext>
            </p:extLst>
          </p:nvPr>
        </p:nvGraphicFramePr>
        <p:xfrm>
          <a:off x="787370" y="1612900"/>
          <a:ext cx="2045124" cy="309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Visio" r:id="rId5" imgW="2495699" imgH="3800521" progId="Visio.Drawing.15">
                  <p:embed/>
                </p:oleObj>
              </mc:Choice>
              <mc:Fallback>
                <p:oleObj name="Visio" r:id="rId5" imgW="2495699" imgH="380052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370" y="1612900"/>
                        <a:ext cx="2045124" cy="3099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12431"/>
              </p:ext>
            </p:extLst>
          </p:nvPr>
        </p:nvGraphicFramePr>
        <p:xfrm>
          <a:off x="2951528" y="1867222"/>
          <a:ext cx="4717823" cy="284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Visio" r:id="rId8" imgW="8829476" imgH="5305423" progId="Visio.Drawing.15">
                  <p:embed/>
                </p:oleObj>
              </mc:Choice>
              <mc:Fallback>
                <p:oleObj name="Visio" r:id="rId8" imgW="8829476" imgH="530542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528" y="1867222"/>
                        <a:ext cx="4717823" cy="2844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926899"/>
              </p:ext>
            </p:extLst>
          </p:nvPr>
        </p:nvGraphicFramePr>
        <p:xfrm>
          <a:off x="7440751" y="1457130"/>
          <a:ext cx="4549272" cy="325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Visio" r:id="rId11" imgW="8829476" imgH="6334202" progId="Visio.Drawing.15">
                  <p:embed/>
                </p:oleObj>
              </mc:Choice>
              <mc:Fallback>
                <p:oleObj name="Visio" r:id="rId11" imgW="8829476" imgH="6334202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751" y="1457130"/>
                        <a:ext cx="4549272" cy="3255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9520365" y="5144006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</a:rPr>
              <a:t>Fine tuning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73319" y="5122304"/>
            <a:ext cx="131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</a:rPr>
              <a:t>Pre-training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7934" y="5149242"/>
            <a:ext cx="3708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</a:rPr>
              <a:t>restricted Boltzmann machine (RBM)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7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29" name="Shape 46"/>
          <p:cNvSpPr txBox="1"/>
          <p:nvPr/>
        </p:nvSpPr>
        <p:spPr>
          <a:xfrm>
            <a:off x="4249441" y="3187080"/>
            <a:ext cx="4183359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SAMPLE SELECTION</a:t>
            </a:r>
            <a:endParaRPr lang="en-US" sz="3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Shape 47"/>
          <p:cNvGrpSpPr/>
          <p:nvPr/>
        </p:nvGrpSpPr>
        <p:grpSpPr>
          <a:xfrm>
            <a:off x="2794779" y="3044691"/>
            <a:ext cx="1128364" cy="686394"/>
            <a:chOff x="6127160" y="3142521"/>
            <a:chExt cx="1128426" cy="686432"/>
          </a:xfrm>
        </p:grpSpPr>
        <p:cxnSp>
          <p:nvCxnSpPr>
            <p:cNvPr id="31" name="Shape 48"/>
            <p:cNvCxnSpPr/>
            <p:nvPr/>
          </p:nvCxnSpPr>
          <p:spPr>
            <a:xfrm flipH="1">
              <a:off x="6525624" y="3142521"/>
              <a:ext cx="729962" cy="686432"/>
            </a:xfrm>
            <a:prstGeom prst="straightConnector1">
              <a:avLst/>
            </a:prstGeom>
            <a:noFill/>
            <a:ln w="12700" cap="flat" cmpd="sng">
              <a:solidFill>
                <a:schemeClr val="accent6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2" name="Shape 49"/>
            <p:cNvSpPr/>
            <p:nvPr/>
          </p:nvSpPr>
          <p:spPr>
            <a:xfrm>
              <a:off x="6145577" y="3544334"/>
              <a:ext cx="532403" cy="241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  <a:lnTo>
                    <a:pt x="59999" y="1200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0" tIns="0" rIns="0" bIns="759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53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50"/>
            <p:cNvSpPr txBox="1"/>
            <p:nvPr/>
          </p:nvSpPr>
          <p:spPr>
            <a:xfrm>
              <a:off x="6127160" y="3154847"/>
              <a:ext cx="565888" cy="389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3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2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436178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Sample selection (split train and test data)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1763" y="1198690"/>
            <a:ext cx="56106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</a:rPr>
              <a:t>Two ways:</a:t>
            </a: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1. Split all the epochs</a:t>
            </a: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2. Use part of the experiment subjects as test data</a:t>
            </a:r>
          </a:p>
        </p:txBody>
      </p:sp>
      <p:sp>
        <p:nvSpPr>
          <p:cNvPr id="14" name="矩形 13"/>
          <p:cNvSpPr/>
          <p:nvPr/>
        </p:nvSpPr>
        <p:spPr>
          <a:xfrm>
            <a:off x="661763" y="4244590"/>
            <a:ext cx="56106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</a:rPr>
              <a:t>Drawbacks</a:t>
            </a: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Not practical</a:t>
            </a:r>
          </a:p>
          <a:p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Not enough experiment subjects</a:t>
            </a:r>
          </a:p>
        </p:txBody>
      </p:sp>
      <p:pic>
        <p:nvPicPr>
          <p:cNvPr id="8" name="图片 7" descr="E:\USYD\Capstone\finalreport\agedensitygend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99" y="1514688"/>
            <a:ext cx="2477770" cy="247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E:\USYD\Capstone\finalreport\agedensitysleeptime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104" y="4092401"/>
            <a:ext cx="2494280" cy="249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E:\USYD\Capstone\finalreport\agedensityag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68" y="1514688"/>
            <a:ext cx="2499360" cy="249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5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" y="284417"/>
            <a:ext cx="2628535" cy="91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54400" y="44916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Sample selection 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(sample ratio selection)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2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03055"/>
              </p:ext>
            </p:extLst>
          </p:nvPr>
        </p:nvGraphicFramePr>
        <p:xfrm>
          <a:off x="495665" y="1676400"/>
          <a:ext cx="11382726" cy="1311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071"/>
                <a:gridCol w="1372355"/>
                <a:gridCol w="1320800"/>
                <a:gridCol w="1231900"/>
                <a:gridCol w="1244600"/>
                <a:gridCol w="1168400"/>
                <a:gridCol w="1231900"/>
                <a:gridCol w="1536700"/>
              </a:tblGrid>
              <a:tr h="433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Sleep stage</a:t>
                      </a:r>
                      <a:endParaRPr lang="zh-CN" sz="2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W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1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2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3</a:t>
                      </a:r>
                      <a:endParaRPr lang="zh-CN" sz="2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4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R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All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</a:tr>
              <a:tr h="445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Count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72354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2804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17799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3370</a:t>
                      </a:r>
                      <a:endParaRPr lang="zh-CN" sz="2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2333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7717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106377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Percentage (%)</a:t>
                      </a:r>
                      <a:endParaRPr lang="zh-CN" sz="2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68.02%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2.64%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16.73%</a:t>
                      </a:r>
                      <a:endParaRPr lang="zh-CN" sz="2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3.17%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2.19%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7.25%</a:t>
                      </a:r>
                      <a:endParaRPr lang="zh-CN" sz="2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100.00%</a:t>
                      </a:r>
                      <a:endParaRPr lang="zh-CN" sz="2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434" marR="173434" marT="0" marB="0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003209" y="3080397"/>
            <a:ext cx="1875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Variance = 0.055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1762" y="3449729"/>
            <a:ext cx="7377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Manually control the ratio of each sleep stage.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Calibri" panose="020F0502020204030204" pitchFamily="34" charset="0"/>
              </a:rPr>
              <a:t>Use variance as a measurement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46040"/>
              </p:ext>
            </p:extLst>
          </p:nvPr>
        </p:nvGraphicFramePr>
        <p:xfrm>
          <a:off x="495665" y="4713288"/>
          <a:ext cx="11247343" cy="96552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26983"/>
                <a:gridCol w="1431480"/>
                <a:gridCol w="1431480"/>
                <a:gridCol w="1431480"/>
                <a:gridCol w="1431480"/>
                <a:gridCol w="1431480"/>
                <a:gridCol w="1431480"/>
                <a:gridCol w="1431480"/>
              </a:tblGrid>
              <a:tr h="316971"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</a:tr>
              <a:tr h="316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Way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0.00262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0.00727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0.01386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0.02674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0.03521 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0.04435 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0.05710 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</a:tr>
              <a:tr h="316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Way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0.00152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0.00567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0.01177 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0.02423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0.03353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>
                          <a:effectLst/>
                        </a:rPr>
                        <a:t>0.04371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</a:rPr>
                        <a:t>0.05704 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041" marR="17041" marT="1704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748</Words>
  <Application>Microsoft Office PowerPoint</Application>
  <PresentationFormat>宽屏</PresentationFormat>
  <Paragraphs>356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Visio</vt:lpstr>
      <vt:lpstr>Sleep Analysis Based on Deep Belief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Arway</dc:creator>
  <cp:lastModifiedBy>Arway</cp:lastModifiedBy>
  <cp:revision>104</cp:revision>
  <dcterms:created xsi:type="dcterms:W3CDTF">2017-05-29T08:37:13Z</dcterms:created>
  <dcterms:modified xsi:type="dcterms:W3CDTF">2017-11-11T12:40:06Z</dcterms:modified>
</cp:coreProperties>
</file>