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87" r:id="rId4"/>
    <p:sldId id="302" r:id="rId5"/>
    <p:sldId id="286" r:id="rId6"/>
    <p:sldId id="303" r:id="rId7"/>
    <p:sldId id="304" r:id="rId8"/>
    <p:sldId id="288" r:id="rId9"/>
    <p:sldId id="289" r:id="rId10"/>
    <p:sldId id="290" r:id="rId11"/>
    <p:sldId id="291" r:id="rId12"/>
    <p:sldId id="292" r:id="rId13"/>
    <p:sldId id="293" r:id="rId14"/>
    <p:sldId id="305" r:id="rId15"/>
    <p:sldId id="294" r:id="rId16"/>
    <p:sldId id="297" r:id="rId17"/>
    <p:sldId id="298" r:id="rId18"/>
    <p:sldId id="306" r:id="rId19"/>
    <p:sldId id="299" r:id="rId20"/>
    <p:sldId id="296" r:id="rId21"/>
    <p:sldId id="300" r:id="rId22"/>
    <p:sldId id="301" r:id="rId23"/>
    <p:sldId id="307" r:id="rId24"/>
    <p:sldId id="315" r:id="rId25"/>
    <p:sldId id="295" r:id="rId26"/>
    <p:sldId id="308" r:id="rId27"/>
    <p:sldId id="312" r:id="rId28"/>
    <p:sldId id="313" r:id="rId29"/>
    <p:sldId id="314" r:id="rId30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D4CC"/>
    <a:srgbClr val="2C6A80"/>
    <a:srgbClr val="2EB0A2"/>
    <a:srgbClr val="436982"/>
    <a:srgbClr val="6491B0"/>
    <a:srgbClr val="2F728B"/>
    <a:srgbClr val="3074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640" autoAdjust="0"/>
    <p:restoredTop sz="73369"/>
  </p:normalViewPr>
  <p:slideViewPr>
    <p:cSldViewPr snapToGrid="0">
      <p:cViewPr>
        <p:scale>
          <a:sx n="64" d="100"/>
          <a:sy n="64" d="100"/>
        </p:scale>
        <p:origin x="728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BA4CA-242C-40F2-AFC7-1AC6DDCAB435}" type="datetimeFigureOut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2A187-060C-48C8-A788-B4928D1A8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48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各位長官、同仁大家好</a:t>
            </a:r>
            <a:endParaRPr lang="en-US" altLang="zh-CN" dirty="0"/>
          </a:p>
          <a:p>
            <a:r>
              <a:rPr lang="zh-CN" altLang="en-US" dirty="0"/>
              <a:t>我是</a:t>
            </a:r>
            <a:r>
              <a:rPr lang="zh-TW" altLang="en-US" dirty="0"/>
              <a:t> 系統整合部 毅丞</a:t>
            </a:r>
            <a:endParaRPr lang="en-US" altLang="zh-TW" dirty="0"/>
          </a:p>
          <a:p>
            <a:endParaRPr lang="en-US" altLang="zh-CN" dirty="0"/>
          </a:p>
          <a:p>
            <a:r>
              <a:rPr lang="zh-TW" altLang="en-US" dirty="0"/>
              <a:t>今天的主題，想來跟大家聊聊 </a:t>
            </a: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Vue 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從基礎到協作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2A187-060C-48C8-A788-B4928D1A8C8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595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接著是，</a:t>
            </a:r>
            <a:r>
              <a:rPr lang="zh-TW" altLang="en-US"/>
              <a:t>與後端 </a:t>
            </a:r>
            <a:r>
              <a:rPr lang="en-US" altLang="zh-TW"/>
              <a:t>API </a:t>
            </a:r>
            <a:r>
              <a:rPr lang="zh-CN" altLang="en-US"/>
              <a:t>整合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2A187-060C-48C8-A788-B4928D1A8C8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375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由這張圖可以看到，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使用者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在透過不同裝置平台，使用系統時，</a:t>
            </a:r>
            <a:b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一般情況下是透過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前端介面 去控制 要在什麼時候 觸發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例如：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一開始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載入畫面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在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使用者點擊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查詢按鈕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的時候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由前端呼叫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，等到後端回傳查詢結果後，</a:t>
            </a:r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前端再將資料更新於畫面中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776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較常用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前端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套件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Axios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及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Fetch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Axios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內建功能較多，可以設置攔截器、取消請求，超時設定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等等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較 適合 大型專案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Fetch</a:t>
            </a:r>
            <a:b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瀏覽器原生支援，但功能有限，必須自行實作其他功能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適合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輕量應用、測試連線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20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JWT (JSON Web Token)</a:t>
            </a:r>
            <a:endParaRPr lang="zh-TW" altLang="en-US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當使用者登入，成功驗證身份後</a:t>
            </a:r>
            <a:endParaRPr lang="en-US" altLang="zh-C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endParaRPr lang="en-US" altLang="zh-C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由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後端</a:t>
            </a:r>
            <a:r>
              <a:rPr lang="en-US" altLang="zh-CN" dirty="0">
                <a:latin typeface="PingFang TC" panose="020B0400000000000000" pitchFamily="34" charset="-120"/>
                <a:ea typeface="PingFang TC" panose="020B0400000000000000" pitchFamily="34" charset="-120"/>
              </a:rPr>
              <a:t>API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回傳一組 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JWT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，這組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 Token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類似憑證，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裡面會包含要給前端的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Token 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資訊</a:t>
            </a:r>
            <a:endParaRPr lang="en-US" altLang="zh-TW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由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前端自行決定 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Token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儲存方式，可將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T</a:t>
            </a:r>
            <a:r>
              <a:rPr lang="en-US" altLang="zh-CN" dirty="0">
                <a:latin typeface="PingFang TC" panose="020B0400000000000000" pitchFamily="34" charset="-120"/>
                <a:ea typeface="PingFang TC" panose="020B0400000000000000" pitchFamily="34" charset="-120"/>
              </a:rPr>
              <a:t>oken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儲存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在全域變數中，或是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瀏覽器中。</a:t>
            </a:r>
            <a:endParaRPr lang="en-US" altLang="zh-C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並在後續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請求其他資源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時，將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JWT</a:t>
            </a:r>
            <a:r>
              <a:rPr lang="en-US" altLang="zh-CN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附加在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request header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中。</a:t>
            </a:r>
            <a:endParaRPr lang="en-US" altLang="zh-C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附加方式，可以在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dirty="0" err="1">
                <a:latin typeface="PingFang TC" panose="020B0400000000000000" pitchFamily="34" charset="-120"/>
                <a:ea typeface="PingFang TC" panose="020B0400000000000000" pitchFamily="34" charset="-120"/>
              </a:rPr>
              <a:t>axios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中，透過</a:t>
            </a:r>
            <a:r>
              <a:rPr lang="en-US" altLang="zh-CN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攔截器，將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JWT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附加於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request header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若驗證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JWT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有效，才能獲取後端回傳的資料</a:t>
            </a:r>
            <a:endParaRPr lang="en-US" altLang="zh-TW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依各專案使用情境及安全性，略有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不同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舉例來說，你到遊樂園，購買門票之後，售票員會給你一張門票，</a:t>
            </a:r>
            <a:b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</a:b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而這張門票，有了這張門票，你就可以使用各種設施，</a:t>
            </a:r>
            <a:endParaRPr lang="en-US" altLang="zh-C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812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" altLang="zh-TW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 </a:t>
            </a:r>
            <a:r>
              <a:rPr lang="zh-TW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機制中，驗證成功後，發出的憑證，包含三個部分：</a:t>
            </a:r>
            <a:endParaRPr lang="en-US" altLang="zh-TW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(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按一下</a:t>
            </a:r>
            <a:r>
              <a:rPr lang="en-US" altLang="zh-TW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zh-TW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zh-TW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en" altLang="zh-TW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</a:t>
            </a:r>
            <a:r>
              <a:rPr lang="zh-TW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標記 </a:t>
            </a:r>
            <a:r>
              <a:rPr lang="en" altLang="zh-TW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 </a:t>
            </a:r>
            <a:r>
              <a:rPr lang="zh-TW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的類型與雜湊函式。</a:t>
            </a:r>
            <a:endParaRPr lang="en-US" altLang="zh-TW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(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按一下</a:t>
            </a:r>
            <a:r>
              <a:rPr lang="en-US" altLang="zh-TW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zh-TW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zh-TW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Payload</a:t>
            </a:r>
            <a:r>
              <a:rPr lang="en" altLang="zh-TW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</a:t>
            </a:r>
            <a:r>
              <a:rPr lang="zh-TW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要攜帶的資料，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可包含登入者資訊、到</a:t>
            </a:r>
            <a:r>
              <a:rPr lang="zh-TW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期時間等。</a:t>
            </a:r>
            <a:endParaRPr lang="en-US" altLang="zh-TW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(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按一下</a:t>
            </a:r>
            <a:r>
              <a:rPr lang="en-US" altLang="zh-TW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zh-TW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zh-TW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Signature</a:t>
            </a:r>
            <a:r>
              <a:rPr lang="en" altLang="zh-TW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</a:t>
            </a:r>
            <a:r>
              <a:rPr lang="zh-TW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根據 </a:t>
            </a:r>
            <a:r>
              <a:rPr lang="en" altLang="zh-TW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 </a:t>
            </a:r>
            <a:r>
              <a:rPr lang="zh-TW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" altLang="zh-TW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Payload</a:t>
            </a:r>
            <a:r>
              <a:rPr lang="zh-TW" altLang="e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加上密鑰 </a:t>
            </a:r>
            <a:r>
              <a:rPr lang="en-US" altLang="zh-TW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TW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secret) </a:t>
            </a:r>
            <a:r>
              <a:rPr lang="zh-TW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進行雜湊，產生一組不可逆的亂數，當成簽章，用來驗證 </a:t>
            </a:r>
            <a:r>
              <a:rPr lang="en" altLang="zh-TW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 </a:t>
            </a:r>
            <a:r>
              <a:rPr lang="zh-TW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是否經過篡改。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237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部分，來聊聊</a:t>
            </a:r>
            <a:r>
              <a:rPr lang="zh-TW" altLang="en-US" dirty="0"/>
              <a:t> 目前在 資訊架構</a:t>
            </a:r>
            <a:r>
              <a:rPr lang="zh-CN" altLang="en-US" dirty="0"/>
              <a:t>管理</a:t>
            </a:r>
            <a:r>
              <a:rPr lang="zh-TW" altLang="en-US" dirty="0"/>
              <a:t>科的 前端 </a:t>
            </a:r>
            <a:r>
              <a:rPr lang="en-US" altLang="zh-TW" dirty="0"/>
              <a:t>Vue3 </a:t>
            </a:r>
            <a:r>
              <a:rPr lang="zh-CN" altLang="en-US" dirty="0"/>
              <a:t>生成器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2A187-060C-48C8-A788-B4928D1A8C8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0300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12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簡介</a:t>
            </a:r>
            <a:endParaRPr kumimoji="1" lang="zh-TW" altLang="en-US" sz="1200" dirty="0"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可以透過指令方式，簡單生成前端專案基礎架構。</a:t>
            </a:r>
            <a:endParaRPr lang="en-US" altLang="zh-CN" sz="1200" b="1" dirty="0">
              <a:solidFill>
                <a:srgbClr val="2C6A80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方便生成、方便設定、簡單入門、統一規範</a:t>
            </a:r>
            <a:endParaRPr lang="en-US" altLang="zh-TW" sz="1200" b="1" dirty="0">
              <a:solidFill>
                <a:srgbClr val="2C6A80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dirty="0">
              <a:solidFill>
                <a:srgbClr val="2C6A80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開發環境</a:t>
            </a:r>
            <a:endParaRPr lang="en-US" altLang="zh-TW" sz="1200" b="1" dirty="0">
              <a:solidFill>
                <a:srgbClr val="2C6A80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使用</a:t>
            </a:r>
            <a:r>
              <a:rPr lang="zh-TW" altLang="en-US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Node.js 20 </a:t>
            </a:r>
            <a:r>
              <a:rPr lang="zh-CN" altLang="en-US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以上</a:t>
            </a:r>
            <a:endParaRPr lang="en-US" altLang="zh-CN" sz="1200" b="1" dirty="0">
              <a:solidFill>
                <a:srgbClr val="2C6A80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dirty="0">
              <a:solidFill>
                <a:srgbClr val="2C6A80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建議使用</a:t>
            </a:r>
            <a:r>
              <a:rPr lang="zh-TW" altLang="en-US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VSCode </a:t>
            </a:r>
            <a:r>
              <a:rPr lang="zh-CN" altLang="en-US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開發</a:t>
            </a:r>
            <a:endParaRPr lang="en-US" altLang="zh-TW" sz="1200" b="1" dirty="0">
              <a:solidFill>
                <a:srgbClr val="2C6A80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6538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8F048369-ED1C-D048-A030-20F85EB014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包含</a:t>
            </a:r>
            <a:endParaRPr lang="en-US" altLang="zh-TW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eaLnBrk="1" fontAlgn="t" latinLnBrk="0" hangingPunct="1">
              <a:buFont typeface="Arial" panose="020B0604020202020204" pitchFamily="34" charset="0"/>
              <a:buChar char="•"/>
            </a:pPr>
            <a:r>
              <a:rPr lang="en-US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datepicker</a:t>
            </a:r>
            <a:r>
              <a:rPr lang="zh-TW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民國年日期套件</a:t>
            </a:r>
          </a:p>
          <a:p>
            <a:pPr marL="171450" indent="-171450" rtl="0" eaLnBrk="1" fontAlgn="t" latinLnBrk="0" hangingPunct="1">
              <a:buFont typeface="Arial" panose="020B0604020202020204" pitchFamily="34" charset="0"/>
              <a:buChar char="•"/>
            </a:pPr>
            <a:r>
              <a:rPr lang="en-US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ant-design-vue</a:t>
            </a:r>
            <a:r>
              <a:rPr lang="zh-TW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套件</a:t>
            </a:r>
            <a:endParaRPr lang="zh-TW" altLang="zh-TW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eaLnBrk="1" fontAlgn="t" latinLnBrk="0" hangingPunct="1">
              <a:buFont typeface="Arial" panose="020B0604020202020204" pitchFamily="34" charset="0"/>
              <a:buChar char="•"/>
            </a:pPr>
            <a:r>
              <a:rPr lang="en-US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axios</a:t>
            </a:r>
            <a:r>
              <a:rPr lang="zh-TW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模組</a:t>
            </a:r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eaLnBrk="1" fontAlgn="t" latinLnBrk="0" hangingPunct="1">
              <a:buFont typeface="Arial" panose="020B0604020202020204" pitchFamily="34" charset="0"/>
              <a:buChar char="•"/>
            </a:pP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</a:t>
            </a:r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eaLnBrk="1" fontAlgn="t" latinLnBrk="0" hangingPunct="1">
              <a:buFont typeface="Arial" panose="020B0604020202020204" pitchFamily="34" charset="0"/>
              <a:buChar char="•"/>
            </a:pPr>
            <a:r>
              <a:rPr lang="en-US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pinia</a:t>
            </a:r>
            <a:r>
              <a:rPr lang="zh-TW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狀態管理器</a:t>
            </a:r>
            <a:endParaRPr lang="zh-TW" altLang="zh-TW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eaLnBrk="1" fontAlgn="t" latinLnBrk="0" hangingPunct="1">
              <a:buFont typeface="Arial" panose="020B0604020202020204" pitchFamily="34" charset="0"/>
              <a:buChar char="•"/>
            </a:pPr>
            <a:r>
              <a:rPr lang="en-US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SVG </a:t>
            </a:r>
            <a:r>
              <a:rPr lang="zh-CN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編譯器</a:t>
            </a:r>
            <a:endParaRPr lang="zh-TW" altLang="zh-TW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eaLnBrk="1" fontAlgn="t" latinLnBrk="0" hangingPunct="1">
              <a:buFont typeface="Arial" panose="020B0604020202020204" pitchFamily="34" charset="0"/>
              <a:buChar char="•"/>
            </a:pPr>
            <a:r>
              <a:rPr lang="en-US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Vue3</a:t>
            </a:r>
            <a:r>
              <a:rPr lang="zh-TW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主程式</a:t>
            </a:r>
          </a:p>
          <a:p>
            <a:pPr marL="171450" indent="-171450" rtl="0" eaLnBrk="1" fontAlgn="t" latinLnBrk="0" hangingPunct="1">
              <a:buFont typeface="Arial" panose="020B0604020202020204" pitchFamily="34" charset="0"/>
              <a:buChar char="•"/>
            </a:pPr>
            <a:r>
              <a:rPr lang="en-US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Vue3 </a:t>
            </a:r>
            <a:r>
              <a:rPr lang="zh-CN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路由器</a:t>
            </a:r>
            <a:endParaRPr lang="zh-TW" altLang="zh-TW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eaLnBrk="1" fontAlgn="auto" latinLnBrk="0" hangingPunct="1">
              <a:buFont typeface="Arial" panose="020B0604020202020204" pitchFamily="34" charset="0"/>
              <a:buChar char="•"/>
            </a:pPr>
            <a:r>
              <a:rPr lang="en-US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UUID</a:t>
            </a:r>
            <a:r>
              <a:rPr lang="zh-TW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通用唯一辨識碼</a:t>
            </a:r>
            <a:endParaRPr lang="zh-TW" altLang="zh-TW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690461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9D0B0EEA-F26E-5449-AED7-532B167425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b="0" i="0" dirty="0" err="1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Eslint</a:t>
            </a:r>
            <a:r>
              <a:rPr lang="en-US" altLang="zh-TW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zh-CN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格式化管理</a:t>
            </a:r>
            <a:endParaRPr lang="zh-TW" altLang="en-US" sz="1200" b="0" i="0" dirty="0">
              <a:solidFill>
                <a:schemeClr val="bg1">
                  <a:lumMod val="50000"/>
                </a:schemeClr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171450" indent="-171450" rtl="0" eaLnBrk="1" fontAlgn="t" latinLnBrk="0" hangingPunct="1">
              <a:buFont typeface="Arial" panose="020B0604020202020204" pitchFamily="34" charset="0"/>
              <a:buChar char="•"/>
            </a:pPr>
            <a:r>
              <a:rPr lang="en-US" altLang="zh-CN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Less</a:t>
            </a:r>
            <a:r>
              <a:rPr lang="zh-CN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編譯器</a:t>
            </a:r>
            <a:endParaRPr lang="en-US" altLang="zh-CN" sz="1200" b="0" i="0" dirty="0">
              <a:solidFill>
                <a:schemeClr val="bg1">
                  <a:lumMod val="50000"/>
                </a:schemeClr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" altLang="zh-TW" sz="12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Prettier </a:t>
            </a:r>
            <a:r>
              <a:rPr lang="zh-CN" altLang="en-US" sz="12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格式化管理</a:t>
            </a:r>
            <a:endParaRPr lang="en" altLang="zh-TW" sz="1200" b="0" i="0" kern="1200" dirty="0">
              <a:solidFill>
                <a:schemeClr val="bg1">
                  <a:lumMod val="50000"/>
                </a:schemeClr>
              </a:solidFill>
              <a:effectLst/>
              <a:latin typeface="PingFang TC" panose="020B0400000000000000" pitchFamily="34" charset="-120"/>
              <a:ea typeface="PingFang TC" panose="020B0400000000000000" pitchFamily="34" charset="-120"/>
              <a:cs typeface="+mn-cs"/>
            </a:endParaRPr>
          </a:p>
          <a:p>
            <a:pPr marL="171450" indent="-171450" rtl="0" eaLnBrk="1" fontAlgn="t" latinLnBrk="0" hangingPunct="1">
              <a:buFont typeface="Arial" panose="020B0604020202020204" pitchFamily="34" charset="0"/>
              <a:buChar char="•"/>
            </a:pPr>
            <a:r>
              <a:rPr lang="en-US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pinia</a:t>
            </a:r>
            <a:r>
              <a:rPr lang="zh-TW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zh-CN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狀態管理器</a:t>
            </a:r>
            <a:endParaRPr lang="zh-TW" altLang="zh-TW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eaLnBrk="1" fontAlgn="t" latinLnBrk="0" hangingPunct="1">
              <a:buFont typeface="Arial" panose="020B0604020202020204" pitchFamily="34" charset="0"/>
              <a:buChar char="•"/>
            </a:pPr>
            <a:r>
              <a:rPr lang="en-US" altLang="zh-CN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SASS</a:t>
            </a:r>
            <a:r>
              <a:rPr lang="zh-CN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編譯器</a:t>
            </a:r>
            <a:endParaRPr lang="en-US" altLang="zh-CN" sz="1200" b="0" i="0" dirty="0">
              <a:solidFill>
                <a:schemeClr val="bg1">
                  <a:lumMod val="50000"/>
                </a:schemeClr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171450" indent="-171450" rtl="0" eaLnBrk="1" fontAlgn="t" latinLnBrk="0" hangingPunct="1">
              <a:buFont typeface="Arial" panose="020B0604020202020204" pitchFamily="34" charset="0"/>
              <a:buChar char="•"/>
            </a:pPr>
            <a:r>
              <a:rPr lang="en-US" altLang="zh-TW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Typescript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" altLang="zh-TW" sz="1200" b="0" i="0" kern="1200" dirty="0" err="1">
                <a:solidFill>
                  <a:schemeClr val="bg1">
                    <a:lumMod val="50000"/>
                  </a:schemeClr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unplugin</a:t>
            </a:r>
            <a:r>
              <a:rPr lang="en" altLang="zh-TW" sz="12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-auto-import</a:t>
            </a:r>
            <a:r>
              <a:rPr lang="zh-TW" altLang="en-US" sz="12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，</a:t>
            </a:r>
            <a:r>
              <a:rPr lang="zh-CN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自動</a:t>
            </a:r>
            <a:r>
              <a:rPr lang="zh-TW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import</a:t>
            </a:r>
            <a:r>
              <a:rPr lang="zh-TW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導入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" altLang="zh-TW" sz="1200" b="0" i="0" kern="1200" dirty="0" err="1">
                <a:solidFill>
                  <a:schemeClr val="bg1">
                    <a:lumMod val="50000"/>
                  </a:schemeClr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unplugin</a:t>
            </a:r>
            <a:r>
              <a:rPr lang="en" altLang="zh-TW" sz="12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-</a:t>
            </a:r>
            <a:r>
              <a:rPr lang="en" altLang="zh-TW" sz="1200" b="0" i="0" kern="1200" dirty="0" err="1">
                <a:solidFill>
                  <a:schemeClr val="bg1">
                    <a:lumMod val="50000"/>
                  </a:schemeClr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vue</a:t>
            </a:r>
            <a:r>
              <a:rPr lang="en" altLang="zh-TW" sz="12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-components</a:t>
            </a:r>
            <a:r>
              <a:rPr lang="zh-TW" altLang="en-US" sz="12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，</a:t>
            </a:r>
            <a:r>
              <a:rPr lang="zh-CN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自動</a:t>
            </a:r>
            <a:r>
              <a:rPr lang="zh-TW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components </a:t>
            </a:r>
            <a:r>
              <a:rPr lang="zh-CN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導入</a:t>
            </a:r>
            <a:endParaRPr lang="en-US" altLang="zh-CN" sz="1200" b="0" i="0" dirty="0">
              <a:solidFill>
                <a:schemeClr val="bg1">
                  <a:lumMod val="50000"/>
                </a:schemeClr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" altLang="zh-TW" sz="1200" b="0" i="0" kern="1200" dirty="0" err="1">
                <a:solidFill>
                  <a:schemeClr val="bg1">
                    <a:lumMod val="50000"/>
                  </a:schemeClr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vite</a:t>
            </a:r>
            <a:r>
              <a:rPr lang="zh-TW" altLang="en-US" sz="1200" b="0" i="0" kern="1200" dirty="0" err="1">
                <a:solidFill>
                  <a:schemeClr val="bg1">
                    <a:lumMod val="50000"/>
                  </a:schemeClr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，</a:t>
            </a:r>
            <a:r>
              <a:rPr lang="zh-CN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本地端開發伺服器</a:t>
            </a:r>
            <a:br>
              <a:rPr lang="en-US" altLang="zh-CN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</a:br>
            <a:endParaRPr lang="en-US" altLang="zh-CN" sz="1200" b="0" i="0" dirty="0">
              <a:solidFill>
                <a:schemeClr val="bg1">
                  <a:lumMod val="50000"/>
                </a:schemeClr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以上相關套件，都是生成器預設，</a:t>
            </a:r>
            <a:endParaRPr lang="en-US" altLang="zh-CN" sz="1200" b="0" i="0" kern="1200" dirty="0">
              <a:solidFill>
                <a:schemeClr val="bg1">
                  <a:lumMod val="50000"/>
                </a:schemeClr>
              </a:solidFill>
              <a:effectLst/>
              <a:latin typeface="PingFang TC" panose="020B0400000000000000" pitchFamily="34" charset="-120"/>
              <a:ea typeface="PingFang TC" panose="020B0400000000000000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可以因應不同專案，</a:t>
            </a:r>
            <a:endParaRPr lang="en-US" altLang="zh-CN" sz="1200" b="0" i="0" kern="1200" dirty="0">
              <a:solidFill>
                <a:schemeClr val="bg1">
                  <a:lumMod val="50000"/>
                </a:schemeClr>
              </a:solidFill>
              <a:effectLst/>
              <a:latin typeface="PingFang TC" panose="020B0400000000000000" pitchFamily="34" charset="-120"/>
              <a:ea typeface="PingFang TC" panose="020B0400000000000000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自行調整替代套件</a:t>
            </a:r>
            <a:r>
              <a:rPr lang="zh-TW" altLang="en-US" sz="12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跟</a:t>
            </a:r>
            <a:r>
              <a:rPr lang="zh-TW" altLang="en-US" sz="12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版本</a:t>
            </a:r>
            <a:endParaRPr lang="en" altLang="zh-TW" sz="1200" b="0" i="0" kern="1200" dirty="0">
              <a:solidFill>
                <a:schemeClr val="bg1">
                  <a:lumMod val="50000"/>
                </a:schemeClr>
              </a:solidFill>
              <a:effectLst/>
              <a:latin typeface="PingFang TC" panose="020B0400000000000000" pitchFamily="34" charset="-120"/>
              <a:ea typeface="PingFang TC" panose="020B0400000000000000" pitchFamily="34" charset="-120"/>
              <a:cs typeface="+mn-cs"/>
            </a:endParaRPr>
          </a:p>
          <a:p>
            <a:endParaRPr lang="zh-TW" altLang="en-US" sz="1200" b="0" i="0" dirty="0">
              <a:solidFill>
                <a:schemeClr val="bg1">
                  <a:lumMod val="50000"/>
                </a:schemeClr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44398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9D0B0EEA-F26E-5449-AED7-532B167425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Vue3 </a:t>
            </a:r>
            <a:r>
              <a:rPr lang="zh-CN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生成器的使用文件</a:t>
            </a:r>
            <a:br>
              <a:rPr lang="en-US" altLang="zh-CN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</a:br>
            <a:r>
              <a:rPr lang="zh-CN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可直接在</a:t>
            </a:r>
            <a:r>
              <a:rPr lang="zh-TW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WIKI</a:t>
            </a:r>
            <a:r>
              <a:rPr lang="zh-TW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搜尋 </a:t>
            </a:r>
            <a:r>
              <a:rPr lang="en-US" altLang="zh-TW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『generator-fbl-vue3-starter』</a:t>
            </a:r>
            <a:r>
              <a:rPr lang="zh-CN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找到</a:t>
            </a:r>
            <a:r>
              <a:rPr lang="zh-TW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相關資料</a:t>
            </a:r>
          </a:p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9282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</a:t>
            </a:r>
            <a:r>
              <a:rPr lang="zh-TW" altLang="en-US" dirty="0"/>
              <a:t>：今天的主題分為</a:t>
            </a:r>
            <a:r>
              <a:rPr lang="en-US" altLang="zh-TW" dirty="0"/>
              <a:t>4</a:t>
            </a:r>
            <a:r>
              <a:rPr lang="zh-CN" altLang="en-US" dirty="0"/>
              <a:t>個項目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會聊到</a:t>
            </a:r>
            <a:r>
              <a:rPr lang="zh-TW" altLang="en-US" dirty="0"/>
              <a:t> </a:t>
            </a:r>
            <a:r>
              <a:rPr lang="en-US" altLang="zh-TW" dirty="0" err="1"/>
              <a:t>Vue</a:t>
            </a:r>
            <a:r>
              <a:rPr lang="en-US" altLang="zh-TW" dirty="0"/>
              <a:t> </a:t>
            </a:r>
            <a:r>
              <a:rPr lang="zh-CN" altLang="en-US" dirty="0"/>
              <a:t>核心概念，包括</a:t>
            </a:r>
            <a:r>
              <a:rPr lang="zh-TW" altLang="en-US" dirty="0"/>
              <a:t> </a:t>
            </a:r>
            <a:r>
              <a:rPr lang="en-US" altLang="zh-TW" dirty="0" err="1"/>
              <a:t>Vue</a:t>
            </a:r>
            <a:r>
              <a:rPr lang="en-US" altLang="zh-TW" dirty="0"/>
              <a:t> </a:t>
            </a:r>
            <a:r>
              <a:rPr lang="zh-CN" altLang="en-US" dirty="0"/>
              <a:t>的響應式系統、組件化、單向數據流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與後端</a:t>
            </a:r>
            <a:r>
              <a:rPr lang="zh-TW" altLang="en-US" dirty="0"/>
              <a:t> </a:t>
            </a:r>
            <a:r>
              <a:rPr lang="en-US" altLang="zh-TW" dirty="0"/>
              <a:t>API </a:t>
            </a:r>
            <a:r>
              <a:rPr lang="zh-CN" altLang="en-US" dirty="0"/>
              <a:t>整合，包括</a:t>
            </a:r>
            <a:r>
              <a:rPr lang="zh-TW" altLang="en-US" dirty="0"/>
              <a:t> </a:t>
            </a:r>
            <a:r>
              <a:rPr lang="zh-CN" altLang="en-US" dirty="0"/>
              <a:t>前端常見</a:t>
            </a:r>
            <a:r>
              <a:rPr lang="en-US" altLang="zh-CN" dirty="0"/>
              <a:t>API</a:t>
            </a:r>
            <a:r>
              <a:rPr lang="zh-CN" altLang="en-US" dirty="0"/>
              <a:t>套件、</a:t>
            </a:r>
            <a:r>
              <a:rPr lang="en-US" altLang="zh-CN" dirty="0"/>
              <a:t>JWT </a:t>
            </a:r>
            <a:r>
              <a:rPr lang="zh-CN" altLang="en-US" dirty="0"/>
              <a:t>驗證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Vue3 </a:t>
            </a:r>
            <a:r>
              <a:rPr lang="zh-CN" altLang="en-US" dirty="0"/>
              <a:t>生成器，包括</a:t>
            </a:r>
            <a:r>
              <a:rPr lang="zh-TW" altLang="en-US" dirty="0"/>
              <a:t> </a:t>
            </a:r>
            <a:r>
              <a:rPr lang="zh-CN" altLang="en-US" dirty="0"/>
              <a:t>簡介、套件說明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生成器實作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2A187-060C-48C8-A788-B4928D1A8C8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729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部分，使用</a:t>
            </a:r>
            <a:r>
              <a:rPr lang="zh-TW" altLang="en-US" dirty="0"/>
              <a:t> </a:t>
            </a:r>
            <a:r>
              <a:rPr lang="en-US" altLang="zh-TW" dirty="0"/>
              <a:t>Vue3 </a:t>
            </a:r>
            <a:r>
              <a:rPr lang="zh-CN" altLang="en-US" dirty="0"/>
              <a:t>生成器，實作一個新的專案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2A187-060C-48C8-A788-B4928D1A8C8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3483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我們必須先安裝 生成工具</a:t>
            </a:r>
            <a:endParaRPr lang="en-US" altLang="zh-TW"/>
          </a:p>
          <a:p>
            <a:endParaRPr lang="en-US" altLang="zh-TW"/>
          </a:p>
          <a:p>
            <a:r>
              <a:rPr lang="zh-CN" altLang="en-US"/>
              <a:t>第一步，安裝</a:t>
            </a:r>
            <a:r>
              <a:rPr lang="zh-TW" altLang="en-US"/>
              <a:t> </a:t>
            </a:r>
            <a:r>
              <a:rPr lang="en-US" altLang="zh-TW"/>
              <a:t>Yeoman</a:t>
            </a:r>
          </a:p>
          <a:p>
            <a:r>
              <a:rPr lang="zh-CN" altLang="en-US"/>
              <a:t>執行</a:t>
            </a:r>
            <a:r>
              <a:rPr lang="zh-TW" altLang="en-US"/>
              <a:t> </a:t>
            </a:r>
            <a:r>
              <a:rPr lang="en-US" altLang="zh-CN"/>
              <a:t>npm install -g yo</a:t>
            </a:r>
            <a:br>
              <a:rPr lang="en-US" altLang="zh-CN"/>
            </a:br>
            <a:endParaRPr lang="en-US" altLang="zh-CN"/>
          </a:p>
          <a:p>
            <a:r>
              <a:rPr lang="zh-CN" altLang="en-US"/>
              <a:t>這邊的</a:t>
            </a:r>
            <a:r>
              <a:rPr lang="zh-TW" altLang="en-US"/>
              <a:t> </a:t>
            </a:r>
            <a:r>
              <a:rPr lang="en-US" altLang="zh-TW"/>
              <a:t>-g</a:t>
            </a:r>
            <a:r>
              <a:rPr lang="zh-TW" altLang="en-US"/>
              <a:t>，是要將套件安裝在本地端的全域，方便以後使用。</a:t>
            </a:r>
            <a:br>
              <a:rPr lang="en-US" altLang="zh-CN"/>
            </a:br>
            <a:endParaRPr lang="en-US" altLang="zh-CN"/>
          </a:p>
          <a:p>
            <a:endParaRPr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第二步，安裝</a:t>
            </a:r>
            <a:r>
              <a:rPr lang="zh-TW" altLang="en-US"/>
              <a:t> </a:t>
            </a:r>
            <a:r>
              <a:rPr lang="en-US" altLang="zh-TW"/>
              <a:t>vue3 </a:t>
            </a:r>
            <a:r>
              <a:rPr lang="zh-CN" altLang="en-US"/>
              <a:t>產生包</a:t>
            </a:r>
            <a:br>
              <a:rPr lang="en-US" altLang="zh-CN"/>
            </a:br>
            <a:r>
              <a:rPr lang="zh-CN" altLang="en-US"/>
              <a:t>執行</a:t>
            </a:r>
            <a:r>
              <a:rPr lang="zh-TW" altLang="en-US"/>
              <a:t> </a:t>
            </a:r>
            <a:r>
              <a:rPr lang="en" altLang="zh-TW" dirty="0" err="1">
                <a:solidFill>
                  <a:schemeClr val="bg1">
                    <a:lumMod val="75000"/>
                  </a:schemeClr>
                </a:solidFill>
              </a:rPr>
              <a:t>npm</a:t>
            </a:r>
            <a:r>
              <a:rPr lang="en" altLang="zh-TW" dirty="0">
                <a:solidFill>
                  <a:schemeClr val="bg1">
                    <a:lumMod val="75000"/>
                  </a:schemeClr>
                </a:solidFill>
              </a:rPr>
              <a:t> install -g </a:t>
            </a:r>
            <a:r>
              <a:rPr lang="en" altLang="zh-TW" dirty="0">
                <a:solidFill>
                  <a:srgbClr val="9BD4CC"/>
                </a:solidFill>
              </a:rPr>
              <a:t>@</a:t>
            </a:r>
            <a:r>
              <a:rPr lang="en" altLang="zh-TW" dirty="0" err="1">
                <a:solidFill>
                  <a:srgbClr val="9BD4CC"/>
                </a:solidFill>
              </a:rPr>
              <a:t>fubonlife</a:t>
            </a:r>
            <a:r>
              <a:rPr lang="en" altLang="zh-TW" dirty="0">
                <a:solidFill>
                  <a:srgbClr val="9BD4CC"/>
                </a:solidFill>
              </a:rPr>
              <a:t>/generator-fbl-vue3-starter@latest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TW" dirty="0">
              <a:solidFill>
                <a:srgbClr val="9BD4CC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9BD4CC"/>
                </a:solidFill>
              </a:rPr>
              <a:t>後面的</a:t>
            </a:r>
            <a:r>
              <a:rPr lang="zh-TW" altLang="en-US" dirty="0">
                <a:solidFill>
                  <a:srgbClr val="9BD4CC"/>
                </a:solidFill>
              </a:rPr>
              <a:t> </a:t>
            </a:r>
            <a:r>
              <a:rPr lang="en-US" altLang="zh-TW" dirty="0">
                <a:solidFill>
                  <a:srgbClr val="9BD4CC"/>
                </a:solidFill>
              </a:rPr>
              <a:t>@latest </a:t>
            </a:r>
            <a:r>
              <a:rPr lang="zh-CN" altLang="en-US" dirty="0">
                <a:solidFill>
                  <a:srgbClr val="9BD4CC"/>
                </a:solidFill>
              </a:rPr>
              <a:t>是要讓</a:t>
            </a:r>
            <a:r>
              <a:rPr lang="zh-TW" altLang="en-US" dirty="0">
                <a:solidFill>
                  <a:srgbClr val="9BD4CC"/>
                </a:solidFill>
              </a:rPr>
              <a:t> </a:t>
            </a:r>
            <a:r>
              <a:rPr lang="en-US" altLang="zh-TW" dirty="0">
                <a:solidFill>
                  <a:srgbClr val="9BD4CC"/>
                </a:solidFill>
              </a:rPr>
              <a:t>npm </a:t>
            </a:r>
            <a:r>
              <a:rPr lang="zh-CN" altLang="en-US" dirty="0">
                <a:solidFill>
                  <a:srgbClr val="9BD4CC"/>
                </a:solidFill>
              </a:rPr>
              <a:t>幫我們抓取</a:t>
            </a:r>
            <a:r>
              <a:rPr lang="zh-TW" altLang="en-US" dirty="0">
                <a:solidFill>
                  <a:srgbClr val="9BD4CC"/>
                </a:solidFill>
              </a:rPr>
              <a:t> 最新版本</a:t>
            </a:r>
            <a:endParaRPr lang="en-US" altLang="zh-TW" dirty="0">
              <a:solidFill>
                <a:srgbClr val="9BD4CC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9BD4CC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9BD4CC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9BD4CC"/>
                </a:solidFill>
              </a:rPr>
              <a:t>第三步，要開始來</a:t>
            </a:r>
            <a:r>
              <a:rPr lang="zh-TW" altLang="en-US" dirty="0">
                <a:solidFill>
                  <a:srgbClr val="9BD4CC"/>
                </a:solidFill>
              </a:rPr>
              <a:t> 產生新的專案</a:t>
            </a:r>
            <a:endParaRPr lang="en-US" altLang="zh-TW" dirty="0">
              <a:solidFill>
                <a:srgbClr val="9BD4CC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srgbClr val="9BD4CC"/>
                </a:solidFill>
              </a:rPr>
              <a:t>產生新專案時，會自動創建專案資料夾，</a:t>
            </a:r>
            <a:endParaRPr lang="en-US" altLang="zh-TW" dirty="0">
              <a:solidFill>
                <a:srgbClr val="9BD4CC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srgbClr val="9BD4CC"/>
                </a:solidFill>
              </a:rPr>
              <a:t>所以，只需要先設定，要在哪個地方產生這個專案資料夾</a:t>
            </a:r>
            <a:br>
              <a:rPr lang="en-US" altLang="zh-TW" dirty="0">
                <a:solidFill>
                  <a:srgbClr val="9BD4CC"/>
                </a:solidFill>
              </a:rPr>
            </a:br>
            <a:br>
              <a:rPr lang="en-US" altLang="zh-TW" dirty="0">
                <a:solidFill>
                  <a:srgbClr val="9BD4CC"/>
                </a:solidFill>
              </a:rPr>
            </a:br>
            <a:r>
              <a:rPr lang="zh-CN" altLang="en-US" dirty="0">
                <a:solidFill>
                  <a:srgbClr val="9BD4CC"/>
                </a:solidFill>
              </a:rPr>
              <a:t>使用</a:t>
            </a:r>
            <a:r>
              <a:rPr lang="zh-TW" altLang="en-US" dirty="0">
                <a:solidFill>
                  <a:srgbClr val="9BD4CC"/>
                </a:solidFill>
              </a:rPr>
              <a:t> </a:t>
            </a:r>
            <a:r>
              <a:rPr lang="en-US" altLang="zh-TW" dirty="0">
                <a:solidFill>
                  <a:srgbClr val="9BD4CC"/>
                </a:solidFill>
              </a:rPr>
              <a:t>cd </a:t>
            </a:r>
            <a:r>
              <a:rPr lang="zh-CN" altLang="en-US" dirty="0">
                <a:solidFill>
                  <a:srgbClr val="9BD4CC"/>
                </a:solidFill>
              </a:rPr>
              <a:t>後面代入，本地路徑，這段程式碼會讓</a:t>
            </a:r>
            <a:r>
              <a:rPr lang="zh-TW" altLang="en-US" dirty="0">
                <a:solidFill>
                  <a:srgbClr val="9BD4CC"/>
                </a:solidFill>
              </a:rPr>
              <a:t> </a:t>
            </a:r>
            <a:r>
              <a:rPr lang="en-US" altLang="zh-TW" dirty="0">
                <a:solidFill>
                  <a:srgbClr val="9BD4CC"/>
                </a:solidFill>
              </a:rPr>
              <a:t>comment Line </a:t>
            </a:r>
            <a:r>
              <a:rPr lang="zh-CN" altLang="en-US" dirty="0">
                <a:solidFill>
                  <a:srgbClr val="9BD4CC"/>
                </a:solidFill>
              </a:rPr>
              <a:t>跳轉到指定的位置，</a:t>
            </a:r>
            <a:endParaRPr lang="en-US" altLang="zh-CN" dirty="0">
              <a:solidFill>
                <a:srgbClr val="9BD4CC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9BD4CC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9BD4CC"/>
                </a:solidFill>
              </a:rPr>
              <a:t>接著</a:t>
            </a:r>
            <a:r>
              <a:rPr lang="zh-TW" altLang="en-US" dirty="0">
                <a:solidFill>
                  <a:srgbClr val="9BD4CC"/>
                </a:solidFill>
              </a:rPr>
              <a:t> 利用 剛剛 第一步驟執行的 </a:t>
            </a:r>
            <a:r>
              <a:rPr lang="en-US" altLang="zh-TW" dirty="0">
                <a:solidFill>
                  <a:srgbClr val="9BD4CC"/>
                </a:solidFill>
              </a:rPr>
              <a:t>yo</a:t>
            </a:r>
            <a:r>
              <a:rPr lang="zh-TW" altLang="en-US" dirty="0">
                <a:solidFill>
                  <a:srgbClr val="9BD4CC"/>
                </a:solidFill>
              </a:rPr>
              <a:t>，去實踐 </a:t>
            </a:r>
            <a:r>
              <a:rPr lang="en-US" altLang="zh-TW" dirty="0">
                <a:solidFill>
                  <a:srgbClr val="9BD4CC"/>
                </a:solidFill>
              </a:rPr>
              <a:t>vue3 </a:t>
            </a:r>
            <a:r>
              <a:rPr lang="zh-CN" altLang="en-US" dirty="0">
                <a:solidFill>
                  <a:srgbClr val="9BD4CC"/>
                </a:solidFill>
              </a:rPr>
              <a:t>產生包</a:t>
            </a:r>
            <a:endParaRPr lang="en-US" altLang="zh-CN" dirty="0">
              <a:solidFill>
                <a:srgbClr val="9BD4CC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9BD4CC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yo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rgbClr val="9BD4CC"/>
                </a:solidFill>
              </a:rPr>
              <a:t>@</a:t>
            </a:r>
            <a:r>
              <a:rPr lang="en-US" altLang="zh-TW" dirty="0" err="1">
                <a:solidFill>
                  <a:srgbClr val="9BD4CC"/>
                </a:solidFill>
              </a:rPr>
              <a:t>fubonlife</a:t>
            </a:r>
            <a:r>
              <a:rPr lang="en-US" altLang="zh-TW" dirty="0">
                <a:solidFill>
                  <a:srgbClr val="9BD4CC"/>
                </a:solidFill>
              </a:rPr>
              <a:t>/fbl-vue3-starter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9BD4CC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9BD4CC"/>
                </a:solidFill>
              </a:rPr>
              <a:t>注意：</a:t>
            </a:r>
            <a:br>
              <a:rPr lang="en-US" altLang="zh-CN" dirty="0">
                <a:solidFill>
                  <a:srgbClr val="9BD4CC"/>
                </a:solidFill>
              </a:rPr>
            </a:br>
            <a:r>
              <a:rPr lang="zh-CN" altLang="en-US" dirty="0">
                <a:solidFill>
                  <a:srgbClr val="9BD4CC"/>
                </a:solidFill>
              </a:rPr>
              <a:t>這個地方</a:t>
            </a:r>
            <a:r>
              <a:rPr lang="zh-TW" altLang="en-US" dirty="0">
                <a:solidFill>
                  <a:srgbClr val="9BD4CC"/>
                </a:solidFill>
              </a:rPr>
              <a:t>的關鍵字，沒有 </a:t>
            </a:r>
            <a:r>
              <a:rPr lang="en-US" altLang="zh-TW" dirty="0">
                <a:solidFill>
                  <a:srgbClr val="9BD4CC"/>
                </a:solidFill>
              </a:rPr>
              <a:t>generator</a:t>
            </a:r>
            <a:br>
              <a:rPr lang="en-US" altLang="zh-TW" dirty="0">
                <a:solidFill>
                  <a:srgbClr val="9BD4CC"/>
                </a:solidFill>
              </a:rPr>
            </a:br>
            <a:r>
              <a:rPr lang="zh-CN" altLang="en-US" dirty="0">
                <a:solidFill>
                  <a:srgbClr val="9BD4CC"/>
                </a:solidFill>
              </a:rPr>
              <a:t>若你忘記</a:t>
            </a:r>
            <a:r>
              <a:rPr lang="zh-TW" altLang="en-US" dirty="0">
                <a:solidFill>
                  <a:srgbClr val="9BD4CC"/>
                </a:solidFill>
              </a:rPr>
              <a:t> 產生包名字，</a:t>
            </a:r>
            <a:endParaRPr lang="en-US" altLang="zh-TW" dirty="0">
              <a:solidFill>
                <a:srgbClr val="9BD4CC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srgbClr val="9BD4CC"/>
                </a:solidFill>
              </a:rPr>
              <a:t>可直接 </a:t>
            </a:r>
            <a:r>
              <a:rPr lang="en-US" altLang="zh-TW" dirty="0">
                <a:solidFill>
                  <a:srgbClr val="9BD4CC"/>
                </a:solidFill>
              </a:rPr>
              <a:t> </a:t>
            </a:r>
            <a:r>
              <a:rPr lang="zh-CN" altLang="en-US" dirty="0">
                <a:solidFill>
                  <a:srgbClr val="9BD4CC"/>
                </a:solidFill>
              </a:rPr>
              <a:t>輸入</a:t>
            </a:r>
            <a:r>
              <a:rPr lang="zh-TW" altLang="en-US" dirty="0">
                <a:solidFill>
                  <a:srgbClr val="9BD4CC"/>
                </a:solidFill>
              </a:rPr>
              <a:t> </a:t>
            </a:r>
            <a:r>
              <a:rPr lang="en-US" altLang="zh-TW" dirty="0">
                <a:solidFill>
                  <a:srgbClr val="9BD4CC"/>
                </a:solidFill>
              </a:rPr>
              <a:t>yo</a:t>
            </a:r>
            <a:r>
              <a:rPr lang="zh-TW" altLang="en-US" dirty="0">
                <a:solidFill>
                  <a:srgbClr val="9BD4CC"/>
                </a:solidFill>
              </a:rPr>
              <a:t>，執行，</a:t>
            </a:r>
            <a:br>
              <a:rPr lang="en-US" altLang="zh-TW" dirty="0">
                <a:solidFill>
                  <a:srgbClr val="9BD4CC"/>
                </a:solidFill>
              </a:rPr>
            </a:br>
            <a:r>
              <a:rPr lang="zh-CN" altLang="en-US" dirty="0">
                <a:solidFill>
                  <a:srgbClr val="9BD4CC"/>
                </a:solidFill>
              </a:rPr>
              <a:t>會出現</a:t>
            </a:r>
            <a:r>
              <a:rPr lang="en-US" altLang="zh-CN" dirty="0">
                <a:solidFill>
                  <a:srgbClr val="9BD4CC"/>
                </a:solidFill>
              </a:rPr>
              <a:t> </a:t>
            </a:r>
            <a:r>
              <a:rPr lang="zh-CN" altLang="en-US" dirty="0">
                <a:solidFill>
                  <a:srgbClr val="9BD4CC"/>
                </a:solidFill>
              </a:rPr>
              <a:t>安裝在本地端的</a:t>
            </a:r>
            <a:r>
              <a:rPr lang="zh-TW" altLang="en-US" dirty="0">
                <a:solidFill>
                  <a:srgbClr val="9BD4CC"/>
                </a:solidFill>
              </a:rPr>
              <a:t> 產生包，選項可選擇執行</a:t>
            </a:r>
            <a:br>
              <a:rPr lang="en-US" altLang="zh-CN" dirty="0">
                <a:solidFill>
                  <a:srgbClr val="9BD4CC"/>
                </a:solidFill>
              </a:rPr>
            </a:br>
            <a:r>
              <a:rPr lang="en-US" altLang="zh-TW" dirty="0">
                <a:solidFill>
                  <a:srgbClr val="9BD4CC"/>
                </a:solidFill>
              </a:rPr>
              <a:t> 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7605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運行時，會先詢問 </a:t>
            </a:r>
            <a:r>
              <a:rPr lang="zh-CN" altLang="en-US"/>
              <a:t>專案名稱，這邊可以自定義專案名稱</a:t>
            </a:r>
            <a:br>
              <a:rPr lang="en-US" altLang="zh-CN"/>
            </a:br>
            <a:br>
              <a:rPr lang="en-US" altLang="zh-CN"/>
            </a:br>
            <a:r>
              <a:rPr lang="zh-CN" altLang="en-US"/>
              <a:t>接著執行完畢後，就會在</a:t>
            </a:r>
            <a:r>
              <a:rPr lang="zh-TW" altLang="en-US"/>
              <a:t> 相對的資料夾，</a:t>
            </a:r>
            <a:endParaRPr lang="en-US" altLang="zh-TW"/>
          </a:p>
          <a:p>
            <a:endParaRPr lang="en-US" altLang="zh-CN"/>
          </a:p>
          <a:p>
            <a:r>
              <a:rPr lang="zh-TW" altLang="en-US"/>
              <a:t>生成 專案資料夾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8246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9BD4CC"/>
                </a:solidFill>
              </a:rPr>
              <a:t>生成完專案之後，</a:t>
            </a:r>
            <a:endParaRPr lang="en-US" altLang="zh-CN" dirty="0">
              <a:solidFill>
                <a:srgbClr val="9BD4CC"/>
              </a:solidFill>
            </a:endParaRPr>
          </a:p>
          <a:p>
            <a:r>
              <a:rPr lang="zh-CN" altLang="en-US" dirty="0">
                <a:solidFill>
                  <a:srgbClr val="9BD4CC"/>
                </a:solidFill>
              </a:rPr>
              <a:t>由於套件目前</a:t>
            </a:r>
            <a:r>
              <a:rPr lang="zh-TW" altLang="en-US" dirty="0">
                <a:solidFill>
                  <a:srgbClr val="9BD4CC"/>
                </a:solidFill>
              </a:rPr>
              <a:t> </a:t>
            </a:r>
            <a:r>
              <a:rPr lang="zh-CN" altLang="en-US" dirty="0">
                <a:solidFill>
                  <a:srgbClr val="9BD4CC"/>
                </a:solidFill>
              </a:rPr>
              <a:t>只是定義在</a:t>
            </a:r>
            <a:r>
              <a:rPr lang="zh-TW" altLang="en-US" dirty="0">
                <a:solidFill>
                  <a:srgbClr val="9BD4CC"/>
                </a:solidFill>
              </a:rPr>
              <a:t> </a:t>
            </a:r>
            <a:r>
              <a:rPr lang="en-US" altLang="zh-TW" dirty="0">
                <a:solidFill>
                  <a:srgbClr val="9BD4CC"/>
                </a:solidFill>
              </a:rPr>
              <a:t>package.json </a:t>
            </a:r>
            <a:r>
              <a:rPr lang="zh-CN" altLang="en-US" dirty="0">
                <a:solidFill>
                  <a:srgbClr val="9BD4CC"/>
                </a:solidFill>
              </a:rPr>
              <a:t>上的</a:t>
            </a:r>
            <a:r>
              <a:rPr lang="zh-TW" altLang="en-US" dirty="0">
                <a:solidFill>
                  <a:srgbClr val="9BD4CC"/>
                </a:solidFill>
              </a:rPr>
              <a:t> 文件，</a:t>
            </a:r>
            <a:endParaRPr lang="en-US" altLang="zh-TW" dirty="0">
              <a:solidFill>
                <a:srgbClr val="9BD4CC"/>
              </a:solidFill>
            </a:endParaRPr>
          </a:p>
          <a:p>
            <a:r>
              <a:rPr lang="zh-TW" altLang="en-US" dirty="0">
                <a:solidFill>
                  <a:srgbClr val="9BD4CC"/>
                </a:solidFill>
              </a:rPr>
              <a:t>其實套件還未下載使用，</a:t>
            </a:r>
            <a:br>
              <a:rPr lang="en-US" altLang="zh-TW" dirty="0">
                <a:solidFill>
                  <a:srgbClr val="9BD4CC"/>
                </a:solidFill>
              </a:rPr>
            </a:br>
            <a:br>
              <a:rPr lang="en-US" altLang="zh-TW" dirty="0">
                <a:solidFill>
                  <a:srgbClr val="9BD4CC"/>
                </a:solidFill>
              </a:rPr>
            </a:br>
            <a:r>
              <a:rPr lang="zh-CN" altLang="en-US" dirty="0">
                <a:solidFill>
                  <a:srgbClr val="9BD4CC"/>
                </a:solidFill>
              </a:rPr>
              <a:t>必須使用指令，將相關套件下載下來，</a:t>
            </a:r>
            <a:endParaRPr lang="en-US" altLang="zh-CN" dirty="0">
              <a:solidFill>
                <a:srgbClr val="9BD4CC"/>
              </a:solidFill>
            </a:endParaRPr>
          </a:p>
          <a:p>
            <a:r>
              <a:rPr lang="zh-CN" altLang="en-US" dirty="0">
                <a:solidFill>
                  <a:srgbClr val="9BD4CC"/>
                </a:solidFill>
              </a:rPr>
              <a:t>我們還需要執行</a:t>
            </a:r>
            <a:r>
              <a:rPr lang="zh-TW" altLang="en-US" dirty="0">
                <a:solidFill>
                  <a:srgbClr val="9BD4CC"/>
                </a:solidFill>
              </a:rPr>
              <a:t> 安裝指令</a:t>
            </a:r>
            <a:endParaRPr lang="en-US" altLang="zh-TW" dirty="0">
              <a:solidFill>
                <a:srgbClr val="9BD4CC"/>
              </a:solidFill>
            </a:endParaRPr>
          </a:p>
          <a:p>
            <a:endParaRPr lang="en-US" altLang="zh-CN" dirty="0">
              <a:solidFill>
                <a:srgbClr val="9BD4CC"/>
              </a:solidFill>
            </a:endParaRPr>
          </a:p>
          <a:p>
            <a:r>
              <a:rPr lang="en-US" altLang="zh-TW" dirty="0">
                <a:solidFill>
                  <a:srgbClr val="9BD4CC"/>
                </a:solidFill>
              </a:rPr>
              <a:t>*(</a:t>
            </a:r>
            <a:r>
              <a:rPr lang="zh-CN" altLang="en-US" dirty="0">
                <a:solidFill>
                  <a:srgbClr val="9BD4CC"/>
                </a:solidFill>
              </a:rPr>
              <a:t>按一下</a:t>
            </a:r>
            <a:r>
              <a:rPr lang="en-US" altLang="zh-TW" dirty="0">
                <a:solidFill>
                  <a:srgbClr val="9BD4CC"/>
                </a:solidFill>
              </a:rPr>
              <a:t>)</a:t>
            </a:r>
          </a:p>
          <a:p>
            <a:endParaRPr lang="en-US" altLang="zh-CN" dirty="0">
              <a:solidFill>
                <a:srgbClr val="9BD4CC"/>
              </a:solidFill>
            </a:endParaRPr>
          </a:p>
          <a:p>
            <a:r>
              <a:rPr lang="zh-CN" altLang="en-US" dirty="0">
                <a:solidFill>
                  <a:srgbClr val="9BD4CC"/>
                </a:solidFill>
              </a:rPr>
              <a:t>安裝相關套件</a:t>
            </a:r>
            <a:endParaRPr lang="en-US" altLang="zh-CN" dirty="0">
              <a:solidFill>
                <a:srgbClr val="9BD4CC"/>
              </a:solidFill>
            </a:endParaRPr>
          </a:p>
          <a:p>
            <a:endParaRPr lang="en-US" altLang="zh-CN" dirty="0">
              <a:solidFill>
                <a:srgbClr val="9BD4CC"/>
              </a:solidFill>
            </a:endParaRPr>
          </a:p>
          <a:p>
            <a:r>
              <a:rPr lang="zh-CN" altLang="en-US" dirty="0">
                <a:solidFill>
                  <a:srgbClr val="9BD4CC"/>
                </a:solidFill>
              </a:rPr>
              <a:t>必須先切換到</a:t>
            </a:r>
            <a:r>
              <a:rPr lang="zh-TW" altLang="en-US" dirty="0">
                <a:solidFill>
                  <a:srgbClr val="9BD4CC"/>
                </a:solidFill>
              </a:rPr>
              <a:t> 專案目錄 下</a:t>
            </a:r>
            <a:endParaRPr lang="en-US" altLang="zh-TW" dirty="0">
              <a:solidFill>
                <a:srgbClr val="9BD4CC"/>
              </a:solidFill>
            </a:endParaRPr>
          </a:p>
          <a:p>
            <a:r>
              <a:rPr lang="zh-TW" altLang="en-US" dirty="0">
                <a:solidFill>
                  <a:srgbClr val="9BD4CC"/>
                </a:solidFill>
              </a:rPr>
              <a:t>執行指令 </a:t>
            </a:r>
            <a:r>
              <a:rPr lang="en-US" altLang="zh-TW" dirty="0">
                <a:solidFill>
                  <a:srgbClr val="9BD4CC"/>
                </a:solidFill>
              </a:rPr>
              <a:t>cd </a:t>
            </a:r>
            <a:r>
              <a:rPr lang="zh-CN" altLang="en-US" dirty="0">
                <a:solidFill>
                  <a:srgbClr val="9BD4CC"/>
                </a:solidFill>
              </a:rPr>
              <a:t>到專案資料夾內</a:t>
            </a:r>
            <a:endParaRPr lang="en-US" altLang="zh-CN" dirty="0">
              <a:solidFill>
                <a:srgbClr val="9BD4CC"/>
              </a:solidFill>
            </a:endParaRPr>
          </a:p>
          <a:p>
            <a:endParaRPr lang="en-US" altLang="zh-CN" dirty="0">
              <a:solidFill>
                <a:srgbClr val="9BD4CC"/>
              </a:solidFill>
            </a:endParaRPr>
          </a:p>
          <a:p>
            <a:r>
              <a:rPr lang="zh-CN" altLang="en-US" dirty="0">
                <a:solidFill>
                  <a:srgbClr val="9BD4CC"/>
                </a:solidFill>
              </a:rPr>
              <a:t>例如</a:t>
            </a:r>
            <a:r>
              <a:rPr lang="zh-TW" altLang="en-US" dirty="0">
                <a:solidFill>
                  <a:srgbClr val="9BD4CC"/>
                </a:solidFill>
              </a:rPr>
              <a:t> </a:t>
            </a:r>
            <a:r>
              <a:rPr lang="en-US" altLang="zh-TW" dirty="0">
                <a:solidFill>
                  <a:srgbClr val="9BD4CC"/>
                </a:solidFill>
              </a:rPr>
              <a:t>cd new-project-web</a:t>
            </a:r>
          </a:p>
          <a:p>
            <a:endParaRPr lang="en-US" altLang="zh-CN" dirty="0">
              <a:solidFill>
                <a:srgbClr val="9BD4CC"/>
              </a:solidFill>
            </a:endParaRPr>
          </a:p>
          <a:p>
            <a:r>
              <a:rPr lang="zh-CN" altLang="en-US" dirty="0">
                <a:solidFill>
                  <a:srgbClr val="9BD4CC"/>
                </a:solidFill>
              </a:rPr>
              <a:t>需要注意的是，生成完的資料夾，會在後面多出</a:t>
            </a:r>
            <a:r>
              <a:rPr lang="zh-TW" altLang="en-US" dirty="0">
                <a:solidFill>
                  <a:srgbClr val="9BD4CC"/>
                </a:solidFill>
              </a:rPr>
              <a:t> </a:t>
            </a:r>
            <a:r>
              <a:rPr lang="en-US" altLang="zh-TW" dirty="0">
                <a:solidFill>
                  <a:srgbClr val="9BD4CC"/>
                </a:solidFill>
              </a:rPr>
              <a:t>-web </a:t>
            </a:r>
            <a:r>
              <a:rPr lang="zh-CN" altLang="en-US" dirty="0">
                <a:solidFill>
                  <a:srgbClr val="9BD4CC"/>
                </a:solidFill>
              </a:rPr>
              <a:t>字樣</a:t>
            </a:r>
            <a:endParaRPr lang="en-US" altLang="zh-CN" dirty="0">
              <a:solidFill>
                <a:srgbClr val="9BD4CC"/>
              </a:solidFill>
            </a:endParaRPr>
          </a:p>
          <a:p>
            <a:endParaRPr lang="en-US" altLang="zh-CN" dirty="0">
              <a:solidFill>
                <a:srgbClr val="9BD4CC"/>
              </a:solidFill>
            </a:endParaRPr>
          </a:p>
          <a:p>
            <a:r>
              <a:rPr lang="zh-CN" altLang="en-US" dirty="0">
                <a:solidFill>
                  <a:srgbClr val="9BD4CC"/>
                </a:solidFill>
              </a:rPr>
              <a:t>再來</a:t>
            </a:r>
            <a:r>
              <a:rPr lang="zh-TW" altLang="en-US" dirty="0">
                <a:solidFill>
                  <a:srgbClr val="9BD4CC"/>
                </a:solidFill>
              </a:rPr>
              <a:t> 要執行安裝指令</a:t>
            </a:r>
            <a:endParaRPr lang="en-US" altLang="zh-TW" dirty="0">
              <a:solidFill>
                <a:srgbClr val="9BD4CC"/>
              </a:solidFill>
            </a:endParaRPr>
          </a:p>
          <a:p>
            <a:r>
              <a:rPr lang="en-US" altLang="zh-CN" dirty="0">
                <a:solidFill>
                  <a:srgbClr val="9BD4CC"/>
                </a:solidFill>
              </a:rPr>
              <a:t>npm install</a:t>
            </a:r>
          </a:p>
          <a:p>
            <a:endParaRPr lang="en-US" altLang="zh-CN" dirty="0">
              <a:solidFill>
                <a:srgbClr val="9BD4CC"/>
              </a:solidFill>
            </a:endParaRPr>
          </a:p>
          <a:p>
            <a:r>
              <a:rPr lang="zh-CN" altLang="en-US" dirty="0">
                <a:solidFill>
                  <a:srgbClr val="9BD4CC"/>
                </a:solidFill>
              </a:rPr>
              <a:t>就可以得到一個</a:t>
            </a:r>
            <a:r>
              <a:rPr lang="en-US" altLang="zh-CN" dirty="0">
                <a:solidFill>
                  <a:srgbClr val="9BD4CC"/>
                </a:solidFill>
              </a:rPr>
              <a:t> </a:t>
            </a:r>
            <a:r>
              <a:rPr lang="zh-CN" altLang="en-US" dirty="0">
                <a:solidFill>
                  <a:srgbClr val="9BD4CC"/>
                </a:solidFill>
              </a:rPr>
              <a:t>基礎的</a:t>
            </a:r>
            <a:r>
              <a:rPr lang="en-US" altLang="zh-TW" dirty="0">
                <a:solidFill>
                  <a:srgbClr val="9BD4CC"/>
                </a:solidFill>
              </a:rPr>
              <a:t>Vue3</a:t>
            </a:r>
            <a:r>
              <a:rPr lang="zh-TW" altLang="en-US" dirty="0">
                <a:solidFill>
                  <a:srgbClr val="9BD4CC"/>
                </a:solidFill>
              </a:rPr>
              <a:t>專案</a:t>
            </a:r>
            <a:br>
              <a:rPr lang="en-US" altLang="zh-CN" dirty="0">
                <a:solidFill>
                  <a:srgbClr val="9BD4CC"/>
                </a:solidFill>
              </a:rPr>
            </a:br>
            <a:r>
              <a:rPr lang="en-US" altLang="zh-TW" dirty="0">
                <a:solidFill>
                  <a:srgbClr val="9BD4CC"/>
                </a:solidFill>
              </a:rPr>
              <a:t> 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2528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1405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2A187-060C-48C8-A788-B4928D1A8C8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5418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1498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5299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469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680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首先是，</a:t>
            </a:r>
            <a:r>
              <a:rPr lang="en-US" altLang="zh-CN"/>
              <a:t>Vue </a:t>
            </a:r>
            <a:r>
              <a:rPr lang="zh-TW" altLang="en-US"/>
              <a:t>核心概念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2A187-060C-48C8-A788-B4928D1A8C8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679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核心概念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響應式系統 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(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雙向綁定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組件化</a:t>
            </a:r>
            <a:endParaRPr lang="en-US" altLang="zh-C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單向數據流</a:t>
            </a:r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978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第一個核心概念</a:t>
            </a:r>
            <a:r>
              <a:rPr lang="zh-TW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響應式系統</a:t>
            </a:r>
            <a:endParaRPr lang="en-US" altLang="zh-TW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我們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 </a:t>
            </a:r>
            <a:r>
              <a:rPr lang="en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 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 </a:t>
            </a:r>
            <a:r>
              <a:rPr lang="en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reactive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在畫面上綁定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數據時，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會自動追蹤數據的變化，並更新到對應的 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元素上</a:t>
            </a:r>
            <a:r>
              <a:rPr lang="zh-TW" alt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以下圖為例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左邊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是我們呈現的畫面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右邊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是我們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程式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中間的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ViewModel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資料連結器，是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的底層，負責介接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當我們將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變數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，綁定在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元素上時，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只要 這個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變數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一旦變更被監聽到時，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會幫我們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自動更新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變數資料</a:t>
            </a:r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不管是從畫面上，或是程式面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更改參數，兩邊都能達成資料一致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555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接下來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帶一下 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 </a:t>
            </a: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特性</a:t>
            </a:r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 </a:t>
            </a: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可接受任何資料型態的參數</a:t>
            </a:r>
            <a:endParaRPr lang="en-US" altLang="zh-CN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altLang="zh-CN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一般型態的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</a:p>
          <a:p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物件型態的 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 </a:t>
            </a: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等等</a:t>
            </a:r>
            <a:endParaRPr lang="en-US" altLang="zh-CN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</a:t>
            </a:r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取值跟賦值，都必須使用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.value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的方式</a:t>
            </a:r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>
                <a:solidFill>
                  <a:srgbClr val="2C6A80"/>
                </a:solidFill>
                <a:effectLst/>
                <a:latin typeface="+mn-lt"/>
                <a:ea typeface="+mn-ea"/>
                <a:cs typeface="+mn-cs"/>
              </a:rPr>
              <a:t>* (</a:t>
            </a:r>
            <a:r>
              <a:rPr lang="zh-CN" altLang="en-US" sz="1200" b="0" kern="1200">
                <a:solidFill>
                  <a:srgbClr val="2C6A80"/>
                </a:solidFill>
                <a:effectLst/>
                <a:latin typeface="+mn-lt"/>
                <a:ea typeface="+mn-ea"/>
                <a:cs typeface="+mn-cs"/>
              </a:rPr>
              <a:t>按一下</a:t>
            </a:r>
            <a:r>
              <a:rPr lang="en-US" altLang="zh-TW" sz="1200" b="0" kern="1200">
                <a:solidFill>
                  <a:srgbClr val="2C6A80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可以看到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右邊的程式碼範例</a:t>
            </a:r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我們可以將 一般型態的 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</a:t>
            </a: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綁定在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變數上</a:t>
            </a:r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</a:t>
            </a: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綁定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型態</a:t>
            </a:r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物件型態也可以</a:t>
            </a:r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391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接著是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reactive </a:t>
            </a: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特性</a:t>
            </a:r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reactive </a:t>
            </a: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只能接受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物件型態的 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</a:t>
            </a: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</a:t>
            </a:r>
            <a:b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一般型態的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</a:t>
            </a: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則無法單獨使用，必須包覆在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</a:t>
            </a: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endParaRPr lang="en-US" altLang="zh-CN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取值跟賦值，不須使用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.value</a:t>
            </a:r>
          </a:p>
          <a:p>
            <a:b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kern="1200">
                <a:solidFill>
                  <a:srgbClr val="2C6A80"/>
                </a:solidFill>
                <a:effectLst/>
                <a:latin typeface="+mn-lt"/>
                <a:ea typeface="+mn-ea"/>
                <a:cs typeface="+mn-cs"/>
              </a:rPr>
              <a:t>* (</a:t>
            </a:r>
            <a:r>
              <a:rPr lang="zh-CN" altLang="en-US" sz="1200" b="0" kern="1200">
                <a:solidFill>
                  <a:srgbClr val="2C6A80"/>
                </a:solidFill>
                <a:effectLst/>
                <a:latin typeface="+mn-lt"/>
                <a:ea typeface="+mn-ea"/>
                <a:cs typeface="+mn-cs"/>
              </a:rPr>
              <a:t>按一下</a:t>
            </a:r>
            <a:r>
              <a:rPr lang="en-US" altLang="zh-TW" sz="1200" b="0" kern="1200">
                <a:solidFill>
                  <a:srgbClr val="2C6A80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可以看到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右邊的程式碼範例</a:t>
            </a:r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只能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 物件型態 </a:t>
            </a: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綁定在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變數上</a:t>
            </a:r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而一般型態的資料，就必須使用 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</a:t>
            </a: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物件方式包覆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778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第二個核心概念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組件化</a:t>
            </a:r>
            <a:r>
              <a:rPr lang="en-US" altLang="zh-TW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Component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介面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應用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程式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拆分成 多個小型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組件，</a:t>
            </a:r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每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個組件各自包含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HTML)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</a:t>
            </a:r>
            <a:r>
              <a:rPr lang="zh-TW" alt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CSS)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樣式和 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JS)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邏輯</a:t>
            </a:r>
            <a:r>
              <a:rPr lang="zh-TW" altLang="en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b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接著我們來看程式碼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(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按一下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為例，我們可以將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寫在同一份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檔案中，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(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按一下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再將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引入到原本的介面檔案中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有利於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模組的重用、測試以及維護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527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第三個核心概念</a:t>
            </a:r>
            <a:r>
              <a:rPr lang="zh-TW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單向數據流</a:t>
            </a:r>
            <a:endParaRPr lang="en-US" altLang="zh-TW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單向數據流，指的是</a:t>
            </a:r>
            <a:endParaRPr lang="en-US" altLang="zh-TW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父子組件</a:t>
            </a:r>
            <a:r>
              <a:rPr lang="zh-TW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的數據，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透過</a:t>
            </a:r>
            <a:r>
              <a:rPr lang="zh-TW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props 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zh-TW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emit 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的方式傳遞</a:t>
            </a:r>
            <a:endParaRPr lang="en-US" altLang="zh-CN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畫面中</a:t>
            </a:r>
            <a:r>
              <a:rPr lang="zh-TW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有一個淺色的父組件，以及灰色的子組件，</a:t>
            </a:r>
            <a:endParaRPr lang="en-US" altLang="zh-TW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子組件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是位於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父組件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 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</a:t>
            </a:r>
            <a:r>
              <a:rPr lang="zh-TW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TW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 父組件中的某些資料，想拿到子組件使用時，</a:t>
            </a:r>
            <a:endParaRPr lang="en-US" altLang="zh-TW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(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按一下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父組件可通過 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props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傳遞數據 到 子組件，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(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按一下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但子組件不能直接修改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props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進來的的數據，</a:t>
            </a:r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因為這些數據本身是存在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父組件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(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按一下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必須由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子組件通過事件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emit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v-model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方式，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通知父組件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，由父組件去更新資料。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664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AC975-25C1-4A53-B04A-2AB7E4B5B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6AFB7-9EE9-426F-AC29-02EFA5F1F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3ED13-2EF8-4563-B06F-B5ED861665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841C26-5EC9-4897-B486-ACC1B00B0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1520FA-EAE6-4C9D-9964-356F44060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493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6DCAF-10D5-47E9-A7EE-825F269F5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F0DE1B-FC49-47CE-8A33-3917651D9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B9296-126B-4C05-852A-73138BA44D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DA567C-A114-4208-8810-A6667BC94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DD673C-5BF4-4DC1-8C42-EFB58D12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42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10BA93-9900-4FA6-9F8E-A7D87DED6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D1EE3F-AF45-4CE0-BFD7-A9BC82902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16F852-17EF-460F-8DA0-2570CE45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16E7B9-01DF-4258-A42A-6F5BAA1A0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4A927B-91F7-4598-93CF-96527C84C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764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ED1D9-11CB-429A-9ED2-7CEBD5C98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10D9BE-27C8-46B3-9E57-5C9E14277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829B1D-5614-48E5-9FB3-CD55E49F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D3738C-4DCF-409D-B593-C85EE2A6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BED297-9E1B-45DD-9169-FCCEFD6E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46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A45B8-1C70-48DF-B23C-AA4CCE6A7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1A308B-5EA6-4A0C-8DBE-BD6E24A3F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714297-9736-45EB-B0CA-295BACEB71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B527F1-953E-42DA-8FA2-4ADBA2DB7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CDB5F7-9A2C-459A-98C6-722EAF85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64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752C4-97F9-4497-BF8D-73F55BA8F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DB7A09-833F-4BCC-8CA7-9D2048A1E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69734B-05C0-4522-AA41-B6B7C9657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C61639-06BB-4293-AC17-FABA4E599B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8662FE-03D0-46FE-90F1-A9577A9FC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5D8E44-1823-4505-90A7-107BC293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80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EBC2D-5623-41F1-9598-317706FB3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417151-80B8-431B-B18E-F0900993E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F72CAB-A009-4767-AB38-7ACE19620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E9BC33-2E8C-4750-A04E-49AE945F7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513EF3-0EF5-4118-B5A5-F12068528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E329A2-C923-4C05-A586-3C28B42F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A58E4A-1DD1-4B64-9E1C-3F2C9352B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28001F-D519-4013-9E74-C4B948D41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95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9E7CA-FA4C-480F-9E2D-8734AA9AB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C2328E-70D8-42B6-9FDD-CC1B67BAC7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03ADCC-9E6C-4ACB-B8A2-ED29F7DE3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3F257A-0496-4700-AA42-863F4706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84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F0D0C5-0B14-4298-A667-412CD8AEED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5F6E04-CC18-4D26-8D0B-CA067528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324A95-9FCA-4045-A159-D89736168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79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0C1A7-FE58-478F-A4EF-2AE66C63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7CB3F4-98E5-4741-9B7C-1143AA65E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6FE360-63DB-4315-A7C5-393901C8D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55E252-F929-4F28-BE03-D1479EFB32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BC7236-D548-4620-B2A3-770B7ED06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6DC5DE-D7F6-43C4-80A8-A49C6E5AA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35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4A55C-F228-422D-983E-A6EADBF89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F0CFF3-A569-4DB9-B143-5C0DF1974B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CA5FD0-9157-42D8-96EA-4D2242FD0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7B4453-C448-4A7D-9FEB-A1CC615D42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856A19-3D28-4272-861A-7D1686D16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2E393D-EFF5-4217-9ECC-AB7A9889B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76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9861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km.fubonlife.com.tw/confluence/display/SN000SysFile/generator-fbl-vue3-starter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55A7985-1D37-44B3-92DD-FD0BE7261957}"/>
              </a:ext>
            </a:extLst>
          </p:cNvPr>
          <p:cNvGrpSpPr/>
          <p:nvPr/>
        </p:nvGrpSpPr>
        <p:grpSpPr>
          <a:xfrm>
            <a:off x="569602" y="-921225"/>
            <a:ext cx="11136187" cy="8047838"/>
            <a:chOff x="569602" y="-921225"/>
            <a:chExt cx="11136187" cy="8047838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AD4A0C5B-E2C7-483A-9A7D-3720AD203B45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E4C9D64-2C5D-4EF7-B52A-52A7C9D872F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0B69586-9C13-44B5-8C41-3946DC63C2E4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85E5D6B-4679-450F-9CC6-CA83FC748D74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27F9159-49A4-40F5-923F-593BE288E036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2ACE0DD-ADD6-4700-A8D0-D7284F43ADE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0D44AB7-B14C-4FD5-B5AC-1D94E7637BB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8094796-58B0-423C-89F2-4CC3C40CECDB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784CEFA9-DDD8-47C3-9A4A-F0D1E9D8FE5B}"/>
              </a:ext>
            </a:extLst>
          </p:cNvPr>
          <p:cNvSpPr/>
          <p:nvPr/>
        </p:nvSpPr>
        <p:spPr>
          <a:xfrm>
            <a:off x="0" y="1480458"/>
            <a:ext cx="12192000" cy="38970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6000" sy="106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CA1D1EB1-5B74-9B44-912A-15706719A858}"/>
              </a:ext>
            </a:extLst>
          </p:cNvPr>
          <p:cNvGrpSpPr/>
          <p:nvPr/>
        </p:nvGrpSpPr>
        <p:grpSpPr>
          <a:xfrm>
            <a:off x="2779677" y="2526196"/>
            <a:ext cx="6907240" cy="1631216"/>
            <a:chOff x="2905559" y="2526196"/>
            <a:chExt cx="6907240" cy="1631216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12FEE35-B309-402A-B2B2-0659C5519477}"/>
                </a:ext>
              </a:extLst>
            </p:cNvPr>
            <p:cNvSpPr/>
            <p:nvPr/>
          </p:nvSpPr>
          <p:spPr>
            <a:xfrm>
              <a:off x="5473148" y="3039804"/>
              <a:ext cx="4339651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5400" dirty="0">
                  <a:solidFill>
                    <a:srgbClr val="2C6A80"/>
                  </a:solidFill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從基礎到協作</a:t>
              </a:r>
              <a:endParaRPr lang="zh-CN" altLang="en-US" sz="5400" dirty="0">
                <a:solidFill>
                  <a:srgbClr val="2C6A80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endParaRPr>
            </a:p>
          </p:txBody>
        </p:sp>
        <p:sp>
          <p:nvSpPr>
            <p:cNvPr id="16" name="TextBox 60">
              <a:extLst>
                <a:ext uri="{FF2B5EF4-FFF2-40B4-BE49-F238E27FC236}">
                  <a16:creationId xmlns:a16="http://schemas.microsoft.com/office/drawing/2014/main" id="{F994A5CF-5539-4FBD-B280-1CD6938C7A32}"/>
                </a:ext>
              </a:extLst>
            </p:cNvPr>
            <p:cNvSpPr txBox="1"/>
            <p:nvPr/>
          </p:nvSpPr>
          <p:spPr>
            <a:xfrm>
              <a:off x="2905559" y="2526196"/>
              <a:ext cx="341086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17"/>
              <a:r>
                <a:rPr lang="en-US" sz="10000" spc="150" dirty="0" err="1">
                  <a:solidFill>
                    <a:srgbClr val="436982"/>
                  </a:solidFill>
                  <a:latin typeface="PingFang TC Medium" panose="020B0400000000000000" pitchFamily="34" charset="-120"/>
                  <a:ea typeface="PingFang TC Medium" panose="020B0400000000000000" pitchFamily="34" charset="-120"/>
                  <a:cs typeface="+mn-ea"/>
                  <a:sym typeface="+mn-lt"/>
                </a:rPr>
                <a:t>Vue</a:t>
              </a:r>
              <a:endParaRPr lang="en-US" sz="10000" spc="150" dirty="0">
                <a:solidFill>
                  <a:srgbClr val="436982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  <a:cs typeface="+mn-ea"/>
                <a:sym typeface="+mn-lt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D11DE436-DB25-4094-AE1E-FB64913F9526}"/>
              </a:ext>
            </a:extLst>
          </p:cNvPr>
          <p:cNvSpPr txBox="1"/>
          <p:nvPr/>
        </p:nvSpPr>
        <p:spPr>
          <a:xfrm>
            <a:off x="4218954" y="4157412"/>
            <a:ext cx="3754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spc="300" dirty="0">
                <a:solidFill>
                  <a:srgbClr val="6491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系統整合部</a:t>
            </a:r>
            <a:r>
              <a:rPr lang="zh-TW" altLang="en-US" sz="1600" b="1" spc="300" dirty="0">
                <a:solidFill>
                  <a:srgbClr val="6491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陳毅丞</a:t>
            </a:r>
            <a:endParaRPr lang="zh-CN" altLang="en-US" sz="1600" b="1" spc="300" dirty="0">
              <a:solidFill>
                <a:srgbClr val="6491B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0827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8C81CCB-B908-45B2-8298-3AAD6380D7A4}"/>
              </a:ext>
            </a:extLst>
          </p:cNvPr>
          <p:cNvGrpSpPr/>
          <p:nvPr/>
        </p:nvGrpSpPr>
        <p:grpSpPr>
          <a:xfrm>
            <a:off x="3541772" y="782876"/>
            <a:ext cx="5119628" cy="4662134"/>
            <a:chOff x="2699658" y="-921225"/>
            <a:chExt cx="8543106" cy="7779688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2ACE0DD-ADD6-4700-A8D0-D7284F43ADE0}"/>
                </a:ext>
              </a:extLst>
            </p:cNvPr>
            <p:cNvSpPr/>
            <p:nvPr/>
          </p:nvSpPr>
          <p:spPr>
            <a:xfrm>
              <a:off x="7124322" y="2383427"/>
              <a:ext cx="4118442" cy="4118439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E4C9D64-2C5D-4EF7-B52A-52A7C9D872F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0B69586-9C13-44B5-8C41-3946DC63C2E4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85E5D6B-4679-450F-9CC6-CA83FC748D74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27F9159-49A4-40F5-923F-593BE288E036}"/>
                </a:ext>
              </a:extLst>
            </p:cNvPr>
            <p:cNvSpPr/>
            <p:nvPr/>
          </p:nvSpPr>
          <p:spPr>
            <a:xfrm>
              <a:off x="2699658" y="76832"/>
              <a:ext cx="6781321" cy="6781631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A1DF0EF7-F292-4E46-890C-7039A54051DA}"/>
              </a:ext>
            </a:extLst>
          </p:cNvPr>
          <p:cNvGrpSpPr/>
          <p:nvPr/>
        </p:nvGrpSpPr>
        <p:grpSpPr>
          <a:xfrm>
            <a:off x="569602" y="1155788"/>
            <a:ext cx="11276772" cy="5205184"/>
            <a:chOff x="569602" y="1155788"/>
            <a:chExt cx="11276772" cy="5205184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AD4A0C5B-E2C7-483A-9A7D-3720AD203B45}"/>
                </a:ext>
              </a:extLst>
            </p:cNvPr>
            <p:cNvSpPr/>
            <p:nvPr/>
          </p:nvSpPr>
          <p:spPr>
            <a:xfrm>
              <a:off x="9953384" y="1155788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0D44AB7-B14C-4FD5-B5AC-1D94E7637BB4}"/>
                </a:ext>
              </a:extLst>
            </p:cNvPr>
            <p:cNvSpPr/>
            <p:nvPr/>
          </p:nvSpPr>
          <p:spPr>
            <a:xfrm>
              <a:off x="2196201" y="1573711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8094796-58B0-423C-89F2-4CC3C40CECDB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BE91D20-249F-456F-82DC-A72C93B1F921}"/>
                </a:ext>
              </a:extLst>
            </p:cNvPr>
            <p:cNvSpPr/>
            <p:nvPr/>
          </p:nvSpPr>
          <p:spPr>
            <a:xfrm>
              <a:off x="9870328" y="4279788"/>
              <a:ext cx="1170257" cy="1170257"/>
            </a:xfrm>
            <a:prstGeom prst="ellipse">
              <a:avLst/>
            </a:prstGeom>
            <a:pattFill prst="wdDn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8">
            <a:extLst>
              <a:ext uri="{FF2B5EF4-FFF2-40B4-BE49-F238E27FC236}">
                <a16:creationId xmlns:a16="http://schemas.microsoft.com/office/drawing/2014/main" id="{6A1815B4-9B6A-1D4A-BE6C-E46D36810080}"/>
              </a:ext>
            </a:extLst>
          </p:cNvPr>
          <p:cNvSpPr txBox="1"/>
          <p:nvPr/>
        </p:nvSpPr>
        <p:spPr>
          <a:xfrm>
            <a:off x="5020431" y="2009229"/>
            <a:ext cx="122180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C01ACCF-42D5-5E4A-B6BD-BA44F6D7F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7712" y="4118501"/>
            <a:ext cx="2399239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TW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與後端 </a:t>
            </a:r>
            <a:r>
              <a:rPr lang="en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API </a:t>
            </a:r>
            <a:r>
              <a:rPr lang="zh-TW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</a:p>
        </p:txBody>
      </p:sp>
      <p:sp>
        <p:nvSpPr>
          <p:cNvPr id="17" name="灯片编号占位符 5">
            <a:extLst>
              <a:ext uri="{FF2B5EF4-FFF2-40B4-BE49-F238E27FC236}">
                <a16:creationId xmlns:a16="http://schemas.microsoft.com/office/drawing/2014/main" id="{607AE3FB-CA02-F44C-853D-9E289537D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10</a:t>
            </a:fld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69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</a:rPr>
              <a:pPr algn="r"/>
              <a:t>11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0F8271F-313B-464F-A453-5BB279C0949C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從基礎到協作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24F12EED-085E-D543-BCA3-BFD11BF2579A}"/>
              </a:ext>
            </a:extLst>
          </p:cNvPr>
          <p:cNvGrpSpPr/>
          <p:nvPr/>
        </p:nvGrpSpPr>
        <p:grpSpPr>
          <a:xfrm>
            <a:off x="1399179" y="793881"/>
            <a:ext cx="9384250" cy="5266421"/>
            <a:chOff x="1399179" y="793881"/>
            <a:chExt cx="9384250" cy="5266421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9D68FD7C-1CE5-3A45-9CD8-F4855ED0D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9179" y="793881"/>
              <a:ext cx="9384250" cy="5266421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54D89052-AA47-AA46-A757-EA7F367DFE06}"/>
                </a:ext>
              </a:extLst>
            </p:cNvPr>
            <p:cNvSpPr txBox="1"/>
            <p:nvPr/>
          </p:nvSpPr>
          <p:spPr>
            <a:xfrm>
              <a:off x="6839250" y="3227036"/>
              <a:ext cx="6130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000" dirty="0">
                  <a:solidFill>
                    <a:srgbClr val="2C6A80"/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API</a:t>
              </a:r>
              <a:endParaRPr kumimoji="1" lang="zh-TW" altLang="en-US" sz="2000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208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</a:rPr>
              <a:pPr algn="r"/>
              <a:t>12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0F8271F-313B-464F-A453-5BB279C0949C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從基礎到協作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96B4C92-F682-EA46-85E0-87104A354336}"/>
              </a:ext>
            </a:extLst>
          </p:cNvPr>
          <p:cNvSpPr txBox="1"/>
          <p:nvPr/>
        </p:nvSpPr>
        <p:spPr>
          <a:xfrm>
            <a:off x="1490570" y="918672"/>
            <a:ext cx="1899879" cy="59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常用</a:t>
            </a:r>
            <a:r>
              <a:rPr kumimoji="1" lang="en-US" altLang="zh-TW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API</a:t>
            </a:r>
            <a:r>
              <a:rPr kumimoji="1" lang="zh-CN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套件</a:t>
            </a:r>
            <a:endParaRPr kumimoji="1" lang="zh-TW" altLang="en-US" sz="2400" dirty="0"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62D7FB4-8BAA-7C4E-99C7-A4027C5A2A26}"/>
              </a:ext>
            </a:extLst>
          </p:cNvPr>
          <p:cNvSpPr txBox="1"/>
          <p:nvPr/>
        </p:nvSpPr>
        <p:spPr>
          <a:xfrm>
            <a:off x="1839278" y="1709467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Axios</a:t>
            </a:r>
            <a:endParaRPr lang="zh-TW" altLang="en-US" dirty="0">
              <a:solidFill>
                <a:srgbClr val="2C6A80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B488784-BE97-764F-9B4A-E1E1E75CBE70}"/>
              </a:ext>
            </a:extLst>
          </p:cNvPr>
          <p:cNvSpPr txBox="1"/>
          <p:nvPr/>
        </p:nvSpPr>
        <p:spPr>
          <a:xfrm>
            <a:off x="2198456" y="2160163"/>
            <a:ext cx="5089855" cy="8867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內建功能多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(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攔截器、取消請求、超時設定等</a:t>
            </a:r>
            <a:r>
              <a:rPr lang="en-US" altLang="zh-CN" dirty="0">
                <a:latin typeface="PingFang TC" panose="020B0400000000000000" pitchFamily="34" charset="-120"/>
                <a:ea typeface="PingFang TC" panose="020B0400000000000000" pitchFamily="34" charset="-12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較適合大型專案</a:t>
            </a:r>
            <a:endParaRPr lang="en-US" altLang="zh-C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15196F1-E16A-EA45-8CA7-AC0A1293C35A}"/>
              </a:ext>
            </a:extLst>
          </p:cNvPr>
          <p:cNvSpPr txBox="1"/>
          <p:nvPr/>
        </p:nvSpPr>
        <p:spPr>
          <a:xfrm>
            <a:off x="1876927" y="4075167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Fetch</a:t>
            </a:r>
            <a:endParaRPr lang="zh-TW" altLang="en-US" dirty="0">
              <a:solidFill>
                <a:srgbClr val="2C6A80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7CF64CD-A1D7-8845-8462-3B9C67F7D553}"/>
              </a:ext>
            </a:extLst>
          </p:cNvPr>
          <p:cNvSpPr txBox="1"/>
          <p:nvPr/>
        </p:nvSpPr>
        <p:spPr>
          <a:xfrm>
            <a:off x="2236105" y="4525863"/>
            <a:ext cx="347402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瀏覽器原生支援，但功能有限</a:t>
            </a:r>
            <a:endParaRPr lang="en-US" altLang="zh-C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適合輕量應用</a:t>
            </a:r>
            <a:endParaRPr lang="zh-TW" altLang="e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147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</a:rPr>
              <a:pPr algn="r"/>
              <a:t>13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0F8271F-313B-464F-A453-5BB279C0949C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從基礎到協作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96B4C92-F682-EA46-85E0-87104A354336}"/>
              </a:ext>
            </a:extLst>
          </p:cNvPr>
          <p:cNvSpPr txBox="1"/>
          <p:nvPr/>
        </p:nvSpPr>
        <p:spPr>
          <a:xfrm>
            <a:off x="1490570" y="918672"/>
            <a:ext cx="1547218" cy="59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JWT </a:t>
            </a:r>
            <a:r>
              <a:rPr kumimoji="1" lang="zh-TW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認證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62D7FB4-8BAA-7C4E-99C7-A4027C5A2A26}"/>
              </a:ext>
            </a:extLst>
          </p:cNvPr>
          <p:cNvSpPr txBox="1"/>
          <p:nvPr/>
        </p:nvSpPr>
        <p:spPr>
          <a:xfrm>
            <a:off x="1839278" y="1709467"/>
            <a:ext cx="30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JWT (JSON Web Token)</a:t>
            </a:r>
            <a:endParaRPr lang="zh-TW" altLang="en-US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B488784-BE97-764F-9B4A-E1E1E75CBE70}"/>
              </a:ext>
            </a:extLst>
          </p:cNvPr>
          <p:cNvSpPr txBox="1"/>
          <p:nvPr/>
        </p:nvSpPr>
        <p:spPr>
          <a:xfrm>
            <a:off x="2198456" y="2160163"/>
            <a:ext cx="718017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當使用者登入，成功驗證身份後。</a:t>
            </a:r>
            <a:endParaRPr lang="en-US" altLang="zh-C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endParaRPr lang="en-US" altLang="zh-C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由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後端</a:t>
            </a:r>
            <a:r>
              <a:rPr lang="en-US" altLang="zh-CN" dirty="0">
                <a:latin typeface="PingFang TC" panose="020B0400000000000000" pitchFamily="34" charset="-120"/>
                <a:ea typeface="PingFang TC" panose="020B0400000000000000" pitchFamily="34" charset="-120"/>
              </a:rPr>
              <a:t>API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回傳一組 </a:t>
            </a:r>
            <a:r>
              <a:rPr lang="en-US" altLang="zh-TW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JWT</a:t>
            </a:r>
            <a:r>
              <a:rPr lang="zh-TW" altLang="en-US" dirty="0">
                <a:solidFill>
                  <a:schemeClr val="accent2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(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憑證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)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。</a:t>
            </a:r>
            <a:endParaRPr lang="en-US" altLang="zh-TW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endParaRPr lang="en-US" altLang="zh-C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由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前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端自行決定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CN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Token</a:t>
            </a:r>
            <a:r>
              <a:rPr lang="en-US" altLang="zh-CN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儲存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方式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。</a:t>
            </a:r>
            <a:endParaRPr lang="en-US" altLang="zh-C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並在後續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請求其他資源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時，將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JWT</a:t>
            </a:r>
            <a:r>
              <a:rPr lang="en-US" altLang="zh-CN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附加在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request header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中，</a:t>
            </a:r>
            <a:br>
              <a:rPr lang="en-US" altLang="zh-CN" dirty="0">
                <a:latin typeface="PingFang TC" panose="020B0400000000000000" pitchFamily="34" charset="-120"/>
                <a:ea typeface="PingFang TC" panose="020B0400000000000000" pitchFamily="34" charset="-120"/>
              </a:rPr>
            </a:b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再由後端進行使用者驗證。</a:t>
            </a:r>
            <a:endParaRPr lang="en-US" altLang="zh-C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若</a:t>
            </a:r>
            <a:r>
              <a:rPr lang="en-US" altLang="zh-CN" dirty="0">
                <a:latin typeface="PingFang TC" panose="020B0400000000000000" pitchFamily="34" charset="-120"/>
                <a:ea typeface="PingFang TC" panose="020B0400000000000000" pitchFamily="34" charset="-120"/>
              </a:rPr>
              <a:t>JWT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有效，才能獲取資料。</a:t>
            </a:r>
            <a:endParaRPr lang="en-US" altLang="zh-C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ABDB6C6-3010-F141-8696-5912416091A4}"/>
              </a:ext>
            </a:extLst>
          </p:cNvPr>
          <p:cNvSpPr txBox="1"/>
          <p:nvPr/>
        </p:nvSpPr>
        <p:spPr>
          <a:xfrm>
            <a:off x="1870021" y="5307287"/>
            <a:ext cx="3924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✤ 依各專案使用情境及安全性，略有不同</a:t>
            </a:r>
          </a:p>
        </p:txBody>
      </p:sp>
    </p:spTree>
    <p:extLst>
      <p:ext uri="{BB962C8B-B14F-4D97-AF65-F5344CB8AC3E}">
        <p14:creationId xmlns:p14="http://schemas.microsoft.com/office/powerpoint/2010/main" val="182512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</a:rPr>
              <a:pPr algn="r"/>
              <a:t>14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0F8271F-313B-464F-A453-5BB279C0949C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從基礎到協作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96B4C92-F682-EA46-85E0-87104A354336}"/>
              </a:ext>
            </a:extLst>
          </p:cNvPr>
          <p:cNvSpPr txBox="1"/>
          <p:nvPr/>
        </p:nvSpPr>
        <p:spPr>
          <a:xfrm>
            <a:off x="1490570" y="918672"/>
            <a:ext cx="1547218" cy="59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JWT </a:t>
            </a:r>
            <a:r>
              <a:rPr kumimoji="1" lang="zh-TW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格式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7552857-DD28-B043-B2CC-FA5A916D14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151" y="1622878"/>
            <a:ext cx="8455736" cy="44604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832B9BF3-9909-4F4B-96A3-18AFBA2305A0}"/>
              </a:ext>
            </a:extLst>
          </p:cNvPr>
          <p:cNvSpPr txBox="1"/>
          <p:nvPr/>
        </p:nvSpPr>
        <p:spPr>
          <a:xfrm>
            <a:off x="8429892" y="2623596"/>
            <a:ext cx="32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2C6A80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標記 </a:t>
            </a:r>
            <a:r>
              <a:rPr lang="en" altLang="zh-TW">
                <a:solidFill>
                  <a:srgbClr val="2C6A80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token </a:t>
            </a:r>
            <a:r>
              <a:rPr lang="zh-TW" altLang="en-US">
                <a:solidFill>
                  <a:srgbClr val="2C6A80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的類型與雜湊函式</a:t>
            </a:r>
            <a:endParaRPr kumimoji="1" lang="zh-TW" altLang="en-US">
              <a:solidFill>
                <a:srgbClr val="2C6A80"/>
              </a:solidFill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4186434-EADF-5D44-BE5D-5508F854F463}"/>
              </a:ext>
            </a:extLst>
          </p:cNvPr>
          <p:cNvSpPr txBox="1"/>
          <p:nvPr/>
        </p:nvSpPr>
        <p:spPr>
          <a:xfrm>
            <a:off x="8429892" y="38089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2C6A80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攜帶的資料</a:t>
            </a:r>
            <a:endParaRPr kumimoji="1" lang="zh-TW" altLang="en-US">
              <a:solidFill>
                <a:srgbClr val="2C6A80"/>
              </a:solidFill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2020A0A-C57C-0A41-9188-342A54C369E9}"/>
              </a:ext>
            </a:extLst>
          </p:cNvPr>
          <p:cNvSpPr txBox="1"/>
          <p:nvPr/>
        </p:nvSpPr>
        <p:spPr>
          <a:xfrm>
            <a:off x="8429892" y="533350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>
                <a:solidFill>
                  <a:srgbClr val="2C6A80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附加雜湊值的密鑰</a:t>
            </a:r>
          </a:p>
        </p:txBody>
      </p:sp>
    </p:spTree>
    <p:extLst>
      <p:ext uri="{BB962C8B-B14F-4D97-AF65-F5344CB8AC3E}">
        <p14:creationId xmlns:p14="http://schemas.microsoft.com/office/powerpoint/2010/main" val="56064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9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8C81CCB-B908-45B2-8298-3AAD6380D7A4}"/>
              </a:ext>
            </a:extLst>
          </p:cNvPr>
          <p:cNvGrpSpPr/>
          <p:nvPr/>
        </p:nvGrpSpPr>
        <p:grpSpPr>
          <a:xfrm>
            <a:off x="3541772" y="782876"/>
            <a:ext cx="5119628" cy="4662134"/>
            <a:chOff x="2699658" y="-921225"/>
            <a:chExt cx="8543106" cy="7779688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2ACE0DD-ADD6-4700-A8D0-D7284F43ADE0}"/>
                </a:ext>
              </a:extLst>
            </p:cNvPr>
            <p:cNvSpPr/>
            <p:nvPr/>
          </p:nvSpPr>
          <p:spPr>
            <a:xfrm>
              <a:off x="7124322" y="2383427"/>
              <a:ext cx="4118442" cy="4118439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E4C9D64-2C5D-4EF7-B52A-52A7C9D872F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0B69586-9C13-44B5-8C41-3946DC63C2E4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85E5D6B-4679-450F-9CC6-CA83FC748D74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27F9159-49A4-40F5-923F-593BE288E036}"/>
                </a:ext>
              </a:extLst>
            </p:cNvPr>
            <p:cNvSpPr/>
            <p:nvPr/>
          </p:nvSpPr>
          <p:spPr>
            <a:xfrm>
              <a:off x="2699658" y="76832"/>
              <a:ext cx="6781321" cy="6781631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A1DF0EF7-F292-4E46-890C-7039A54051DA}"/>
              </a:ext>
            </a:extLst>
          </p:cNvPr>
          <p:cNvGrpSpPr/>
          <p:nvPr/>
        </p:nvGrpSpPr>
        <p:grpSpPr>
          <a:xfrm>
            <a:off x="569602" y="1155788"/>
            <a:ext cx="11276772" cy="5205184"/>
            <a:chOff x="569602" y="1155788"/>
            <a:chExt cx="11276772" cy="5205184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AD4A0C5B-E2C7-483A-9A7D-3720AD203B45}"/>
                </a:ext>
              </a:extLst>
            </p:cNvPr>
            <p:cNvSpPr/>
            <p:nvPr/>
          </p:nvSpPr>
          <p:spPr>
            <a:xfrm>
              <a:off x="9953384" y="1155788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0D44AB7-B14C-4FD5-B5AC-1D94E7637BB4}"/>
                </a:ext>
              </a:extLst>
            </p:cNvPr>
            <p:cNvSpPr/>
            <p:nvPr/>
          </p:nvSpPr>
          <p:spPr>
            <a:xfrm>
              <a:off x="2196201" y="1573711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8094796-58B0-423C-89F2-4CC3C40CECDB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BE91D20-249F-456F-82DC-A72C93B1F921}"/>
                </a:ext>
              </a:extLst>
            </p:cNvPr>
            <p:cNvSpPr/>
            <p:nvPr/>
          </p:nvSpPr>
          <p:spPr>
            <a:xfrm>
              <a:off x="9870328" y="4279788"/>
              <a:ext cx="1170257" cy="1170257"/>
            </a:xfrm>
            <a:prstGeom prst="ellipse">
              <a:avLst/>
            </a:prstGeom>
            <a:pattFill prst="wdDn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8">
            <a:extLst>
              <a:ext uri="{FF2B5EF4-FFF2-40B4-BE49-F238E27FC236}">
                <a16:creationId xmlns:a16="http://schemas.microsoft.com/office/drawing/2014/main" id="{6A1815B4-9B6A-1D4A-BE6C-E46D36810080}"/>
              </a:ext>
            </a:extLst>
          </p:cNvPr>
          <p:cNvSpPr txBox="1"/>
          <p:nvPr/>
        </p:nvSpPr>
        <p:spPr>
          <a:xfrm>
            <a:off x="5020431" y="2009229"/>
            <a:ext cx="122180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C01ACCF-42D5-5E4A-B6BD-BA44F6D7F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5584" y="4118501"/>
            <a:ext cx="2399239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en" altLang="zh-TW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Vue3 </a:t>
            </a:r>
            <a:r>
              <a:rPr lang="zh-TW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生成器</a:t>
            </a:r>
          </a:p>
        </p:txBody>
      </p:sp>
      <p:sp>
        <p:nvSpPr>
          <p:cNvPr id="17" name="灯片编号占位符 5">
            <a:extLst>
              <a:ext uri="{FF2B5EF4-FFF2-40B4-BE49-F238E27FC236}">
                <a16:creationId xmlns:a16="http://schemas.microsoft.com/office/drawing/2014/main" id="{3B8BFCC3-48A0-8E46-BDD8-F197DC9D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15</a:t>
            </a:fld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08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</a:rPr>
              <a:pPr algn="r"/>
              <a:t>16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0F8271F-313B-464F-A453-5BB279C0949C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從基礎到協作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5068ABF-3F4F-A54C-AFA2-F07F85327DA3}"/>
              </a:ext>
            </a:extLst>
          </p:cNvPr>
          <p:cNvSpPr txBox="1"/>
          <p:nvPr/>
        </p:nvSpPr>
        <p:spPr>
          <a:xfrm>
            <a:off x="1490570" y="918672"/>
            <a:ext cx="2563522" cy="59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</a:t>
            </a:r>
            <a:r>
              <a:rPr kumimoji="1" lang="zh-TW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 </a:t>
            </a:r>
            <a:r>
              <a:rPr kumimoji="1" lang="zh-CN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生成器簡介</a:t>
            </a:r>
            <a:endParaRPr kumimoji="1" lang="zh-TW" altLang="en-US" sz="2400" dirty="0"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6E57786-4EA8-A043-8A99-B5DAC6388C11}"/>
              </a:ext>
            </a:extLst>
          </p:cNvPr>
          <p:cNvSpPr/>
          <p:nvPr/>
        </p:nvSpPr>
        <p:spPr>
          <a:xfrm>
            <a:off x="1521368" y="1584595"/>
            <a:ext cx="8064066" cy="221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16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透過指令方式，簡單生成前端專案基礎架構。</a:t>
            </a:r>
            <a:endParaRPr lang="en-US" altLang="zh-TW" sz="1600" b="1" dirty="0">
              <a:solidFill>
                <a:srgbClr val="2C6A80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方便生成 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，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自動產生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前端基礎架構</a:t>
            </a:r>
            <a:endParaRPr lang="en-US" altLang="zh-TW" sz="1600" dirty="0">
              <a:solidFill>
                <a:schemeClr val="bg1">
                  <a:lumMod val="50000"/>
                </a:schemeClr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93687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方便設定 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，自動產生 相關設定</a:t>
            </a:r>
            <a:endParaRPr lang="en-US" altLang="zh-TW" sz="1600" dirty="0">
              <a:solidFill>
                <a:schemeClr val="bg1">
                  <a:lumMod val="50000"/>
                </a:schemeClr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93687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簡單入門 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，已涵蓋 </a:t>
            </a:r>
            <a:r>
              <a:rPr lang="en" altLang="zh-TW" sz="16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Demo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範例</a:t>
            </a:r>
            <a:endParaRPr lang="en-US" altLang="zh-TW" sz="1600" dirty="0">
              <a:solidFill>
                <a:schemeClr val="bg1">
                  <a:lumMod val="50000"/>
                </a:schemeClr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93687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統一規範 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，</a:t>
            </a:r>
            <a:r>
              <a:rPr lang="en" altLang="zh-TW" sz="1600" dirty="0" err="1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ESLint</a:t>
            </a:r>
            <a:r>
              <a:rPr lang="zh-TW" altLang="en" sz="16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、</a:t>
            </a:r>
            <a:r>
              <a:rPr lang="en-US" altLang="zh-TW" sz="1600" dirty="0" err="1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TSLint</a:t>
            </a:r>
            <a:r>
              <a:rPr lang="en" altLang="zh-TW" sz="16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程式碼格式化設定</a:t>
            </a:r>
            <a:endParaRPr lang="en-US" altLang="zh-TW" sz="1600" dirty="0">
              <a:solidFill>
                <a:schemeClr val="bg1">
                  <a:lumMod val="50000"/>
                </a:schemeClr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A1624AF-4CE9-9F42-B4B0-CAD801354206}"/>
              </a:ext>
            </a:extLst>
          </p:cNvPr>
          <p:cNvSpPr txBox="1"/>
          <p:nvPr/>
        </p:nvSpPr>
        <p:spPr>
          <a:xfrm>
            <a:off x="1490570" y="4090504"/>
            <a:ext cx="1415772" cy="59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開發環境</a:t>
            </a:r>
            <a:endParaRPr kumimoji="1" lang="zh-TW" altLang="en-US" sz="2400" dirty="0"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3E85ED0-E49A-134E-BCAC-39BFC87783BB}"/>
              </a:ext>
            </a:extLst>
          </p:cNvPr>
          <p:cNvSpPr/>
          <p:nvPr/>
        </p:nvSpPr>
        <p:spPr>
          <a:xfrm>
            <a:off x="1521368" y="4776265"/>
            <a:ext cx="8064066" cy="875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Node.js</a:t>
            </a:r>
            <a:r>
              <a:rPr lang="zh-TW" altLang="en-US" sz="16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，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20 + (</a:t>
            </a:r>
            <a:r>
              <a:rPr lang="en" altLang="zh-TW" sz="16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LTS</a:t>
            </a:r>
            <a:r>
              <a:rPr lang="zh-TW" altLang="en" sz="16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：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長期支援版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)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建議使用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sz="1600" b="1" dirty="0" err="1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VSCode</a:t>
            </a:r>
            <a:r>
              <a:rPr lang="en-US" altLang="zh-TW" sz="16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(Visual Studio Code )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開發</a:t>
            </a:r>
            <a:endParaRPr lang="en-US" altLang="zh-TW" sz="1600" dirty="0">
              <a:solidFill>
                <a:schemeClr val="bg1">
                  <a:lumMod val="50000"/>
                </a:schemeClr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414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</a:rPr>
              <a:pPr algn="r"/>
              <a:t>17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BBD9189-C496-3D4B-BF9B-EB20189ECCA8}"/>
              </a:ext>
            </a:extLst>
          </p:cNvPr>
          <p:cNvSpPr txBox="1"/>
          <p:nvPr/>
        </p:nvSpPr>
        <p:spPr>
          <a:xfrm>
            <a:off x="1490570" y="918672"/>
            <a:ext cx="1415772" cy="59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套件說明</a:t>
            </a:r>
            <a:endParaRPr kumimoji="1" lang="zh-TW" altLang="en-US" sz="2400" dirty="0"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E108EEE-B516-A34D-9F22-FD4E74152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757859"/>
              </p:ext>
            </p:extLst>
          </p:nvPr>
        </p:nvGraphicFramePr>
        <p:xfrm>
          <a:off x="1521367" y="1736323"/>
          <a:ext cx="9133933" cy="37084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830419">
                  <a:extLst>
                    <a:ext uri="{9D8B030D-6E8A-4147-A177-3AD203B41FA5}">
                      <a16:colId xmlns:a16="http://schemas.microsoft.com/office/drawing/2014/main" val="2151653388"/>
                    </a:ext>
                  </a:extLst>
                </a:gridCol>
                <a:gridCol w="845814">
                  <a:extLst>
                    <a:ext uri="{9D8B030D-6E8A-4147-A177-3AD203B41FA5}">
                      <a16:colId xmlns:a16="http://schemas.microsoft.com/office/drawing/2014/main" val="2854409829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2202975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b="0" i="0" dirty="0"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內置套件</a:t>
                      </a:r>
                      <a:endParaRPr lang="zh-TW" altLang="en-US" sz="1600" b="0" i="0" dirty="0"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>
                    <a:solidFill>
                      <a:srgbClr val="30748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600" b="0" i="0" dirty="0"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版號</a:t>
                      </a:r>
                      <a:endParaRPr lang="zh-TW" altLang="en-US" sz="1600" b="0" i="0" dirty="0"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>
                    <a:solidFill>
                      <a:srgbClr val="30748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dirty="0"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說明</a:t>
                      </a:r>
                    </a:p>
                  </a:txBody>
                  <a:tcPr>
                    <a:solidFill>
                      <a:srgbClr val="3074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90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@</a:t>
                      </a:r>
                      <a:r>
                        <a:rPr lang="en-US" altLang="zh-TW" sz="1600" b="0" i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fubonlife</a:t>
                      </a:r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/</a:t>
                      </a:r>
                      <a:r>
                        <a:rPr lang="en-US" altLang="zh-TW" sz="1600" b="0" i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vue</a:t>
                      </a:r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-</a:t>
                      </a:r>
                      <a:r>
                        <a:rPr lang="en-US" altLang="zh-TW" sz="1600" b="0" i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datepicker</a:t>
                      </a:r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-next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1.0.9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民國年日期套件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814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Ant-design-</a:t>
                      </a:r>
                      <a:r>
                        <a:rPr lang="en-US" altLang="zh-TW" sz="1600" b="0" i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vue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3.2.14</a:t>
                      </a:r>
                      <a:endParaRPr lang="zh-TW" altLang="en-US" sz="1600" b="0" i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PingFang TC" panose="020B0400000000000000" pitchFamily="34" charset="-120"/>
                        <a:ea typeface="PingFang TC" panose="020B0400000000000000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UI </a:t>
                      </a:r>
                      <a:r>
                        <a:rPr lang="zh-CN" altLang="en-US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模組化套件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78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600" b="0" i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Axios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1.7.9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HTTP </a:t>
                      </a:r>
                      <a:r>
                        <a:rPr lang="zh-CN" altLang="en-US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模組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478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b="0" i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Bootstrap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zh-TW" sz="1600" b="0" i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5.2.2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b="0" i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CSS </a:t>
                      </a:r>
                      <a:r>
                        <a:rPr kumimoji="1" lang="zh-CN" altLang="en-US" sz="1600" b="0" i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框架</a:t>
                      </a:r>
                      <a:endParaRPr kumimoji="1" lang="zh-TW" altLang="en-US" sz="1600" b="0" i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712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600" b="0" i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Pinia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2.0.23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Vue</a:t>
                      </a:r>
                      <a:r>
                        <a:rPr lang="zh-TW" altLang="en-US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 </a:t>
                      </a:r>
                      <a:r>
                        <a:rPr lang="zh-CN" altLang="en-US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狀態管理器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146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600" b="0" i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Vite</a:t>
                      </a:r>
                      <a:r>
                        <a:rPr lang="en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-</a:t>
                      </a:r>
                      <a:r>
                        <a:rPr lang="en" altLang="zh-TW" sz="1600" b="0" i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svg</a:t>
                      </a:r>
                      <a:r>
                        <a:rPr lang="en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-loader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3.6.0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SVG </a:t>
                      </a:r>
                      <a:r>
                        <a:rPr lang="zh-CN" altLang="en-US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編譯器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449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Vue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3.2.41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Vue3</a:t>
                      </a:r>
                      <a:r>
                        <a:rPr lang="zh-TW" altLang="en-US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 主程式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17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600" b="0" i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Vue</a:t>
                      </a:r>
                      <a:r>
                        <a:rPr lang="en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-router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4.1.5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Vue3 </a:t>
                      </a:r>
                      <a:r>
                        <a:rPr lang="zh-CN" altLang="en-US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路由器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721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600" b="0" i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Vue-uuid</a:t>
                      </a:r>
                      <a:endParaRPr lang="en" altLang="zh-TW" sz="1600" b="0" i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PingFang TC" panose="020B0400000000000000" pitchFamily="34" charset="-120"/>
                        <a:ea typeface="PingFang TC" panose="020B0400000000000000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3.0.0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UUID</a:t>
                      </a:r>
                      <a:r>
                        <a:rPr lang="zh-TW" altLang="en-US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 </a:t>
                      </a:r>
                      <a:r>
                        <a:rPr lang="zh-CN" altLang="en-US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通用唯一辨識碼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042612"/>
                  </a:ext>
                </a:extLst>
              </a:tr>
            </a:tbl>
          </a:graphicData>
        </a:graphic>
      </p:graphicFrame>
      <p:sp>
        <p:nvSpPr>
          <p:cNvPr id="23" name="文字方塊 22">
            <a:extLst>
              <a:ext uri="{FF2B5EF4-FFF2-40B4-BE49-F238E27FC236}">
                <a16:creationId xmlns:a16="http://schemas.microsoft.com/office/drawing/2014/main" id="{E46E072B-0888-324A-A9B3-B0EDFF2DA7AC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從基礎到協作</a:t>
            </a:r>
          </a:p>
        </p:txBody>
      </p:sp>
    </p:spTree>
    <p:extLst>
      <p:ext uri="{BB962C8B-B14F-4D97-AF65-F5344CB8AC3E}">
        <p14:creationId xmlns:p14="http://schemas.microsoft.com/office/powerpoint/2010/main" val="74512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</a:rPr>
              <a:pPr algn="r"/>
              <a:t>18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BBD9189-C496-3D4B-BF9B-EB20189ECCA8}"/>
              </a:ext>
            </a:extLst>
          </p:cNvPr>
          <p:cNvSpPr txBox="1"/>
          <p:nvPr/>
        </p:nvSpPr>
        <p:spPr>
          <a:xfrm>
            <a:off x="1490570" y="918672"/>
            <a:ext cx="1415772" cy="59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套件說明</a:t>
            </a:r>
            <a:endParaRPr kumimoji="1" lang="zh-TW" altLang="en-US" sz="2400" dirty="0"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E108EEE-B516-A34D-9F22-FD4E74152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692122"/>
              </p:ext>
            </p:extLst>
          </p:nvPr>
        </p:nvGraphicFramePr>
        <p:xfrm>
          <a:off x="1521367" y="1736323"/>
          <a:ext cx="9262838" cy="33375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495133">
                  <a:extLst>
                    <a:ext uri="{9D8B030D-6E8A-4147-A177-3AD203B41FA5}">
                      <a16:colId xmlns:a16="http://schemas.microsoft.com/office/drawing/2014/main" val="2151653388"/>
                    </a:ext>
                  </a:extLst>
                </a:gridCol>
                <a:gridCol w="929005">
                  <a:extLst>
                    <a:ext uri="{9D8B030D-6E8A-4147-A177-3AD203B41FA5}">
                      <a16:colId xmlns:a16="http://schemas.microsoft.com/office/drawing/2014/main" val="2854409829"/>
                    </a:ext>
                  </a:extLst>
                </a:gridCol>
                <a:gridCol w="4838700">
                  <a:extLst>
                    <a:ext uri="{9D8B030D-6E8A-4147-A177-3AD203B41FA5}">
                      <a16:colId xmlns:a16="http://schemas.microsoft.com/office/drawing/2014/main" val="2202975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b="0" i="0" dirty="0"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內置套件</a:t>
                      </a:r>
                      <a:endParaRPr lang="zh-TW" altLang="en-US" sz="1600" b="0" i="0" dirty="0"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>
                    <a:solidFill>
                      <a:srgbClr val="30748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600" b="0" i="0" dirty="0"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版號</a:t>
                      </a:r>
                      <a:endParaRPr lang="zh-TW" altLang="en-US" sz="1600" b="0" i="0" dirty="0"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>
                    <a:solidFill>
                      <a:srgbClr val="30748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dirty="0"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說明</a:t>
                      </a:r>
                    </a:p>
                  </a:txBody>
                  <a:tcPr>
                    <a:solidFill>
                      <a:srgbClr val="3074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90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600" b="0" i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Eslint</a:t>
                      </a:r>
                      <a:endParaRPr lang="en" altLang="zh-TW" sz="1600" b="0" i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PingFang TC" panose="020B0400000000000000" pitchFamily="34" charset="-120"/>
                        <a:ea typeface="PingFang TC" panose="020B0400000000000000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8.22.0</a:t>
                      </a:r>
                      <a:endParaRPr lang="zh-TW" altLang="en-US" sz="1600" b="0" i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PingFang TC" panose="020B0400000000000000" pitchFamily="34" charset="-120"/>
                        <a:ea typeface="PingFang TC" panose="020B0400000000000000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Eslint</a:t>
                      </a:r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 </a:t>
                      </a:r>
                      <a:r>
                        <a:rPr lang="zh-CN" altLang="en-US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格式化管理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814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6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4.1.3</a:t>
                      </a:r>
                      <a:endParaRPr lang="zh-TW" altLang="en-US" sz="1600" b="0" i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PingFang TC" panose="020B0400000000000000" pitchFamily="34" charset="-120"/>
                        <a:ea typeface="PingFang TC" panose="020B0400000000000000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Less</a:t>
                      </a:r>
                      <a:r>
                        <a:rPr lang="zh-CN" altLang="en-US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編譯器，用於</a:t>
                      </a:r>
                      <a:r>
                        <a:rPr lang="zh-TW" altLang="en-US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 </a:t>
                      </a:r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Ant Design </a:t>
                      </a:r>
                      <a:r>
                        <a:rPr lang="en-US" altLang="zh-TW" sz="1600" b="0" i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Vue</a:t>
                      </a:r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 </a:t>
                      </a:r>
                      <a:r>
                        <a:rPr lang="zh-CN" altLang="en-US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共用樣式調整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78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6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Prettier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2.7.1</a:t>
                      </a:r>
                      <a:endParaRPr lang="zh-TW" altLang="en-US" sz="1600" b="0" i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PingFang TC" panose="020B0400000000000000" pitchFamily="34" charset="-120"/>
                        <a:ea typeface="PingFang TC" panose="020B0400000000000000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6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Prettier </a:t>
                      </a:r>
                      <a:r>
                        <a:rPr lang="zh-CN" altLang="en-US" sz="16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格式化管理</a:t>
                      </a:r>
                      <a:endParaRPr lang="en" altLang="zh-TW" sz="1600" b="0" i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PingFang TC" panose="020B0400000000000000" pitchFamily="34" charset="-120"/>
                        <a:ea typeface="PingFang TC" panose="020B0400000000000000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478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6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Sass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1.56.0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SASS</a:t>
                      </a:r>
                      <a:r>
                        <a:rPr lang="zh-CN" altLang="en-US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編譯器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38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6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Typescript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5.3.3</a:t>
                      </a:r>
                      <a:endParaRPr lang="zh-TW" altLang="en-US" sz="1600" b="0" i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PingFang TC" panose="020B0400000000000000" pitchFamily="34" charset="-120"/>
                        <a:ea typeface="PingFang TC" panose="020B0400000000000000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Typescript </a:t>
                      </a:r>
                      <a:r>
                        <a:rPr lang="zh-CN" altLang="en-US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型態檢核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146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600" b="0" i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Unplugin</a:t>
                      </a:r>
                      <a:r>
                        <a:rPr lang="en" altLang="zh-TW" sz="16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-auto-import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0.12.1</a:t>
                      </a:r>
                      <a:endParaRPr lang="zh-TW" altLang="en-US" sz="1600" b="0" i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PingFang TC" panose="020B0400000000000000" pitchFamily="34" charset="-120"/>
                        <a:ea typeface="PingFang TC" panose="020B0400000000000000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自動</a:t>
                      </a:r>
                      <a:r>
                        <a:rPr lang="zh-TW" altLang="en-US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 </a:t>
                      </a:r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import</a:t>
                      </a:r>
                      <a:r>
                        <a:rPr lang="zh-TW" altLang="en-US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 導入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449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600" b="0" i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Unplugin</a:t>
                      </a:r>
                      <a:r>
                        <a:rPr lang="en" altLang="zh-TW" sz="16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-</a:t>
                      </a:r>
                      <a:r>
                        <a:rPr lang="en" altLang="zh-TW" sz="1600" b="0" i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vue</a:t>
                      </a:r>
                      <a:r>
                        <a:rPr lang="en" altLang="zh-TW" sz="16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-components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0.22.12</a:t>
                      </a:r>
                      <a:endParaRPr lang="zh-TW" altLang="en-US" sz="1600" b="0" i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PingFang TC" panose="020B0400000000000000" pitchFamily="34" charset="-120"/>
                        <a:ea typeface="PingFang TC" panose="020B0400000000000000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自動</a:t>
                      </a:r>
                      <a:r>
                        <a:rPr lang="zh-TW" altLang="en-US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 </a:t>
                      </a:r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components </a:t>
                      </a:r>
                      <a:r>
                        <a:rPr lang="zh-CN" altLang="en-US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導入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17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600" b="0" i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Vite</a:t>
                      </a:r>
                      <a:endParaRPr lang="en" altLang="zh-TW" sz="1600" b="0" i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PingFang TC" panose="020B0400000000000000" pitchFamily="34" charset="-120"/>
                        <a:ea typeface="PingFang TC" panose="020B0400000000000000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5.2.11</a:t>
                      </a:r>
                      <a:endParaRPr lang="zh-TW" altLang="en-US" sz="1600" b="0" i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PingFang TC" panose="020B0400000000000000" pitchFamily="34" charset="-120"/>
                        <a:ea typeface="PingFang TC" panose="020B0400000000000000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本地端開發伺服器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721901"/>
                  </a:ext>
                </a:extLst>
              </a:tr>
            </a:tbl>
          </a:graphicData>
        </a:graphic>
      </p:graphicFrame>
      <p:sp>
        <p:nvSpPr>
          <p:cNvPr id="23" name="文字方塊 22">
            <a:extLst>
              <a:ext uri="{FF2B5EF4-FFF2-40B4-BE49-F238E27FC236}">
                <a16:creationId xmlns:a16="http://schemas.microsoft.com/office/drawing/2014/main" id="{8742A2C4-7264-AC47-8AED-2DF685D31DEC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從基礎到協作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33DDA05-5D6F-3F4C-B536-4E6AA6FF3E3E}"/>
              </a:ext>
            </a:extLst>
          </p:cNvPr>
          <p:cNvSpPr/>
          <p:nvPr/>
        </p:nvSpPr>
        <p:spPr>
          <a:xfrm>
            <a:off x="7266152" y="5603486"/>
            <a:ext cx="36343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✤ 相關套件，可以因應不同專案，自行調整</a:t>
            </a:r>
            <a:endParaRPr lang="zh-TW" altLang="en-US" sz="14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496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</a:rPr>
              <a:pPr algn="r"/>
              <a:t>19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BBD9189-C496-3D4B-BF9B-EB20189ECCA8}"/>
              </a:ext>
            </a:extLst>
          </p:cNvPr>
          <p:cNvSpPr txBox="1"/>
          <p:nvPr/>
        </p:nvSpPr>
        <p:spPr>
          <a:xfrm>
            <a:off x="1490570" y="918672"/>
            <a:ext cx="3013967" cy="59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使用文件</a:t>
            </a:r>
            <a:r>
              <a:rPr kumimoji="1" lang="zh-TW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 </a:t>
            </a:r>
            <a:r>
              <a:rPr kumimoji="1" lang="en-US" altLang="zh-TW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(</a:t>
            </a:r>
            <a:r>
              <a:rPr kumimoji="1" lang="zh-CN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位於</a:t>
            </a:r>
            <a:r>
              <a:rPr kumimoji="1" lang="zh-TW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 </a:t>
            </a:r>
            <a:r>
              <a:rPr kumimoji="1" lang="en-US" altLang="zh-TW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wiki)</a:t>
            </a:r>
            <a:endParaRPr kumimoji="1" lang="zh-TW" altLang="en-US" sz="2400" dirty="0"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742A2C4-7264-AC47-8AED-2DF685D31DEC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從基礎到協作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EF0A5BA-6851-1140-8108-1981B6B51AA9}"/>
              </a:ext>
            </a:extLst>
          </p:cNvPr>
          <p:cNvSpPr txBox="1"/>
          <p:nvPr/>
        </p:nvSpPr>
        <p:spPr>
          <a:xfrm>
            <a:off x="1839278" y="1792363"/>
            <a:ext cx="92945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TW">
                <a:hlinkClick r:id="rId3"/>
              </a:rPr>
              <a:t>https://km.fubonlife.com.tw/confluence/display/SN000SysFile/generator-fbl-vue3-starter</a:t>
            </a:r>
            <a:endParaRPr kumimoji="1" lang="en" altLang="zh-TW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" altLang="zh-TW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/>
              <a:t>或於</a:t>
            </a:r>
            <a:r>
              <a:rPr kumimoji="1" lang="zh-TW" altLang="en-US"/>
              <a:t> </a:t>
            </a:r>
            <a:r>
              <a:rPr kumimoji="1" lang="en-US" altLang="zh-TW"/>
              <a:t>WIKI </a:t>
            </a:r>
            <a:r>
              <a:rPr kumimoji="1" lang="zh-CN" altLang="en-US"/>
              <a:t>站台，直接搜尋</a:t>
            </a:r>
            <a:r>
              <a:rPr kumimoji="1" lang="zh-TW" altLang="en-US"/>
              <a:t> </a:t>
            </a:r>
            <a:r>
              <a:rPr kumimoji="1" lang="en-US" altLang="zh-TW"/>
              <a:t>『</a:t>
            </a:r>
            <a:r>
              <a:rPr kumimoji="1" lang="en-US" altLang="zh-TW">
                <a:solidFill>
                  <a:srgbClr val="2C6A80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generator-fbl-vue3-starter</a:t>
            </a:r>
            <a:r>
              <a:rPr kumimoji="1" lang="en-US" altLang="zh-TW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 </a:t>
            </a:r>
            <a:r>
              <a:rPr kumimoji="1" lang="en-US" altLang="zh-TW"/>
              <a:t>』</a:t>
            </a:r>
            <a:endParaRPr kumimoji="1" lang="en" altLang="zh-TW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A56BA89-E58D-8B4C-B967-B37F02464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2136" y="2985611"/>
            <a:ext cx="5122477" cy="31209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600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851">
            <a:extLst>
              <a:ext uri="{FF2B5EF4-FFF2-40B4-BE49-F238E27FC236}">
                <a16:creationId xmlns:a16="http://schemas.microsoft.com/office/drawing/2014/main" id="{11BF1089-07A8-4515-B62E-81E9EA4BBAA7}"/>
              </a:ext>
            </a:extLst>
          </p:cNvPr>
          <p:cNvSpPr/>
          <p:nvPr/>
        </p:nvSpPr>
        <p:spPr>
          <a:xfrm>
            <a:off x="3654975" y="4576327"/>
            <a:ext cx="1697798" cy="2704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與後端 </a:t>
            </a:r>
            <a:r>
              <a:rPr lang="en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API 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整合</a:t>
            </a:r>
            <a:endParaRPr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Shape 1852">
            <a:extLst>
              <a:ext uri="{FF2B5EF4-FFF2-40B4-BE49-F238E27FC236}">
                <a16:creationId xmlns:a16="http://schemas.microsoft.com/office/drawing/2014/main" id="{3C19D044-6843-4A2C-ADA8-14A9FC64E072}"/>
              </a:ext>
            </a:extLst>
          </p:cNvPr>
          <p:cNvSpPr/>
          <p:nvPr/>
        </p:nvSpPr>
        <p:spPr>
          <a:xfrm>
            <a:off x="4206819" y="3762293"/>
            <a:ext cx="673914" cy="6739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436982"/>
          </a:solidFill>
          <a:ln w="12700" cap="flat">
            <a:noFill/>
            <a:miter lim="400000"/>
          </a:ln>
          <a:effectLst/>
        </p:spPr>
        <p:txBody>
          <a:bodyPr wrap="square" lIns="19049" tIns="19049" rIns="19049" bIns="19049" numCol="1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Shape 1856">
            <a:extLst>
              <a:ext uri="{FF2B5EF4-FFF2-40B4-BE49-F238E27FC236}">
                <a16:creationId xmlns:a16="http://schemas.microsoft.com/office/drawing/2014/main" id="{12E8AD75-0D0B-4187-97A1-6B7C1C21228F}"/>
              </a:ext>
            </a:extLst>
          </p:cNvPr>
          <p:cNvSpPr/>
          <p:nvPr/>
        </p:nvSpPr>
        <p:spPr>
          <a:xfrm>
            <a:off x="6792685" y="4896708"/>
            <a:ext cx="1348041" cy="27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Vue3 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生成器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Shape 1860">
            <a:extLst>
              <a:ext uri="{FF2B5EF4-FFF2-40B4-BE49-F238E27FC236}">
                <a16:creationId xmlns:a16="http://schemas.microsoft.com/office/drawing/2014/main" id="{01758888-AA89-4479-91BA-E792DE441544}"/>
              </a:ext>
            </a:extLst>
          </p:cNvPr>
          <p:cNvSpPr/>
          <p:nvPr/>
        </p:nvSpPr>
        <p:spPr>
          <a:xfrm>
            <a:off x="8614313" y="3574902"/>
            <a:ext cx="1102608" cy="2703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生成器實作</a:t>
            </a:r>
            <a:endParaRPr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Shape 1861">
            <a:extLst>
              <a:ext uri="{FF2B5EF4-FFF2-40B4-BE49-F238E27FC236}">
                <a16:creationId xmlns:a16="http://schemas.microsoft.com/office/drawing/2014/main" id="{BFD484F9-9CC3-47AF-A531-7B81D215A9E2}"/>
              </a:ext>
            </a:extLst>
          </p:cNvPr>
          <p:cNvSpPr/>
          <p:nvPr/>
        </p:nvSpPr>
        <p:spPr>
          <a:xfrm>
            <a:off x="8827949" y="2704525"/>
            <a:ext cx="675337" cy="675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EB0A2"/>
          </a:solidFill>
          <a:ln w="12700" cap="flat">
            <a:noFill/>
            <a:miter lim="400000"/>
          </a:ln>
          <a:effectLst/>
        </p:spPr>
        <p:txBody>
          <a:bodyPr wrap="square" lIns="19049" tIns="19049" rIns="19049" bIns="19049" numCol="1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Shape 1857">
            <a:extLst>
              <a:ext uri="{FF2B5EF4-FFF2-40B4-BE49-F238E27FC236}">
                <a16:creationId xmlns:a16="http://schemas.microsoft.com/office/drawing/2014/main" id="{574941E4-20E9-4FE0-94DA-032AC1C114A6}"/>
              </a:ext>
            </a:extLst>
          </p:cNvPr>
          <p:cNvSpPr/>
          <p:nvPr/>
        </p:nvSpPr>
        <p:spPr>
          <a:xfrm>
            <a:off x="7127480" y="4065441"/>
            <a:ext cx="678453" cy="678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BD4CC"/>
          </a:solidFill>
          <a:ln w="12700">
            <a:miter lim="400000"/>
          </a:ln>
        </p:spPr>
        <p:txBody>
          <a:bodyPr lIns="19049" tIns="19049" rIns="19049" bIns="19049" anchor="ctr"/>
          <a:lstStyle/>
          <a:p>
            <a:pPr algn="ctr">
              <a:lnSpc>
                <a:spcPct val="120000"/>
              </a:lnSpc>
            </a:pPr>
            <a:r>
              <a: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BC182BA-B87D-466F-9AC0-6FEFB2A8FFA0}"/>
              </a:ext>
            </a:extLst>
          </p:cNvPr>
          <p:cNvGrpSpPr/>
          <p:nvPr/>
        </p:nvGrpSpPr>
        <p:grpSpPr>
          <a:xfrm>
            <a:off x="4975307" y="1637021"/>
            <a:ext cx="2125272" cy="2125272"/>
            <a:chOff x="4975307" y="1637021"/>
            <a:chExt cx="2125272" cy="2125272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4AA3DF49-EDD5-49E3-AFFF-0B1CE784D129}"/>
                </a:ext>
              </a:extLst>
            </p:cNvPr>
            <p:cNvSpPr/>
            <p:nvPr/>
          </p:nvSpPr>
          <p:spPr>
            <a:xfrm>
              <a:off x="4975307" y="1637021"/>
              <a:ext cx="2125272" cy="2125272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Box 21">
              <a:extLst>
                <a:ext uri="{FF2B5EF4-FFF2-40B4-BE49-F238E27FC236}">
                  <a16:creationId xmlns:a16="http://schemas.microsoft.com/office/drawing/2014/main" id="{37814751-9389-44DF-9EE4-FA9A540C1E16}"/>
                </a:ext>
              </a:extLst>
            </p:cNvPr>
            <p:cNvSpPr txBox="1"/>
            <p:nvPr/>
          </p:nvSpPr>
          <p:spPr>
            <a:xfrm>
              <a:off x="5381353" y="2065273"/>
              <a:ext cx="13131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目錄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9492ED8-B6AA-432A-9CF1-A560EB78B896}"/>
                </a:ext>
              </a:extLst>
            </p:cNvPr>
            <p:cNvSpPr/>
            <p:nvPr/>
          </p:nvSpPr>
          <p:spPr>
            <a:xfrm>
              <a:off x="5300658" y="2835969"/>
              <a:ext cx="15872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spc="400" dirty="0">
                  <a:solidFill>
                    <a:schemeClr val="bg1"/>
                  </a:solidFill>
                </a:rPr>
                <a:t>CONTENT</a:t>
              </a:r>
            </a:p>
          </p:txBody>
        </p:sp>
      </p:grpSp>
      <p:sp>
        <p:nvSpPr>
          <p:cNvPr id="26" name="Shape 1851">
            <a:extLst>
              <a:ext uri="{FF2B5EF4-FFF2-40B4-BE49-F238E27FC236}">
                <a16:creationId xmlns:a16="http://schemas.microsoft.com/office/drawing/2014/main" id="{B64555CA-308D-4A03-B5BF-B95625BF6050}"/>
              </a:ext>
            </a:extLst>
          </p:cNvPr>
          <p:cNvSpPr/>
          <p:nvPr/>
        </p:nvSpPr>
        <p:spPr>
          <a:xfrm>
            <a:off x="2415036" y="2885405"/>
            <a:ext cx="1419160" cy="2704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Vue 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核心概念</a:t>
            </a:r>
            <a:endParaRPr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Shape 1852">
            <a:extLst>
              <a:ext uri="{FF2B5EF4-FFF2-40B4-BE49-F238E27FC236}">
                <a16:creationId xmlns:a16="http://schemas.microsoft.com/office/drawing/2014/main" id="{1EF3A2E1-80DD-4FBD-85A8-498486CE6C31}"/>
              </a:ext>
            </a:extLst>
          </p:cNvPr>
          <p:cNvSpPr/>
          <p:nvPr/>
        </p:nvSpPr>
        <p:spPr>
          <a:xfrm>
            <a:off x="2787659" y="2065273"/>
            <a:ext cx="673914" cy="6739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EB0A2"/>
          </a:solidFill>
          <a:ln w="12700" cap="flat">
            <a:noFill/>
            <a:miter lim="400000"/>
          </a:ln>
          <a:effectLst/>
        </p:spPr>
        <p:txBody>
          <a:bodyPr wrap="square" lIns="19049" tIns="19049" rIns="19049" bIns="19049" numCol="1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BFB45340-7272-42DD-8427-A0BB7C7B86F7}"/>
              </a:ext>
            </a:extLst>
          </p:cNvPr>
          <p:cNvSpPr/>
          <p:nvPr/>
        </p:nvSpPr>
        <p:spPr>
          <a:xfrm>
            <a:off x="9870067" y="5006675"/>
            <a:ext cx="985375" cy="985375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CA2AE0A-3059-4934-8A7C-0B6047B4EBCD}"/>
              </a:ext>
            </a:extLst>
          </p:cNvPr>
          <p:cNvSpPr/>
          <p:nvPr/>
        </p:nvSpPr>
        <p:spPr>
          <a:xfrm>
            <a:off x="3631687" y="339253"/>
            <a:ext cx="925308" cy="925308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E76397D-05EB-4CBB-A730-4A592A660E07}"/>
              </a:ext>
            </a:extLst>
          </p:cNvPr>
          <p:cNvSpPr/>
          <p:nvPr/>
        </p:nvSpPr>
        <p:spPr>
          <a:xfrm>
            <a:off x="569602" y="4020458"/>
            <a:ext cx="2340514" cy="2340514"/>
          </a:xfrm>
          <a:prstGeom prst="ellipse">
            <a:avLst/>
          </a:prstGeom>
          <a:pattFill prst="wdUpDiag">
            <a:fgClr>
              <a:srgbClr val="9BD4C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91B74F9-3130-4B91-AC14-71F87315C675}"/>
              </a:ext>
            </a:extLst>
          </p:cNvPr>
          <p:cNvSpPr/>
          <p:nvPr/>
        </p:nvSpPr>
        <p:spPr>
          <a:xfrm>
            <a:off x="9796252" y="577831"/>
            <a:ext cx="1059190" cy="1059190"/>
          </a:xfrm>
          <a:prstGeom prst="ellipse">
            <a:avLst/>
          </a:prstGeom>
          <a:pattFill prst="wdDnDiag">
            <a:fgClr>
              <a:srgbClr val="9BD4C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灯片编号占位符 5">
            <a:extLst>
              <a:ext uri="{FF2B5EF4-FFF2-40B4-BE49-F238E27FC236}">
                <a16:creationId xmlns:a16="http://schemas.microsoft.com/office/drawing/2014/main" id="{0DAAF67E-CC28-D74F-AA8D-672F9D8E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2</a:t>
            </a:fld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66922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8C81CCB-B908-45B2-8298-3AAD6380D7A4}"/>
              </a:ext>
            </a:extLst>
          </p:cNvPr>
          <p:cNvGrpSpPr/>
          <p:nvPr/>
        </p:nvGrpSpPr>
        <p:grpSpPr>
          <a:xfrm>
            <a:off x="3541772" y="782876"/>
            <a:ext cx="5119628" cy="4662134"/>
            <a:chOff x="2699658" y="-921225"/>
            <a:chExt cx="8543106" cy="7779688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2ACE0DD-ADD6-4700-A8D0-D7284F43ADE0}"/>
                </a:ext>
              </a:extLst>
            </p:cNvPr>
            <p:cNvSpPr/>
            <p:nvPr/>
          </p:nvSpPr>
          <p:spPr>
            <a:xfrm>
              <a:off x="7124322" y="2383427"/>
              <a:ext cx="4118442" cy="4118439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E4C9D64-2C5D-4EF7-B52A-52A7C9D872F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0B69586-9C13-44B5-8C41-3946DC63C2E4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85E5D6B-4679-450F-9CC6-CA83FC748D74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27F9159-49A4-40F5-923F-593BE288E036}"/>
                </a:ext>
              </a:extLst>
            </p:cNvPr>
            <p:cNvSpPr/>
            <p:nvPr/>
          </p:nvSpPr>
          <p:spPr>
            <a:xfrm>
              <a:off x="2699658" y="76832"/>
              <a:ext cx="6781321" cy="6781631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A1DF0EF7-F292-4E46-890C-7039A54051DA}"/>
              </a:ext>
            </a:extLst>
          </p:cNvPr>
          <p:cNvGrpSpPr/>
          <p:nvPr/>
        </p:nvGrpSpPr>
        <p:grpSpPr>
          <a:xfrm>
            <a:off x="569602" y="1155788"/>
            <a:ext cx="11276772" cy="5205184"/>
            <a:chOff x="569602" y="1155788"/>
            <a:chExt cx="11276772" cy="5205184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AD4A0C5B-E2C7-483A-9A7D-3720AD203B45}"/>
                </a:ext>
              </a:extLst>
            </p:cNvPr>
            <p:cNvSpPr/>
            <p:nvPr/>
          </p:nvSpPr>
          <p:spPr>
            <a:xfrm>
              <a:off x="9953384" y="1155788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0D44AB7-B14C-4FD5-B5AC-1D94E7637BB4}"/>
                </a:ext>
              </a:extLst>
            </p:cNvPr>
            <p:cNvSpPr/>
            <p:nvPr/>
          </p:nvSpPr>
          <p:spPr>
            <a:xfrm>
              <a:off x="2196201" y="1573711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8094796-58B0-423C-89F2-4CC3C40CECDB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BE91D20-249F-456F-82DC-A72C93B1F921}"/>
                </a:ext>
              </a:extLst>
            </p:cNvPr>
            <p:cNvSpPr/>
            <p:nvPr/>
          </p:nvSpPr>
          <p:spPr>
            <a:xfrm>
              <a:off x="9870328" y="4279788"/>
              <a:ext cx="1170257" cy="1170257"/>
            </a:xfrm>
            <a:prstGeom prst="ellipse">
              <a:avLst/>
            </a:prstGeom>
            <a:pattFill prst="wdDn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8">
            <a:extLst>
              <a:ext uri="{FF2B5EF4-FFF2-40B4-BE49-F238E27FC236}">
                <a16:creationId xmlns:a16="http://schemas.microsoft.com/office/drawing/2014/main" id="{6A1815B4-9B6A-1D4A-BE6C-E46D36810080}"/>
              </a:ext>
            </a:extLst>
          </p:cNvPr>
          <p:cNvSpPr txBox="1"/>
          <p:nvPr/>
        </p:nvSpPr>
        <p:spPr>
          <a:xfrm>
            <a:off x="4935766" y="2009229"/>
            <a:ext cx="122180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C01ACCF-42D5-5E4A-B6BD-BA44F6D7F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8150" y="4118501"/>
            <a:ext cx="1780249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生成器實作</a:t>
            </a:r>
            <a:endParaRPr lang="zh-TW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灯片编号占位符 5">
            <a:extLst>
              <a:ext uri="{FF2B5EF4-FFF2-40B4-BE49-F238E27FC236}">
                <a16:creationId xmlns:a16="http://schemas.microsoft.com/office/drawing/2014/main" id="{1D1F0DF8-F6C7-4646-8472-440D5A6FE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20</a:t>
            </a:fld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94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</a:rPr>
              <a:pPr algn="r"/>
              <a:t>21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56C1B2E-01E0-754D-979A-3F15126AD6EE}"/>
              </a:ext>
            </a:extLst>
          </p:cNvPr>
          <p:cNvSpPr txBox="1"/>
          <p:nvPr/>
        </p:nvSpPr>
        <p:spPr>
          <a:xfrm>
            <a:off x="1578303" y="1607955"/>
            <a:ext cx="3233578" cy="471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1. </a:t>
            </a:r>
            <a:r>
              <a:rPr kumimoji="1" lang="zh-CN" altLang="en-US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安裝</a:t>
            </a:r>
            <a:r>
              <a:rPr kumimoji="1" lang="zh-TW" altLang="en-US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 </a:t>
            </a:r>
            <a:r>
              <a:rPr kumimoji="1" lang="en-US" altLang="zh-TW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Yeoman </a:t>
            </a:r>
            <a:r>
              <a:rPr kumimoji="1" lang="en-US" altLang="zh-TW" dirty="0">
                <a:solidFill>
                  <a:schemeClr val="bg1">
                    <a:lumMod val="50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(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本地端全域</a:t>
            </a:r>
            <a:r>
              <a:rPr kumimoji="1" lang="en-US" altLang="zh-TW" dirty="0">
                <a:solidFill>
                  <a:schemeClr val="bg1">
                    <a:lumMod val="50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)</a:t>
            </a:r>
            <a:endParaRPr kumimoji="1" lang="zh-TW" altLang="en-US" dirty="0">
              <a:solidFill>
                <a:schemeClr val="bg1">
                  <a:lumMod val="50000"/>
                </a:schemeClr>
              </a:solidFill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7F1F953-5F1C-BD4C-A342-0DF28325C928}"/>
              </a:ext>
            </a:extLst>
          </p:cNvPr>
          <p:cNvSpPr/>
          <p:nvPr/>
        </p:nvSpPr>
        <p:spPr>
          <a:xfrm>
            <a:off x="1870021" y="2184851"/>
            <a:ext cx="6557381" cy="4698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" altLang="zh-TW" dirty="0" err="1">
                <a:solidFill>
                  <a:schemeClr val="bg1">
                    <a:lumMod val="75000"/>
                  </a:schemeClr>
                </a:solidFill>
              </a:rPr>
              <a:t>npm</a:t>
            </a:r>
            <a:r>
              <a:rPr lang="en" altLang="zh-TW" dirty="0">
                <a:solidFill>
                  <a:schemeClr val="bg1">
                    <a:lumMod val="75000"/>
                  </a:schemeClr>
                </a:solidFill>
              </a:rPr>
              <a:t> install -g </a:t>
            </a:r>
            <a:r>
              <a:rPr lang="en" altLang="zh-TW" dirty="0" err="1">
                <a:solidFill>
                  <a:srgbClr val="9BD4CC"/>
                </a:solidFill>
              </a:rPr>
              <a:t>yo</a:t>
            </a:r>
            <a:endParaRPr lang="en-US" altLang="zh-TW" dirty="0">
              <a:solidFill>
                <a:srgbClr val="9BD4CC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DD7F7EA-22CF-B04F-AC7A-99A3843B2431}"/>
              </a:ext>
            </a:extLst>
          </p:cNvPr>
          <p:cNvSpPr txBox="1"/>
          <p:nvPr/>
        </p:nvSpPr>
        <p:spPr>
          <a:xfrm>
            <a:off x="1578303" y="2716613"/>
            <a:ext cx="3671198" cy="471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2. </a:t>
            </a:r>
            <a:r>
              <a:rPr kumimoji="1" lang="zh-CN" altLang="en-US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安裝</a:t>
            </a:r>
            <a:r>
              <a:rPr kumimoji="1" lang="zh-TW" altLang="en-US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 </a:t>
            </a:r>
            <a:r>
              <a:rPr kumimoji="1" lang="en-US" altLang="zh-TW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kumimoji="1" lang="zh-TW" altLang="en-US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產生包 </a:t>
            </a:r>
            <a:r>
              <a:rPr kumimoji="1" lang="en-US" altLang="zh-TW" dirty="0">
                <a:solidFill>
                  <a:schemeClr val="bg1">
                    <a:lumMod val="50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(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本地端全域</a:t>
            </a:r>
            <a:r>
              <a:rPr kumimoji="1" lang="en-US" altLang="zh-TW" dirty="0">
                <a:solidFill>
                  <a:schemeClr val="bg1">
                    <a:lumMod val="50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)</a:t>
            </a:r>
            <a:endParaRPr kumimoji="1" lang="zh-TW" altLang="en-US" dirty="0">
              <a:solidFill>
                <a:schemeClr val="bg1">
                  <a:lumMod val="50000"/>
                </a:schemeClr>
              </a:solidFill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1519B83-4681-6B45-A342-DAF4D6B77EF2}"/>
              </a:ext>
            </a:extLst>
          </p:cNvPr>
          <p:cNvSpPr/>
          <p:nvPr/>
        </p:nvSpPr>
        <p:spPr>
          <a:xfrm>
            <a:off x="1870021" y="3292403"/>
            <a:ext cx="6557381" cy="465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" altLang="zh-TW" dirty="0" err="1">
                <a:solidFill>
                  <a:schemeClr val="bg1">
                    <a:lumMod val="75000"/>
                  </a:schemeClr>
                </a:solidFill>
              </a:rPr>
              <a:t>npm</a:t>
            </a:r>
            <a:r>
              <a:rPr lang="en" altLang="zh-TW" dirty="0">
                <a:solidFill>
                  <a:schemeClr val="bg1">
                    <a:lumMod val="75000"/>
                  </a:schemeClr>
                </a:solidFill>
              </a:rPr>
              <a:t> install -g </a:t>
            </a:r>
            <a:r>
              <a:rPr lang="en" altLang="zh-TW" dirty="0">
                <a:solidFill>
                  <a:srgbClr val="9BD4CC"/>
                </a:solidFill>
              </a:rPr>
              <a:t>@</a:t>
            </a:r>
            <a:r>
              <a:rPr lang="en" altLang="zh-TW" dirty="0" err="1">
                <a:solidFill>
                  <a:srgbClr val="9BD4CC"/>
                </a:solidFill>
              </a:rPr>
              <a:t>fubonlife</a:t>
            </a:r>
            <a:r>
              <a:rPr lang="en" altLang="zh-TW" dirty="0">
                <a:solidFill>
                  <a:srgbClr val="9BD4CC"/>
                </a:solidFill>
              </a:rPr>
              <a:t>/generator-fbl-vue3-starter@latest</a:t>
            </a:r>
            <a:endParaRPr lang="en-US" altLang="zh-TW" dirty="0">
              <a:solidFill>
                <a:srgbClr val="9BD4CC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5C3F9CC-AF61-5A4E-B7AE-44736B3999A1}"/>
              </a:ext>
            </a:extLst>
          </p:cNvPr>
          <p:cNvSpPr txBox="1"/>
          <p:nvPr/>
        </p:nvSpPr>
        <p:spPr>
          <a:xfrm>
            <a:off x="1578303" y="3828280"/>
            <a:ext cx="1616148" cy="471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3. </a:t>
            </a:r>
            <a:r>
              <a:rPr kumimoji="1" lang="zh-CN" altLang="en-US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產生新專案</a:t>
            </a:r>
            <a:endParaRPr kumimoji="1" lang="zh-TW" altLang="en-US" dirty="0"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F94B07E-44EC-DE48-ACB0-AACDE575ED5C}"/>
              </a:ext>
            </a:extLst>
          </p:cNvPr>
          <p:cNvSpPr/>
          <p:nvPr/>
        </p:nvSpPr>
        <p:spPr>
          <a:xfrm>
            <a:off x="1870021" y="4399290"/>
            <a:ext cx="6557381" cy="8810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" altLang="zh-TW" dirty="0">
                <a:solidFill>
                  <a:schemeClr val="bg1">
                    <a:lumMod val="50000"/>
                  </a:schemeClr>
                </a:solidFill>
              </a:rPr>
              <a:t>cd [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欲生成專案的資料夾內</a:t>
            </a:r>
            <a:r>
              <a:rPr lang="en" altLang="zh-TW" dirty="0">
                <a:solidFill>
                  <a:schemeClr val="bg1">
                    <a:lumMod val="50000"/>
                  </a:schemeClr>
                </a:solidFill>
              </a:rPr>
              <a:t>]</a:t>
            </a:r>
            <a:br>
              <a:rPr lang="en" altLang="zh-TW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yo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rgbClr val="9BD4CC"/>
                </a:solidFill>
              </a:rPr>
              <a:t>@</a:t>
            </a:r>
            <a:r>
              <a:rPr lang="en-US" altLang="zh-TW" dirty="0" err="1">
                <a:solidFill>
                  <a:srgbClr val="9BD4CC"/>
                </a:solidFill>
              </a:rPr>
              <a:t>fubonlife</a:t>
            </a:r>
            <a:r>
              <a:rPr lang="en-US" altLang="zh-TW" dirty="0">
                <a:solidFill>
                  <a:srgbClr val="9BD4CC"/>
                </a:solidFill>
              </a:rPr>
              <a:t>/fbl-vue3-starter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B997871-2A15-3C43-9410-DA0D3B99D063}"/>
              </a:ext>
            </a:extLst>
          </p:cNvPr>
          <p:cNvSpPr/>
          <p:nvPr/>
        </p:nvSpPr>
        <p:spPr>
          <a:xfrm>
            <a:off x="7149875" y="5920558"/>
            <a:ext cx="3358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✤ 相關指令，使用 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Comment Line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操作</a:t>
            </a:r>
            <a:endParaRPr lang="zh-TW" altLang="en-US" sz="14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075A718-145A-624A-BC00-9AC050232713}"/>
              </a:ext>
            </a:extLst>
          </p:cNvPr>
          <p:cNvSpPr txBox="1"/>
          <p:nvPr/>
        </p:nvSpPr>
        <p:spPr>
          <a:xfrm>
            <a:off x="1490570" y="918672"/>
            <a:ext cx="1415772" cy="59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執行步驟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844863EA-6F84-1F47-8588-EDA15B83C30A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從基礎到協作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04A8C76-C891-B741-AEBC-FB80221DA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645" y="3851956"/>
            <a:ext cx="6045200" cy="1905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052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</a:rPr>
              <a:pPr algn="r"/>
              <a:t>22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56C1B2E-01E0-754D-979A-3F15126AD6EE}"/>
              </a:ext>
            </a:extLst>
          </p:cNvPr>
          <p:cNvSpPr txBox="1"/>
          <p:nvPr/>
        </p:nvSpPr>
        <p:spPr>
          <a:xfrm>
            <a:off x="1490570" y="918672"/>
            <a:ext cx="1415772" cy="59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運行畫面</a:t>
            </a:r>
            <a:endParaRPr kumimoji="1" lang="zh-TW" altLang="en-US" dirty="0"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</p:txBody>
      </p:sp>
      <p:sp>
        <p:nvSpPr>
          <p:cNvPr id="12" name="燕尾形向右箭號 11">
            <a:extLst>
              <a:ext uri="{FF2B5EF4-FFF2-40B4-BE49-F238E27FC236}">
                <a16:creationId xmlns:a16="http://schemas.microsoft.com/office/drawing/2014/main" id="{4401C38F-DEF7-5541-B9F4-7A0C3B6EA471}"/>
              </a:ext>
            </a:extLst>
          </p:cNvPr>
          <p:cNvSpPr/>
          <p:nvPr/>
        </p:nvSpPr>
        <p:spPr>
          <a:xfrm>
            <a:off x="6275874" y="3571668"/>
            <a:ext cx="443130" cy="447904"/>
          </a:xfrm>
          <a:prstGeom prst="notchedRightArrow">
            <a:avLst/>
          </a:prstGeom>
          <a:solidFill>
            <a:srgbClr val="2EB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6361BA06-5764-6044-B23B-D05BA40C1C97}"/>
              </a:ext>
            </a:extLst>
          </p:cNvPr>
          <p:cNvSpPr txBox="1"/>
          <p:nvPr/>
        </p:nvSpPr>
        <p:spPr>
          <a:xfrm>
            <a:off x="6974548" y="918672"/>
            <a:ext cx="2339102" cy="59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生成專案資料夾</a:t>
            </a:r>
            <a:endParaRPr kumimoji="1" lang="zh-TW" altLang="en-US" dirty="0"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64C6F7D-860C-CA40-805C-F357CE409A1A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從基礎到協作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0659FA4-A37F-A14A-81E1-B46640B76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871" y="1544382"/>
            <a:ext cx="4405074" cy="45865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63C393E1-900B-BD47-95F3-6021026C2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2073" y="1544382"/>
            <a:ext cx="3813122" cy="46281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圓角矩形 4">
            <a:extLst>
              <a:ext uri="{FF2B5EF4-FFF2-40B4-BE49-F238E27FC236}">
                <a16:creationId xmlns:a16="http://schemas.microsoft.com/office/drawing/2014/main" id="{9E8600A6-A3D5-1449-BF00-E02E02428513}"/>
              </a:ext>
            </a:extLst>
          </p:cNvPr>
          <p:cNvSpPr/>
          <p:nvPr/>
        </p:nvSpPr>
        <p:spPr>
          <a:xfrm>
            <a:off x="4184466" y="3224855"/>
            <a:ext cx="863600" cy="30051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4459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14065348-9AE7-B947-A764-F6FEA78E2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456" y="1853479"/>
            <a:ext cx="5842266" cy="37786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</a:rPr>
              <a:pPr algn="r"/>
              <a:t>23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075A718-145A-624A-BC00-9AC050232713}"/>
              </a:ext>
            </a:extLst>
          </p:cNvPr>
          <p:cNvSpPr txBox="1"/>
          <p:nvPr/>
        </p:nvSpPr>
        <p:spPr>
          <a:xfrm>
            <a:off x="1490570" y="918672"/>
            <a:ext cx="1415772" cy="59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執行步驟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844863EA-6F84-1F47-8588-EDA15B83C30A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從基礎到協作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6C55B87-50FE-9C43-8631-A2DAFE289A0E}"/>
              </a:ext>
            </a:extLst>
          </p:cNvPr>
          <p:cNvGrpSpPr/>
          <p:nvPr/>
        </p:nvGrpSpPr>
        <p:grpSpPr>
          <a:xfrm>
            <a:off x="1578303" y="1534156"/>
            <a:ext cx="8930184" cy="4694179"/>
            <a:chOff x="1578303" y="1534156"/>
            <a:chExt cx="8930184" cy="4694179"/>
          </a:xfrm>
        </p:grpSpPr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356C1B2E-01E0-754D-979A-3F15126AD6EE}"/>
                </a:ext>
              </a:extLst>
            </p:cNvPr>
            <p:cNvSpPr txBox="1"/>
            <p:nvPr/>
          </p:nvSpPr>
          <p:spPr>
            <a:xfrm>
              <a:off x="1578303" y="1534156"/>
              <a:ext cx="1846980" cy="471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zh-CN" dirty="0"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4. </a:t>
              </a:r>
              <a:r>
                <a:rPr kumimoji="1" lang="zh-CN" altLang="en-US" dirty="0"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安裝相關套件</a:t>
              </a:r>
              <a:endParaRPr kumimoji="1" lang="zh-TW" altLang="en-US" dirty="0">
                <a:solidFill>
                  <a:schemeClr val="bg1">
                    <a:lumMod val="50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7F1F953-5F1C-BD4C-A342-0DF28325C928}"/>
                </a:ext>
              </a:extLst>
            </p:cNvPr>
            <p:cNvSpPr/>
            <p:nvPr/>
          </p:nvSpPr>
          <p:spPr>
            <a:xfrm>
              <a:off x="2271799" y="4770152"/>
              <a:ext cx="6557381" cy="469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en" altLang="zh-TW" dirty="0" err="1">
                  <a:solidFill>
                    <a:schemeClr val="bg1">
                      <a:lumMod val="75000"/>
                    </a:schemeClr>
                  </a:solidFill>
                </a:rPr>
                <a:t>npm</a:t>
              </a:r>
              <a:r>
                <a:rPr lang="en" altLang="zh-TW" dirty="0">
                  <a:solidFill>
                    <a:schemeClr val="bg1">
                      <a:lumMod val="75000"/>
                    </a:schemeClr>
                  </a:solidFill>
                </a:rPr>
                <a:t> install</a:t>
              </a:r>
              <a:endParaRPr lang="en-US" altLang="zh-TW" dirty="0">
                <a:solidFill>
                  <a:schemeClr val="bg1">
                    <a:lumMod val="75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EB997871-2A15-3C43-9410-DA0D3B99D063}"/>
                </a:ext>
              </a:extLst>
            </p:cNvPr>
            <p:cNvSpPr/>
            <p:nvPr/>
          </p:nvSpPr>
          <p:spPr>
            <a:xfrm>
              <a:off x="7149875" y="5920558"/>
              <a:ext cx="33586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dirty="0">
                  <a:solidFill>
                    <a:schemeClr val="bg1">
                      <a:lumMod val="50000"/>
                    </a:schemeClr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✤ 相關指令，使用 </a:t>
              </a:r>
              <a:r>
                <a:rPr lang="en-US" altLang="zh-TW" sz="1400" dirty="0">
                  <a:solidFill>
                    <a:schemeClr val="bg1">
                      <a:lumMod val="50000"/>
                    </a:schemeClr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Comment Line 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操作</a:t>
              </a:r>
              <a:endParaRPr lang="zh-TW" altLang="en-US" sz="1400" dirty="0"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8C4012F6-003E-1D41-90C5-7D8DD270680A}"/>
                </a:ext>
              </a:extLst>
            </p:cNvPr>
            <p:cNvSpPr/>
            <p:nvPr/>
          </p:nvSpPr>
          <p:spPr>
            <a:xfrm>
              <a:off x="1870021" y="2032361"/>
              <a:ext cx="3166251" cy="4698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zh-CN" altLang="en-US" dirty="0">
                  <a:solidFill>
                    <a:schemeClr val="bg1">
                      <a:lumMod val="50000"/>
                    </a:schemeClr>
                  </a:solidFill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必須先切換到</a:t>
              </a:r>
              <a:r>
                <a:rPr kumimoji="1" lang="zh-TW" altLang="en-US" dirty="0">
                  <a:solidFill>
                    <a:schemeClr val="bg1">
                      <a:lumMod val="50000"/>
                    </a:schemeClr>
                  </a:solidFill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 專案目錄 下</a:t>
              </a:r>
              <a:endParaRPr lang="zh-TW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6ACCCAA-636B-C940-AD26-96D9CDF233C2}"/>
                </a:ext>
              </a:extLst>
            </p:cNvPr>
            <p:cNvSpPr/>
            <p:nvPr/>
          </p:nvSpPr>
          <p:spPr>
            <a:xfrm>
              <a:off x="1870021" y="4208309"/>
              <a:ext cx="1858201" cy="4698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zh-TW" altLang="en-US" dirty="0">
                  <a:solidFill>
                    <a:schemeClr val="bg1">
                      <a:lumMod val="50000"/>
                    </a:schemeClr>
                  </a:solidFill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安裝相關套件</a:t>
              </a:r>
              <a:endParaRPr lang="zh-TW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87B8555-6C0E-8645-8B12-39062E536D56}"/>
                </a:ext>
              </a:extLst>
            </p:cNvPr>
            <p:cNvSpPr/>
            <p:nvPr/>
          </p:nvSpPr>
          <p:spPr>
            <a:xfrm>
              <a:off x="2271800" y="2539690"/>
              <a:ext cx="6557381" cy="469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en" altLang="zh-TW" dirty="0">
                  <a:solidFill>
                    <a:schemeClr val="bg1">
                      <a:lumMod val="75000"/>
                    </a:schemeClr>
                  </a:solidFill>
                </a:rPr>
                <a:t>cd [</a:t>
              </a:r>
              <a:r>
                <a:rPr lang="zh-CN" altLang="en-US" dirty="0">
                  <a:solidFill>
                    <a:schemeClr val="bg1">
                      <a:lumMod val="75000"/>
                    </a:schemeClr>
                  </a:solidFill>
                </a:rPr>
                <a:t>專案的資料夾內</a:t>
              </a:r>
              <a:r>
                <a:rPr lang="en" altLang="zh-TW" dirty="0">
                  <a:solidFill>
                    <a:schemeClr val="bg1">
                      <a:lumMod val="75000"/>
                    </a:schemeClr>
                  </a:solidFill>
                </a:rPr>
                <a:t>]</a:t>
              </a:r>
              <a:endParaRPr lang="en-US" altLang="zh-TW" dirty="0">
                <a:solidFill>
                  <a:schemeClr val="bg1">
                    <a:lumMod val="75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B0D52BA9-628B-A64C-8E00-D6F5BF5E3FA2}"/>
                </a:ext>
              </a:extLst>
            </p:cNvPr>
            <p:cNvSpPr txBox="1"/>
            <p:nvPr/>
          </p:nvSpPr>
          <p:spPr>
            <a:xfrm>
              <a:off x="2271800" y="3166288"/>
              <a:ext cx="545534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例：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cd new-project-web</a:t>
              </a:r>
            </a:p>
            <a:p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注：生成完的資料夾，會在後面多出</a:t>
              </a:r>
              <a:r>
                <a:rPr lang="zh-TW" altLang="en-US" dirty="0">
                  <a:solidFill>
                    <a:schemeClr val="bg1">
                      <a:lumMod val="50000"/>
                    </a:schemeClr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 </a:t>
              </a:r>
              <a:r>
                <a:rPr lang="en-US" altLang="zh-TW" dirty="0">
                  <a:solidFill>
                    <a:schemeClr val="bg1">
                      <a:lumMod val="50000"/>
                    </a:schemeClr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『-web』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字樣</a:t>
              </a:r>
              <a:endParaRPr lang="en-US" altLang="zh-TW" dirty="0">
                <a:solidFill>
                  <a:srgbClr val="9BD4CC"/>
                </a:solidFill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60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</a:rPr>
              <a:pPr algn="r"/>
              <a:t>24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075A718-145A-624A-BC00-9AC050232713}"/>
              </a:ext>
            </a:extLst>
          </p:cNvPr>
          <p:cNvSpPr txBox="1"/>
          <p:nvPr/>
        </p:nvSpPr>
        <p:spPr>
          <a:xfrm>
            <a:off x="1490570" y="918672"/>
            <a:ext cx="2031325" cy="59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專案運行畫面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844863EA-6F84-1F47-8588-EDA15B83C30A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從基礎到協作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1B9BED6-8024-6743-B8A5-233F550FC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405" y="1802936"/>
            <a:ext cx="7434470" cy="40632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761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55A7985-1D37-44B3-92DD-FD0BE7261957}"/>
              </a:ext>
            </a:extLst>
          </p:cNvPr>
          <p:cNvGrpSpPr/>
          <p:nvPr/>
        </p:nvGrpSpPr>
        <p:grpSpPr>
          <a:xfrm>
            <a:off x="569602" y="-984115"/>
            <a:ext cx="11136187" cy="8047838"/>
            <a:chOff x="569602" y="-921225"/>
            <a:chExt cx="11136187" cy="8047838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AD4A0C5B-E2C7-483A-9A7D-3720AD203B45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E4C9D64-2C5D-4EF7-B52A-52A7C9D872F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0B69586-9C13-44B5-8C41-3946DC63C2E4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85E5D6B-4679-450F-9CC6-CA83FC748D74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27F9159-49A4-40F5-923F-593BE288E036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2ACE0DD-ADD6-4700-A8D0-D7284F43ADE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0D44AB7-B14C-4FD5-B5AC-1D94E7637BB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8094796-58B0-423C-89F2-4CC3C40CECDB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784CEFA9-DDD8-47C3-9A4A-F0D1E9D8FE5B}"/>
              </a:ext>
            </a:extLst>
          </p:cNvPr>
          <p:cNvSpPr/>
          <p:nvPr/>
        </p:nvSpPr>
        <p:spPr>
          <a:xfrm>
            <a:off x="0" y="1480458"/>
            <a:ext cx="12192000" cy="38970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6000" sy="106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60">
            <a:extLst>
              <a:ext uri="{FF2B5EF4-FFF2-40B4-BE49-F238E27FC236}">
                <a16:creationId xmlns:a16="http://schemas.microsoft.com/office/drawing/2014/main" id="{F994A5CF-5539-4FBD-B280-1CD6938C7A32}"/>
              </a:ext>
            </a:extLst>
          </p:cNvPr>
          <p:cNvSpPr txBox="1"/>
          <p:nvPr/>
        </p:nvSpPr>
        <p:spPr>
          <a:xfrm>
            <a:off x="4454355" y="2627969"/>
            <a:ext cx="32832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2F728B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有獎徵答</a:t>
            </a:r>
          </a:p>
        </p:txBody>
      </p:sp>
      <p:sp>
        <p:nvSpPr>
          <p:cNvPr id="14" name="TextBox 60">
            <a:extLst>
              <a:ext uri="{FF2B5EF4-FFF2-40B4-BE49-F238E27FC236}">
                <a16:creationId xmlns:a16="http://schemas.microsoft.com/office/drawing/2014/main" id="{16D0F644-C5B2-8D40-9055-B3D888613CC5}"/>
              </a:ext>
            </a:extLst>
          </p:cNvPr>
          <p:cNvSpPr txBox="1"/>
          <p:nvPr/>
        </p:nvSpPr>
        <p:spPr>
          <a:xfrm>
            <a:off x="5154145" y="3644689"/>
            <a:ext cx="1883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2F728B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共</a:t>
            </a:r>
            <a:r>
              <a:rPr lang="zh-TW" altLang="en-US" sz="4000" dirty="0">
                <a:solidFill>
                  <a:srgbClr val="2F728B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CN" sz="4000" dirty="0">
                <a:solidFill>
                  <a:srgbClr val="2F728B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4 </a:t>
            </a:r>
            <a:r>
              <a:rPr lang="zh-CN" altLang="en-US" sz="4000" dirty="0">
                <a:solidFill>
                  <a:srgbClr val="2F728B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題</a:t>
            </a:r>
          </a:p>
        </p:txBody>
      </p:sp>
    </p:spTree>
    <p:extLst>
      <p:ext uri="{BB962C8B-B14F-4D97-AF65-F5344CB8AC3E}">
        <p14:creationId xmlns:p14="http://schemas.microsoft.com/office/powerpoint/2010/main" val="52817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</a:rPr>
              <a:pPr algn="r"/>
              <a:t>26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0F8271F-313B-464F-A453-5BB279C0949C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從基礎到協作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5068ABF-3F4F-A54C-AFA2-F07F85327DA3}"/>
              </a:ext>
            </a:extLst>
          </p:cNvPr>
          <p:cNvSpPr txBox="1"/>
          <p:nvPr/>
        </p:nvSpPr>
        <p:spPr>
          <a:xfrm>
            <a:off x="1490570" y="918672"/>
            <a:ext cx="5501827" cy="681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8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1. </a:t>
            </a:r>
            <a:r>
              <a:rPr kumimoji="1" lang="zh-TW" altLang="en-US" sz="28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哪一項 </a:t>
            </a:r>
            <a:r>
              <a:rPr kumimoji="1" lang="zh-TW" altLang="en-US" sz="2800" dirty="0">
                <a:solidFill>
                  <a:srgbClr val="2C6A80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不是 </a:t>
            </a:r>
            <a:r>
              <a:rPr kumimoji="1" lang="en-US" altLang="zh-TW" sz="28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 </a:t>
            </a:r>
            <a:r>
              <a:rPr kumimoji="1" lang="zh-CN" altLang="en-US" sz="28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的核心概念？</a:t>
            </a:r>
            <a:endParaRPr kumimoji="1" lang="zh-TW" altLang="en-US" sz="2800" dirty="0"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7D8EBDFB-C8C8-2646-9AA6-15EEF6EFA03C}"/>
              </a:ext>
            </a:extLst>
          </p:cNvPr>
          <p:cNvGrpSpPr/>
          <p:nvPr/>
        </p:nvGrpSpPr>
        <p:grpSpPr>
          <a:xfrm>
            <a:off x="1490570" y="2407191"/>
            <a:ext cx="4511452" cy="1469871"/>
            <a:chOff x="1490570" y="2407191"/>
            <a:chExt cx="4511452" cy="1469871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32970899-7F81-994D-B24E-4AB2E0A9C864}"/>
                </a:ext>
              </a:extLst>
            </p:cNvPr>
            <p:cNvSpPr/>
            <p:nvPr/>
          </p:nvSpPr>
          <p:spPr>
            <a:xfrm>
              <a:off x="1490570" y="2407191"/>
              <a:ext cx="4511452" cy="1469871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1630E4E7-FA5F-234E-A140-E98B6F02AE18}"/>
                </a:ext>
              </a:extLst>
            </p:cNvPr>
            <p:cNvSpPr txBox="1"/>
            <p:nvPr/>
          </p:nvSpPr>
          <p:spPr>
            <a:xfrm>
              <a:off x="1741091" y="2795726"/>
              <a:ext cx="5309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solidFill>
                    <a:schemeClr val="bg1"/>
                  </a:solidFill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A</a:t>
              </a:r>
              <a:endParaRPr kumimoji="1" lang="zh-TW" altLang="en-US" sz="4000">
                <a:solidFill>
                  <a:schemeClr val="bg1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endParaRP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7683A935-5727-6044-9DE7-05EA02B295E8}"/>
                </a:ext>
              </a:extLst>
            </p:cNvPr>
            <p:cNvSpPr txBox="1"/>
            <p:nvPr/>
          </p:nvSpPr>
          <p:spPr>
            <a:xfrm>
              <a:off x="2529302" y="2868181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800">
                  <a:solidFill>
                    <a:schemeClr val="bg1"/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資料庫操作</a:t>
              </a:r>
              <a:endParaRPr kumimoji="1" lang="zh-TW" altLang="en-US" sz="2800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C5BB7C78-A437-EC48-96E9-26606A824D9A}"/>
              </a:ext>
            </a:extLst>
          </p:cNvPr>
          <p:cNvGrpSpPr/>
          <p:nvPr/>
        </p:nvGrpSpPr>
        <p:grpSpPr>
          <a:xfrm>
            <a:off x="1490570" y="4282773"/>
            <a:ext cx="4511452" cy="1469871"/>
            <a:chOff x="1490570" y="4282773"/>
            <a:chExt cx="4511452" cy="1469871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3CE905EA-5A04-174A-A636-DAD731BD3FAF}"/>
                </a:ext>
              </a:extLst>
            </p:cNvPr>
            <p:cNvSpPr/>
            <p:nvPr/>
          </p:nvSpPr>
          <p:spPr>
            <a:xfrm>
              <a:off x="1490570" y="4282773"/>
              <a:ext cx="4511452" cy="1469871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31844B3A-CB93-AC45-8BF4-B54DED59719D}"/>
                </a:ext>
              </a:extLst>
            </p:cNvPr>
            <p:cNvSpPr txBox="1"/>
            <p:nvPr/>
          </p:nvSpPr>
          <p:spPr>
            <a:xfrm>
              <a:off x="1741091" y="4663765"/>
              <a:ext cx="5597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solidFill>
                    <a:schemeClr val="bg1"/>
                  </a:solidFill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C</a:t>
              </a:r>
              <a:endParaRPr kumimoji="1" lang="zh-TW" altLang="en-US" sz="4000">
                <a:solidFill>
                  <a:schemeClr val="bg1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3677E3B1-5FB4-C941-80C3-0FB8D71F0434}"/>
                </a:ext>
              </a:extLst>
            </p:cNvPr>
            <p:cNvSpPr txBox="1"/>
            <p:nvPr/>
          </p:nvSpPr>
          <p:spPr>
            <a:xfrm>
              <a:off x="2560192" y="4756098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800">
                  <a:solidFill>
                    <a:schemeClr val="bg1"/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組件化</a:t>
              </a:r>
              <a:endParaRPr kumimoji="1" lang="zh-TW" altLang="en-US" sz="2800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A182C801-B778-C34C-A174-CE73346D75D8}"/>
              </a:ext>
            </a:extLst>
          </p:cNvPr>
          <p:cNvGrpSpPr/>
          <p:nvPr/>
        </p:nvGrpSpPr>
        <p:grpSpPr>
          <a:xfrm>
            <a:off x="1482670" y="2407191"/>
            <a:ext cx="4511452" cy="1469871"/>
            <a:chOff x="1482670" y="2402397"/>
            <a:chExt cx="4511452" cy="1469871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876EB98C-72A4-1E4B-B2D9-77BDF7F513D7}"/>
                </a:ext>
              </a:extLst>
            </p:cNvPr>
            <p:cNvSpPr/>
            <p:nvPr/>
          </p:nvSpPr>
          <p:spPr>
            <a:xfrm>
              <a:off x="1482670" y="2402397"/>
              <a:ext cx="4511452" cy="146987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2964595D-2B7E-D64B-84D2-E154146B1555}"/>
                </a:ext>
              </a:extLst>
            </p:cNvPr>
            <p:cNvSpPr txBox="1"/>
            <p:nvPr/>
          </p:nvSpPr>
          <p:spPr>
            <a:xfrm>
              <a:off x="1741091" y="2783389"/>
              <a:ext cx="5309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A</a:t>
              </a:r>
              <a:endParaRPr kumimoji="1" lang="zh-TW" altLang="en-US" sz="4000">
                <a:latin typeface="PingFang TC Medium" panose="020B0400000000000000" pitchFamily="34" charset="-120"/>
                <a:ea typeface="PingFang TC Medium" panose="020B0400000000000000" pitchFamily="34" charset="-120"/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A7BB72E7-6E83-EF40-AC7D-A3EB63F8F894}"/>
                </a:ext>
              </a:extLst>
            </p:cNvPr>
            <p:cNvSpPr txBox="1"/>
            <p:nvPr/>
          </p:nvSpPr>
          <p:spPr>
            <a:xfrm>
              <a:off x="2560192" y="2875722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800">
                  <a:latin typeface="PingFang TC" panose="020B0400000000000000" pitchFamily="34" charset="-120"/>
                  <a:ea typeface="PingFang TC" panose="020B0400000000000000" pitchFamily="34" charset="-120"/>
                </a:rPr>
                <a:t>資料庫操作</a:t>
              </a:r>
              <a:endParaRPr kumimoji="1" lang="zh-TW" altLang="en-US" sz="2800"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</p:grp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CA0DA036-3E55-2A4A-A958-2B5A7BE37105}"/>
              </a:ext>
            </a:extLst>
          </p:cNvPr>
          <p:cNvGrpSpPr/>
          <p:nvPr/>
        </p:nvGrpSpPr>
        <p:grpSpPr>
          <a:xfrm>
            <a:off x="6510040" y="2407191"/>
            <a:ext cx="4511452" cy="1469871"/>
            <a:chOff x="1490570" y="2407191"/>
            <a:chExt cx="4511452" cy="1469871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E2872C1E-74A8-E049-9A63-C81A8F4159F4}"/>
                </a:ext>
              </a:extLst>
            </p:cNvPr>
            <p:cNvSpPr/>
            <p:nvPr/>
          </p:nvSpPr>
          <p:spPr>
            <a:xfrm>
              <a:off x="1490570" y="2407191"/>
              <a:ext cx="4511452" cy="1469871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64263197-861A-9A4D-B2D5-8437F4AB97AF}"/>
                </a:ext>
              </a:extLst>
            </p:cNvPr>
            <p:cNvSpPr txBox="1"/>
            <p:nvPr/>
          </p:nvSpPr>
          <p:spPr>
            <a:xfrm>
              <a:off x="1741091" y="2795726"/>
              <a:ext cx="5373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solidFill>
                    <a:schemeClr val="bg1"/>
                  </a:solidFill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B</a:t>
              </a:r>
              <a:endParaRPr kumimoji="1" lang="zh-TW" altLang="en-US" sz="4000">
                <a:solidFill>
                  <a:schemeClr val="bg1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endParaRPr>
            </a:p>
          </p:txBody>
        </p: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A624CC54-7E0C-0642-8930-C67FDE16508E}"/>
                </a:ext>
              </a:extLst>
            </p:cNvPr>
            <p:cNvSpPr txBox="1"/>
            <p:nvPr/>
          </p:nvSpPr>
          <p:spPr>
            <a:xfrm>
              <a:off x="2560192" y="2868181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800">
                  <a:solidFill>
                    <a:schemeClr val="bg1"/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單向數據流</a:t>
              </a:r>
              <a:endParaRPr kumimoji="1" lang="zh-TW" altLang="en-US" sz="2800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</p:grp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F75EACFE-8ED7-A640-96DD-BE15DD1B8713}"/>
              </a:ext>
            </a:extLst>
          </p:cNvPr>
          <p:cNvGrpSpPr/>
          <p:nvPr/>
        </p:nvGrpSpPr>
        <p:grpSpPr>
          <a:xfrm>
            <a:off x="6510040" y="4282773"/>
            <a:ext cx="4511452" cy="1469871"/>
            <a:chOff x="1580232" y="4282773"/>
            <a:chExt cx="4511452" cy="1469871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60C78B3D-2EBA-6D4D-8945-2B11F8AE64D6}"/>
                </a:ext>
              </a:extLst>
            </p:cNvPr>
            <p:cNvSpPr/>
            <p:nvPr/>
          </p:nvSpPr>
          <p:spPr>
            <a:xfrm>
              <a:off x="1580232" y="4282773"/>
              <a:ext cx="4511452" cy="1469871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53B72E42-6052-B747-8D67-1BC31BDD41A0}"/>
                </a:ext>
              </a:extLst>
            </p:cNvPr>
            <p:cNvSpPr txBox="1"/>
            <p:nvPr/>
          </p:nvSpPr>
          <p:spPr>
            <a:xfrm>
              <a:off x="1741091" y="4663765"/>
              <a:ext cx="5597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solidFill>
                    <a:schemeClr val="bg1"/>
                  </a:solidFill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D</a:t>
              </a:r>
              <a:endParaRPr kumimoji="1" lang="zh-TW" altLang="en-US" sz="4000">
                <a:solidFill>
                  <a:schemeClr val="bg1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endParaRPr>
            </a:p>
          </p:txBody>
        </p:sp>
        <p:sp>
          <p:nvSpPr>
            <p:cNvPr id="93" name="文字方塊 92">
              <a:extLst>
                <a:ext uri="{FF2B5EF4-FFF2-40B4-BE49-F238E27FC236}">
                  <a16:creationId xmlns:a16="http://schemas.microsoft.com/office/drawing/2014/main" id="{4C311046-8DAD-0243-9C2F-03D4DFCCF756}"/>
                </a:ext>
              </a:extLst>
            </p:cNvPr>
            <p:cNvSpPr txBox="1"/>
            <p:nvPr/>
          </p:nvSpPr>
          <p:spPr>
            <a:xfrm>
              <a:off x="2560191" y="4756098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800">
                  <a:solidFill>
                    <a:schemeClr val="bg1"/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響應式系統</a:t>
              </a:r>
              <a:endParaRPr kumimoji="1" lang="zh-TW" altLang="en-US" sz="2800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</p:grp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CAD2F1FB-E42F-8045-AFCE-EB1C8A02A3BA}"/>
              </a:ext>
            </a:extLst>
          </p:cNvPr>
          <p:cNvSpPr txBox="1"/>
          <p:nvPr/>
        </p:nvSpPr>
        <p:spPr>
          <a:xfrm>
            <a:off x="6670899" y="-168832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000">
                <a:solidFill>
                  <a:schemeClr val="bg1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Ａ</a:t>
            </a:r>
          </a:p>
        </p:txBody>
      </p:sp>
    </p:spTree>
    <p:extLst>
      <p:ext uri="{BB962C8B-B14F-4D97-AF65-F5344CB8AC3E}">
        <p14:creationId xmlns:p14="http://schemas.microsoft.com/office/powerpoint/2010/main" val="326917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</a:rPr>
              <a:pPr algn="r"/>
              <a:t>27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0F8271F-313B-464F-A453-5BB279C0949C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從基礎到協作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5068ABF-3F4F-A54C-AFA2-F07F85327DA3}"/>
              </a:ext>
            </a:extLst>
          </p:cNvPr>
          <p:cNvSpPr txBox="1"/>
          <p:nvPr/>
        </p:nvSpPr>
        <p:spPr>
          <a:xfrm>
            <a:off x="1490570" y="918672"/>
            <a:ext cx="7528023" cy="681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8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2. </a:t>
            </a:r>
            <a:r>
              <a:rPr kumimoji="1" lang="zh-CN" altLang="en-US" sz="28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大型專案開發，建議使用哪一種</a:t>
            </a:r>
            <a:r>
              <a:rPr kumimoji="1" lang="zh-TW" altLang="en-US" sz="28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 </a:t>
            </a:r>
            <a:r>
              <a:rPr kumimoji="1" lang="en-US" altLang="zh-TW" sz="28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API </a:t>
            </a:r>
            <a:r>
              <a:rPr kumimoji="1" lang="zh-CN" altLang="en-US" sz="28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套件？</a:t>
            </a:r>
            <a:endParaRPr kumimoji="1" lang="zh-TW" altLang="en-US" sz="2800" dirty="0"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63C4795-F465-CC48-88C6-1C90FB4EE0A6}"/>
              </a:ext>
            </a:extLst>
          </p:cNvPr>
          <p:cNvGrpSpPr/>
          <p:nvPr/>
        </p:nvGrpSpPr>
        <p:grpSpPr>
          <a:xfrm>
            <a:off x="1490570" y="2407191"/>
            <a:ext cx="4511452" cy="1469871"/>
            <a:chOff x="1490570" y="2407191"/>
            <a:chExt cx="4511452" cy="1469871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32970899-7F81-994D-B24E-4AB2E0A9C864}"/>
                </a:ext>
              </a:extLst>
            </p:cNvPr>
            <p:cNvSpPr/>
            <p:nvPr/>
          </p:nvSpPr>
          <p:spPr>
            <a:xfrm>
              <a:off x="1490570" y="2407191"/>
              <a:ext cx="4511452" cy="1469871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1630E4E7-FA5F-234E-A140-E98B6F02AE18}"/>
                </a:ext>
              </a:extLst>
            </p:cNvPr>
            <p:cNvSpPr txBox="1"/>
            <p:nvPr/>
          </p:nvSpPr>
          <p:spPr>
            <a:xfrm>
              <a:off x="1741091" y="2795726"/>
              <a:ext cx="5309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solidFill>
                    <a:schemeClr val="bg1"/>
                  </a:solidFill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A</a:t>
              </a:r>
              <a:endParaRPr kumimoji="1" lang="zh-TW" altLang="en-US" sz="4000">
                <a:solidFill>
                  <a:schemeClr val="bg1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endParaRP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7683A935-5727-6044-9DE7-05EA02B295E8}"/>
                </a:ext>
              </a:extLst>
            </p:cNvPr>
            <p:cNvSpPr txBox="1"/>
            <p:nvPr/>
          </p:nvSpPr>
          <p:spPr>
            <a:xfrm>
              <a:off x="2560192" y="2868181"/>
              <a:ext cx="1117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800">
                  <a:solidFill>
                    <a:schemeClr val="bg1"/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Fatch</a:t>
              </a:r>
              <a:endParaRPr kumimoji="1" lang="zh-TW" altLang="en-US" sz="2800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C5BB7C78-A437-EC48-96E9-26606A824D9A}"/>
              </a:ext>
            </a:extLst>
          </p:cNvPr>
          <p:cNvGrpSpPr/>
          <p:nvPr/>
        </p:nvGrpSpPr>
        <p:grpSpPr>
          <a:xfrm>
            <a:off x="1490570" y="4282773"/>
            <a:ext cx="4511452" cy="1469871"/>
            <a:chOff x="1490570" y="4282773"/>
            <a:chExt cx="4511452" cy="1469871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3CE905EA-5A04-174A-A636-DAD731BD3FAF}"/>
                </a:ext>
              </a:extLst>
            </p:cNvPr>
            <p:cNvSpPr/>
            <p:nvPr/>
          </p:nvSpPr>
          <p:spPr>
            <a:xfrm>
              <a:off x="1490570" y="4282773"/>
              <a:ext cx="4511452" cy="1469871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31844B3A-CB93-AC45-8BF4-B54DED59719D}"/>
                </a:ext>
              </a:extLst>
            </p:cNvPr>
            <p:cNvSpPr txBox="1"/>
            <p:nvPr/>
          </p:nvSpPr>
          <p:spPr>
            <a:xfrm>
              <a:off x="1741091" y="4663765"/>
              <a:ext cx="5597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solidFill>
                    <a:schemeClr val="bg1"/>
                  </a:solidFill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C</a:t>
              </a:r>
              <a:endParaRPr kumimoji="1" lang="zh-TW" altLang="en-US" sz="4000">
                <a:solidFill>
                  <a:schemeClr val="bg1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3677E3B1-5FB4-C941-80C3-0FB8D71F0434}"/>
                </a:ext>
              </a:extLst>
            </p:cNvPr>
            <p:cNvSpPr txBox="1"/>
            <p:nvPr/>
          </p:nvSpPr>
          <p:spPr>
            <a:xfrm>
              <a:off x="2560192" y="4756098"/>
              <a:ext cx="10855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>
                  <a:solidFill>
                    <a:schemeClr val="bg1"/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Axios</a:t>
              </a:r>
              <a:endParaRPr kumimoji="1" lang="zh-TW" altLang="en-US" sz="2800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30341A59-58FC-AC44-AC10-2BB6F74E1B12}"/>
              </a:ext>
            </a:extLst>
          </p:cNvPr>
          <p:cNvGrpSpPr/>
          <p:nvPr/>
        </p:nvGrpSpPr>
        <p:grpSpPr>
          <a:xfrm>
            <a:off x="6420379" y="2407191"/>
            <a:ext cx="4511452" cy="1469871"/>
            <a:chOff x="1490570" y="2407191"/>
            <a:chExt cx="4511452" cy="1469871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125F951F-3DAE-344D-AFCA-1CEA0AB7621E}"/>
                </a:ext>
              </a:extLst>
            </p:cNvPr>
            <p:cNvSpPr/>
            <p:nvPr/>
          </p:nvSpPr>
          <p:spPr>
            <a:xfrm>
              <a:off x="1490570" y="2407191"/>
              <a:ext cx="4511452" cy="1469871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2C345969-EC98-C24A-8D49-D3F9E1C9175B}"/>
                </a:ext>
              </a:extLst>
            </p:cNvPr>
            <p:cNvSpPr txBox="1"/>
            <p:nvPr/>
          </p:nvSpPr>
          <p:spPr>
            <a:xfrm>
              <a:off x="1741091" y="2795726"/>
              <a:ext cx="5373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solidFill>
                    <a:schemeClr val="bg1"/>
                  </a:solidFill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B</a:t>
              </a:r>
              <a:endParaRPr kumimoji="1" lang="zh-TW" altLang="en-US" sz="4000">
                <a:solidFill>
                  <a:schemeClr val="bg1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E25E820C-9C9A-5E4A-8C68-A66346D36EB0}"/>
                </a:ext>
              </a:extLst>
            </p:cNvPr>
            <p:cNvSpPr txBox="1"/>
            <p:nvPr/>
          </p:nvSpPr>
          <p:spPr>
            <a:xfrm>
              <a:off x="2560192" y="2868181"/>
              <a:ext cx="30267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>
                  <a:solidFill>
                    <a:schemeClr val="bg1"/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XMLHttpRequest</a:t>
              </a:r>
              <a:endParaRPr kumimoji="1" lang="zh-TW" altLang="en-US" sz="2800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5DA66AF0-5BDB-A245-8967-057E593A4BFC}"/>
              </a:ext>
            </a:extLst>
          </p:cNvPr>
          <p:cNvGrpSpPr/>
          <p:nvPr/>
        </p:nvGrpSpPr>
        <p:grpSpPr>
          <a:xfrm>
            <a:off x="6420379" y="4282773"/>
            <a:ext cx="4511452" cy="1469871"/>
            <a:chOff x="1490570" y="4282773"/>
            <a:chExt cx="4511452" cy="1469871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4340AC0-200B-6841-8932-4CE2D8E2199B}"/>
                </a:ext>
              </a:extLst>
            </p:cNvPr>
            <p:cNvSpPr/>
            <p:nvPr/>
          </p:nvSpPr>
          <p:spPr>
            <a:xfrm>
              <a:off x="1490570" y="4282773"/>
              <a:ext cx="4511452" cy="1469871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6000304-BEA6-AE47-947A-2A6FED741EB9}"/>
                </a:ext>
              </a:extLst>
            </p:cNvPr>
            <p:cNvSpPr txBox="1"/>
            <p:nvPr/>
          </p:nvSpPr>
          <p:spPr>
            <a:xfrm>
              <a:off x="1741091" y="4663765"/>
              <a:ext cx="55175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solidFill>
                    <a:schemeClr val="bg1"/>
                  </a:solidFill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D</a:t>
              </a:r>
              <a:endParaRPr kumimoji="1" lang="zh-TW" altLang="en-US" sz="4000">
                <a:solidFill>
                  <a:schemeClr val="bg1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8C994643-8AE2-1746-858D-863C3B3DAD8A}"/>
                </a:ext>
              </a:extLst>
            </p:cNvPr>
            <p:cNvSpPr txBox="1"/>
            <p:nvPr/>
          </p:nvSpPr>
          <p:spPr>
            <a:xfrm>
              <a:off x="2560192" y="4756098"/>
              <a:ext cx="20441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>
                  <a:solidFill>
                    <a:schemeClr val="bg1"/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Vue Router</a:t>
              </a:r>
              <a:endParaRPr kumimoji="1" lang="zh-TW" altLang="en-US" sz="2800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D51BA2E5-2F0D-DF4E-BC20-EDBA8E091919}"/>
              </a:ext>
            </a:extLst>
          </p:cNvPr>
          <p:cNvGrpSpPr/>
          <p:nvPr/>
        </p:nvGrpSpPr>
        <p:grpSpPr>
          <a:xfrm>
            <a:off x="1482670" y="4282773"/>
            <a:ext cx="4511452" cy="1469871"/>
            <a:chOff x="1482670" y="2402397"/>
            <a:chExt cx="4511452" cy="1469871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C6FDC6CE-B089-4841-80A4-C12D18F679B2}"/>
                </a:ext>
              </a:extLst>
            </p:cNvPr>
            <p:cNvSpPr/>
            <p:nvPr/>
          </p:nvSpPr>
          <p:spPr>
            <a:xfrm>
              <a:off x="1482670" y="2402397"/>
              <a:ext cx="4511452" cy="146987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AE3D109E-B827-834C-8CCC-EBFAB5A429A8}"/>
                </a:ext>
              </a:extLst>
            </p:cNvPr>
            <p:cNvSpPr txBox="1"/>
            <p:nvPr/>
          </p:nvSpPr>
          <p:spPr>
            <a:xfrm>
              <a:off x="1741091" y="2783389"/>
              <a:ext cx="5597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C</a:t>
              </a:r>
              <a:endParaRPr kumimoji="1" lang="zh-TW" altLang="en-US" sz="4000">
                <a:latin typeface="PingFang TC Medium" panose="020B0400000000000000" pitchFamily="34" charset="-120"/>
                <a:ea typeface="PingFang TC Medium" panose="020B0400000000000000" pitchFamily="34" charset="-120"/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40A98AD8-085D-754B-9D07-440FC0041FE3}"/>
                </a:ext>
              </a:extLst>
            </p:cNvPr>
            <p:cNvSpPr txBox="1"/>
            <p:nvPr/>
          </p:nvSpPr>
          <p:spPr>
            <a:xfrm>
              <a:off x="2560192" y="2875722"/>
              <a:ext cx="10855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>
                  <a:latin typeface="PingFang TC" panose="020B0400000000000000" pitchFamily="34" charset="-120"/>
                  <a:ea typeface="PingFang TC" panose="020B0400000000000000" pitchFamily="34" charset="-120"/>
                </a:rPr>
                <a:t>Axios</a:t>
              </a:r>
              <a:endParaRPr kumimoji="1" lang="zh-TW" altLang="en-US" sz="2800"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939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</a:rPr>
              <a:pPr algn="r"/>
              <a:t>28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0F8271F-313B-464F-A453-5BB279C0949C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從基礎到協作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5068ABF-3F4F-A54C-AFA2-F07F85327DA3}"/>
              </a:ext>
            </a:extLst>
          </p:cNvPr>
          <p:cNvSpPr txBox="1"/>
          <p:nvPr/>
        </p:nvSpPr>
        <p:spPr>
          <a:xfrm>
            <a:off x="1490570" y="918672"/>
            <a:ext cx="7699544" cy="681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8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3. </a:t>
            </a:r>
            <a:r>
              <a:rPr kumimoji="1" lang="en-US" altLang="zh-CN" sz="28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kumimoji="1" lang="zh-CN" altLang="en-US" sz="28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生成器的使用文件，可以在哪裡找到？</a:t>
            </a:r>
            <a:endParaRPr kumimoji="1" lang="zh-TW" altLang="en-US" sz="2800" dirty="0"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63C4795-F465-CC48-88C6-1C90FB4EE0A6}"/>
              </a:ext>
            </a:extLst>
          </p:cNvPr>
          <p:cNvGrpSpPr/>
          <p:nvPr/>
        </p:nvGrpSpPr>
        <p:grpSpPr>
          <a:xfrm>
            <a:off x="1490570" y="2407191"/>
            <a:ext cx="4511452" cy="1469871"/>
            <a:chOff x="1490570" y="2407191"/>
            <a:chExt cx="4511452" cy="1469871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32970899-7F81-994D-B24E-4AB2E0A9C864}"/>
                </a:ext>
              </a:extLst>
            </p:cNvPr>
            <p:cNvSpPr/>
            <p:nvPr/>
          </p:nvSpPr>
          <p:spPr>
            <a:xfrm>
              <a:off x="1490570" y="2407191"/>
              <a:ext cx="4511452" cy="1469871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1630E4E7-FA5F-234E-A140-E98B6F02AE18}"/>
                </a:ext>
              </a:extLst>
            </p:cNvPr>
            <p:cNvSpPr txBox="1"/>
            <p:nvPr/>
          </p:nvSpPr>
          <p:spPr>
            <a:xfrm>
              <a:off x="1741091" y="2795726"/>
              <a:ext cx="5309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solidFill>
                    <a:schemeClr val="bg1"/>
                  </a:solidFill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A</a:t>
              </a:r>
              <a:endParaRPr kumimoji="1" lang="zh-TW" altLang="en-US" sz="4000">
                <a:solidFill>
                  <a:schemeClr val="bg1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endParaRP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7683A935-5727-6044-9DE7-05EA02B295E8}"/>
                </a:ext>
              </a:extLst>
            </p:cNvPr>
            <p:cNvSpPr txBox="1"/>
            <p:nvPr/>
          </p:nvSpPr>
          <p:spPr>
            <a:xfrm>
              <a:off x="2560192" y="2868181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800">
                  <a:solidFill>
                    <a:schemeClr val="bg1"/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雲端</a:t>
              </a:r>
              <a:endParaRPr kumimoji="1" lang="zh-TW" altLang="en-US" sz="2800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C5BB7C78-A437-EC48-96E9-26606A824D9A}"/>
              </a:ext>
            </a:extLst>
          </p:cNvPr>
          <p:cNvGrpSpPr/>
          <p:nvPr/>
        </p:nvGrpSpPr>
        <p:grpSpPr>
          <a:xfrm>
            <a:off x="1490570" y="4282773"/>
            <a:ext cx="4511452" cy="1469871"/>
            <a:chOff x="1490570" y="4282773"/>
            <a:chExt cx="4511452" cy="1469871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3CE905EA-5A04-174A-A636-DAD731BD3FAF}"/>
                </a:ext>
              </a:extLst>
            </p:cNvPr>
            <p:cNvSpPr/>
            <p:nvPr/>
          </p:nvSpPr>
          <p:spPr>
            <a:xfrm>
              <a:off x="1490570" y="4282773"/>
              <a:ext cx="4511452" cy="1469871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31844B3A-CB93-AC45-8BF4-B54DED59719D}"/>
                </a:ext>
              </a:extLst>
            </p:cNvPr>
            <p:cNvSpPr txBox="1"/>
            <p:nvPr/>
          </p:nvSpPr>
          <p:spPr>
            <a:xfrm>
              <a:off x="1741091" y="4663765"/>
              <a:ext cx="5597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solidFill>
                    <a:schemeClr val="bg1"/>
                  </a:solidFill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C</a:t>
              </a:r>
              <a:endParaRPr kumimoji="1" lang="zh-TW" altLang="en-US" sz="4000">
                <a:solidFill>
                  <a:schemeClr val="bg1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3677E3B1-5FB4-C941-80C3-0FB8D71F0434}"/>
                </a:ext>
              </a:extLst>
            </p:cNvPr>
            <p:cNvSpPr txBox="1"/>
            <p:nvPr/>
          </p:nvSpPr>
          <p:spPr>
            <a:xfrm>
              <a:off x="2560192" y="4756098"/>
              <a:ext cx="13692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800">
                  <a:solidFill>
                    <a:schemeClr val="bg1"/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Google</a:t>
              </a:r>
              <a:endParaRPr kumimoji="1" lang="zh-TW" altLang="en-US" sz="2800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30341A59-58FC-AC44-AC10-2BB6F74E1B12}"/>
              </a:ext>
            </a:extLst>
          </p:cNvPr>
          <p:cNvGrpSpPr/>
          <p:nvPr/>
        </p:nvGrpSpPr>
        <p:grpSpPr>
          <a:xfrm>
            <a:off x="6420379" y="2407191"/>
            <a:ext cx="4511452" cy="1469871"/>
            <a:chOff x="1490570" y="2407191"/>
            <a:chExt cx="4511452" cy="1469871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125F951F-3DAE-344D-AFCA-1CEA0AB7621E}"/>
                </a:ext>
              </a:extLst>
            </p:cNvPr>
            <p:cNvSpPr/>
            <p:nvPr/>
          </p:nvSpPr>
          <p:spPr>
            <a:xfrm>
              <a:off x="1490570" y="2407191"/>
              <a:ext cx="4511452" cy="1469871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2C345969-EC98-C24A-8D49-D3F9E1C9175B}"/>
                </a:ext>
              </a:extLst>
            </p:cNvPr>
            <p:cNvSpPr txBox="1"/>
            <p:nvPr/>
          </p:nvSpPr>
          <p:spPr>
            <a:xfrm>
              <a:off x="1741091" y="2795726"/>
              <a:ext cx="5373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solidFill>
                    <a:schemeClr val="bg1"/>
                  </a:solidFill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B</a:t>
              </a:r>
              <a:endParaRPr kumimoji="1" lang="zh-TW" altLang="en-US" sz="4000">
                <a:solidFill>
                  <a:schemeClr val="bg1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E25E820C-9C9A-5E4A-8C68-A66346D36EB0}"/>
                </a:ext>
              </a:extLst>
            </p:cNvPr>
            <p:cNvSpPr txBox="1"/>
            <p:nvPr/>
          </p:nvSpPr>
          <p:spPr>
            <a:xfrm>
              <a:off x="2560192" y="2868181"/>
              <a:ext cx="9364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800">
                  <a:solidFill>
                    <a:schemeClr val="bg1"/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WIKI</a:t>
              </a:r>
              <a:endParaRPr kumimoji="1" lang="zh-TW" altLang="en-US" sz="2800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5DA66AF0-5BDB-A245-8967-057E593A4BFC}"/>
              </a:ext>
            </a:extLst>
          </p:cNvPr>
          <p:cNvGrpSpPr/>
          <p:nvPr/>
        </p:nvGrpSpPr>
        <p:grpSpPr>
          <a:xfrm>
            <a:off x="6420379" y="4282773"/>
            <a:ext cx="4511452" cy="1469871"/>
            <a:chOff x="1490570" y="4282773"/>
            <a:chExt cx="4511452" cy="1469871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4340AC0-200B-6841-8932-4CE2D8E2199B}"/>
                </a:ext>
              </a:extLst>
            </p:cNvPr>
            <p:cNvSpPr/>
            <p:nvPr/>
          </p:nvSpPr>
          <p:spPr>
            <a:xfrm>
              <a:off x="1490570" y="4282773"/>
              <a:ext cx="4511452" cy="1469871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6000304-BEA6-AE47-947A-2A6FED741EB9}"/>
                </a:ext>
              </a:extLst>
            </p:cNvPr>
            <p:cNvSpPr txBox="1"/>
            <p:nvPr/>
          </p:nvSpPr>
          <p:spPr>
            <a:xfrm>
              <a:off x="1741091" y="4663765"/>
              <a:ext cx="55175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solidFill>
                    <a:schemeClr val="bg1"/>
                  </a:solidFill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D</a:t>
              </a:r>
              <a:endParaRPr kumimoji="1" lang="zh-TW" altLang="en-US" sz="4000">
                <a:solidFill>
                  <a:schemeClr val="bg1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8C994643-8AE2-1746-858D-863C3B3DAD8A}"/>
                </a:ext>
              </a:extLst>
            </p:cNvPr>
            <p:cNvSpPr txBox="1"/>
            <p:nvPr/>
          </p:nvSpPr>
          <p:spPr>
            <a:xfrm>
              <a:off x="2560192" y="4756098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2800">
                  <a:solidFill>
                    <a:schemeClr val="bg1"/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蝦皮購物中心</a:t>
              </a:r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D51BA2E5-2F0D-DF4E-BC20-EDBA8E091919}"/>
              </a:ext>
            </a:extLst>
          </p:cNvPr>
          <p:cNvGrpSpPr/>
          <p:nvPr/>
        </p:nvGrpSpPr>
        <p:grpSpPr>
          <a:xfrm>
            <a:off x="6420379" y="2407191"/>
            <a:ext cx="4511452" cy="1469871"/>
            <a:chOff x="1482670" y="2402397"/>
            <a:chExt cx="4511452" cy="1469871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C6FDC6CE-B089-4841-80A4-C12D18F679B2}"/>
                </a:ext>
              </a:extLst>
            </p:cNvPr>
            <p:cNvSpPr/>
            <p:nvPr/>
          </p:nvSpPr>
          <p:spPr>
            <a:xfrm>
              <a:off x="1482670" y="2402397"/>
              <a:ext cx="4511452" cy="146987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AE3D109E-B827-834C-8CCC-EBFAB5A429A8}"/>
                </a:ext>
              </a:extLst>
            </p:cNvPr>
            <p:cNvSpPr txBox="1"/>
            <p:nvPr/>
          </p:nvSpPr>
          <p:spPr>
            <a:xfrm>
              <a:off x="1741091" y="2783389"/>
              <a:ext cx="5373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B</a:t>
              </a:r>
              <a:endParaRPr kumimoji="1" lang="zh-TW" altLang="en-US" sz="4000">
                <a:latin typeface="PingFang TC Medium" panose="020B0400000000000000" pitchFamily="34" charset="-120"/>
                <a:ea typeface="PingFang TC Medium" panose="020B0400000000000000" pitchFamily="34" charset="-120"/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40A98AD8-085D-754B-9D07-440FC0041FE3}"/>
                </a:ext>
              </a:extLst>
            </p:cNvPr>
            <p:cNvSpPr txBox="1"/>
            <p:nvPr/>
          </p:nvSpPr>
          <p:spPr>
            <a:xfrm>
              <a:off x="2560192" y="2875722"/>
              <a:ext cx="9364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800">
                  <a:latin typeface="PingFang TC" panose="020B0400000000000000" pitchFamily="34" charset="-120"/>
                  <a:ea typeface="PingFang TC" panose="020B0400000000000000" pitchFamily="34" charset="-120"/>
                </a:rPr>
                <a:t>WIKI</a:t>
              </a:r>
              <a:endParaRPr kumimoji="1" lang="zh-TW" altLang="en-US" sz="2800"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178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</a:rPr>
              <a:pPr algn="r"/>
              <a:t>29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0F8271F-313B-464F-A453-5BB279C0949C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從基礎到協作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5068ABF-3F4F-A54C-AFA2-F07F85327DA3}"/>
              </a:ext>
            </a:extLst>
          </p:cNvPr>
          <p:cNvSpPr txBox="1"/>
          <p:nvPr/>
        </p:nvSpPr>
        <p:spPr>
          <a:xfrm>
            <a:off x="1490570" y="918672"/>
            <a:ext cx="9731446" cy="1328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8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4. Vue3 </a:t>
            </a:r>
            <a:r>
              <a:rPr kumimoji="1" lang="zh-CN" altLang="en-US" sz="28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生成器，生成專案後，會在資料夾名稱後面產生什</a:t>
            </a:r>
            <a:r>
              <a:rPr kumimoji="1" lang="zh-TW" altLang="en-US" sz="28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。     </a:t>
            </a:r>
            <a:endParaRPr kumimoji="1" lang="en-US" altLang="zh-TW" sz="2800" dirty="0"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28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    </a:t>
            </a:r>
            <a:r>
              <a:rPr kumimoji="1" lang="zh-CN" altLang="en-US" sz="28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麼字樣？</a:t>
            </a:r>
            <a:endParaRPr kumimoji="1" lang="zh-TW" altLang="en-US" sz="2800" dirty="0"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63C4795-F465-CC48-88C6-1C90FB4EE0A6}"/>
              </a:ext>
            </a:extLst>
          </p:cNvPr>
          <p:cNvGrpSpPr/>
          <p:nvPr/>
        </p:nvGrpSpPr>
        <p:grpSpPr>
          <a:xfrm>
            <a:off x="1490570" y="2407191"/>
            <a:ext cx="4511452" cy="1469871"/>
            <a:chOff x="1490570" y="2407191"/>
            <a:chExt cx="4511452" cy="1469871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32970899-7F81-994D-B24E-4AB2E0A9C864}"/>
                </a:ext>
              </a:extLst>
            </p:cNvPr>
            <p:cNvSpPr/>
            <p:nvPr/>
          </p:nvSpPr>
          <p:spPr>
            <a:xfrm>
              <a:off x="1490570" y="2407191"/>
              <a:ext cx="4511452" cy="1469871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1630E4E7-FA5F-234E-A140-E98B6F02AE18}"/>
                </a:ext>
              </a:extLst>
            </p:cNvPr>
            <p:cNvSpPr txBox="1"/>
            <p:nvPr/>
          </p:nvSpPr>
          <p:spPr>
            <a:xfrm>
              <a:off x="1741091" y="2795726"/>
              <a:ext cx="5309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solidFill>
                    <a:schemeClr val="bg1"/>
                  </a:solidFill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A</a:t>
              </a:r>
              <a:endParaRPr kumimoji="1" lang="zh-TW" altLang="en-US" sz="4000">
                <a:solidFill>
                  <a:schemeClr val="bg1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endParaRP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7683A935-5727-6044-9DE7-05EA02B295E8}"/>
                </a:ext>
              </a:extLst>
            </p:cNvPr>
            <p:cNvSpPr txBox="1"/>
            <p:nvPr/>
          </p:nvSpPr>
          <p:spPr>
            <a:xfrm>
              <a:off x="2560192" y="2868181"/>
              <a:ext cx="8322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800">
                  <a:solidFill>
                    <a:schemeClr val="bg1"/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-fbl</a:t>
              </a:r>
              <a:endParaRPr kumimoji="1" lang="zh-TW" altLang="en-US" sz="2800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C5BB7C78-A437-EC48-96E9-26606A824D9A}"/>
              </a:ext>
            </a:extLst>
          </p:cNvPr>
          <p:cNvGrpSpPr/>
          <p:nvPr/>
        </p:nvGrpSpPr>
        <p:grpSpPr>
          <a:xfrm>
            <a:off x="1490570" y="4282773"/>
            <a:ext cx="4511452" cy="1469871"/>
            <a:chOff x="1490570" y="4282773"/>
            <a:chExt cx="4511452" cy="1469871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3CE905EA-5A04-174A-A636-DAD731BD3FAF}"/>
                </a:ext>
              </a:extLst>
            </p:cNvPr>
            <p:cNvSpPr/>
            <p:nvPr/>
          </p:nvSpPr>
          <p:spPr>
            <a:xfrm>
              <a:off x="1490570" y="4282773"/>
              <a:ext cx="4511452" cy="1469871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31844B3A-CB93-AC45-8BF4-B54DED59719D}"/>
                </a:ext>
              </a:extLst>
            </p:cNvPr>
            <p:cNvSpPr txBox="1"/>
            <p:nvPr/>
          </p:nvSpPr>
          <p:spPr>
            <a:xfrm>
              <a:off x="1741091" y="4663765"/>
              <a:ext cx="5597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solidFill>
                    <a:schemeClr val="bg1"/>
                  </a:solidFill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C</a:t>
              </a:r>
              <a:endParaRPr kumimoji="1" lang="zh-TW" altLang="en-US" sz="4000">
                <a:solidFill>
                  <a:schemeClr val="bg1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3677E3B1-5FB4-C941-80C3-0FB8D71F0434}"/>
                </a:ext>
              </a:extLst>
            </p:cNvPr>
            <p:cNvSpPr txBox="1"/>
            <p:nvPr/>
          </p:nvSpPr>
          <p:spPr>
            <a:xfrm>
              <a:off x="2560192" y="4756098"/>
              <a:ext cx="11801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>
                  <a:solidFill>
                    <a:schemeClr val="bg1"/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-local</a:t>
              </a:r>
              <a:endParaRPr kumimoji="1" lang="zh-TW" altLang="en-US" sz="2800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30341A59-58FC-AC44-AC10-2BB6F74E1B12}"/>
              </a:ext>
            </a:extLst>
          </p:cNvPr>
          <p:cNvGrpSpPr/>
          <p:nvPr/>
        </p:nvGrpSpPr>
        <p:grpSpPr>
          <a:xfrm>
            <a:off x="6420379" y="2407191"/>
            <a:ext cx="4511452" cy="1469871"/>
            <a:chOff x="1490570" y="2407191"/>
            <a:chExt cx="4511452" cy="1469871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125F951F-3DAE-344D-AFCA-1CEA0AB7621E}"/>
                </a:ext>
              </a:extLst>
            </p:cNvPr>
            <p:cNvSpPr/>
            <p:nvPr/>
          </p:nvSpPr>
          <p:spPr>
            <a:xfrm>
              <a:off x="1490570" y="2407191"/>
              <a:ext cx="4511452" cy="1469871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2C345969-EC98-C24A-8D49-D3F9E1C9175B}"/>
                </a:ext>
              </a:extLst>
            </p:cNvPr>
            <p:cNvSpPr txBox="1"/>
            <p:nvPr/>
          </p:nvSpPr>
          <p:spPr>
            <a:xfrm>
              <a:off x="1741091" y="2795726"/>
              <a:ext cx="5373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solidFill>
                    <a:schemeClr val="bg1"/>
                  </a:solidFill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B</a:t>
              </a:r>
              <a:endParaRPr kumimoji="1" lang="zh-TW" altLang="en-US" sz="4000">
                <a:solidFill>
                  <a:schemeClr val="bg1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E25E820C-9C9A-5E4A-8C68-A66346D36EB0}"/>
                </a:ext>
              </a:extLst>
            </p:cNvPr>
            <p:cNvSpPr txBox="1"/>
            <p:nvPr/>
          </p:nvSpPr>
          <p:spPr>
            <a:xfrm>
              <a:off x="2560192" y="2868181"/>
              <a:ext cx="11641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>
                  <a:solidFill>
                    <a:schemeClr val="bg1"/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-prod</a:t>
              </a:r>
              <a:endParaRPr kumimoji="1" lang="zh-TW" altLang="en-US" sz="2800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5DA66AF0-5BDB-A245-8967-057E593A4BFC}"/>
              </a:ext>
            </a:extLst>
          </p:cNvPr>
          <p:cNvGrpSpPr/>
          <p:nvPr/>
        </p:nvGrpSpPr>
        <p:grpSpPr>
          <a:xfrm>
            <a:off x="6420379" y="4282773"/>
            <a:ext cx="4511452" cy="1469871"/>
            <a:chOff x="1490570" y="4282773"/>
            <a:chExt cx="4511452" cy="1469871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4340AC0-200B-6841-8932-4CE2D8E2199B}"/>
                </a:ext>
              </a:extLst>
            </p:cNvPr>
            <p:cNvSpPr/>
            <p:nvPr/>
          </p:nvSpPr>
          <p:spPr>
            <a:xfrm>
              <a:off x="1490570" y="4282773"/>
              <a:ext cx="4511452" cy="1469871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6000304-BEA6-AE47-947A-2A6FED741EB9}"/>
                </a:ext>
              </a:extLst>
            </p:cNvPr>
            <p:cNvSpPr txBox="1"/>
            <p:nvPr/>
          </p:nvSpPr>
          <p:spPr>
            <a:xfrm>
              <a:off x="1741091" y="4663765"/>
              <a:ext cx="55175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solidFill>
                    <a:schemeClr val="bg1"/>
                  </a:solidFill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D</a:t>
              </a:r>
              <a:endParaRPr kumimoji="1" lang="zh-TW" altLang="en-US" sz="4000">
                <a:solidFill>
                  <a:schemeClr val="bg1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8C994643-8AE2-1746-858D-863C3B3DAD8A}"/>
                </a:ext>
              </a:extLst>
            </p:cNvPr>
            <p:cNvSpPr txBox="1"/>
            <p:nvPr/>
          </p:nvSpPr>
          <p:spPr>
            <a:xfrm>
              <a:off x="2560192" y="4756098"/>
              <a:ext cx="10823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>
                  <a:solidFill>
                    <a:schemeClr val="bg1"/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-web</a:t>
              </a:r>
              <a:endParaRPr kumimoji="1" lang="zh-TW" altLang="en-US" sz="2800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D51BA2E5-2F0D-DF4E-BC20-EDBA8E091919}"/>
              </a:ext>
            </a:extLst>
          </p:cNvPr>
          <p:cNvGrpSpPr/>
          <p:nvPr/>
        </p:nvGrpSpPr>
        <p:grpSpPr>
          <a:xfrm>
            <a:off x="6420379" y="4282773"/>
            <a:ext cx="4511452" cy="1469871"/>
            <a:chOff x="1482670" y="2402397"/>
            <a:chExt cx="4511452" cy="1469871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C6FDC6CE-B089-4841-80A4-C12D18F679B2}"/>
                </a:ext>
              </a:extLst>
            </p:cNvPr>
            <p:cNvSpPr/>
            <p:nvPr/>
          </p:nvSpPr>
          <p:spPr>
            <a:xfrm>
              <a:off x="1482670" y="2402397"/>
              <a:ext cx="4511452" cy="146987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AE3D109E-B827-834C-8CCC-EBFAB5A429A8}"/>
                </a:ext>
              </a:extLst>
            </p:cNvPr>
            <p:cNvSpPr txBox="1"/>
            <p:nvPr/>
          </p:nvSpPr>
          <p:spPr>
            <a:xfrm>
              <a:off x="1741091" y="2783389"/>
              <a:ext cx="5597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D</a:t>
              </a:r>
              <a:endParaRPr kumimoji="1" lang="zh-TW" altLang="en-US" sz="4000">
                <a:latin typeface="PingFang TC Medium" panose="020B0400000000000000" pitchFamily="34" charset="-120"/>
                <a:ea typeface="PingFang TC Medium" panose="020B0400000000000000" pitchFamily="34" charset="-120"/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40A98AD8-085D-754B-9D07-440FC0041FE3}"/>
                </a:ext>
              </a:extLst>
            </p:cNvPr>
            <p:cNvSpPr txBox="1"/>
            <p:nvPr/>
          </p:nvSpPr>
          <p:spPr>
            <a:xfrm>
              <a:off x="2560192" y="2875722"/>
              <a:ext cx="10823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>
                  <a:latin typeface="PingFang TC" panose="020B0400000000000000" pitchFamily="34" charset="-120"/>
                  <a:ea typeface="PingFang TC" panose="020B0400000000000000" pitchFamily="34" charset="-120"/>
                </a:rPr>
                <a:t>-web</a:t>
              </a:r>
              <a:endParaRPr kumimoji="1" lang="zh-TW" altLang="en-US" sz="2800"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995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8C81CCB-B908-45B2-8298-3AAD6380D7A4}"/>
              </a:ext>
            </a:extLst>
          </p:cNvPr>
          <p:cNvGrpSpPr/>
          <p:nvPr/>
        </p:nvGrpSpPr>
        <p:grpSpPr>
          <a:xfrm>
            <a:off x="3541772" y="782876"/>
            <a:ext cx="5119628" cy="4662134"/>
            <a:chOff x="2699658" y="-921225"/>
            <a:chExt cx="8543106" cy="7779688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2ACE0DD-ADD6-4700-A8D0-D7284F43ADE0}"/>
                </a:ext>
              </a:extLst>
            </p:cNvPr>
            <p:cNvSpPr/>
            <p:nvPr/>
          </p:nvSpPr>
          <p:spPr>
            <a:xfrm>
              <a:off x="7124322" y="2383427"/>
              <a:ext cx="4118442" cy="4118439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E4C9D64-2C5D-4EF7-B52A-52A7C9D872F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0B69586-9C13-44B5-8C41-3946DC63C2E4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85E5D6B-4679-450F-9CC6-CA83FC748D74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27F9159-49A4-40F5-923F-593BE288E036}"/>
                </a:ext>
              </a:extLst>
            </p:cNvPr>
            <p:cNvSpPr/>
            <p:nvPr/>
          </p:nvSpPr>
          <p:spPr>
            <a:xfrm>
              <a:off x="2699658" y="76832"/>
              <a:ext cx="6781321" cy="6781631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A1DF0EF7-F292-4E46-890C-7039A54051DA}"/>
              </a:ext>
            </a:extLst>
          </p:cNvPr>
          <p:cNvGrpSpPr/>
          <p:nvPr/>
        </p:nvGrpSpPr>
        <p:grpSpPr>
          <a:xfrm>
            <a:off x="569602" y="1155788"/>
            <a:ext cx="11276772" cy="5205184"/>
            <a:chOff x="569602" y="1155788"/>
            <a:chExt cx="11276772" cy="5205184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AD4A0C5B-E2C7-483A-9A7D-3720AD203B45}"/>
                </a:ext>
              </a:extLst>
            </p:cNvPr>
            <p:cNvSpPr/>
            <p:nvPr/>
          </p:nvSpPr>
          <p:spPr>
            <a:xfrm>
              <a:off x="9953384" y="1155788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0D44AB7-B14C-4FD5-B5AC-1D94E7637BB4}"/>
                </a:ext>
              </a:extLst>
            </p:cNvPr>
            <p:cNvSpPr/>
            <p:nvPr/>
          </p:nvSpPr>
          <p:spPr>
            <a:xfrm>
              <a:off x="2196201" y="1573711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8094796-58B0-423C-89F2-4CC3C40CECDB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BE91D20-249F-456F-82DC-A72C93B1F921}"/>
                </a:ext>
              </a:extLst>
            </p:cNvPr>
            <p:cNvSpPr/>
            <p:nvPr/>
          </p:nvSpPr>
          <p:spPr>
            <a:xfrm>
              <a:off x="9870328" y="4279788"/>
              <a:ext cx="1170257" cy="1170257"/>
            </a:xfrm>
            <a:prstGeom prst="ellipse">
              <a:avLst/>
            </a:prstGeom>
            <a:pattFill prst="wdDn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8">
            <a:extLst>
              <a:ext uri="{FF2B5EF4-FFF2-40B4-BE49-F238E27FC236}">
                <a16:creationId xmlns:a16="http://schemas.microsoft.com/office/drawing/2014/main" id="{6A1815B4-9B6A-1D4A-BE6C-E46D36810080}"/>
              </a:ext>
            </a:extLst>
          </p:cNvPr>
          <p:cNvSpPr txBox="1"/>
          <p:nvPr/>
        </p:nvSpPr>
        <p:spPr>
          <a:xfrm>
            <a:off x="5020431" y="2009229"/>
            <a:ext cx="122180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C01ACCF-42D5-5E4A-B6BD-BA44F6D7F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749" y="4118501"/>
            <a:ext cx="2399239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en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Vue 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核心概念</a:t>
            </a:r>
          </a:p>
        </p:txBody>
      </p:sp>
      <p:sp>
        <p:nvSpPr>
          <p:cNvPr id="17" name="灯片编号占位符 5">
            <a:extLst>
              <a:ext uri="{FF2B5EF4-FFF2-40B4-BE49-F238E27FC236}">
                <a16:creationId xmlns:a16="http://schemas.microsoft.com/office/drawing/2014/main" id="{6C2E0DE6-E744-5B41-A3DA-E471DCB28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3</a:t>
            </a:fld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69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repeatCount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</a:rPr>
              <a:pPr algn="r"/>
              <a:t>4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52E9D40-D773-3544-917C-259EBE6727FB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從基礎到協作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D5CE195-A40B-844B-B9C2-2A2CCA835ACB}"/>
              </a:ext>
            </a:extLst>
          </p:cNvPr>
          <p:cNvSpPr txBox="1"/>
          <p:nvPr/>
        </p:nvSpPr>
        <p:spPr>
          <a:xfrm>
            <a:off x="1490570" y="918672"/>
            <a:ext cx="1415772" cy="59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核心概念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E45CCC2-3103-C340-8E77-FDB1E086EF09}"/>
              </a:ext>
            </a:extLst>
          </p:cNvPr>
          <p:cNvSpPr txBox="1"/>
          <p:nvPr/>
        </p:nvSpPr>
        <p:spPr>
          <a:xfrm>
            <a:off x="1839278" y="1709467"/>
            <a:ext cx="3012363" cy="1302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1. 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響應式系統 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(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雙向綁定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2.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組件化</a:t>
            </a:r>
            <a:endParaRPr lang="en-US" altLang="zh-C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3.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單向數據流</a:t>
            </a:r>
            <a:endParaRPr lang="zh-TW" altLang="en-US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543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</a:rPr>
              <a:pPr algn="r"/>
              <a:t>5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52E9D40-D773-3544-917C-259EBE6727FB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從基礎到協作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D5CE195-A40B-844B-B9C2-2A2CCA835ACB}"/>
              </a:ext>
            </a:extLst>
          </p:cNvPr>
          <p:cNvSpPr txBox="1"/>
          <p:nvPr/>
        </p:nvSpPr>
        <p:spPr>
          <a:xfrm>
            <a:off x="1490570" y="918672"/>
            <a:ext cx="4884671" cy="59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核心概念 </a:t>
            </a:r>
            <a:r>
              <a:rPr kumimoji="1" lang="en-US" altLang="zh-TW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- </a:t>
            </a:r>
            <a:r>
              <a:rPr lang="zh-TW" altLang="en-US" sz="2400" dirty="0">
                <a:latin typeface="PingFang TC" panose="020B0400000000000000" pitchFamily="34" charset="-120"/>
                <a:ea typeface="PingFang TC" panose="020B0400000000000000" pitchFamily="34" charset="-120"/>
              </a:rPr>
              <a:t>響應式系統 </a:t>
            </a:r>
            <a:r>
              <a:rPr lang="en-US" altLang="zh-TW" sz="2400" dirty="0">
                <a:latin typeface="PingFang TC" panose="020B0400000000000000" pitchFamily="34" charset="-120"/>
                <a:ea typeface="PingFang TC" panose="020B0400000000000000" pitchFamily="34" charset="-120"/>
              </a:rPr>
              <a:t>(</a:t>
            </a:r>
            <a:r>
              <a:rPr lang="zh-CN" altLang="en-US" sz="2400" dirty="0">
                <a:latin typeface="PingFang TC" panose="020B0400000000000000" pitchFamily="34" charset="-120"/>
                <a:ea typeface="PingFang TC" panose="020B0400000000000000" pitchFamily="34" charset="-120"/>
              </a:rPr>
              <a:t>雙向綁定</a:t>
            </a:r>
            <a:r>
              <a:rPr lang="en-US" altLang="zh-TW" sz="2400" dirty="0">
                <a:latin typeface="PingFang TC" panose="020B0400000000000000" pitchFamily="34" charset="-120"/>
                <a:ea typeface="PingFang TC" panose="020B0400000000000000" pitchFamily="34" charset="-120"/>
              </a:rPr>
              <a:t>)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1467B99-8768-4C40-A2BD-B8BF00400459}"/>
              </a:ext>
            </a:extLst>
          </p:cNvPr>
          <p:cNvSpPr txBox="1"/>
          <p:nvPr/>
        </p:nvSpPr>
        <p:spPr>
          <a:xfrm>
            <a:off x="1490570" y="2122337"/>
            <a:ext cx="666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基於 </a:t>
            </a:r>
            <a:r>
              <a:rPr lang="en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Vue </a:t>
            </a:r>
            <a:r>
              <a:rPr lang="zh-TW" altLang="en-US">
                <a:latin typeface="PingFang TC" panose="020B0400000000000000" pitchFamily="34" charset="-120"/>
                <a:ea typeface="PingFang TC" panose="020B0400000000000000" pitchFamily="34" charset="-120"/>
              </a:rPr>
              <a:t>的 </a:t>
            </a:r>
            <a:r>
              <a:rPr lang="en" altLang="zh-TW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ref</a:t>
            </a:r>
            <a:r>
              <a:rPr lang="en" altLang="zh-TW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zh-CN" altLang="en-US">
                <a:latin typeface="PingFang TC" panose="020B0400000000000000" pitchFamily="34" charset="-120"/>
                <a:ea typeface="PingFang TC" panose="020B0400000000000000" pitchFamily="34" charset="-120"/>
              </a:rPr>
              <a:t>或</a:t>
            </a:r>
            <a:r>
              <a:rPr lang="zh-TW" altLang="en-US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" altLang="zh-TW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reactive</a:t>
            </a:r>
            <a:r>
              <a:rPr lang="zh-TW" altLang="en">
                <a:latin typeface="PingFang TC" panose="020B0400000000000000" pitchFamily="34" charset="-120"/>
                <a:ea typeface="PingFang TC" panose="020B0400000000000000" pitchFamily="34" charset="-120"/>
              </a:rPr>
              <a:t>，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自動追蹤數據變化並更新 </a:t>
            </a:r>
            <a:r>
              <a:rPr lang="en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DOM</a:t>
            </a:r>
            <a:r>
              <a:rPr lang="zh-TW" altLang="en" dirty="0">
                <a:latin typeface="PingFang TC" panose="020B0400000000000000" pitchFamily="34" charset="-120"/>
                <a:ea typeface="PingFang TC" panose="020B0400000000000000" pitchFamily="34" charset="-120"/>
              </a:rPr>
              <a:t>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BF7C51C-4E96-8C45-8AE0-A166A57CD3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998" y="2950353"/>
            <a:ext cx="5127625" cy="272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8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</a:rPr>
              <a:pPr algn="r"/>
              <a:t>6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52E9D40-D773-3544-917C-259EBE6727FB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從基礎到協作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D5CE195-A40B-844B-B9C2-2A2CCA835ACB}"/>
              </a:ext>
            </a:extLst>
          </p:cNvPr>
          <p:cNvSpPr txBox="1"/>
          <p:nvPr/>
        </p:nvSpPr>
        <p:spPr>
          <a:xfrm>
            <a:off x="1490570" y="918672"/>
            <a:ext cx="4884671" cy="59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核心概念 </a:t>
            </a:r>
            <a:r>
              <a:rPr kumimoji="1" lang="en-US" altLang="zh-TW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- </a:t>
            </a:r>
            <a:r>
              <a:rPr lang="zh-TW" altLang="en-US" sz="2400" dirty="0">
                <a:latin typeface="PingFang TC" panose="020B0400000000000000" pitchFamily="34" charset="-120"/>
                <a:ea typeface="PingFang TC" panose="020B0400000000000000" pitchFamily="34" charset="-120"/>
              </a:rPr>
              <a:t>響應式系統 </a:t>
            </a:r>
            <a:r>
              <a:rPr lang="en-US" altLang="zh-TW" sz="2400" dirty="0">
                <a:latin typeface="PingFang TC" panose="020B0400000000000000" pitchFamily="34" charset="-120"/>
                <a:ea typeface="PingFang TC" panose="020B0400000000000000" pitchFamily="34" charset="-120"/>
              </a:rPr>
              <a:t>(</a:t>
            </a:r>
            <a:r>
              <a:rPr lang="zh-CN" altLang="en-US" sz="2400" dirty="0">
                <a:latin typeface="PingFang TC" panose="020B0400000000000000" pitchFamily="34" charset="-120"/>
                <a:ea typeface="PingFang TC" panose="020B0400000000000000" pitchFamily="34" charset="-120"/>
              </a:rPr>
              <a:t>雙向綁定</a:t>
            </a:r>
            <a:r>
              <a:rPr lang="en-US" altLang="zh-TW" sz="2400" dirty="0">
                <a:latin typeface="PingFang TC" panose="020B0400000000000000" pitchFamily="34" charset="-120"/>
                <a:ea typeface="PingFang TC" panose="020B0400000000000000" pitchFamily="34" charset="-120"/>
              </a:rPr>
              <a:t>)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1467B99-8768-4C40-A2BD-B8BF00400459}"/>
              </a:ext>
            </a:extLst>
          </p:cNvPr>
          <p:cNvSpPr txBox="1"/>
          <p:nvPr/>
        </p:nvSpPr>
        <p:spPr>
          <a:xfrm>
            <a:off x="1582037" y="1782283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ref </a:t>
            </a:r>
            <a:r>
              <a:rPr lang="zh-CN" altLang="en-US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特性</a:t>
            </a:r>
            <a:endParaRPr lang="zh-TW" altLang="e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3FB4BC2-6950-E443-9B66-5A74039229F1}"/>
              </a:ext>
            </a:extLst>
          </p:cNvPr>
          <p:cNvSpPr txBox="1"/>
          <p:nvPr/>
        </p:nvSpPr>
        <p:spPr>
          <a:xfrm>
            <a:off x="1968521" y="2155057"/>
            <a:ext cx="255069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/>
              <a:t>可接受任何資料型態</a:t>
            </a:r>
            <a:endParaRPr kumimoji="1" lang="en-US" altLang="zh-TW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/>
              <a:t>String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/>
              <a:t>Number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/>
              <a:t>Boolean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/>
              <a:t>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/>
              <a:t>Array</a:t>
            </a:r>
          </a:p>
          <a:p>
            <a:pPr lvl="1"/>
            <a:r>
              <a:rPr kumimoji="1" lang="en-US" altLang="zh-TW"/>
              <a:t>...</a:t>
            </a:r>
          </a:p>
          <a:p>
            <a:pPr lvl="1"/>
            <a:endParaRPr kumimoji="1" lang="en-US" altLang="zh-TW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/>
              <a:t>必須使用</a:t>
            </a:r>
            <a:r>
              <a:rPr kumimoji="1" lang="en-US" altLang="zh-CN"/>
              <a:t> </a:t>
            </a:r>
            <a:r>
              <a:rPr kumimoji="1" lang="en-US" altLang="zh-CN">
                <a:solidFill>
                  <a:srgbClr val="2C6A80"/>
                </a:solidFill>
              </a:rPr>
              <a:t>.value</a:t>
            </a:r>
            <a:endParaRPr kumimoji="1" lang="en-US" altLang="zh-TW">
              <a:solidFill>
                <a:srgbClr val="2C6A80"/>
              </a:solidFill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FEE94F99-6AFA-6241-8617-3CBB0DED0384}"/>
              </a:ext>
            </a:extLst>
          </p:cNvPr>
          <p:cNvGrpSpPr/>
          <p:nvPr/>
        </p:nvGrpSpPr>
        <p:grpSpPr>
          <a:xfrm>
            <a:off x="5169496" y="1776745"/>
            <a:ext cx="5689004" cy="4243204"/>
            <a:chOff x="5169496" y="1776745"/>
            <a:chExt cx="5689004" cy="424320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964B3F8-B446-8441-8B3B-719328DE3A6F}"/>
                </a:ext>
              </a:extLst>
            </p:cNvPr>
            <p:cNvSpPr/>
            <p:nvPr/>
          </p:nvSpPr>
          <p:spPr>
            <a:xfrm>
              <a:off x="5169496" y="1776745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2C6A80"/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範例</a:t>
              </a:r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203905C-0B9D-6147-BC97-4DF97B41A8DA}"/>
                </a:ext>
              </a:extLst>
            </p:cNvPr>
            <p:cNvSpPr/>
            <p:nvPr/>
          </p:nvSpPr>
          <p:spPr>
            <a:xfrm>
              <a:off x="5232748" y="2234297"/>
              <a:ext cx="5625752" cy="378565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" altLang="zh-TW" sz="1600">
                  <a:solidFill>
                    <a:srgbClr val="C586C0"/>
                  </a:solidFill>
                  <a:latin typeface="Menlo" panose="020B0609030804020204" pitchFamily="49" charset="0"/>
                </a:rPr>
                <a:t>import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{ </a:t>
              </a:r>
              <a:r>
                <a:rPr lang="en" altLang="zh-TW" sz="1600">
                  <a:solidFill>
                    <a:srgbClr val="9CDCFE"/>
                  </a:solidFill>
                  <a:latin typeface="Menlo" panose="020B0609030804020204" pitchFamily="49" charset="0"/>
                </a:rPr>
                <a:t>ref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} </a:t>
              </a:r>
              <a:r>
                <a:rPr lang="en" altLang="zh-TW" sz="1600">
                  <a:solidFill>
                    <a:srgbClr val="C586C0"/>
                  </a:solidFill>
                  <a:latin typeface="Menlo" panose="020B0609030804020204" pitchFamily="49" charset="0"/>
                </a:rPr>
                <a:t>from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CE9178"/>
                  </a:solidFill>
                  <a:latin typeface="Menlo" panose="020B0609030804020204" pitchFamily="49" charset="0"/>
                </a:rPr>
                <a:t>'vue'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;</a:t>
              </a:r>
            </a:p>
            <a:p>
              <a:b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</a:br>
              <a:r>
                <a:rPr lang="en" altLang="zh-TW" sz="1600">
                  <a:solidFill>
                    <a:srgbClr val="6A9955"/>
                  </a:solidFill>
                  <a:latin typeface="Menlo" panose="020B0609030804020204" pitchFamily="49" charset="0"/>
                </a:rPr>
                <a:t>// </a:t>
              </a:r>
              <a:r>
                <a:rPr lang="zh-TW" altLang="en-US" sz="1600">
                  <a:solidFill>
                    <a:srgbClr val="6A9955"/>
                  </a:solidFill>
                  <a:latin typeface="Menlo" panose="020B0609030804020204" pitchFamily="49" charset="0"/>
                </a:rPr>
                <a:t>一般型態</a:t>
              </a:r>
              <a:endParaRPr lang="zh-TW" altLang="en-US" sz="1600">
                <a:solidFill>
                  <a:srgbClr val="CCCCCC"/>
                </a:solidFill>
                <a:latin typeface="Menlo" panose="020B0609030804020204" pitchFamily="49" charset="0"/>
              </a:endParaRPr>
            </a:p>
            <a:p>
              <a:r>
                <a:rPr lang="en" altLang="zh-TW" sz="1600">
                  <a:solidFill>
                    <a:srgbClr val="569CD6"/>
                  </a:solidFill>
                  <a:latin typeface="Menlo" panose="020B0609030804020204" pitchFamily="49" charset="0"/>
                </a:rPr>
                <a:t>const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4FC1FF"/>
                  </a:solidFill>
                  <a:latin typeface="Menlo" panose="020B0609030804020204" pitchFamily="49" charset="0"/>
                </a:rPr>
                <a:t>count</a:t>
              </a:r>
              <a:r>
                <a:rPr lang="zh-TW" altLang="en-US" sz="1600">
                  <a:solidFill>
                    <a:srgbClr val="4FC1FF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D4D4D4"/>
                  </a:solidFill>
                  <a:latin typeface="Menlo" panose="020B0609030804020204" pitchFamily="49" charset="0"/>
                </a:rPr>
                <a:t>=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DCDCAA"/>
                  </a:solidFill>
                  <a:latin typeface="Menlo" panose="020B0609030804020204" pitchFamily="49" charset="0"/>
                </a:rPr>
                <a:t>ref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(</a:t>
              </a:r>
              <a:r>
                <a:rPr lang="en" altLang="zh-TW" sz="1600">
                  <a:solidFill>
                    <a:srgbClr val="B5CEA8"/>
                  </a:solidFill>
                  <a:latin typeface="Menlo" panose="020B0609030804020204" pitchFamily="49" charset="0"/>
                </a:rPr>
                <a:t>0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);</a:t>
              </a:r>
            </a:p>
            <a:p>
              <a:r>
                <a:rPr lang="en" altLang="zh-TW" sz="1600">
                  <a:solidFill>
                    <a:srgbClr val="4FC1FF"/>
                  </a:solidFill>
                  <a:latin typeface="Menlo" panose="020B0609030804020204" pitchFamily="49" charset="0"/>
                </a:rPr>
                <a:t>count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.</a:t>
              </a:r>
              <a:r>
                <a:rPr lang="en" altLang="zh-TW" sz="1600">
                  <a:solidFill>
                    <a:srgbClr val="9CDCFE"/>
                  </a:solidFill>
                  <a:latin typeface="Menlo" panose="020B0609030804020204" pitchFamily="49" charset="0"/>
                </a:rPr>
                <a:t>value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D4D4D4"/>
                  </a:solidFill>
                  <a:latin typeface="Menlo" panose="020B0609030804020204" pitchFamily="49" charset="0"/>
                </a:rPr>
                <a:t>=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B5CEA8"/>
                  </a:solidFill>
                  <a:latin typeface="Menlo" panose="020B0609030804020204" pitchFamily="49" charset="0"/>
                </a:rPr>
                <a:t>1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;</a:t>
              </a:r>
            </a:p>
            <a:p>
              <a:b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</a:br>
              <a:r>
                <a:rPr lang="en" altLang="zh-TW" sz="1600">
                  <a:solidFill>
                    <a:srgbClr val="569CD6"/>
                  </a:solidFill>
                  <a:latin typeface="Menlo" panose="020B0609030804020204" pitchFamily="49" charset="0"/>
                </a:rPr>
                <a:t>const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4FC1FF"/>
                  </a:solidFill>
                  <a:latin typeface="Menlo" panose="020B0609030804020204" pitchFamily="49" charset="0"/>
                </a:rPr>
                <a:t>message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D4D4D4"/>
                  </a:solidFill>
                  <a:latin typeface="Menlo" panose="020B0609030804020204" pitchFamily="49" charset="0"/>
                </a:rPr>
                <a:t>=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DCDCAA"/>
                  </a:solidFill>
                  <a:latin typeface="Menlo" panose="020B0609030804020204" pitchFamily="49" charset="0"/>
                </a:rPr>
                <a:t>ref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(</a:t>
              </a:r>
              <a:r>
                <a:rPr lang="en" altLang="zh-TW" sz="1600">
                  <a:solidFill>
                    <a:srgbClr val="CE9178"/>
                  </a:solidFill>
                  <a:latin typeface="Menlo" panose="020B0609030804020204" pitchFamily="49" charset="0"/>
                </a:rPr>
                <a:t>''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);</a:t>
              </a:r>
            </a:p>
            <a:p>
              <a:r>
                <a:rPr lang="en" altLang="zh-TW" sz="1600">
                  <a:solidFill>
                    <a:srgbClr val="4FC1FF"/>
                  </a:solidFill>
                  <a:latin typeface="Menlo" panose="020B0609030804020204" pitchFamily="49" charset="0"/>
                </a:rPr>
                <a:t>message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.</a:t>
              </a:r>
              <a:r>
                <a:rPr lang="en" altLang="zh-TW" sz="1600">
                  <a:solidFill>
                    <a:srgbClr val="9CDCFE"/>
                  </a:solidFill>
                  <a:latin typeface="Menlo" panose="020B0609030804020204" pitchFamily="49" charset="0"/>
                </a:rPr>
                <a:t>value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D4D4D4"/>
                  </a:solidFill>
                  <a:latin typeface="Menlo" panose="020B0609030804020204" pitchFamily="49" charset="0"/>
                </a:rPr>
                <a:t>=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CE9178"/>
                  </a:solidFill>
                  <a:latin typeface="Menlo" panose="020B0609030804020204" pitchFamily="49" charset="0"/>
                </a:rPr>
                <a:t>'</a:t>
              </a:r>
              <a:r>
                <a:rPr lang="zh-TW" altLang="en-US" sz="1600">
                  <a:solidFill>
                    <a:srgbClr val="CE9178"/>
                  </a:solidFill>
                  <a:latin typeface="Menlo" panose="020B0609030804020204" pitchFamily="49" charset="0"/>
                </a:rPr>
                <a:t>提示訊息</a:t>
              </a:r>
              <a:r>
                <a:rPr lang="en-US" altLang="zh-TW" sz="1600">
                  <a:solidFill>
                    <a:srgbClr val="CE9178"/>
                  </a:solidFill>
                  <a:latin typeface="Menlo" panose="020B0609030804020204" pitchFamily="49" charset="0"/>
                </a:rPr>
                <a:t>'</a:t>
              </a:r>
              <a:r>
                <a:rPr lang="en-US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;</a:t>
              </a:r>
            </a:p>
            <a:p>
              <a:br>
                <a:rPr lang="en-US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</a:br>
              <a:r>
                <a:rPr lang="en-US" altLang="zh-TW" sz="1600">
                  <a:solidFill>
                    <a:srgbClr val="6A9955"/>
                  </a:solidFill>
                  <a:latin typeface="Menlo" panose="020B0609030804020204" pitchFamily="49" charset="0"/>
                </a:rPr>
                <a:t>// </a:t>
              </a:r>
              <a:r>
                <a:rPr lang="zh-TW" altLang="en-US" sz="1600">
                  <a:solidFill>
                    <a:srgbClr val="6A9955"/>
                  </a:solidFill>
                  <a:latin typeface="Menlo" panose="020B0609030804020204" pitchFamily="49" charset="0"/>
                </a:rPr>
                <a:t>物件型態</a:t>
              </a:r>
              <a:endParaRPr lang="zh-TW" altLang="en-US" sz="1600">
                <a:solidFill>
                  <a:srgbClr val="CCCCCC"/>
                </a:solidFill>
                <a:latin typeface="Menlo" panose="020B0609030804020204" pitchFamily="49" charset="0"/>
              </a:endParaRPr>
            </a:p>
            <a:p>
              <a:r>
                <a:rPr lang="en" altLang="zh-TW" sz="1600">
                  <a:solidFill>
                    <a:srgbClr val="569CD6"/>
                  </a:solidFill>
                  <a:latin typeface="Menlo" panose="020B0609030804020204" pitchFamily="49" charset="0"/>
                </a:rPr>
                <a:t>const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4FC1FF"/>
                  </a:solidFill>
                  <a:latin typeface="Menlo" panose="020B0609030804020204" pitchFamily="49" charset="0"/>
                </a:rPr>
                <a:t>userInfo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D4D4D4"/>
                  </a:solidFill>
                  <a:latin typeface="Menlo" panose="020B0609030804020204" pitchFamily="49" charset="0"/>
                </a:rPr>
                <a:t>=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DCDCAA"/>
                  </a:solidFill>
                  <a:latin typeface="Menlo" panose="020B0609030804020204" pitchFamily="49" charset="0"/>
                </a:rPr>
                <a:t>ref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({</a:t>
              </a:r>
            </a:p>
            <a:p>
              <a:r>
                <a:rPr lang="en" altLang="zh-TW" sz="1600">
                  <a:solidFill>
                    <a:srgbClr val="9CDCFE"/>
                  </a:solidFill>
                  <a:latin typeface="Menlo" panose="020B0609030804020204" pitchFamily="49" charset="0"/>
                </a:rPr>
                <a:t>  name: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CE9178"/>
                  </a:solidFill>
                  <a:latin typeface="Menlo" panose="020B0609030804020204" pitchFamily="49" charset="0"/>
                </a:rPr>
                <a:t>'Mary’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,</a:t>
              </a:r>
            </a:p>
            <a:p>
              <a:r>
                <a:rPr lang="en" altLang="zh-TW" sz="1600">
                  <a:solidFill>
                    <a:srgbClr val="9CDCFE"/>
                  </a:solidFill>
                  <a:latin typeface="Menlo" panose="020B0609030804020204" pitchFamily="49" charset="0"/>
                </a:rPr>
                <a:t>  age: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B5CEA8"/>
                  </a:solidFill>
                  <a:latin typeface="Menlo" panose="020B0609030804020204" pitchFamily="49" charset="0"/>
                </a:rPr>
                <a:t>28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,</a:t>
              </a:r>
            </a:p>
            <a:p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});</a:t>
              </a:r>
            </a:p>
            <a:p>
              <a:r>
                <a:rPr lang="en" altLang="zh-TW" sz="1600">
                  <a:solidFill>
                    <a:srgbClr val="4FC1FF"/>
                  </a:solidFill>
                  <a:latin typeface="Menlo" panose="020B0609030804020204" pitchFamily="49" charset="0"/>
                </a:rPr>
                <a:t>userInfo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.</a:t>
              </a:r>
              <a:r>
                <a:rPr lang="en" altLang="zh-TW" sz="1600">
                  <a:solidFill>
                    <a:srgbClr val="9CDCFE"/>
                  </a:solidFill>
                  <a:latin typeface="Menlo" panose="020B0609030804020204" pitchFamily="49" charset="0"/>
                </a:rPr>
                <a:t>value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.</a:t>
              </a:r>
              <a:r>
                <a:rPr lang="en" altLang="zh-TW" sz="1600">
                  <a:solidFill>
                    <a:srgbClr val="9CDCFE"/>
                  </a:solidFill>
                  <a:latin typeface="Menlo" panose="020B0609030804020204" pitchFamily="49" charset="0"/>
                </a:rPr>
                <a:t>age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D4D4D4"/>
                  </a:solidFill>
                  <a:latin typeface="Menlo" panose="020B0609030804020204" pitchFamily="49" charset="0"/>
                </a:rPr>
                <a:t>=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B5CEA8"/>
                  </a:solidFill>
                  <a:latin typeface="Menlo" panose="020B0609030804020204" pitchFamily="49" charset="0"/>
                </a:rPr>
                <a:t>29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;</a:t>
              </a:r>
              <a:endPara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678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</a:rPr>
              <a:pPr algn="r"/>
              <a:t>7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52E9D40-D773-3544-917C-259EBE6727FB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從基礎到協作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D5CE195-A40B-844B-B9C2-2A2CCA835ACB}"/>
              </a:ext>
            </a:extLst>
          </p:cNvPr>
          <p:cNvSpPr txBox="1"/>
          <p:nvPr/>
        </p:nvSpPr>
        <p:spPr>
          <a:xfrm>
            <a:off x="1490570" y="918672"/>
            <a:ext cx="4884671" cy="59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核心概念 </a:t>
            </a:r>
            <a:r>
              <a:rPr kumimoji="1" lang="en-US" altLang="zh-TW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- </a:t>
            </a:r>
            <a:r>
              <a:rPr lang="zh-TW" altLang="en-US" sz="2400" dirty="0">
                <a:latin typeface="PingFang TC" panose="020B0400000000000000" pitchFamily="34" charset="-120"/>
                <a:ea typeface="PingFang TC" panose="020B0400000000000000" pitchFamily="34" charset="-120"/>
              </a:rPr>
              <a:t>響應式系統 </a:t>
            </a:r>
            <a:r>
              <a:rPr lang="en-US" altLang="zh-TW" sz="2400" dirty="0">
                <a:latin typeface="PingFang TC" panose="020B0400000000000000" pitchFamily="34" charset="-120"/>
                <a:ea typeface="PingFang TC" panose="020B0400000000000000" pitchFamily="34" charset="-120"/>
              </a:rPr>
              <a:t>(</a:t>
            </a:r>
            <a:r>
              <a:rPr lang="zh-CN" altLang="en-US" sz="2400" dirty="0">
                <a:latin typeface="PingFang TC" panose="020B0400000000000000" pitchFamily="34" charset="-120"/>
                <a:ea typeface="PingFang TC" panose="020B0400000000000000" pitchFamily="34" charset="-120"/>
              </a:rPr>
              <a:t>雙向綁定</a:t>
            </a:r>
            <a:r>
              <a:rPr lang="en-US" altLang="zh-TW" sz="2400" dirty="0">
                <a:latin typeface="PingFang TC" panose="020B0400000000000000" pitchFamily="34" charset="-120"/>
                <a:ea typeface="PingFang TC" panose="020B0400000000000000" pitchFamily="34" charset="-120"/>
              </a:rPr>
              <a:t>)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1467B99-8768-4C40-A2BD-B8BF00400459}"/>
              </a:ext>
            </a:extLst>
          </p:cNvPr>
          <p:cNvSpPr txBox="1"/>
          <p:nvPr/>
        </p:nvSpPr>
        <p:spPr>
          <a:xfrm>
            <a:off x="1582037" y="1782283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reactive</a:t>
            </a:r>
            <a:r>
              <a:rPr lang="zh-TW" altLang="en-US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特性</a:t>
            </a:r>
            <a:endParaRPr lang="zh-TW" altLang="e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AB8887A2-BA90-3449-98E4-E5F22649592D}"/>
              </a:ext>
            </a:extLst>
          </p:cNvPr>
          <p:cNvGrpSpPr/>
          <p:nvPr/>
        </p:nvGrpSpPr>
        <p:grpSpPr>
          <a:xfrm>
            <a:off x="5169496" y="1776745"/>
            <a:ext cx="5689004" cy="3068996"/>
            <a:chOff x="5169496" y="1776745"/>
            <a:chExt cx="5689004" cy="306899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8943B59-7E74-8B44-A0E4-C397C101A850}"/>
                </a:ext>
              </a:extLst>
            </p:cNvPr>
            <p:cNvSpPr/>
            <p:nvPr/>
          </p:nvSpPr>
          <p:spPr>
            <a:xfrm>
              <a:off x="5292172" y="2291196"/>
              <a:ext cx="5566328" cy="255454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" altLang="zh-TW" sz="1600">
                  <a:solidFill>
                    <a:srgbClr val="C586C0"/>
                  </a:solidFill>
                  <a:latin typeface="Menlo" panose="020B0609030804020204" pitchFamily="49" charset="0"/>
                </a:rPr>
                <a:t>import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{ </a:t>
              </a:r>
              <a:r>
                <a:rPr lang="en" altLang="zh-TW" sz="1600">
                  <a:solidFill>
                    <a:srgbClr val="9CDCFE"/>
                  </a:solidFill>
                  <a:latin typeface="Menlo" panose="020B0609030804020204" pitchFamily="49" charset="0"/>
                </a:rPr>
                <a:t>reactive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} </a:t>
              </a:r>
              <a:r>
                <a:rPr lang="en" altLang="zh-TW" sz="1600">
                  <a:solidFill>
                    <a:srgbClr val="C586C0"/>
                  </a:solidFill>
                  <a:latin typeface="Menlo" panose="020B0609030804020204" pitchFamily="49" charset="0"/>
                </a:rPr>
                <a:t>from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CE9178"/>
                  </a:solidFill>
                  <a:latin typeface="Menlo" panose="020B0609030804020204" pitchFamily="49" charset="0"/>
                </a:rPr>
                <a:t>'vue'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;</a:t>
              </a:r>
            </a:p>
            <a:p>
              <a:b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</a:br>
              <a:r>
                <a:rPr lang="en" altLang="zh-TW" sz="1600">
                  <a:solidFill>
                    <a:srgbClr val="6A9955"/>
                  </a:solidFill>
                  <a:latin typeface="Menlo" panose="020B0609030804020204" pitchFamily="49" charset="0"/>
                </a:rPr>
                <a:t>// </a:t>
              </a:r>
              <a:r>
                <a:rPr lang="zh-TW" altLang="en-US" sz="1600">
                  <a:solidFill>
                    <a:srgbClr val="6A9955"/>
                  </a:solidFill>
                  <a:latin typeface="Menlo" panose="020B0609030804020204" pitchFamily="49" charset="0"/>
                </a:rPr>
                <a:t>一般型態 無法單獨使用 </a:t>
              </a:r>
              <a:r>
                <a:rPr lang="en" altLang="zh-TW" sz="1600">
                  <a:solidFill>
                    <a:srgbClr val="6A9955"/>
                  </a:solidFill>
                  <a:latin typeface="Menlo" panose="020B0609030804020204" pitchFamily="49" charset="0"/>
                </a:rPr>
                <a:t>reactive</a:t>
              </a:r>
              <a:endParaRPr lang="en" altLang="zh-TW" sz="1600">
                <a:solidFill>
                  <a:srgbClr val="CCCCCC"/>
                </a:solidFill>
                <a:latin typeface="Menlo" panose="020B0609030804020204" pitchFamily="49" charset="0"/>
              </a:endParaRPr>
            </a:p>
            <a:p>
              <a:b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</a:br>
              <a:r>
                <a:rPr lang="en" altLang="zh-TW" sz="1600">
                  <a:solidFill>
                    <a:srgbClr val="6A9955"/>
                  </a:solidFill>
                  <a:latin typeface="Menlo" panose="020B0609030804020204" pitchFamily="49" charset="0"/>
                </a:rPr>
                <a:t>// </a:t>
              </a:r>
              <a:r>
                <a:rPr lang="zh-TW" altLang="en-US" sz="1600">
                  <a:solidFill>
                    <a:srgbClr val="6A9955"/>
                  </a:solidFill>
                  <a:latin typeface="Menlo" panose="020B0609030804020204" pitchFamily="49" charset="0"/>
                </a:rPr>
                <a:t>物件型態</a:t>
              </a:r>
              <a:endParaRPr lang="zh-TW" altLang="en-US" sz="1600">
                <a:solidFill>
                  <a:srgbClr val="CCCCCC"/>
                </a:solidFill>
                <a:latin typeface="Menlo" panose="020B0609030804020204" pitchFamily="49" charset="0"/>
              </a:endParaRPr>
            </a:p>
            <a:p>
              <a:r>
                <a:rPr lang="en" altLang="zh-TW" sz="1600">
                  <a:solidFill>
                    <a:srgbClr val="569CD6"/>
                  </a:solidFill>
                  <a:latin typeface="Menlo" panose="020B0609030804020204" pitchFamily="49" charset="0"/>
                </a:rPr>
                <a:t>const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4FC1FF"/>
                  </a:solidFill>
                  <a:latin typeface="Menlo" panose="020B0609030804020204" pitchFamily="49" charset="0"/>
                </a:rPr>
                <a:t>userInfo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D4D4D4"/>
                  </a:solidFill>
                  <a:latin typeface="Menlo" panose="020B0609030804020204" pitchFamily="49" charset="0"/>
                </a:rPr>
                <a:t>=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DCDCAA"/>
                  </a:solidFill>
                  <a:latin typeface="Menlo" panose="020B0609030804020204" pitchFamily="49" charset="0"/>
                </a:rPr>
                <a:t>reactive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({</a:t>
              </a:r>
            </a:p>
            <a:p>
              <a:r>
                <a:rPr lang="zh-TW" altLang="en-US" sz="1600">
                  <a:solidFill>
                    <a:srgbClr val="9CDCFE"/>
                  </a:solidFill>
                  <a:latin typeface="Menlo" panose="020B0609030804020204" pitchFamily="49" charset="0"/>
                </a:rPr>
                <a:t>  </a:t>
              </a:r>
              <a:r>
                <a:rPr lang="en" altLang="zh-TW" sz="1600">
                  <a:solidFill>
                    <a:srgbClr val="9CDCFE"/>
                  </a:solidFill>
                  <a:latin typeface="Menlo" panose="020B0609030804020204" pitchFamily="49" charset="0"/>
                </a:rPr>
                <a:t>name: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CE9178"/>
                  </a:solidFill>
                  <a:latin typeface="Menlo" panose="020B0609030804020204" pitchFamily="49" charset="0"/>
                </a:rPr>
                <a:t>'Mary'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,</a:t>
              </a:r>
            </a:p>
            <a:p>
              <a:r>
                <a:rPr lang="zh-TW" altLang="en-US" sz="1600">
                  <a:solidFill>
                    <a:srgbClr val="9CDCFE"/>
                  </a:solidFill>
                  <a:latin typeface="Menlo" panose="020B0609030804020204" pitchFamily="49" charset="0"/>
                </a:rPr>
                <a:t>  </a:t>
              </a:r>
              <a:r>
                <a:rPr lang="en" altLang="zh-TW" sz="1600">
                  <a:solidFill>
                    <a:srgbClr val="9CDCFE"/>
                  </a:solidFill>
                  <a:latin typeface="Menlo" panose="020B0609030804020204" pitchFamily="49" charset="0"/>
                </a:rPr>
                <a:t>age: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B5CEA8"/>
                  </a:solidFill>
                  <a:latin typeface="Menlo" panose="020B0609030804020204" pitchFamily="49" charset="0"/>
                </a:rPr>
                <a:t>28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,</a:t>
              </a:r>
            </a:p>
            <a:p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});</a:t>
              </a:r>
            </a:p>
            <a:p>
              <a:r>
                <a:rPr lang="en" altLang="zh-TW" sz="1600">
                  <a:solidFill>
                    <a:srgbClr val="4FC1FF"/>
                  </a:solidFill>
                  <a:latin typeface="Menlo" panose="020B0609030804020204" pitchFamily="49" charset="0"/>
                </a:rPr>
                <a:t>userInfo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.</a:t>
              </a:r>
              <a:r>
                <a:rPr lang="en" altLang="zh-TW" sz="1600">
                  <a:solidFill>
                    <a:srgbClr val="9CDCFE"/>
                  </a:solidFill>
                  <a:latin typeface="Menlo" panose="020B0609030804020204" pitchFamily="49" charset="0"/>
                </a:rPr>
                <a:t>age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D4D4D4"/>
                  </a:solidFill>
                  <a:latin typeface="Menlo" panose="020B0609030804020204" pitchFamily="49" charset="0"/>
                </a:rPr>
                <a:t>=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B5CEA8"/>
                  </a:solidFill>
                  <a:latin typeface="Menlo" panose="020B0609030804020204" pitchFamily="49" charset="0"/>
                </a:rPr>
                <a:t>29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;</a:t>
              </a:r>
              <a:endPara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FCFDBBF-0AB2-BA4E-BE25-E20E61E2518C}"/>
                </a:ext>
              </a:extLst>
            </p:cNvPr>
            <p:cNvSpPr/>
            <p:nvPr/>
          </p:nvSpPr>
          <p:spPr>
            <a:xfrm>
              <a:off x="5169496" y="1776745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2C6A80"/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範例</a:t>
              </a:r>
              <a:endParaRPr lang="zh-TW" altLang="en-US"/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713B024-8676-EF48-B7CA-5DD6F0FD5D66}"/>
              </a:ext>
            </a:extLst>
          </p:cNvPr>
          <p:cNvSpPr txBox="1"/>
          <p:nvPr/>
        </p:nvSpPr>
        <p:spPr>
          <a:xfrm>
            <a:off x="1985611" y="2166617"/>
            <a:ext cx="31838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/>
              <a:t>只能接受</a:t>
            </a:r>
            <a:r>
              <a:rPr kumimoji="1" lang="zh-TW" altLang="en-US"/>
              <a:t> </a:t>
            </a:r>
            <a:r>
              <a:rPr kumimoji="1" lang="en-US" altLang="zh-TW"/>
              <a:t>Object </a:t>
            </a:r>
            <a:r>
              <a:rPr kumimoji="1" lang="zh-CN" altLang="en-US"/>
              <a:t>或</a:t>
            </a:r>
            <a:r>
              <a:rPr kumimoji="1" lang="zh-TW" altLang="en-US"/>
              <a:t> </a:t>
            </a:r>
            <a:r>
              <a:rPr kumimoji="1" lang="en-US" altLang="zh-TW"/>
              <a:t>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TW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/>
              <a:t>不須使用</a:t>
            </a:r>
            <a:r>
              <a:rPr kumimoji="1" lang="en-US" altLang="zh-CN"/>
              <a:t> </a:t>
            </a:r>
            <a:r>
              <a:rPr kumimoji="1" lang="en-US" altLang="zh-CN">
                <a:solidFill>
                  <a:srgbClr val="2C6A80"/>
                </a:solidFill>
              </a:rPr>
              <a:t>.value</a:t>
            </a:r>
            <a:r>
              <a:rPr kumimoji="1" lang="zh-CN" altLang="en-US">
                <a:solidFill>
                  <a:srgbClr val="2C6A80"/>
                </a:solidFill>
              </a:rPr>
              <a:t>，</a:t>
            </a:r>
            <a:r>
              <a:rPr kumimoji="1" lang="zh-CN" altLang="en-US"/>
              <a:t>即可使用</a:t>
            </a:r>
            <a:endParaRPr kumimoji="1" lang="en-US" altLang="zh-TW"/>
          </a:p>
        </p:txBody>
      </p:sp>
    </p:spTree>
    <p:extLst>
      <p:ext uri="{BB962C8B-B14F-4D97-AF65-F5344CB8AC3E}">
        <p14:creationId xmlns:p14="http://schemas.microsoft.com/office/powerpoint/2010/main" val="159470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</a:rPr>
              <a:pPr algn="r"/>
              <a:t>8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D5CE195-A40B-844B-B9C2-2A2CCA835ACB}"/>
              </a:ext>
            </a:extLst>
          </p:cNvPr>
          <p:cNvSpPr txBox="1"/>
          <p:nvPr/>
        </p:nvSpPr>
        <p:spPr>
          <a:xfrm>
            <a:off x="1490570" y="918672"/>
            <a:ext cx="4487126" cy="59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核心概念</a:t>
            </a:r>
            <a:r>
              <a:rPr kumimoji="1" lang="en-US" altLang="zh-TW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 </a:t>
            </a:r>
            <a:r>
              <a:rPr kumimoji="1" lang="en-US" altLang="zh-TW" sz="240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- </a:t>
            </a:r>
            <a:r>
              <a:rPr lang="zh-TW" altLang="en-US" sz="2400">
                <a:latin typeface="PingFang TC" panose="020B0400000000000000" pitchFamily="34" charset="-120"/>
                <a:ea typeface="PingFang TC" panose="020B0400000000000000" pitchFamily="34" charset="-120"/>
              </a:rPr>
              <a:t>組件化</a:t>
            </a:r>
            <a:r>
              <a:rPr lang="en-US" altLang="zh-TW" sz="2400">
                <a:latin typeface="PingFang TC" panose="020B0400000000000000" pitchFamily="34" charset="-120"/>
                <a:ea typeface="PingFang TC" panose="020B0400000000000000" pitchFamily="34" charset="-120"/>
              </a:rPr>
              <a:t> Component</a:t>
            </a:r>
            <a:endParaRPr kumimoji="1" lang="zh-TW" altLang="en-US" sz="2400" dirty="0"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1467B99-8768-4C40-A2BD-B8BF00400459}"/>
              </a:ext>
            </a:extLst>
          </p:cNvPr>
          <p:cNvSpPr txBox="1"/>
          <p:nvPr/>
        </p:nvSpPr>
        <p:spPr>
          <a:xfrm>
            <a:off x="1490570" y="2029333"/>
            <a:ext cx="518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將介面分解為 可重用</a:t>
            </a:r>
            <a:r>
              <a:rPr lang="zh-TW" altLang="en-US">
                <a:latin typeface="PingFang TC" panose="020B0400000000000000" pitchFamily="34" charset="-120"/>
                <a:ea typeface="PingFang TC" panose="020B0400000000000000" pitchFamily="34" charset="-120"/>
              </a:rPr>
              <a:t>的組件，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易於開發和維護</a:t>
            </a:r>
            <a:r>
              <a:rPr lang="zh-TW" altLang="en" dirty="0">
                <a:latin typeface="PingFang TC" panose="020B0400000000000000" pitchFamily="34" charset="-120"/>
                <a:ea typeface="PingFang TC" panose="020B0400000000000000" pitchFamily="34" charset="-120"/>
              </a:rPr>
              <a:t>。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0F8271F-313B-464F-A453-5BB279C0949C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從基礎到協作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9C98E8C-F5DC-2E40-9973-A39E1A92AB75}"/>
              </a:ext>
            </a:extLst>
          </p:cNvPr>
          <p:cNvGrpSpPr/>
          <p:nvPr/>
        </p:nvGrpSpPr>
        <p:grpSpPr>
          <a:xfrm>
            <a:off x="2238719" y="2871788"/>
            <a:ext cx="2522624" cy="2846869"/>
            <a:chOff x="1635039" y="2871788"/>
            <a:chExt cx="2522624" cy="284686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1EDE5CD-8C93-7E45-8ED3-CCA78C3D19AE}"/>
                </a:ext>
              </a:extLst>
            </p:cNvPr>
            <p:cNvSpPr/>
            <p:nvPr/>
          </p:nvSpPr>
          <p:spPr>
            <a:xfrm>
              <a:off x="1635039" y="2871788"/>
              <a:ext cx="2522624" cy="28468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BCF9441-6E32-804C-A74E-006308907DF5}"/>
                </a:ext>
              </a:extLst>
            </p:cNvPr>
            <p:cNvSpPr/>
            <p:nvPr/>
          </p:nvSpPr>
          <p:spPr>
            <a:xfrm>
              <a:off x="1737360" y="3497022"/>
              <a:ext cx="791942" cy="157719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24E83FE-8A6C-2843-BFD8-F19EB326BA4D}"/>
                </a:ext>
              </a:extLst>
            </p:cNvPr>
            <p:cNvSpPr/>
            <p:nvPr/>
          </p:nvSpPr>
          <p:spPr>
            <a:xfrm>
              <a:off x="1737360" y="2987809"/>
              <a:ext cx="2304288" cy="393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C5A19F9-6B48-DE45-85BA-85B7B398DF7F}"/>
                </a:ext>
              </a:extLst>
            </p:cNvPr>
            <p:cNvSpPr/>
            <p:nvPr/>
          </p:nvSpPr>
          <p:spPr>
            <a:xfrm>
              <a:off x="1737360" y="5190240"/>
              <a:ext cx="2304288" cy="393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474CEC75-9740-C545-A082-721F83B87FF3}"/>
                </a:ext>
              </a:extLst>
            </p:cNvPr>
            <p:cNvSpPr/>
            <p:nvPr/>
          </p:nvSpPr>
          <p:spPr>
            <a:xfrm>
              <a:off x="2631623" y="3500136"/>
              <a:ext cx="1410025" cy="15747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8D781E43-56A2-D549-8493-5B91F8546567}"/>
                </a:ext>
              </a:extLst>
            </p:cNvPr>
            <p:cNvSpPr txBox="1"/>
            <p:nvPr/>
          </p:nvSpPr>
          <p:spPr>
            <a:xfrm>
              <a:off x="2451730" y="3011669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solidFill>
                    <a:schemeClr val="bg1"/>
                  </a:solidFill>
                </a:rPr>
                <a:t>Header</a:t>
              </a:r>
              <a:endParaRPr kumimoji="1"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471785A4-B30E-EC4A-9B58-BF0792E4C98C}"/>
                </a:ext>
              </a:extLst>
            </p:cNvPr>
            <p:cNvSpPr txBox="1"/>
            <p:nvPr/>
          </p:nvSpPr>
          <p:spPr>
            <a:xfrm>
              <a:off x="1772364" y="4089984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solidFill>
                    <a:schemeClr val="bg1"/>
                  </a:solidFill>
                </a:rPr>
                <a:t>Menu</a:t>
              </a:r>
              <a:endParaRPr kumimoji="1"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39824155-54FA-2540-97A5-20B3F9304E4B}"/>
                </a:ext>
              </a:extLst>
            </p:cNvPr>
            <p:cNvSpPr txBox="1"/>
            <p:nvPr/>
          </p:nvSpPr>
          <p:spPr>
            <a:xfrm>
              <a:off x="2456198" y="5197004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solidFill>
                    <a:schemeClr val="bg1"/>
                  </a:solidFill>
                </a:rPr>
                <a:t>Footer</a:t>
              </a:r>
              <a:endParaRPr kumimoji="1"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4199B97B-ADB5-4141-8A38-A14D17142DC1}"/>
                </a:ext>
              </a:extLst>
            </p:cNvPr>
            <p:cNvSpPr txBox="1"/>
            <p:nvPr/>
          </p:nvSpPr>
          <p:spPr>
            <a:xfrm>
              <a:off x="2949281" y="4105462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solidFill>
                    <a:schemeClr val="bg1"/>
                  </a:solidFill>
                </a:rPr>
                <a:t>Main</a:t>
              </a:r>
              <a:endParaRPr kumimoji="1"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0E447268-0F75-2E43-A119-D62869B83E41}"/>
              </a:ext>
            </a:extLst>
          </p:cNvPr>
          <p:cNvGrpSpPr/>
          <p:nvPr/>
        </p:nvGrpSpPr>
        <p:grpSpPr>
          <a:xfrm>
            <a:off x="5148248" y="3959352"/>
            <a:ext cx="1190012" cy="777240"/>
            <a:chOff x="5148248" y="3959352"/>
            <a:chExt cx="1190012" cy="777240"/>
          </a:xfrm>
        </p:grpSpPr>
        <p:sp>
          <p:nvSpPr>
            <p:cNvPr id="10" name="向右箭號 9">
              <a:extLst>
                <a:ext uri="{FF2B5EF4-FFF2-40B4-BE49-F238E27FC236}">
                  <a16:creationId xmlns:a16="http://schemas.microsoft.com/office/drawing/2014/main" id="{4D62F048-F60A-2B4D-9BE8-6FF8F846A217}"/>
                </a:ext>
              </a:extLst>
            </p:cNvPr>
            <p:cNvSpPr/>
            <p:nvPr/>
          </p:nvSpPr>
          <p:spPr>
            <a:xfrm>
              <a:off x="5148248" y="3959352"/>
              <a:ext cx="1190012" cy="77724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802CF2E-EDF1-5C42-9860-7BE4AD3D2AFF}"/>
                </a:ext>
              </a:extLst>
            </p:cNvPr>
            <p:cNvSpPr txBox="1"/>
            <p:nvPr/>
          </p:nvSpPr>
          <p:spPr>
            <a:xfrm>
              <a:off x="5177930" y="417600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dirty="0">
                  <a:solidFill>
                    <a:schemeClr val="bg1"/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組件化</a:t>
              </a: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07F3AA03-604A-DC4A-883F-2210CFD832C4}"/>
              </a:ext>
            </a:extLst>
          </p:cNvPr>
          <p:cNvGrpSpPr/>
          <p:nvPr/>
        </p:nvGrpSpPr>
        <p:grpSpPr>
          <a:xfrm>
            <a:off x="6649915" y="2871788"/>
            <a:ext cx="2689531" cy="2846869"/>
            <a:chOff x="6649915" y="2871788"/>
            <a:chExt cx="2689531" cy="2846869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940F57DB-8086-074E-B748-08A07B5DE14F}"/>
                </a:ext>
              </a:extLst>
            </p:cNvPr>
            <p:cNvGrpSpPr/>
            <p:nvPr/>
          </p:nvGrpSpPr>
          <p:grpSpPr>
            <a:xfrm>
              <a:off x="6649915" y="2871788"/>
              <a:ext cx="2522624" cy="2846869"/>
              <a:chOff x="1635039" y="2871788"/>
              <a:chExt cx="2522624" cy="2846869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21880EE1-C49D-3145-9939-66B1BA670BE3}"/>
                  </a:ext>
                </a:extLst>
              </p:cNvPr>
              <p:cNvSpPr/>
              <p:nvPr/>
            </p:nvSpPr>
            <p:spPr>
              <a:xfrm>
                <a:off x="1635039" y="2871788"/>
                <a:ext cx="2522624" cy="284686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2F15CADC-76F8-F04D-9EC5-518C5743B838}"/>
                  </a:ext>
                </a:extLst>
              </p:cNvPr>
              <p:cNvSpPr/>
              <p:nvPr/>
            </p:nvSpPr>
            <p:spPr>
              <a:xfrm>
                <a:off x="1737360" y="3497022"/>
                <a:ext cx="791942" cy="157719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F40C70D7-E41A-DB4D-9F7E-FF874D1FBB54}"/>
                  </a:ext>
                </a:extLst>
              </p:cNvPr>
              <p:cNvSpPr/>
              <p:nvPr/>
            </p:nvSpPr>
            <p:spPr>
              <a:xfrm>
                <a:off x="1737360" y="2987809"/>
                <a:ext cx="2304288" cy="39319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B426846C-AADE-2B48-A5D2-1C39F7203C0E}"/>
                  </a:ext>
                </a:extLst>
              </p:cNvPr>
              <p:cNvSpPr/>
              <p:nvPr/>
            </p:nvSpPr>
            <p:spPr>
              <a:xfrm>
                <a:off x="1737360" y="5190240"/>
                <a:ext cx="2304288" cy="39319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447A2B93-A330-E74E-BD2A-D2035C5A15F3}"/>
                  </a:ext>
                </a:extLst>
              </p:cNvPr>
              <p:cNvSpPr/>
              <p:nvPr/>
            </p:nvSpPr>
            <p:spPr>
              <a:xfrm>
                <a:off x="2631623" y="3500136"/>
                <a:ext cx="1410025" cy="157478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70B88C31-AF54-7545-B86A-9B221106220D}"/>
                  </a:ext>
                </a:extLst>
              </p:cNvPr>
              <p:cNvSpPr txBox="1"/>
              <p:nvPr/>
            </p:nvSpPr>
            <p:spPr>
              <a:xfrm>
                <a:off x="1757397" y="3011669"/>
                <a:ext cx="9092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solidFill>
                      <a:schemeClr val="bg1"/>
                    </a:solidFill>
                  </a:rPr>
                  <a:t>Header</a:t>
                </a:r>
                <a:endParaRPr kumimoji="1"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547938CE-6812-FC4A-8347-805559C77516}"/>
                  </a:ext>
                </a:extLst>
              </p:cNvPr>
              <p:cNvSpPr txBox="1"/>
              <p:nvPr/>
            </p:nvSpPr>
            <p:spPr>
              <a:xfrm>
                <a:off x="1772364" y="3628093"/>
                <a:ext cx="7569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solidFill>
                      <a:schemeClr val="bg1"/>
                    </a:solidFill>
                  </a:rPr>
                  <a:t>Menu</a:t>
                </a:r>
                <a:endParaRPr kumimoji="1"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787AACD4-5EB5-0544-9E55-5C3BC332F442}"/>
                  </a:ext>
                </a:extLst>
              </p:cNvPr>
              <p:cNvSpPr txBox="1"/>
              <p:nvPr/>
            </p:nvSpPr>
            <p:spPr>
              <a:xfrm>
                <a:off x="1782782" y="5197004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solidFill>
                      <a:schemeClr val="bg1"/>
                    </a:solidFill>
                  </a:rPr>
                  <a:t>Footer</a:t>
                </a:r>
                <a:endParaRPr kumimoji="1"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2BD29C39-C441-F445-94E2-3E9ED1F52F4D}"/>
                  </a:ext>
                </a:extLst>
              </p:cNvPr>
              <p:cNvSpPr txBox="1"/>
              <p:nvPr/>
            </p:nvSpPr>
            <p:spPr>
              <a:xfrm>
                <a:off x="2949281" y="3628093"/>
                <a:ext cx="678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solidFill>
                      <a:schemeClr val="bg1"/>
                    </a:solidFill>
                  </a:rPr>
                  <a:t>Main</a:t>
                </a:r>
                <a:endParaRPr kumimoji="1" lang="zh-TW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2607F70B-3FBC-7B4C-8B93-DACDBEA89B4D}"/>
                </a:ext>
              </a:extLst>
            </p:cNvPr>
            <p:cNvGrpSpPr/>
            <p:nvPr/>
          </p:nvGrpSpPr>
          <p:grpSpPr>
            <a:xfrm>
              <a:off x="7614709" y="3194296"/>
              <a:ext cx="1724737" cy="278140"/>
              <a:chOff x="7836407" y="2001827"/>
              <a:chExt cx="1724737" cy="278140"/>
            </a:xfrm>
          </p:grpSpPr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52A38659-C6AD-564A-A689-BB49FAA8AEEB}"/>
                  </a:ext>
                </a:extLst>
              </p:cNvPr>
              <p:cNvGrpSpPr/>
              <p:nvPr/>
            </p:nvGrpSpPr>
            <p:grpSpPr>
              <a:xfrm>
                <a:off x="7836407" y="2002968"/>
                <a:ext cx="615874" cy="276999"/>
                <a:chOff x="7836407" y="1995804"/>
                <a:chExt cx="615874" cy="276999"/>
              </a:xfrm>
            </p:grpSpPr>
            <p:sp>
              <p:nvSpPr>
                <p:cNvPr id="12" name="圓角矩形 11">
                  <a:extLst>
                    <a:ext uri="{FF2B5EF4-FFF2-40B4-BE49-F238E27FC236}">
                      <a16:creationId xmlns:a16="http://schemas.microsoft.com/office/drawing/2014/main" id="{95ACFB67-1ED7-E541-8B64-B2E90BFFEDC7}"/>
                    </a:ext>
                  </a:extLst>
                </p:cNvPr>
                <p:cNvSpPr/>
                <p:nvPr/>
              </p:nvSpPr>
              <p:spPr>
                <a:xfrm>
                  <a:off x="7874877" y="2013869"/>
                  <a:ext cx="531186" cy="228017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1C4DC998-9FF1-804F-8F65-F68DE53E2C0B}"/>
                    </a:ext>
                  </a:extLst>
                </p:cNvPr>
                <p:cNvSpPr txBox="1"/>
                <p:nvPr/>
              </p:nvSpPr>
              <p:spPr>
                <a:xfrm>
                  <a:off x="7836407" y="1995804"/>
                  <a:ext cx="6158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200" dirty="0">
                      <a:solidFill>
                        <a:schemeClr val="bg1"/>
                      </a:solidFill>
                      <a:latin typeface="PingFang TC" panose="020B0400000000000000" pitchFamily="34" charset="-120"/>
                      <a:ea typeface="PingFang TC" panose="020B0400000000000000" pitchFamily="34" charset="-120"/>
                    </a:rPr>
                    <a:t>HTML</a:t>
                  </a:r>
                  <a:endParaRPr kumimoji="1" lang="zh-TW" altLang="en-US" sz="1200" dirty="0">
                    <a:solidFill>
                      <a:schemeClr val="bg1"/>
                    </a:solidFill>
                    <a:latin typeface="PingFang TC" panose="020B0400000000000000" pitchFamily="34" charset="-120"/>
                    <a:ea typeface="PingFang TC" panose="020B0400000000000000" pitchFamily="34" charset="-120"/>
                  </a:endParaRPr>
                </a:p>
              </p:txBody>
            </p:sp>
          </p:grpSp>
          <p:grpSp>
            <p:nvGrpSpPr>
              <p:cNvPr id="60" name="群組 59">
                <a:extLst>
                  <a:ext uri="{FF2B5EF4-FFF2-40B4-BE49-F238E27FC236}">
                    <a16:creationId xmlns:a16="http://schemas.microsoft.com/office/drawing/2014/main" id="{34679B14-DE43-D84F-81B5-2A7789EED204}"/>
                  </a:ext>
                </a:extLst>
              </p:cNvPr>
              <p:cNvGrpSpPr/>
              <p:nvPr/>
            </p:nvGrpSpPr>
            <p:grpSpPr>
              <a:xfrm>
                <a:off x="8452281" y="2001827"/>
                <a:ext cx="531186" cy="276999"/>
                <a:chOff x="7874877" y="2001227"/>
                <a:chExt cx="531186" cy="276999"/>
              </a:xfrm>
            </p:grpSpPr>
            <p:sp>
              <p:nvSpPr>
                <p:cNvPr id="61" name="圓角矩形 60">
                  <a:extLst>
                    <a:ext uri="{FF2B5EF4-FFF2-40B4-BE49-F238E27FC236}">
                      <a16:creationId xmlns:a16="http://schemas.microsoft.com/office/drawing/2014/main" id="{D95699AE-1D9E-6C45-BBD0-0AB5A53096E4}"/>
                    </a:ext>
                  </a:extLst>
                </p:cNvPr>
                <p:cNvSpPr/>
                <p:nvPr/>
              </p:nvSpPr>
              <p:spPr>
                <a:xfrm>
                  <a:off x="7874877" y="2013869"/>
                  <a:ext cx="531186" cy="228017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62" name="文字方塊 61">
                  <a:extLst>
                    <a:ext uri="{FF2B5EF4-FFF2-40B4-BE49-F238E27FC236}">
                      <a16:creationId xmlns:a16="http://schemas.microsoft.com/office/drawing/2014/main" id="{BE82F698-0F16-9747-9580-91B7842E2E81}"/>
                    </a:ext>
                  </a:extLst>
                </p:cNvPr>
                <p:cNvSpPr txBox="1"/>
                <p:nvPr/>
              </p:nvSpPr>
              <p:spPr>
                <a:xfrm>
                  <a:off x="7902510" y="2001227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1200" dirty="0">
                      <a:solidFill>
                        <a:schemeClr val="bg1"/>
                      </a:solidFill>
                      <a:latin typeface="PingFang TC" panose="020B0400000000000000" pitchFamily="34" charset="-120"/>
                      <a:ea typeface="PingFang TC" panose="020B0400000000000000" pitchFamily="34" charset="-120"/>
                    </a:rPr>
                    <a:t>CSS</a:t>
                  </a:r>
                  <a:endParaRPr kumimoji="1" lang="zh-TW" altLang="en-US" sz="1200" dirty="0">
                    <a:solidFill>
                      <a:schemeClr val="bg1"/>
                    </a:solidFill>
                    <a:latin typeface="PingFang TC" panose="020B0400000000000000" pitchFamily="34" charset="-120"/>
                    <a:ea typeface="PingFang TC" panose="020B0400000000000000" pitchFamily="34" charset="-120"/>
                  </a:endParaRPr>
                </a:p>
              </p:txBody>
            </p:sp>
          </p:grpSp>
          <p:grpSp>
            <p:nvGrpSpPr>
              <p:cNvPr id="63" name="群組 62">
                <a:extLst>
                  <a:ext uri="{FF2B5EF4-FFF2-40B4-BE49-F238E27FC236}">
                    <a16:creationId xmlns:a16="http://schemas.microsoft.com/office/drawing/2014/main" id="{C1DF76C1-5356-634E-9E4A-8BCE836590C3}"/>
                  </a:ext>
                </a:extLst>
              </p:cNvPr>
              <p:cNvGrpSpPr/>
              <p:nvPr/>
            </p:nvGrpSpPr>
            <p:grpSpPr>
              <a:xfrm>
                <a:off x="9029958" y="2001827"/>
                <a:ext cx="531186" cy="276999"/>
                <a:chOff x="7874877" y="1994663"/>
                <a:chExt cx="531186" cy="276999"/>
              </a:xfrm>
            </p:grpSpPr>
            <p:sp>
              <p:nvSpPr>
                <p:cNvPr id="64" name="圓角矩形 63">
                  <a:extLst>
                    <a:ext uri="{FF2B5EF4-FFF2-40B4-BE49-F238E27FC236}">
                      <a16:creationId xmlns:a16="http://schemas.microsoft.com/office/drawing/2014/main" id="{333A4906-5C52-5845-80BC-C7111E9AD64E}"/>
                    </a:ext>
                  </a:extLst>
                </p:cNvPr>
                <p:cNvSpPr/>
                <p:nvPr/>
              </p:nvSpPr>
              <p:spPr>
                <a:xfrm>
                  <a:off x="7874877" y="2007045"/>
                  <a:ext cx="531186" cy="228017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10FC7EE5-6C60-0341-BFF0-870146B23F07}"/>
                    </a:ext>
                  </a:extLst>
                </p:cNvPr>
                <p:cNvSpPr txBox="1"/>
                <p:nvPr/>
              </p:nvSpPr>
              <p:spPr>
                <a:xfrm>
                  <a:off x="7959170" y="1994663"/>
                  <a:ext cx="3626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PingFang TC" panose="020B0400000000000000" pitchFamily="34" charset="-120"/>
                      <a:ea typeface="PingFang TC" panose="020B0400000000000000" pitchFamily="34" charset="-120"/>
                    </a:rPr>
                    <a:t>JS</a:t>
                  </a:r>
                  <a:endParaRPr kumimoji="1"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ingFang TC" panose="020B0400000000000000" pitchFamily="34" charset="-120"/>
                    <a:ea typeface="PingFang TC" panose="020B0400000000000000" pitchFamily="34" charset="-120"/>
                  </a:endParaRPr>
                </a:p>
              </p:txBody>
            </p:sp>
          </p:grpSp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7C2D0D1D-B8D2-B848-BFB7-475083801341}"/>
                </a:ext>
              </a:extLst>
            </p:cNvPr>
            <p:cNvGrpSpPr/>
            <p:nvPr/>
          </p:nvGrpSpPr>
          <p:grpSpPr>
            <a:xfrm>
              <a:off x="6844697" y="4108799"/>
              <a:ext cx="615874" cy="828212"/>
              <a:chOff x="5266921" y="4887199"/>
              <a:chExt cx="615874" cy="828212"/>
            </a:xfrm>
          </p:grpSpPr>
          <p:grpSp>
            <p:nvGrpSpPr>
              <p:cNvPr id="77" name="群組 76">
                <a:extLst>
                  <a:ext uri="{FF2B5EF4-FFF2-40B4-BE49-F238E27FC236}">
                    <a16:creationId xmlns:a16="http://schemas.microsoft.com/office/drawing/2014/main" id="{B272E9F2-56F3-E04C-978E-29989B6644E4}"/>
                  </a:ext>
                </a:extLst>
              </p:cNvPr>
              <p:cNvGrpSpPr/>
              <p:nvPr/>
            </p:nvGrpSpPr>
            <p:grpSpPr>
              <a:xfrm>
                <a:off x="5266921" y="4887199"/>
                <a:ext cx="615874" cy="276999"/>
                <a:chOff x="7836407" y="1995610"/>
                <a:chExt cx="615874" cy="276999"/>
              </a:xfrm>
            </p:grpSpPr>
            <p:sp>
              <p:nvSpPr>
                <p:cNvPr id="84" name="圓角矩形 83">
                  <a:extLst>
                    <a:ext uri="{FF2B5EF4-FFF2-40B4-BE49-F238E27FC236}">
                      <a16:creationId xmlns:a16="http://schemas.microsoft.com/office/drawing/2014/main" id="{3FE7BD01-44D4-AE43-983E-AC308875BBDB}"/>
                    </a:ext>
                  </a:extLst>
                </p:cNvPr>
                <p:cNvSpPr/>
                <p:nvPr/>
              </p:nvSpPr>
              <p:spPr>
                <a:xfrm>
                  <a:off x="7874877" y="2013869"/>
                  <a:ext cx="531186" cy="228017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85" name="文字方塊 84">
                  <a:extLst>
                    <a:ext uri="{FF2B5EF4-FFF2-40B4-BE49-F238E27FC236}">
                      <a16:creationId xmlns:a16="http://schemas.microsoft.com/office/drawing/2014/main" id="{2203C0FD-BE60-4E44-A579-6905FF1CCE9F}"/>
                    </a:ext>
                  </a:extLst>
                </p:cNvPr>
                <p:cNvSpPr txBox="1"/>
                <p:nvPr/>
              </p:nvSpPr>
              <p:spPr>
                <a:xfrm>
                  <a:off x="7836407" y="1995610"/>
                  <a:ext cx="6158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200" dirty="0">
                      <a:solidFill>
                        <a:schemeClr val="bg1"/>
                      </a:solidFill>
                      <a:latin typeface="PingFang TC" panose="020B0400000000000000" pitchFamily="34" charset="-120"/>
                      <a:ea typeface="PingFang TC" panose="020B0400000000000000" pitchFamily="34" charset="-120"/>
                    </a:rPr>
                    <a:t>HTML</a:t>
                  </a:r>
                  <a:endParaRPr kumimoji="1" lang="zh-TW" altLang="en-US" sz="1200" dirty="0">
                    <a:solidFill>
                      <a:schemeClr val="bg1"/>
                    </a:solidFill>
                    <a:latin typeface="PingFang TC" panose="020B0400000000000000" pitchFamily="34" charset="-120"/>
                    <a:ea typeface="PingFang TC" panose="020B0400000000000000" pitchFamily="34" charset="-120"/>
                  </a:endParaRPr>
                </a:p>
              </p:txBody>
            </p:sp>
          </p:grpSp>
          <p:grpSp>
            <p:nvGrpSpPr>
              <p:cNvPr id="78" name="群組 77">
                <a:extLst>
                  <a:ext uri="{FF2B5EF4-FFF2-40B4-BE49-F238E27FC236}">
                    <a16:creationId xmlns:a16="http://schemas.microsoft.com/office/drawing/2014/main" id="{DD47F206-06EA-714F-97CF-EBA7C21AC098}"/>
                  </a:ext>
                </a:extLst>
              </p:cNvPr>
              <p:cNvGrpSpPr/>
              <p:nvPr/>
            </p:nvGrpSpPr>
            <p:grpSpPr>
              <a:xfrm>
                <a:off x="5305391" y="5166320"/>
                <a:ext cx="531186" cy="276999"/>
                <a:chOff x="7874877" y="2001227"/>
                <a:chExt cx="531186" cy="276999"/>
              </a:xfrm>
            </p:grpSpPr>
            <p:sp>
              <p:nvSpPr>
                <p:cNvPr id="82" name="圓角矩形 81">
                  <a:extLst>
                    <a:ext uri="{FF2B5EF4-FFF2-40B4-BE49-F238E27FC236}">
                      <a16:creationId xmlns:a16="http://schemas.microsoft.com/office/drawing/2014/main" id="{FE926739-A2D9-8542-AC41-B3AB09D90539}"/>
                    </a:ext>
                  </a:extLst>
                </p:cNvPr>
                <p:cNvSpPr/>
                <p:nvPr/>
              </p:nvSpPr>
              <p:spPr>
                <a:xfrm>
                  <a:off x="7874877" y="2013869"/>
                  <a:ext cx="531186" cy="228017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83" name="文字方塊 82">
                  <a:extLst>
                    <a:ext uri="{FF2B5EF4-FFF2-40B4-BE49-F238E27FC236}">
                      <a16:creationId xmlns:a16="http://schemas.microsoft.com/office/drawing/2014/main" id="{FF9931AE-519A-2E42-984F-93768505A928}"/>
                    </a:ext>
                  </a:extLst>
                </p:cNvPr>
                <p:cNvSpPr txBox="1"/>
                <p:nvPr/>
              </p:nvSpPr>
              <p:spPr>
                <a:xfrm>
                  <a:off x="7902510" y="2001227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1200" dirty="0">
                      <a:solidFill>
                        <a:schemeClr val="bg1"/>
                      </a:solidFill>
                      <a:latin typeface="PingFang TC" panose="020B0400000000000000" pitchFamily="34" charset="-120"/>
                      <a:ea typeface="PingFang TC" panose="020B0400000000000000" pitchFamily="34" charset="-120"/>
                    </a:rPr>
                    <a:t>CSS</a:t>
                  </a:r>
                  <a:endParaRPr kumimoji="1" lang="zh-TW" altLang="en-US" sz="1200" dirty="0">
                    <a:solidFill>
                      <a:schemeClr val="bg1"/>
                    </a:solidFill>
                    <a:latin typeface="PingFang TC" panose="020B0400000000000000" pitchFamily="34" charset="-120"/>
                    <a:ea typeface="PingFang TC" panose="020B0400000000000000" pitchFamily="34" charset="-120"/>
                  </a:endParaRPr>
                </a:p>
              </p:txBody>
            </p:sp>
          </p:grpSp>
          <p:grpSp>
            <p:nvGrpSpPr>
              <p:cNvPr id="79" name="群組 78">
                <a:extLst>
                  <a:ext uri="{FF2B5EF4-FFF2-40B4-BE49-F238E27FC236}">
                    <a16:creationId xmlns:a16="http://schemas.microsoft.com/office/drawing/2014/main" id="{138E41D6-AE87-AD4B-A9D2-5FA73C7B37E0}"/>
                  </a:ext>
                </a:extLst>
              </p:cNvPr>
              <p:cNvGrpSpPr/>
              <p:nvPr/>
            </p:nvGrpSpPr>
            <p:grpSpPr>
              <a:xfrm>
                <a:off x="5311523" y="5438412"/>
                <a:ext cx="531186" cy="276999"/>
                <a:chOff x="7884709" y="1994663"/>
                <a:chExt cx="531186" cy="276999"/>
              </a:xfrm>
            </p:grpSpPr>
            <p:sp>
              <p:nvSpPr>
                <p:cNvPr id="80" name="圓角矩形 79">
                  <a:extLst>
                    <a:ext uri="{FF2B5EF4-FFF2-40B4-BE49-F238E27FC236}">
                      <a16:creationId xmlns:a16="http://schemas.microsoft.com/office/drawing/2014/main" id="{9248EAF6-6A8B-8C40-9C88-5EE54CCE7574}"/>
                    </a:ext>
                  </a:extLst>
                </p:cNvPr>
                <p:cNvSpPr/>
                <p:nvPr/>
              </p:nvSpPr>
              <p:spPr>
                <a:xfrm>
                  <a:off x="7884709" y="2016877"/>
                  <a:ext cx="531186" cy="228017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81" name="文字方塊 80">
                  <a:extLst>
                    <a:ext uri="{FF2B5EF4-FFF2-40B4-BE49-F238E27FC236}">
                      <a16:creationId xmlns:a16="http://schemas.microsoft.com/office/drawing/2014/main" id="{51B4DDF2-2E91-8142-B287-9D1EE15C1F9B}"/>
                    </a:ext>
                  </a:extLst>
                </p:cNvPr>
                <p:cNvSpPr txBox="1"/>
                <p:nvPr/>
              </p:nvSpPr>
              <p:spPr>
                <a:xfrm>
                  <a:off x="7959170" y="1994663"/>
                  <a:ext cx="3626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PingFang TC" panose="020B0400000000000000" pitchFamily="34" charset="-120"/>
                      <a:ea typeface="PingFang TC" panose="020B0400000000000000" pitchFamily="34" charset="-120"/>
                    </a:rPr>
                    <a:t>JS</a:t>
                  </a:r>
                  <a:endParaRPr kumimoji="1"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ingFang TC" panose="020B0400000000000000" pitchFamily="34" charset="-120"/>
                    <a:ea typeface="PingFang TC" panose="020B0400000000000000" pitchFamily="34" charset="-120"/>
                  </a:endParaRPr>
                </a:p>
              </p:txBody>
            </p:sp>
          </p:grpSp>
        </p:grpSp>
        <p:grpSp>
          <p:nvGrpSpPr>
            <p:cNvPr id="86" name="群組 85">
              <a:extLst>
                <a:ext uri="{FF2B5EF4-FFF2-40B4-BE49-F238E27FC236}">
                  <a16:creationId xmlns:a16="http://schemas.microsoft.com/office/drawing/2014/main" id="{26678B7E-AB2C-E14A-8E0A-EAD2F8B7EB8E}"/>
                </a:ext>
              </a:extLst>
            </p:cNvPr>
            <p:cNvGrpSpPr/>
            <p:nvPr/>
          </p:nvGrpSpPr>
          <p:grpSpPr>
            <a:xfrm>
              <a:off x="7614709" y="5373660"/>
              <a:ext cx="1724737" cy="283709"/>
              <a:chOff x="7836407" y="1995117"/>
              <a:chExt cx="1724737" cy="283709"/>
            </a:xfrm>
          </p:grpSpPr>
          <p:grpSp>
            <p:nvGrpSpPr>
              <p:cNvPr id="87" name="群組 86">
                <a:extLst>
                  <a:ext uri="{FF2B5EF4-FFF2-40B4-BE49-F238E27FC236}">
                    <a16:creationId xmlns:a16="http://schemas.microsoft.com/office/drawing/2014/main" id="{5C82036D-A796-EA4C-835C-32777C353A55}"/>
                  </a:ext>
                </a:extLst>
              </p:cNvPr>
              <p:cNvGrpSpPr/>
              <p:nvPr/>
            </p:nvGrpSpPr>
            <p:grpSpPr>
              <a:xfrm>
                <a:off x="7836407" y="1995117"/>
                <a:ext cx="615874" cy="276999"/>
                <a:chOff x="7836407" y="1987953"/>
                <a:chExt cx="615874" cy="276999"/>
              </a:xfrm>
            </p:grpSpPr>
            <p:sp>
              <p:nvSpPr>
                <p:cNvPr id="94" name="圓角矩形 93">
                  <a:extLst>
                    <a:ext uri="{FF2B5EF4-FFF2-40B4-BE49-F238E27FC236}">
                      <a16:creationId xmlns:a16="http://schemas.microsoft.com/office/drawing/2014/main" id="{E9CFE5C8-2BD6-1E41-805A-8BBF80E1325D}"/>
                    </a:ext>
                  </a:extLst>
                </p:cNvPr>
                <p:cNvSpPr/>
                <p:nvPr/>
              </p:nvSpPr>
              <p:spPr>
                <a:xfrm>
                  <a:off x="7874877" y="2013869"/>
                  <a:ext cx="531186" cy="228017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95" name="文字方塊 94">
                  <a:extLst>
                    <a:ext uri="{FF2B5EF4-FFF2-40B4-BE49-F238E27FC236}">
                      <a16:creationId xmlns:a16="http://schemas.microsoft.com/office/drawing/2014/main" id="{4B8F3073-D64A-D647-AA0A-EC3B44A5BEA2}"/>
                    </a:ext>
                  </a:extLst>
                </p:cNvPr>
                <p:cNvSpPr txBox="1"/>
                <p:nvPr/>
              </p:nvSpPr>
              <p:spPr>
                <a:xfrm>
                  <a:off x="7836407" y="1987953"/>
                  <a:ext cx="6158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200" dirty="0">
                      <a:solidFill>
                        <a:schemeClr val="bg1"/>
                      </a:solidFill>
                      <a:latin typeface="PingFang TC" panose="020B0400000000000000" pitchFamily="34" charset="-120"/>
                      <a:ea typeface="PingFang TC" panose="020B0400000000000000" pitchFamily="34" charset="-120"/>
                    </a:rPr>
                    <a:t>HTML</a:t>
                  </a:r>
                  <a:endParaRPr kumimoji="1" lang="zh-TW" altLang="en-US" sz="1200" dirty="0">
                    <a:solidFill>
                      <a:schemeClr val="bg1"/>
                    </a:solidFill>
                    <a:latin typeface="PingFang TC" panose="020B0400000000000000" pitchFamily="34" charset="-120"/>
                    <a:ea typeface="PingFang TC" panose="020B0400000000000000" pitchFamily="34" charset="-120"/>
                  </a:endParaRPr>
                </a:p>
              </p:txBody>
            </p:sp>
          </p:grpSp>
          <p:grpSp>
            <p:nvGrpSpPr>
              <p:cNvPr id="88" name="群組 87">
                <a:extLst>
                  <a:ext uri="{FF2B5EF4-FFF2-40B4-BE49-F238E27FC236}">
                    <a16:creationId xmlns:a16="http://schemas.microsoft.com/office/drawing/2014/main" id="{13BD78AB-10B7-934A-89CF-0930BD70C0B0}"/>
                  </a:ext>
                </a:extLst>
              </p:cNvPr>
              <p:cNvGrpSpPr/>
              <p:nvPr/>
            </p:nvGrpSpPr>
            <p:grpSpPr>
              <a:xfrm>
                <a:off x="8452281" y="2001827"/>
                <a:ext cx="531186" cy="276999"/>
                <a:chOff x="7874877" y="2001227"/>
                <a:chExt cx="531186" cy="276999"/>
              </a:xfrm>
            </p:grpSpPr>
            <p:sp>
              <p:nvSpPr>
                <p:cNvPr id="92" name="圓角矩形 91">
                  <a:extLst>
                    <a:ext uri="{FF2B5EF4-FFF2-40B4-BE49-F238E27FC236}">
                      <a16:creationId xmlns:a16="http://schemas.microsoft.com/office/drawing/2014/main" id="{CD7CE6B8-1CBE-F748-ABDA-89BF243DD075}"/>
                    </a:ext>
                  </a:extLst>
                </p:cNvPr>
                <p:cNvSpPr/>
                <p:nvPr/>
              </p:nvSpPr>
              <p:spPr>
                <a:xfrm>
                  <a:off x="7874877" y="2013869"/>
                  <a:ext cx="531186" cy="228017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93" name="文字方塊 92">
                  <a:extLst>
                    <a:ext uri="{FF2B5EF4-FFF2-40B4-BE49-F238E27FC236}">
                      <a16:creationId xmlns:a16="http://schemas.microsoft.com/office/drawing/2014/main" id="{9180317C-94F1-A649-9EBC-2DF2165DE8C6}"/>
                    </a:ext>
                  </a:extLst>
                </p:cNvPr>
                <p:cNvSpPr txBox="1"/>
                <p:nvPr/>
              </p:nvSpPr>
              <p:spPr>
                <a:xfrm>
                  <a:off x="7902510" y="2001227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1200" dirty="0">
                      <a:solidFill>
                        <a:schemeClr val="bg1"/>
                      </a:solidFill>
                      <a:latin typeface="PingFang TC" panose="020B0400000000000000" pitchFamily="34" charset="-120"/>
                      <a:ea typeface="PingFang TC" panose="020B0400000000000000" pitchFamily="34" charset="-120"/>
                    </a:rPr>
                    <a:t>CSS</a:t>
                  </a:r>
                  <a:endParaRPr kumimoji="1" lang="zh-TW" altLang="en-US" sz="1200" dirty="0">
                    <a:solidFill>
                      <a:schemeClr val="bg1"/>
                    </a:solidFill>
                    <a:latin typeface="PingFang TC" panose="020B0400000000000000" pitchFamily="34" charset="-120"/>
                    <a:ea typeface="PingFang TC" panose="020B0400000000000000" pitchFamily="34" charset="-120"/>
                  </a:endParaRPr>
                </a:p>
              </p:txBody>
            </p:sp>
          </p:grpSp>
          <p:grpSp>
            <p:nvGrpSpPr>
              <p:cNvPr id="89" name="群組 88">
                <a:extLst>
                  <a:ext uri="{FF2B5EF4-FFF2-40B4-BE49-F238E27FC236}">
                    <a16:creationId xmlns:a16="http://schemas.microsoft.com/office/drawing/2014/main" id="{2F5B9CCD-1CF0-F14A-A69D-433A6DF6C8E3}"/>
                  </a:ext>
                </a:extLst>
              </p:cNvPr>
              <p:cNvGrpSpPr/>
              <p:nvPr/>
            </p:nvGrpSpPr>
            <p:grpSpPr>
              <a:xfrm>
                <a:off x="9029958" y="2001827"/>
                <a:ext cx="531186" cy="276999"/>
                <a:chOff x="7874877" y="1994663"/>
                <a:chExt cx="531186" cy="276999"/>
              </a:xfrm>
            </p:grpSpPr>
            <p:sp>
              <p:nvSpPr>
                <p:cNvPr id="90" name="圓角矩形 89">
                  <a:extLst>
                    <a:ext uri="{FF2B5EF4-FFF2-40B4-BE49-F238E27FC236}">
                      <a16:creationId xmlns:a16="http://schemas.microsoft.com/office/drawing/2014/main" id="{F13DF08D-3362-BE49-9596-ADF5DD1AC9D2}"/>
                    </a:ext>
                  </a:extLst>
                </p:cNvPr>
                <p:cNvSpPr/>
                <p:nvPr/>
              </p:nvSpPr>
              <p:spPr>
                <a:xfrm>
                  <a:off x="7874877" y="2007045"/>
                  <a:ext cx="531186" cy="228017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91" name="文字方塊 90">
                  <a:extLst>
                    <a:ext uri="{FF2B5EF4-FFF2-40B4-BE49-F238E27FC236}">
                      <a16:creationId xmlns:a16="http://schemas.microsoft.com/office/drawing/2014/main" id="{8C8A8C94-34E4-0E4A-8E74-8F5C77034112}"/>
                    </a:ext>
                  </a:extLst>
                </p:cNvPr>
                <p:cNvSpPr txBox="1"/>
                <p:nvPr/>
              </p:nvSpPr>
              <p:spPr>
                <a:xfrm>
                  <a:off x="7959170" y="1994663"/>
                  <a:ext cx="3626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PingFang TC" panose="020B0400000000000000" pitchFamily="34" charset="-120"/>
                      <a:ea typeface="PingFang TC" panose="020B0400000000000000" pitchFamily="34" charset="-120"/>
                    </a:rPr>
                    <a:t>JS</a:t>
                  </a:r>
                  <a:endParaRPr kumimoji="1"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ingFang TC" panose="020B0400000000000000" pitchFamily="34" charset="-120"/>
                    <a:ea typeface="PingFang TC" panose="020B0400000000000000" pitchFamily="34" charset="-120"/>
                  </a:endParaRPr>
                </a:p>
              </p:txBody>
            </p:sp>
          </p:grpSp>
        </p:grpSp>
        <p:grpSp>
          <p:nvGrpSpPr>
            <p:cNvPr id="109" name="群組 108">
              <a:extLst>
                <a:ext uri="{FF2B5EF4-FFF2-40B4-BE49-F238E27FC236}">
                  <a16:creationId xmlns:a16="http://schemas.microsoft.com/office/drawing/2014/main" id="{7775556B-57C4-8445-ADE8-534FF6F9865C}"/>
                </a:ext>
              </a:extLst>
            </p:cNvPr>
            <p:cNvGrpSpPr/>
            <p:nvPr/>
          </p:nvGrpSpPr>
          <p:grpSpPr>
            <a:xfrm>
              <a:off x="7995415" y="4107160"/>
              <a:ext cx="615874" cy="834744"/>
              <a:chOff x="5266921" y="4880667"/>
              <a:chExt cx="615874" cy="834744"/>
            </a:xfrm>
          </p:grpSpPr>
          <p:grpSp>
            <p:nvGrpSpPr>
              <p:cNvPr id="111" name="群組 110">
                <a:extLst>
                  <a:ext uri="{FF2B5EF4-FFF2-40B4-BE49-F238E27FC236}">
                    <a16:creationId xmlns:a16="http://schemas.microsoft.com/office/drawing/2014/main" id="{651AF1E8-B786-E647-BF80-40242E244B8E}"/>
                  </a:ext>
                </a:extLst>
              </p:cNvPr>
              <p:cNvGrpSpPr/>
              <p:nvPr/>
            </p:nvGrpSpPr>
            <p:grpSpPr>
              <a:xfrm>
                <a:off x="5266921" y="4880667"/>
                <a:ext cx="615874" cy="276999"/>
                <a:chOff x="7836407" y="1989078"/>
                <a:chExt cx="615874" cy="276999"/>
              </a:xfrm>
            </p:grpSpPr>
            <p:sp>
              <p:nvSpPr>
                <p:cNvPr id="118" name="圓角矩形 117">
                  <a:extLst>
                    <a:ext uri="{FF2B5EF4-FFF2-40B4-BE49-F238E27FC236}">
                      <a16:creationId xmlns:a16="http://schemas.microsoft.com/office/drawing/2014/main" id="{AF3F2577-2E40-FB4C-A6BA-A158D19B822D}"/>
                    </a:ext>
                  </a:extLst>
                </p:cNvPr>
                <p:cNvSpPr/>
                <p:nvPr/>
              </p:nvSpPr>
              <p:spPr>
                <a:xfrm>
                  <a:off x="7874877" y="2013869"/>
                  <a:ext cx="531186" cy="228017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9" name="文字方塊 118">
                  <a:extLst>
                    <a:ext uri="{FF2B5EF4-FFF2-40B4-BE49-F238E27FC236}">
                      <a16:creationId xmlns:a16="http://schemas.microsoft.com/office/drawing/2014/main" id="{3E64BBE3-2FD6-A448-86A9-9F344599FE48}"/>
                    </a:ext>
                  </a:extLst>
                </p:cNvPr>
                <p:cNvSpPr txBox="1"/>
                <p:nvPr/>
              </p:nvSpPr>
              <p:spPr>
                <a:xfrm>
                  <a:off x="7836407" y="1989078"/>
                  <a:ext cx="6158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200" dirty="0">
                      <a:solidFill>
                        <a:schemeClr val="bg1"/>
                      </a:solidFill>
                      <a:latin typeface="PingFang TC" panose="020B0400000000000000" pitchFamily="34" charset="-120"/>
                      <a:ea typeface="PingFang TC" panose="020B0400000000000000" pitchFamily="34" charset="-120"/>
                    </a:rPr>
                    <a:t>HTML</a:t>
                  </a:r>
                  <a:endParaRPr kumimoji="1" lang="zh-TW" altLang="en-US" sz="1200" dirty="0">
                    <a:solidFill>
                      <a:schemeClr val="bg1"/>
                    </a:solidFill>
                    <a:latin typeface="PingFang TC" panose="020B0400000000000000" pitchFamily="34" charset="-120"/>
                    <a:ea typeface="PingFang TC" panose="020B0400000000000000" pitchFamily="34" charset="-120"/>
                  </a:endParaRPr>
                </a:p>
              </p:txBody>
            </p:sp>
          </p:grpSp>
          <p:grpSp>
            <p:nvGrpSpPr>
              <p:cNvPr id="112" name="群組 111">
                <a:extLst>
                  <a:ext uri="{FF2B5EF4-FFF2-40B4-BE49-F238E27FC236}">
                    <a16:creationId xmlns:a16="http://schemas.microsoft.com/office/drawing/2014/main" id="{60741BED-EF51-EA42-A231-4B5B151C1364}"/>
                  </a:ext>
                </a:extLst>
              </p:cNvPr>
              <p:cNvGrpSpPr/>
              <p:nvPr/>
            </p:nvGrpSpPr>
            <p:grpSpPr>
              <a:xfrm>
                <a:off x="5305391" y="5166320"/>
                <a:ext cx="531186" cy="276999"/>
                <a:chOff x="7874877" y="2001227"/>
                <a:chExt cx="531186" cy="276999"/>
              </a:xfrm>
            </p:grpSpPr>
            <p:sp>
              <p:nvSpPr>
                <p:cNvPr id="116" name="圓角矩形 115">
                  <a:extLst>
                    <a:ext uri="{FF2B5EF4-FFF2-40B4-BE49-F238E27FC236}">
                      <a16:creationId xmlns:a16="http://schemas.microsoft.com/office/drawing/2014/main" id="{C7E703AB-B1DC-B142-BFFE-AE8FB8FA3B8A}"/>
                    </a:ext>
                  </a:extLst>
                </p:cNvPr>
                <p:cNvSpPr/>
                <p:nvPr/>
              </p:nvSpPr>
              <p:spPr>
                <a:xfrm>
                  <a:off x="7874877" y="2013869"/>
                  <a:ext cx="531186" cy="228017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7" name="文字方塊 116">
                  <a:extLst>
                    <a:ext uri="{FF2B5EF4-FFF2-40B4-BE49-F238E27FC236}">
                      <a16:creationId xmlns:a16="http://schemas.microsoft.com/office/drawing/2014/main" id="{EBAA1FCD-C186-384F-8831-081C5263B2F5}"/>
                    </a:ext>
                  </a:extLst>
                </p:cNvPr>
                <p:cNvSpPr txBox="1"/>
                <p:nvPr/>
              </p:nvSpPr>
              <p:spPr>
                <a:xfrm>
                  <a:off x="7902510" y="2001227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1200" dirty="0">
                      <a:solidFill>
                        <a:schemeClr val="bg1"/>
                      </a:solidFill>
                      <a:latin typeface="PingFang TC" panose="020B0400000000000000" pitchFamily="34" charset="-120"/>
                      <a:ea typeface="PingFang TC" panose="020B0400000000000000" pitchFamily="34" charset="-120"/>
                    </a:rPr>
                    <a:t>CSS</a:t>
                  </a:r>
                  <a:endParaRPr kumimoji="1" lang="zh-TW" altLang="en-US" sz="1200" dirty="0">
                    <a:solidFill>
                      <a:schemeClr val="bg1"/>
                    </a:solidFill>
                    <a:latin typeface="PingFang TC" panose="020B0400000000000000" pitchFamily="34" charset="-120"/>
                    <a:ea typeface="PingFang TC" panose="020B0400000000000000" pitchFamily="34" charset="-120"/>
                  </a:endParaRPr>
                </a:p>
              </p:txBody>
            </p:sp>
          </p:grpSp>
          <p:grpSp>
            <p:nvGrpSpPr>
              <p:cNvPr id="113" name="群組 112">
                <a:extLst>
                  <a:ext uri="{FF2B5EF4-FFF2-40B4-BE49-F238E27FC236}">
                    <a16:creationId xmlns:a16="http://schemas.microsoft.com/office/drawing/2014/main" id="{C56D4F5E-BF88-FF4D-B41F-F84FECC05054}"/>
                  </a:ext>
                </a:extLst>
              </p:cNvPr>
              <p:cNvGrpSpPr/>
              <p:nvPr/>
            </p:nvGrpSpPr>
            <p:grpSpPr>
              <a:xfrm>
                <a:off x="5297235" y="5438412"/>
                <a:ext cx="531186" cy="276999"/>
                <a:chOff x="7870421" y="1994663"/>
                <a:chExt cx="531186" cy="276999"/>
              </a:xfrm>
            </p:grpSpPr>
            <p:sp>
              <p:nvSpPr>
                <p:cNvPr id="114" name="圓角矩形 113">
                  <a:extLst>
                    <a:ext uri="{FF2B5EF4-FFF2-40B4-BE49-F238E27FC236}">
                      <a16:creationId xmlns:a16="http://schemas.microsoft.com/office/drawing/2014/main" id="{64AB02A1-9B3A-B940-A347-876102EAFFB4}"/>
                    </a:ext>
                  </a:extLst>
                </p:cNvPr>
                <p:cNvSpPr/>
                <p:nvPr/>
              </p:nvSpPr>
              <p:spPr>
                <a:xfrm>
                  <a:off x="7870421" y="2016877"/>
                  <a:ext cx="531186" cy="228017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5" name="文字方塊 114">
                  <a:extLst>
                    <a:ext uri="{FF2B5EF4-FFF2-40B4-BE49-F238E27FC236}">
                      <a16:creationId xmlns:a16="http://schemas.microsoft.com/office/drawing/2014/main" id="{4069C1B5-8F2E-4849-8617-B9F118818601}"/>
                    </a:ext>
                  </a:extLst>
                </p:cNvPr>
                <p:cNvSpPr txBox="1"/>
                <p:nvPr/>
              </p:nvSpPr>
              <p:spPr>
                <a:xfrm>
                  <a:off x="7959170" y="1994663"/>
                  <a:ext cx="3626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PingFang TC" panose="020B0400000000000000" pitchFamily="34" charset="-120"/>
                      <a:ea typeface="PingFang TC" panose="020B0400000000000000" pitchFamily="34" charset="-120"/>
                    </a:rPr>
                    <a:t>JS</a:t>
                  </a:r>
                  <a:endParaRPr kumimoji="1"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ingFang TC" panose="020B0400000000000000" pitchFamily="34" charset="-120"/>
                    <a:ea typeface="PingFang TC" panose="020B0400000000000000" pitchFamily="34" charset="-120"/>
                  </a:endParaRPr>
                </a:p>
              </p:txBody>
            </p:sp>
          </p:grpSp>
        </p:grp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2FCB95AA-BD8C-4145-8263-33089C1290BF}"/>
              </a:ext>
            </a:extLst>
          </p:cNvPr>
          <p:cNvSpPr/>
          <p:nvPr/>
        </p:nvSpPr>
        <p:spPr>
          <a:xfrm>
            <a:off x="1934812" y="3364026"/>
            <a:ext cx="2954140" cy="206210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zh-TW" sz="1600" b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TW" sz="16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" altLang="zh-TW" sz="1600" b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" altLang="zh-TW" sz="16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TW" sz="1600" b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&lt;</a:t>
            </a:r>
            <a:r>
              <a:rPr lang="en" altLang="zh-TW" sz="1600" b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/</a:t>
            </a:r>
            <a:r>
              <a:rPr lang="en" altLang="zh-TW" sz="1600" b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" altLang="zh-TW" sz="16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TW" sz="1600" b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&lt;</a:t>
            </a:r>
            <a:r>
              <a:rPr lang="en" altLang="zh-TW" sz="16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section</a:t>
            </a:r>
            <a:r>
              <a:rPr lang="en" altLang="zh-TW" sz="1600" b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" altLang="zh-TW" sz="16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TW" sz="1600" b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</a:t>
            </a:r>
            <a:r>
              <a:rPr lang="en" altLang="zh-TW" sz="1600" b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Menu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/</a:t>
            </a:r>
            <a:r>
              <a:rPr lang="en" altLang="zh-TW" sz="1600" b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" altLang="zh-TW" sz="16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TW" sz="1600" b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</a:t>
            </a:r>
            <a:r>
              <a:rPr lang="en" altLang="zh-TW" sz="1600" b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/</a:t>
            </a:r>
            <a:r>
              <a:rPr lang="en" altLang="zh-TW" sz="1600" b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" altLang="zh-TW" sz="16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TW" sz="1600" b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&lt;/</a:t>
            </a:r>
            <a:r>
              <a:rPr lang="en" altLang="zh-TW" sz="16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section</a:t>
            </a:r>
            <a:r>
              <a:rPr lang="en" altLang="zh-TW" sz="1600" b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" altLang="zh-TW" sz="16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TW" sz="1600" b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&lt;</a:t>
            </a:r>
            <a:r>
              <a:rPr lang="en" altLang="zh-TW" sz="1600" b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Footer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/</a:t>
            </a:r>
            <a:r>
              <a:rPr lang="en" altLang="zh-TW" sz="1600" b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" altLang="zh-TW" sz="16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TW" sz="1600" b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" altLang="zh-TW" sz="16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" altLang="zh-TW" sz="1600" b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" altLang="zh-TW" sz="16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EFD9CD97-CA3A-6F48-8B86-ACF2BB7EEF61}"/>
              </a:ext>
            </a:extLst>
          </p:cNvPr>
          <p:cNvGrpSpPr/>
          <p:nvPr/>
        </p:nvGrpSpPr>
        <p:grpSpPr>
          <a:xfrm>
            <a:off x="6355193" y="2506715"/>
            <a:ext cx="3951085" cy="3767150"/>
            <a:chOff x="6355193" y="2506715"/>
            <a:chExt cx="3951085" cy="376715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7C140FCB-D1F6-DD45-98EE-D5A0016EA50B}"/>
                </a:ext>
              </a:extLst>
            </p:cNvPr>
            <p:cNvSpPr/>
            <p:nvPr/>
          </p:nvSpPr>
          <p:spPr>
            <a:xfrm>
              <a:off x="6455275" y="2980656"/>
              <a:ext cx="3851003" cy="329320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" altLang="zh-TW" sz="1600" b="0">
                  <a:solidFill>
                    <a:srgbClr val="808080"/>
                  </a:solidFill>
                  <a:effectLst/>
                  <a:latin typeface="Menlo" panose="020B0609030804020204" pitchFamily="49" charset="0"/>
                </a:rPr>
                <a:t>&lt;</a:t>
              </a:r>
              <a:r>
                <a:rPr lang="en" altLang="zh-TW" sz="1600" b="0">
                  <a:solidFill>
                    <a:srgbClr val="569CD6"/>
                  </a:solidFill>
                  <a:effectLst/>
                  <a:latin typeface="Menlo" panose="020B0609030804020204" pitchFamily="49" charset="0"/>
                </a:rPr>
                <a:t>script</a:t>
              </a:r>
              <a:r>
                <a:rPr lang="en" altLang="zh-TW" sz="1600" b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TW" sz="1600" b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setup</a:t>
              </a:r>
              <a:r>
                <a:rPr lang="en" altLang="zh-TW" sz="1600" b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TW" sz="1600" b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lang</a:t>
              </a:r>
              <a:r>
                <a:rPr lang="en" altLang="zh-TW" sz="1600" b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" altLang="zh-TW" sz="1600" b="0">
                  <a:solidFill>
                    <a:srgbClr val="CE9178"/>
                  </a:solidFill>
                  <a:effectLst/>
                  <a:latin typeface="Menlo" panose="020B0609030804020204" pitchFamily="49" charset="0"/>
                </a:rPr>
                <a:t>"ts"</a:t>
              </a:r>
              <a:r>
                <a:rPr lang="en" altLang="zh-TW" sz="1600" b="0">
                  <a:solidFill>
                    <a:srgbClr val="808080"/>
                  </a:solidFill>
                  <a:effectLst/>
                  <a:latin typeface="Menlo" panose="020B0609030804020204" pitchFamily="49" charset="0"/>
                </a:rPr>
                <a:t>&gt;</a:t>
              </a:r>
              <a:endPara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" altLang="zh-TW" sz="1600" b="0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  /* JS </a:t>
              </a:r>
              <a:r>
                <a:rPr lang="zh-TW" altLang="en-US" sz="1600" b="0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邏輯 *</a:t>
              </a:r>
              <a:r>
                <a:rPr lang="en-US" altLang="zh-TW" sz="1600" b="0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/</a:t>
              </a:r>
              <a:endParaRPr lang="zh-TW" altLang="en-US" sz="1600" b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altLang="zh-TW" sz="1600" b="0">
                  <a:solidFill>
                    <a:srgbClr val="808080"/>
                  </a:solidFill>
                  <a:effectLst/>
                  <a:latin typeface="Menlo" panose="020B0609030804020204" pitchFamily="49" charset="0"/>
                </a:rPr>
                <a:t>&lt;/</a:t>
              </a:r>
              <a:r>
                <a:rPr lang="en" altLang="zh-TW" sz="1600" b="0">
                  <a:solidFill>
                    <a:srgbClr val="569CD6"/>
                  </a:solidFill>
                  <a:effectLst/>
                  <a:latin typeface="Menlo" panose="020B0609030804020204" pitchFamily="49" charset="0"/>
                </a:rPr>
                <a:t>script</a:t>
              </a:r>
              <a:r>
                <a:rPr lang="en" altLang="zh-TW" sz="1600" b="0">
                  <a:solidFill>
                    <a:srgbClr val="808080"/>
                  </a:solidFill>
                  <a:effectLst/>
                  <a:latin typeface="Menlo" panose="020B0609030804020204" pitchFamily="49" charset="0"/>
                </a:rPr>
                <a:t>&gt;</a:t>
              </a:r>
              <a:endPara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br>
                <a:rPr lang="en" altLang="zh-TW" sz="1600" b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</a:br>
              <a:r>
                <a:rPr lang="en" altLang="zh-TW" sz="1600" b="0">
                  <a:solidFill>
                    <a:srgbClr val="808080"/>
                  </a:solidFill>
                  <a:effectLst/>
                  <a:latin typeface="Menlo" panose="020B0609030804020204" pitchFamily="49" charset="0"/>
                </a:rPr>
                <a:t>&lt;</a:t>
              </a:r>
              <a:r>
                <a:rPr lang="en" altLang="zh-TW" sz="1600" b="0">
                  <a:solidFill>
                    <a:srgbClr val="569CD6"/>
                  </a:solidFill>
                  <a:effectLst/>
                  <a:latin typeface="Menlo" panose="020B0609030804020204" pitchFamily="49" charset="0"/>
                </a:rPr>
                <a:t>template</a:t>
              </a:r>
              <a:r>
                <a:rPr lang="en" altLang="zh-TW" sz="1600" b="0">
                  <a:solidFill>
                    <a:srgbClr val="808080"/>
                  </a:solidFill>
                  <a:effectLst/>
                  <a:latin typeface="Menlo" panose="020B0609030804020204" pitchFamily="49" charset="0"/>
                </a:rPr>
                <a:t>&gt;</a:t>
              </a:r>
              <a:endPara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" altLang="zh-TW" sz="1600" b="0">
                  <a:solidFill>
                    <a:srgbClr val="808080"/>
                  </a:solidFill>
                  <a:effectLst/>
                  <a:latin typeface="Menlo" panose="020B0609030804020204" pitchFamily="49" charset="0"/>
                </a:rPr>
                <a:t>  &lt;</a:t>
              </a:r>
              <a:r>
                <a:rPr lang="en" altLang="zh-TW" sz="1600" b="0">
                  <a:solidFill>
                    <a:srgbClr val="569CD6"/>
                  </a:solidFill>
                  <a:effectLst/>
                  <a:latin typeface="Menlo" panose="020B0609030804020204" pitchFamily="49" charset="0"/>
                </a:rPr>
                <a:t>header</a:t>
              </a:r>
              <a:r>
                <a:rPr lang="en" altLang="zh-TW" sz="1600" b="0">
                  <a:solidFill>
                    <a:srgbClr val="808080"/>
                  </a:solidFill>
                  <a:effectLst/>
                  <a:latin typeface="Menlo" panose="020B0609030804020204" pitchFamily="49" charset="0"/>
                </a:rPr>
                <a:t>&gt;</a:t>
              </a:r>
              <a:endPara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" altLang="zh-TW" sz="1600" b="0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    &lt;!-- HTML </a:t>
              </a:r>
              <a:r>
                <a:rPr lang="zh-TW" altLang="en-US" sz="1600" b="0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模板 </a:t>
              </a:r>
              <a:r>
                <a:rPr lang="en-US" altLang="zh-TW" sz="1600" b="0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--&gt;</a:t>
              </a:r>
              <a:endParaRPr lang="zh-TW" altLang="en-US" sz="1600" b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altLang="zh-TW" sz="1600" b="0">
                  <a:solidFill>
                    <a:srgbClr val="808080"/>
                  </a:solidFill>
                  <a:effectLst/>
                  <a:latin typeface="Menlo" panose="020B0609030804020204" pitchFamily="49" charset="0"/>
                </a:rPr>
                <a:t>  &lt;/</a:t>
              </a:r>
              <a:r>
                <a:rPr lang="en" altLang="zh-TW" sz="1600" b="0">
                  <a:solidFill>
                    <a:srgbClr val="569CD6"/>
                  </a:solidFill>
                  <a:effectLst/>
                  <a:latin typeface="Menlo" panose="020B0609030804020204" pitchFamily="49" charset="0"/>
                </a:rPr>
                <a:t>header</a:t>
              </a:r>
              <a:r>
                <a:rPr lang="en" altLang="zh-TW" sz="1600" b="0">
                  <a:solidFill>
                    <a:srgbClr val="808080"/>
                  </a:solidFill>
                  <a:effectLst/>
                  <a:latin typeface="Menlo" panose="020B0609030804020204" pitchFamily="49" charset="0"/>
                </a:rPr>
                <a:t>&gt;</a:t>
              </a:r>
              <a:endPara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" altLang="zh-TW" sz="1600" b="0">
                  <a:solidFill>
                    <a:srgbClr val="808080"/>
                  </a:solidFill>
                  <a:effectLst/>
                  <a:latin typeface="Menlo" panose="020B0609030804020204" pitchFamily="49" charset="0"/>
                </a:rPr>
                <a:t>&lt;/</a:t>
              </a:r>
              <a:r>
                <a:rPr lang="en" altLang="zh-TW" sz="1600" b="0">
                  <a:solidFill>
                    <a:srgbClr val="569CD6"/>
                  </a:solidFill>
                  <a:effectLst/>
                  <a:latin typeface="Menlo" panose="020B0609030804020204" pitchFamily="49" charset="0"/>
                </a:rPr>
                <a:t>template</a:t>
              </a:r>
              <a:r>
                <a:rPr lang="en" altLang="zh-TW" sz="1600" b="0">
                  <a:solidFill>
                    <a:srgbClr val="808080"/>
                  </a:solidFill>
                  <a:effectLst/>
                  <a:latin typeface="Menlo" panose="020B0609030804020204" pitchFamily="49" charset="0"/>
                </a:rPr>
                <a:t>&gt;</a:t>
              </a:r>
              <a:endPara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br>
                <a:rPr lang="en" altLang="zh-TW" sz="1600" b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</a:br>
              <a:r>
                <a:rPr lang="en" altLang="zh-TW" sz="1600" b="0">
                  <a:solidFill>
                    <a:srgbClr val="808080"/>
                  </a:solidFill>
                  <a:effectLst/>
                  <a:latin typeface="Menlo" panose="020B0609030804020204" pitchFamily="49" charset="0"/>
                </a:rPr>
                <a:t>&lt;</a:t>
              </a:r>
              <a:r>
                <a:rPr lang="en" altLang="zh-TW" sz="1600" b="0">
                  <a:solidFill>
                    <a:srgbClr val="569CD6"/>
                  </a:solidFill>
                  <a:effectLst/>
                  <a:latin typeface="Menlo" panose="020B0609030804020204" pitchFamily="49" charset="0"/>
                </a:rPr>
                <a:t>style</a:t>
              </a:r>
              <a:r>
                <a:rPr lang="en" altLang="zh-TW" sz="1600" b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TW" sz="1600" b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scoped</a:t>
              </a:r>
              <a:r>
                <a:rPr lang="en" altLang="zh-TW" sz="1600" b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TW" sz="1600" b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lang</a:t>
              </a:r>
              <a:r>
                <a:rPr lang="en" altLang="zh-TW" sz="1600" b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" altLang="zh-TW" sz="1600" b="0">
                  <a:solidFill>
                    <a:srgbClr val="CE9178"/>
                  </a:solidFill>
                  <a:effectLst/>
                  <a:latin typeface="Menlo" panose="020B0609030804020204" pitchFamily="49" charset="0"/>
                </a:rPr>
                <a:t>"postcss"</a:t>
              </a:r>
              <a:r>
                <a:rPr lang="en" altLang="zh-TW" sz="1600" b="0">
                  <a:solidFill>
                    <a:srgbClr val="808080"/>
                  </a:solidFill>
                  <a:effectLst/>
                  <a:latin typeface="Menlo" panose="020B0609030804020204" pitchFamily="49" charset="0"/>
                </a:rPr>
                <a:t>&gt;</a:t>
              </a:r>
              <a:endPara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" altLang="zh-TW" sz="1600" b="0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  /* CSS </a:t>
              </a:r>
              <a:r>
                <a:rPr lang="zh-TW" altLang="en-US" sz="1600" b="0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樣式 *</a:t>
              </a:r>
              <a:r>
                <a:rPr lang="en-US" altLang="zh-TW" sz="1600" b="0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/</a:t>
              </a:r>
              <a:endParaRPr lang="zh-TW" altLang="en-US" sz="1600" b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altLang="zh-TW" sz="1600" b="0">
                  <a:solidFill>
                    <a:srgbClr val="808080"/>
                  </a:solidFill>
                  <a:effectLst/>
                  <a:latin typeface="Menlo" panose="020B0609030804020204" pitchFamily="49" charset="0"/>
                </a:rPr>
                <a:t>&lt;/</a:t>
              </a:r>
              <a:r>
                <a:rPr lang="en" altLang="zh-TW" sz="1600" b="0">
                  <a:solidFill>
                    <a:srgbClr val="569CD6"/>
                  </a:solidFill>
                  <a:effectLst/>
                  <a:latin typeface="Menlo" panose="020B0609030804020204" pitchFamily="49" charset="0"/>
                </a:rPr>
                <a:t>style</a:t>
              </a:r>
              <a:r>
                <a:rPr lang="en" altLang="zh-TW" sz="1600" b="0">
                  <a:solidFill>
                    <a:srgbClr val="808080"/>
                  </a:solidFill>
                  <a:effectLst/>
                  <a:latin typeface="Menlo" panose="020B0609030804020204" pitchFamily="49" charset="0"/>
                </a:rPr>
                <a:t>&gt;</a:t>
              </a:r>
              <a:endPara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3CC3527-38AE-0647-ACA2-00A0D1D0DA2C}"/>
                </a:ext>
              </a:extLst>
            </p:cNvPr>
            <p:cNvSpPr txBox="1"/>
            <p:nvPr/>
          </p:nvSpPr>
          <p:spPr>
            <a:xfrm>
              <a:off x="6355193" y="2506715"/>
              <a:ext cx="13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>
                  <a:solidFill>
                    <a:srgbClr val="2C6A80"/>
                  </a:solidFill>
                </a:rPr>
                <a:t>Header.vue</a:t>
              </a: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8A89D322-BD7E-6445-9978-90826909F1A3}"/>
              </a:ext>
            </a:extLst>
          </p:cNvPr>
          <p:cNvGrpSpPr/>
          <p:nvPr/>
        </p:nvGrpSpPr>
        <p:grpSpPr>
          <a:xfrm>
            <a:off x="5081656" y="3959352"/>
            <a:ext cx="1190012" cy="777240"/>
            <a:chOff x="5115528" y="5064881"/>
            <a:chExt cx="1190012" cy="777240"/>
          </a:xfrm>
        </p:grpSpPr>
        <p:sp>
          <p:nvSpPr>
            <p:cNvPr id="96" name="向右箭號 95">
              <a:extLst>
                <a:ext uri="{FF2B5EF4-FFF2-40B4-BE49-F238E27FC236}">
                  <a16:creationId xmlns:a16="http://schemas.microsoft.com/office/drawing/2014/main" id="{FF624CEE-41A4-C649-A740-0F34C6C62B62}"/>
                </a:ext>
              </a:extLst>
            </p:cNvPr>
            <p:cNvSpPr/>
            <p:nvPr/>
          </p:nvSpPr>
          <p:spPr>
            <a:xfrm>
              <a:off x="5115528" y="5064881"/>
              <a:ext cx="1190012" cy="77724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>
                <a:rot lat="0" lon="0" rev="1079999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0" name="文字方塊 119">
              <a:extLst>
                <a:ext uri="{FF2B5EF4-FFF2-40B4-BE49-F238E27FC236}">
                  <a16:creationId xmlns:a16="http://schemas.microsoft.com/office/drawing/2014/main" id="{30FEA4C1-0FB3-574B-82AD-FF0DD2E58E0F}"/>
                </a:ext>
              </a:extLst>
            </p:cNvPr>
            <p:cNvSpPr txBox="1"/>
            <p:nvPr/>
          </p:nvSpPr>
          <p:spPr>
            <a:xfrm>
              <a:off x="5434618" y="5281535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>
                  <a:solidFill>
                    <a:schemeClr val="bg1"/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引</a:t>
              </a:r>
              <a:r>
                <a:rPr kumimoji="1" lang="zh-TW" altLang="en-US" dirty="0">
                  <a:solidFill>
                    <a:schemeClr val="bg1"/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 </a:t>
              </a:r>
              <a:r>
                <a:rPr kumimoji="1" lang="zh-CN" altLang="en-US" dirty="0">
                  <a:solidFill>
                    <a:schemeClr val="bg1"/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入</a:t>
              </a:r>
              <a:endParaRPr kumimoji="1" lang="zh-TW" altLang="en-US" dirty="0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162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圓角矩形 13">
            <a:extLst>
              <a:ext uri="{FF2B5EF4-FFF2-40B4-BE49-F238E27FC236}">
                <a16:creationId xmlns:a16="http://schemas.microsoft.com/office/drawing/2014/main" id="{B9F0FA90-4322-AE49-9EE5-76137D575791}"/>
              </a:ext>
            </a:extLst>
          </p:cNvPr>
          <p:cNvSpPr/>
          <p:nvPr/>
        </p:nvSpPr>
        <p:spPr>
          <a:xfrm>
            <a:off x="2529302" y="2782111"/>
            <a:ext cx="6947767" cy="3384987"/>
          </a:xfrm>
          <a:prstGeom prst="roundRect">
            <a:avLst>
              <a:gd name="adj" fmla="val 632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</a:rPr>
              <a:pPr algn="r"/>
              <a:t>9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D5CE195-A40B-844B-B9C2-2A2CCA835ACB}"/>
              </a:ext>
            </a:extLst>
          </p:cNvPr>
          <p:cNvSpPr txBox="1"/>
          <p:nvPr/>
        </p:nvSpPr>
        <p:spPr>
          <a:xfrm>
            <a:off x="1490570" y="918672"/>
            <a:ext cx="3345788" cy="59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核心概念</a:t>
            </a:r>
            <a:r>
              <a:rPr kumimoji="1" lang="en-US" altLang="zh-TW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 - </a:t>
            </a:r>
            <a:r>
              <a:rPr lang="zh-TW" altLang="en-US" sz="2400" dirty="0">
                <a:latin typeface="PingFang TC" panose="020B0400000000000000" pitchFamily="34" charset="-120"/>
                <a:ea typeface="PingFang TC" panose="020B0400000000000000" pitchFamily="34" charset="-120"/>
              </a:rPr>
              <a:t>單向數據流</a:t>
            </a:r>
            <a:endParaRPr kumimoji="1" lang="zh-TW" altLang="en-US" sz="2400" dirty="0"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1467B99-8768-4C40-A2BD-B8BF00400459}"/>
              </a:ext>
            </a:extLst>
          </p:cNvPr>
          <p:cNvSpPr txBox="1"/>
          <p:nvPr/>
        </p:nvSpPr>
        <p:spPr>
          <a:xfrm>
            <a:off x="2198456" y="1904561"/>
            <a:ext cx="7181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父子組件間數據的傳遞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 (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props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和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emit</a:t>
            </a:r>
            <a:r>
              <a:rPr lang="zh-TW" altLang="en-US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)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，使數據流明確且易追蹤。</a:t>
            </a:r>
            <a:endParaRPr lang="zh-TW" altLang="e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0F8271F-313B-464F-A453-5BB279C0949C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從基礎到協作</a:t>
            </a:r>
          </a:p>
        </p:txBody>
      </p:sp>
      <p:sp>
        <p:nvSpPr>
          <p:cNvPr id="96" name="圓角矩形 95">
            <a:extLst>
              <a:ext uri="{FF2B5EF4-FFF2-40B4-BE49-F238E27FC236}">
                <a16:creationId xmlns:a16="http://schemas.microsoft.com/office/drawing/2014/main" id="{7B462E5D-96BE-0947-9A2C-D6ADB827F930}"/>
              </a:ext>
            </a:extLst>
          </p:cNvPr>
          <p:cNvSpPr/>
          <p:nvPr/>
        </p:nvSpPr>
        <p:spPr>
          <a:xfrm>
            <a:off x="2752348" y="4818928"/>
            <a:ext cx="6384539" cy="85547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0BD39AF-9711-9544-8188-45C1E4B26AA0}"/>
              </a:ext>
            </a:extLst>
          </p:cNvPr>
          <p:cNvSpPr txBox="1"/>
          <p:nvPr/>
        </p:nvSpPr>
        <p:spPr>
          <a:xfrm>
            <a:off x="2906342" y="30414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父組件</a:t>
            </a:r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8C232EE5-1CC9-F445-87B9-231CB3D88DE6}"/>
              </a:ext>
            </a:extLst>
          </p:cNvPr>
          <p:cNvSpPr txBox="1"/>
          <p:nvPr/>
        </p:nvSpPr>
        <p:spPr>
          <a:xfrm>
            <a:off x="5435570" y="5062000"/>
            <a:ext cx="926319" cy="366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子組件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8B411D1D-EF91-2E4A-A8A1-F5C9AF53B101}"/>
              </a:ext>
            </a:extLst>
          </p:cNvPr>
          <p:cNvGrpSpPr/>
          <p:nvPr/>
        </p:nvGrpSpPr>
        <p:grpSpPr>
          <a:xfrm>
            <a:off x="2752348" y="3467974"/>
            <a:ext cx="667170" cy="1200087"/>
            <a:chOff x="2752348" y="3467974"/>
            <a:chExt cx="667170" cy="1200087"/>
          </a:xfrm>
        </p:grpSpPr>
        <p:cxnSp>
          <p:nvCxnSpPr>
            <p:cNvPr id="19" name="直線箭頭接點 18">
              <a:extLst>
                <a:ext uri="{FF2B5EF4-FFF2-40B4-BE49-F238E27FC236}">
                  <a16:creationId xmlns:a16="http://schemas.microsoft.com/office/drawing/2014/main" id="{11A58FB9-4036-E846-BFEC-AF9EC1479C4F}"/>
                </a:ext>
              </a:extLst>
            </p:cNvPr>
            <p:cNvCxnSpPr/>
            <p:nvPr/>
          </p:nvCxnSpPr>
          <p:spPr>
            <a:xfrm>
              <a:off x="3386412" y="3467974"/>
              <a:ext cx="0" cy="1200087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3BFF0EE0-1502-BC4E-A507-5899A5BF3764}"/>
                </a:ext>
              </a:extLst>
            </p:cNvPr>
            <p:cNvSpPr txBox="1"/>
            <p:nvPr/>
          </p:nvSpPr>
          <p:spPr>
            <a:xfrm>
              <a:off x="2752348" y="3881799"/>
              <a:ext cx="6671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>
                  <a:solidFill>
                    <a:schemeClr val="accent6">
                      <a:lumMod val="75000"/>
                    </a:schemeClr>
                  </a:solidFill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props</a:t>
              </a:r>
              <a:endParaRPr kumimoji="1" lang="zh-TW" altLang="en-US" sz="1400" dirty="0">
                <a:solidFill>
                  <a:schemeClr val="accent6">
                    <a:lumMod val="7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1FF7F446-EB0D-9241-90D2-DDF1E6DBB1C4}"/>
              </a:ext>
            </a:extLst>
          </p:cNvPr>
          <p:cNvGrpSpPr/>
          <p:nvPr/>
        </p:nvGrpSpPr>
        <p:grpSpPr>
          <a:xfrm>
            <a:off x="6541759" y="3463715"/>
            <a:ext cx="556855" cy="1192926"/>
            <a:chOff x="6541759" y="3463715"/>
            <a:chExt cx="556855" cy="1192926"/>
          </a:xfrm>
        </p:grpSpPr>
        <p:cxnSp>
          <p:nvCxnSpPr>
            <p:cNvPr id="121" name="直線箭頭接點 120">
              <a:extLst>
                <a:ext uri="{FF2B5EF4-FFF2-40B4-BE49-F238E27FC236}">
                  <a16:creationId xmlns:a16="http://schemas.microsoft.com/office/drawing/2014/main" id="{FAD47E36-DC89-0842-966C-0C6A5EF9C2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1759" y="3463715"/>
              <a:ext cx="0" cy="1192926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文字方塊 122">
              <a:extLst>
                <a:ext uri="{FF2B5EF4-FFF2-40B4-BE49-F238E27FC236}">
                  <a16:creationId xmlns:a16="http://schemas.microsoft.com/office/drawing/2014/main" id="{110A1C6F-7613-8048-A649-6D5233A700C4}"/>
                </a:ext>
              </a:extLst>
            </p:cNvPr>
            <p:cNvSpPr txBox="1"/>
            <p:nvPr/>
          </p:nvSpPr>
          <p:spPr>
            <a:xfrm>
              <a:off x="6543654" y="3906290"/>
              <a:ext cx="554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>
                  <a:solidFill>
                    <a:schemeClr val="accent6">
                      <a:lumMod val="75000"/>
                    </a:schemeClr>
                  </a:solidFill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emit</a:t>
              </a:r>
              <a:endParaRPr kumimoji="1" lang="zh-TW" altLang="en-US" sz="1400" dirty="0">
                <a:solidFill>
                  <a:schemeClr val="accent6">
                    <a:lumMod val="7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endParaRPr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88E580CA-B525-7B45-8A48-A4F97A1BBBB8}"/>
              </a:ext>
            </a:extLst>
          </p:cNvPr>
          <p:cNvGrpSpPr/>
          <p:nvPr/>
        </p:nvGrpSpPr>
        <p:grpSpPr>
          <a:xfrm>
            <a:off x="3985435" y="3471553"/>
            <a:ext cx="1450135" cy="1192926"/>
            <a:chOff x="8110488" y="3471553"/>
            <a:chExt cx="1450135" cy="1192926"/>
          </a:xfrm>
        </p:grpSpPr>
        <p:cxnSp>
          <p:nvCxnSpPr>
            <p:cNvPr id="122" name="直線箭頭接點 121">
              <a:extLst>
                <a:ext uri="{FF2B5EF4-FFF2-40B4-BE49-F238E27FC236}">
                  <a16:creationId xmlns:a16="http://schemas.microsoft.com/office/drawing/2014/main" id="{C2B9174F-7398-F243-B2BF-B65E81FAD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77596" y="3471553"/>
              <a:ext cx="0" cy="1192926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D6DB9983-7E0F-2E4E-9212-51114F79AF28}"/>
                </a:ext>
              </a:extLst>
            </p:cNvPr>
            <p:cNvCxnSpPr>
              <a:cxnSpLocks/>
            </p:cNvCxnSpPr>
            <p:nvPr/>
          </p:nvCxnSpPr>
          <p:spPr>
            <a:xfrm>
              <a:off x="8110488" y="3879850"/>
              <a:ext cx="334217" cy="334217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5BF607C3-5B2E-0F41-AF9E-9C65068E8D20}"/>
                </a:ext>
              </a:extLst>
            </p:cNvPr>
            <p:cNvCxnSpPr/>
            <p:nvPr/>
          </p:nvCxnSpPr>
          <p:spPr>
            <a:xfrm flipV="1">
              <a:off x="8110488" y="3879850"/>
              <a:ext cx="334217" cy="334217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文字方塊 123">
              <a:extLst>
                <a:ext uri="{FF2B5EF4-FFF2-40B4-BE49-F238E27FC236}">
                  <a16:creationId xmlns:a16="http://schemas.microsoft.com/office/drawing/2014/main" id="{1E78BC13-E5A4-3A45-80E5-FFDB07679B50}"/>
                </a:ext>
              </a:extLst>
            </p:cNvPr>
            <p:cNvSpPr txBox="1"/>
            <p:nvPr/>
          </p:nvSpPr>
          <p:spPr>
            <a:xfrm>
              <a:off x="8475069" y="3914128"/>
              <a:ext cx="1085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C00000"/>
                  </a:solidFill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修改</a:t>
              </a:r>
              <a:r>
                <a:rPr kumimoji="1" lang="zh-TW" altLang="en-US" sz="1400" dirty="0">
                  <a:solidFill>
                    <a:srgbClr val="C00000"/>
                  </a:solidFill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 </a:t>
              </a:r>
              <a:r>
                <a:rPr kumimoji="1" lang="en-US" altLang="zh-TW" sz="1400" dirty="0">
                  <a:solidFill>
                    <a:srgbClr val="C00000"/>
                  </a:solidFill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props</a:t>
              </a:r>
              <a:endParaRPr kumimoji="1" lang="zh-TW" altLang="en-US" sz="1400" dirty="0">
                <a:solidFill>
                  <a:srgbClr val="C00000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518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1859</TotalTime>
  <Words>2734</Words>
  <Application>Microsoft Macintosh PowerPoint</Application>
  <PresentationFormat>寬螢幕</PresentationFormat>
  <Paragraphs>574</Paragraphs>
  <Slides>29</Slides>
  <Notes>29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9" baseType="lpstr">
      <vt:lpstr>新細明體</vt:lpstr>
      <vt:lpstr>等线</vt:lpstr>
      <vt:lpstr>等线 Light</vt:lpstr>
      <vt:lpstr>微软雅黑</vt:lpstr>
      <vt:lpstr>Open Sans</vt:lpstr>
      <vt:lpstr>PingFang TC</vt:lpstr>
      <vt:lpstr>PingFang TC Medium</vt:lpstr>
      <vt:lpstr>Arial</vt:lpstr>
      <vt:lpstr>Menlo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陳毅丞</cp:lastModifiedBy>
  <cp:revision>139</cp:revision>
  <dcterms:created xsi:type="dcterms:W3CDTF">2017-10-03T07:58:16Z</dcterms:created>
  <dcterms:modified xsi:type="dcterms:W3CDTF">2025-02-19T09:37:14Z</dcterms:modified>
</cp:coreProperties>
</file>