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9" r:id="rId3"/>
    <p:sldId id="321" r:id="rId4"/>
    <p:sldId id="320" r:id="rId5"/>
    <p:sldId id="257" r:id="rId6"/>
    <p:sldId id="287" r:id="rId7"/>
    <p:sldId id="302" r:id="rId8"/>
    <p:sldId id="323" r:id="rId9"/>
    <p:sldId id="303" r:id="rId10"/>
    <p:sldId id="304" r:id="rId11"/>
    <p:sldId id="324" r:id="rId12"/>
    <p:sldId id="288" r:id="rId13"/>
    <p:sldId id="289" r:id="rId14"/>
    <p:sldId id="316" r:id="rId15"/>
    <p:sldId id="290" r:id="rId16"/>
    <p:sldId id="291" r:id="rId17"/>
    <p:sldId id="292" r:id="rId18"/>
    <p:sldId id="293" r:id="rId19"/>
    <p:sldId id="305" r:id="rId20"/>
    <p:sldId id="294" r:id="rId21"/>
    <p:sldId id="297" r:id="rId22"/>
    <p:sldId id="325" r:id="rId23"/>
    <p:sldId id="298" r:id="rId24"/>
    <p:sldId id="306" r:id="rId25"/>
    <p:sldId id="299" r:id="rId26"/>
    <p:sldId id="296" r:id="rId27"/>
    <p:sldId id="300" r:id="rId28"/>
    <p:sldId id="318" r:id="rId29"/>
    <p:sldId id="301" r:id="rId30"/>
    <p:sldId id="307" r:id="rId31"/>
    <p:sldId id="315" r:id="rId32"/>
    <p:sldId id="317" r:id="rId33"/>
    <p:sldId id="295" r:id="rId34"/>
    <p:sldId id="308" r:id="rId35"/>
    <p:sldId id="312" r:id="rId36"/>
    <p:sldId id="313" r:id="rId37"/>
    <p:sldId id="314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80"/>
    <a:srgbClr val="9BD4CC"/>
    <a:srgbClr val="2EB0A2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3236"/>
  </p:normalViewPr>
  <p:slideViewPr>
    <p:cSldViewPr snapToGrid="0">
      <p:cViewPr varScale="1">
        <p:scale>
          <a:sx n="90" d="100"/>
          <a:sy n="90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各位長官、同仁大家好</a:t>
            </a:r>
            <a:endParaRPr lang="en-US" altLang="zh-CN" b="0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b="0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我是</a:t>
            </a:r>
            <a:r>
              <a:rPr lang="zh-TW" altLang="en-US" b="0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系統整合部 毅丞</a:t>
            </a:r>
            <a:endParaRPr lang="en-US" altLang="zh-TW" b="0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b="0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TW" altLang="en-US" b="0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今天的主題，想來跟大家聊聊 </a:t>
            </a:r>
            <a:r>
              <a:rPr lang="en-US" altLang="zh-TW" b="0" i="0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Vue3 </a:t>
            </a:r>
            <a:r>
              <a:rPr lang="zh-CN" altLang="en-US" b="0" i="0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從基礎到協作</a:t>
            </a:r>
            <a:endParaRPr lang="en-US" altLang="zh-CN" b="0" i="0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接著是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b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則無法單獨使用，必須將這些值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包覆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物件中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取值跟賦值，不須使用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，即可使用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一般型態，無法單獨使用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物件的資料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使用方式與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一樣，將資料包覆在裡面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7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重新來看一下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的差異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適用的類型，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不能單獨使用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基本型態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語法上，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可以直接使用基本型態，而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必須將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基本型態 使用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取值方式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修改方式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第二個核心概念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如何拆分程式碼，讓開發更容易維護？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組件 </a:t>
            </a: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(Component)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來封裝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將應用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拆分成 多個小型的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組件，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而每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個組件各自包含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zh-TW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樣式和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JS)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r>
              <a:rPr lang="zh-TW" altLang="e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接著我們來看一下程式碼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為例，我們可以將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寫在同一份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引入到原本的介面檔案裡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有利於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模組的重用、測試以及維護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2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如何讓組件邏輯更清晰、更易閱讀？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來組織程式碼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以往我們在寫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的時候，必須依照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Options 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規格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一個蘿蔔一個坑的方式，將業務邏輯拆分到，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等區塊中，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同一個業務邏輯的程式會散佈在不同地方，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寫法，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我們只要在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函式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區塊內，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以橘色區塊為例，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可以簡單的將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相同邏輯的程式碼 寫在一起，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讓程式碼更容易閱讀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6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Computed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計算屬性</a:t>
            </a: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與 </a:t>
            </a:r>
            <a:r>
              <a:rPr kumimoji="1" lang="en-US" altLang="zh-TW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Watch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監聽器</a:t>
            </a:r>
            <a:endParaRPr kumimoji="1" lang="en-US" altLang="zh-CN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根據數據變化，重新計算值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Computed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來動態計算值，使用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Watch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來監聽數據的變化。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在依賴的參數變化時，會重新計算回傳值，並具有緩存的作用，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我們直接來看範例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我們有兩個變數，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會偵測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中的兩項變數，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回傳計算結果，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所以當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變數發生變化時，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會重新計算結果，並回傳給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分析到之前已經有緩存過結果，則會直接將緩存的結果回傳，不會重新計算。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接著我們來看看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這邊我們來監聽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值發生變更時，將會觸發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中的程式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88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接著是，</a:t>
            </a:r>
            <a:r>
              <a:rPr lang="zh-TW" altLang="en-US"/>
              <a:t>與後端 </a:t>
            </a:r>
            <a:r>
              <a:rPr lang="en-US" altLang="zh-TW"/>
              <a:t>API </a:t>
            </a:r>
            <a:r>
              <a:rPr lang="zh-CN" altLang="en-US"/>
              <a:t>整合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7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由這張圖可以看到，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在透過不同裝置平台，使用系統時，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一般情況下是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由前端介面，來決定，要在什麼時間點 去 觸發後端的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一開始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載入畫面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使用者點擊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查詢按鈕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API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，等到後端回傳查詢結果後，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前端再將資料更新於畫面上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7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 常用的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內建功能較多，可以設置攔截器、取消請求，超時設定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等等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 適合 大型專案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瀏覽器原生支援，但功能有限，必須自行實作其他功能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適合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輕量應用、測試連線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，這組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Token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類似憑證，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裡面會包含要給前端的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資訊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前端自行決定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儲存方式，可將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在全域變數中，或是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請求其他資源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附加方式，可以在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中，透過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若驗證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有效，才能獲取後端回傳的資料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依各專案使用情境及安全性，略有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不同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舉例來說，你到遊樂園，購買門票之後，售票員會給你一張門票，</a:t>
            </a:r>
            <a:b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有了這張門票，你就可以使用遊樂園中的各種設施，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1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機制中，驗證成功後，所發出的憑證，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左邊的 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亂數中，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 包含三個部分：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的類型與雜湊函式。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要攜帶的資料，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可包含登入者資訊、到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期時間等。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加上密鑰 進行雜湊，會產生一組不可逆的亂數，當成簽章，用來驗證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是否經過篡改。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3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相信大家曾經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都有這些相關的問題？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是什麼？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 是什麼？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生成器 是什麼？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9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部分，來聊聊</a:t>
            </a:r>
            <a:r>
              <a:rPr lang="zh-TW" altLang="en-US" dirty="0"/>
              <a:t> 前端 </a:t>
            </a:r>
            <a:r>
              <a:rPr lang="en-US" altLang="zh-TW" dirty="0"/>
              <a:t>Vue3 </a:t>
            </a:r>
            <a:r>
              <a:rPr lang="zh-CN" altLang="en-US" dirty="0"/>
              <a:t>生成器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當我們在使用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框架時，免不了會需要重新配置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套件 及 設定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生成器，可以幫助開發者快速生成專案的基本結構，避免重複性的手動配置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自動化專案初始化，少走彎路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53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</a:t>
            </a: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簡介</a:t>
            </a:r>
            <a:endParaRPr kumimoji="1" lang="zh-TW" altLang="en-US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可以透過指令方式，簡單生成前端專案基礎架構。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方便生成、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會自動產生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前端的基礎架構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方便設定、 會自動產生 相關設定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簡單入門、 生成的檔案中，已涵蓋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Demo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範例，以供參考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統一規範、 檔案中已涵蓋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TSLint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格式化設定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開發環境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建議使用版本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20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以上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開發，因為在生成器中，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有包含了針對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，調整了相關設定，像是 存擋自動程式碼格式化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等等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25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8F048369-ED1C-D048-A030-20F85EB01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套件說明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1.2.4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，相關套件，這次有針對弱點套件，做了升版</a:t>
            </a:r>
            <a:b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內置套件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endParaRPr lang="en-US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民國年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日期套件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模組化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主程式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auto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9046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格式化管理</a:t>
            </a:r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Less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Prettier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格式化管理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pinia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SASS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Typescript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import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導入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components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導入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本地端開發伺服器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會後會提供這份簡報給大家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以上套件及版號，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有興趣的可以再回頭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參考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這些套件，都是掛載在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生成器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裡的預設，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大家可以因應不同專案需求，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在生成器生成完專案後，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再自行調整，替換套件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及 相關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版本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39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生成器的使用文件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可在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WIKI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找到，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可以點擊下方連結，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或直接在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WIKI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上搜尋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『generator-fbl-vue3-starter』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就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找到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相關資料，</a:t>
            </a:r>
            <a:endParaRPr lang="en-US" altLang="zh-TW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此使用文件內，也包含 每個版本的 更新內容，可供參考</a:t>
            </a: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282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部分，要講解一下</a:t>
            </a:r>
            <a:r>
              <a:rPr lang="zh-TW" altLang="en-US" dirty="0"/>
              <a:t> </a:t>
            </a:r>
            <a:r>
              <a:rPr lang="zh-CN" altLang="en-US" dirty="0"/>
              <a:t>怎麼</a:t>
            </a:r>
            <a:r>
              <a:rPr lang="zh-TW" altLang="en-US" dirty="0"/>
              <a:t> 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Vue3 </a:t>
            </a:r>
            <a:r>
              <a:rPr lang="zh-CN" altLang="en-US" dirty="0"/>
              <a:t>生成器，實作一個新的專案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會後會提供簡報給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8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前置作業，</a:t>
            </a:r>
            <a:r>
              <a:rPr lang="zh-TW" altLang="en-US"/>
              <a:t>我們必須先安裝 生成工具</a:t>
            </a:r>
            <a:endParaRPr lang="en-US" altLang="zh-TW"/>
          </a:p>
          <a:p>
            <a:endParaRPr lang="en-US" altLang="zh-TW"/>
          </a:p>
          <a:p>
            <a:r>
              <a:rPr lang="zh-CN" altLang="en-US"/>
              <a:t>首先，安裝</a:t>
            </a:r>
            <a:r>
              <a:rPr lang="zh-TW" altLang="en-US"/>
              <a:t> </a:t>
            </a:r>
            <a:r>
              <a:rPr lang="en-US" altLang="zh-TW"/>
              <a:t>Yeoman</a:t>
            </a:r>
          </a:p>
          <a:p>
            <a:r>
              <a:rPr lang="zh-CN" altLang="en-US"/>
              <a:t>執行指令：</a:t>
            </a:r>
            <a:r>
              <a:rPr lang="zh-TW" altLang="en-US"/>
              <a:t> </a:t>
            </a:r>
            <a:r>
              <a:rPr lang="en-US" altLang="zh-CN"/>
              <a:t>npm install -g yo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這邊的</a:t>
            </a:r>
            <a:r>
              <a:rPr lang="zh-TW" altLang="en-US"/>
              <a:t> </a:t>
            </a:r>
            <a:r>
              <a:rPr lang="en-US" altLang="zh-TW"/>
              <a:t>-g</a:t>
            </a:r>
            <a:r>
              <a:rPr lang="zh-TW" altLang="en-US"/>
              <a:t>，是要將套件安裝在本地端的全域，方便之後還可以使用。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第二步，安裝</a:t>
            </a:r>
            <a:r>
              <a:rPr lang="zh-TW" altLang="en-US"/>
              <a:t> </a:t>
            </a:r>
            <a:r>
              <a:rPr lang="en-US" altLang="zh-TW"/>
              <a:t>vue3 </a:t>
            </a:r>
            <a:r>
              <a:rPr lang="zh-CN" altLang="en-US"/>
              <a:t>生成包</a:t>
            </a:r>
            <a:br>
              <a:rPr lang="en-US" altLang="zh-CN"/>
            </a:br>
            <a:r>
              <a:rPr lang="zh-CN" altLang="en-US"/>
              <a:t>執行指令：</a:t>
            </a:r>
            <a:r>
              <a:rPr lang="zh-TW" altLang="en-US"/>
              <a:t> </a:t>
            </a: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後面的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@latest </a:t>
            </a:r>
            <a:r>
              <a:rPr lang="zh-CN" altLang="en-US" dirty="0">
                <a:solidFill>
                  <a:srgbClr val="9BD4CC"/>
                </a:solidFill>
              </a:rPr>
              <a:t>是要讓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npm </a:t>
            </a:r>
            <a:r>
              <a:rPr lang="zh-CN" altLang="en-US" dirty="0">
                <a:solidFill>
                  <a:srgbClr val="9BD4CC"/>
                </a:solidFill>
              </a:rPr>
              <a:t>幫我們抓取</a:t>
            </a:r>
            <a:r>
              <a:rPr lang="zh-TW" altLang="en-US" dirty="0">
                <a:solidFill>
                  <a:srgbClr val="9BD4CC"/>
                </a:solidFill>
              </a:rPr>
              <a:t> 最新版</a:t>
            </a:r>
            <a:endParaRPr lang="en-US" altLang="zh-TW" dirty="0">
              <a:solidFill>
                <a:srgbClr val="9BD4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0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9BD4CC"/>
                </a:solidFill>
              </a:rPr>
              <a:t>接著</a:t>
            </a:r>
            <a:r>
              <a:rPr lang="zh-CN" altLang="en-US" dirty="0">
                <a:solidFill>
                  <a:srgbClr val="9BD4CC"/>
                </a:solidFill>
              </a:rPr>
              <a:t>，要開始來</a:t>
            </a:r>
            <a:r>
              <a:rPr lang="zh-TW" altLang="en-US" dirty="0">
                <a:solidFill>
                  <a:srgbClr val="9BD4CC"/>
                </a:solidFill>
              </a:rPr>
              <a:t> 產生新的專案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產生新專案時，會自動創建 專案資料夾，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所以，不需要另外創建專案資料夾，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TW" altLang="en-US" dirty="0">
                <a:solidFill>
                  <a:srgbClr val="9BD4CC"/>
                </a:solidFill>
              </a:rPr>
              <a:t>只需要先設定，要在哪個地方產生這個專案資料夾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使用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TW" altLang="en-US" dirty="0">
                <a:solidFill>
                  <a:srgbClr val="9BD4CC"/>
                </a:solidFill>
              </a:rPr>
              <a:t>，跳轉到玉生成專案資料夾的位置</a:t>
            </a:r>
            <a:r>
              <a:rPr lang="zh-CN" altLang="en-US" dirty="0">
                <a:solidFill>
                  <a:srgbClr val="9BD4CC"/>
                </a:solidFill>
              </a:rPr>
              <a:t>，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接著</a:t>
            </a:r>
            <a:r>
              <a:rPr lang="zh-TW" altLang="en-US" dirty="0">
                <a:solidFill>
                  <a:srgbClr val="9BD4CC"/>
                </a:solidFill>
              </a:rPr>
              <a:t> 利用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 套件，去實踐 </a:t>
            </a:r>
            <a:r>
              <a:rPr lang="en-US" altLang="zh-TW" dirty="0">
                <a:solidFill>
                  <a:srgbClr val="9BD4CC"/>
                </a:solidFill>
              </a:rPr>
              <a:t>vue3 </a:t>
            </a:r>
            <a:r>
              <a:rPr lang="zh-CN" altLang="en-US" dirty="0">
                <a:solidFill>
                  <a:srgbClr val="9BD4CC"/>
                </a:solidFill>
              </a:rPr>
              <a:t>生成包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err="1">
                <a:solidFill>
                  <a:schemeClr val="bg1">
                    <a:lumMod val="50000"/>
                  </a:schemeClr>
                </a:solidFill>
              </a:rPr>
              <a:t>執行指令：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若你忘記</a:t>
            </a:r>
            <a:r>
              <a:rPr lang="zh-TW" altLang="en-US" dirty="0">
                <a:solidFill>
                  <a:srgbClr val="9BD4CC"/>
                </a:solidFill>
              </a:rPr>
              <a:t> 產生包名字，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9BD4CC"/>
                </a:solidFill>
              </a:rPr>
              <a:t>(</a:t>
            </a:r>
            <a:r>
              <a:rPr lang="zh-CN" altLang="en-US" dirty="0">
                <a:solidFill>
                  <a:srgbClr val="9BD4CC"/>
                </a:solidFill>
              </a:rPr>
              <a:t>按一下</a:t>
            </a:r>
            <a:r>
              <a:rPr lang="en-US" altLang="zh-TW" dirty="0">
                <a:solidFill>
                  <a:srgbClr val="9BD4CC"/>
                </a:solidFill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可直接 </a:t>
            </a:r>
            <a:r>
              <a:rPr lang="en-US" altLang="zh-TW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輸入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，執行，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會出現</a:t>
            </a:r>
            <a:r>
              <a:rPr lang="zh-TW" altLang="en-US" dirty="0">
                <a:solidFill>
                  <a:srgbClr val="9BD4CC"/>
                </a:solidFill>
              </a:rPr>
              <a:t>選項可選擇，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選擇要</a:t>
            </a:r>
            <a:r>
              <a:rPr lang="zh-TW" altLang="en-US" dirty="0">
                <a:solidFill>
                  <a:srgbClr val="9BD4CC"/>
                </a:solidFill>
              </a:rPr>
              <a:t>執行</a:t>
            </a:r>
            <a:r>
              <a:rPr lang="zh-CN" altLang="en-US" dirty="0">
                <a:solidFill>
                  <a:srgbClr val="9BD4CC"/>
                </a:solidFill>
              </a:rPr>
              <a:t>本地端的</a:t>
            </a:r>
            <a:r>
              <a:rPr lang="zh-TW" altLang="en-US" dirty="0">
                <a:solidFill>
                  <a:srgbClr val="9BD4CC"/>
                </a:solidFill>
              </a:rPr>
              <a:t> 哪一個 產生包，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3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執行畫面會像這張圖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運行產生包時，會先詢問 </a:t>
            </a:r>
            <a:r>
              <a:rPr lang="zh-CN" altLang="en-US"/>
              <a:t>專案名稱，這邊可以自定義專案名稱，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以</a:t>
            </a:r>
            <a:r>
              <a:rPr lang="zh-TW" altLang="en-US"/>
              <a:t> </a:t>
            </a:r>
            <a:r>
              <a:rPr lang="en-US" altLang="zh-TW"/>
              <a:t>new-project </a:t>
            </a:r>
            <a:r>
              <a:rPr lang="zh-CN" altLang="en-US"/>
              <a:t>為例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執行完畢後，就會在</a:t>
            </a:r>
            <a:r>
              <a:rPr lang="zh-TW" altLang="en-US"/>
              <a:t> 相對的資料夾，</a:t>
            </a:r>
            <a:endParaRPr lang="en-US" altLang="zh-TW"/>
          </a:p>
          <a:p>
            <a:endParaRPr lang="en-US" altLang="zh-CN"/>
          </a:p>
          <a:p>
            <a:r>
              <a:rPr lang="zh-TW" altLang="en-US"/>
              <a:t>生成 </a:t>
            </a:r>
            <a:r>
              <a:rPr lang="en-US" altLang="zh-TW"/>
              <a:t>new-project </a:t>
            </a:r>
            <a:r>
              <a:rPr lang="zh-TW" altLang="en-US"/>
              <a:t>專案資料夾，</a:t>
            </a:r>
            <a:br>
              <a:rPr lang="en-US" altLang="zh-TW"/>
            </a:br>
            <a:br>
              <a:rPr lang="en-US" altLang="zh-TW"/>
            </a:br>
            <a:r>
              <a:rPr lang="zh-CN" altLang="en-US"/>
              <a:t>這邊可以看到</a:t>
            </a:r>
            <a:r>
              <a:rPr lang="zh-TW" altLang="en-US"/>
              <a:t>，這些檔案都是 生成器 自動幫我們建置完成的檔案</a:t>
            </a:r>
            <a:endParaRPr lang="en-US" altLang="zh-TW"/>
          </a:p>
          <a:p>
            <a:r>
              <a:rPr lang="zh-TW" altLang="en-US"/>
              <a:t>相關套件 及 設定 都已經自動建置完成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是什麼？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前端框架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用來幫助開發者，更輕鬆的建立網頁應用程式。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它的主要作用是讓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(UI)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變得更容易管理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讓開發者能夠以更簡單的方法，來控制網頁上的內容與互動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45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BD4CC"/>
                </a:solidFill>
              </a:rPr>
              <a:t>生成完專案之後，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由於套件目前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只是定義在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package.json </a:t>
            </a:r>
            <a:r>
              <a:rPr lang="zh-CN" altLang="en-US" dirty="0">
                <a:solidFill>
                  <a:srgbClr val="9BD4CC"/>
                </a:solidFill>
              </a:rPr>
              <a:t>上的</a:t>
            </a:r>
            <a:r>
              <a:rPr lang="zh-TW" altLang="en-US" dirty="0">
                <a:solidFill>
                  <a:srgbClr val="9BD4CC"/>
                </a:solidFill>
              </a:rPr>
              <a:t> 文件，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其實套件還沒有下載完成，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必須使用指令，將相關套件下載下來，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我們還需要執行</a:t>
            </a:r>
            <a:r>
              <a:rPr lang="zh-TW" altLang="en-US" dirty="0">
                <a:solidFill>
                  <a:srgbClr val="9BD4CC"/>
                </a:solidFill>
              </a:rPr>
              <a:t> 安裝指令</a:t>
            </a:r>
            <a:endParaRPr lang="en-US" altLang="zh-TW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en-US" altLang="zh-TW" dirty="0">
                <a:solidFill>
                  <a:srgbClr val="9BD4CC"/>
                </a:solidFill>
              </a:rPr>
              <a:t>*(</a:t>
            </a:r>
            <a:r>
              <a:rPr lang="zh-CN" altLang="en-US" dirty="0">
                <a:solidFill>
                  <a:srgbClr val="9BD4CC"/>
                </a:solidFill>
              </a:rPr>
              <a:t>按一下</a:t>
            </a:r>
            <a:r>
              <a:rPr lang="en-US" altLang="zh-TW" dirty="0">
                <a:solidFill>
                  <a:srgbClr val="9BD4CC"/>
                </a:solidFill>
              </a:rPr>
              <a:t>)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安裝相關套件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必須先切換到</a:t>
            </a:r>
            <a:r>
              <a:rPr lang="zh-TW" altLang="en-US" dirty="0">
                <a:solidFill>
                  <a:srgbClr val="9BD4CC"/>
                </a:solidFill>
              </a:rPr>
              <a:t> 專案目錄 下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執行指令：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CN" altLang="en-US" dirty="0">
                <a:solidFill>
                  <a:srgbClr val="9BD4CC"/>
                </a:solidFill>
              </a:rPr>
              <a:t>到專案資料夾內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已剛剛範例為例</a:t>
            </a:r>
            <a:r>
              <a:rPr lang="zh-TW" altLang="en-US" dirty="0">
                <a:solidFill>
                  <a:srgbClr val="9BD4CC"/>
                </a:solidFill>
              </a:rPr>
              <a:t>，我們必須切換到  </a:t>
            </a:r>
            <a:r>
              <a:rPr lang="en-US" altLang="zh-TW" dirty="0">
                <a:solidFill>
                  <a:srgbClr val="9BD4CC"/>
                </a:solidFill>
              </a:rPr>
              <a:t>new-project-web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專案資料夾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執行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new-project-web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需要注意的是，生成完的資料夾，會在後面多出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-web </a:t>
            </a:r>
            <a:r>
              <a:rPr lang="zh-CN" altLang="en-US" dirty="0">
                <a:solidFill>
                  <a:srgbClr val="9BD4CC"/>
                </a:solidFill>
              </a:rPr>
              <a:t>字樣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再來</a:t>
            </a:r>
            <a:r>
              <a:rPr lang="zh-TW" altLang="en-US" dirty="0">
                <a:solidFill>
                  <a:srgbClr val="9BD4CC"/>
                </a:solidFill>
              </a:rPr>
              <a:t> 要執行安裝指令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en-US" altLang="zh-CN" dirty="0">
                <a:solidFill>
                  <a:srgbClr val="9BD4CC"/>
                </a:solidFill>
              </a:rPr>
              <a:t>npm install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等到執行完畢，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就可以得到一個</a:t>
            </a:r>
            <a:r>
              <a:rPr lang="en-US" altLang="zh-CN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基礎的</a:t>
            </a:r>
            <a:r>
              <a:rPr lang="en-US" altLang="zh-TW" dirty="0">
                <a:solidFill>
                  <a:srgbClr val="9BD4CC"/>
                </a:solidFill>
              </a:rPr>
              <a:t>Vue3</a:t>
            </a:r>
            <a:r>
              <a:rPr lang="zh-TW" altLang="en-US" dirty="0">
                <a:solidFill>
                  <a:srgbClr val="9BD4CC"/>
                </a:solidFill>
              </a:rPr>
              <a:t>專案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52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接著，要讓專案</a:t>
            </a:r>
            <a:r>
              <a:rPr lang="zh-TW" altLang="en-US"/>
              <a:t> 運行在本地端環境</a:t>
            </a:r>
            <a:endParaRPr lang="en-US" altLang="zh-TW"/>
          </a:p>
          <a:p>
            <a:endParaRPr lang="en-US" altLang="zh-TW"/>
          </a:p>
          <a:p>
            <a:r>
              <a:rPr lang="zh-CN" altLang="en-US"/>
              <a:t>我們可以執行指令</a:t>
            </a:r>
            <a:endParaRPr lang="en-US" altLang="zh-TW"/>
          </a:p>
          <a:p>
            <a:r>
              <a:rPr lang="zh-TW" altLang="en-US"/>
              <a:t>執行指令 ： </a:t>
            </a:r>
            <a:r>
              <a:rPr lang="en-US" altLang="zh-TW"/>
              <a:t>npm run dev</a:t>
            </a:r>
          </a:p>
          <a:p>
            <a:endParaRPr lang="en-US" altLang="zh-CN"/>
          </a:p>
          <a:p>
            <a:r>
              <a:rPr lang="zh-CN" altLang="en-US"/>
              <a:t>就可以看到</a:t>
            </a:r>
            <a:r>
              <a:rPr lang="zh-TW" altLang="en-US"/>
              <a:t> 下方這張執行畫面</a:t>
            </a:r>
            <a:br>
              <a:rPr lang="en-US" altLang="zh-TW"/>
            </a:br>
            <a:br>
              <a:rPr lang="en-US" altLang="zh-TW"/>
            </a:br>
            <a:r>
              <a:rPr lang="zh-CN" altLang="en-US"/>
              <a:t>左邊</a:t>
            </a:r>
            <a:r>
              <a:rPr lang="en-US" altLang="zh-CN"/>
              <a:t>menu </a:t>
            </a:r>
            <a:r>
              <a:rPr lang="zh-CN" altLang="en-US"/>
              <a:t>的會列出</a:t>
            </a:r>
            <a:r>
              <a:rPr lang="zh-TW" altLang="en-US"/>
              <a:t> 基礎的 </a:t>
            </a:r>
            <a:r>
              <a:rPr lang="en-US" altLang="zh-TW"/>
              <a:t>demo </a:t>
            </a:r>
            <a:r>
              <a:rPr lang="zh-CN" altLang="en-US"/>
              <a:t>範例，可供開發參考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40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若想了解更多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的相關知識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及 使用方式，可參考下方資源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教學影片，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公槽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it_training$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資料夾中，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+ Spring Boot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教學影片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公槽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it_training$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裡，系統整合部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教育訓練，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spring-boot-starter-fbl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資料夾中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還有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若專案之前使用的是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生成器，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想調整成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我們可以參考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生成器 轉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這份教學，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5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接下來我們有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題有獎徵答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41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9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29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8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框架 是什麼？</a:t>
            </a:r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框架是一種幫助開發者，更快開發應用程式的工具</a:t>
            </a:r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提供了一套 </a:t>
            </a:r>
            <a:r>
              <a:rPr lang="zh-CN" altLang="en-US" sz="12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規則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結構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以及 </a:t>
            </a:r>
            <a:r>
              <a:rPr lang="zh-CN" altLang="en-US" sz="12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endParaRPr lang="en-US" altLang="zh-CN" sz="12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TW" sz="12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讓開發者 </a:t>
            </a:r>
            <a:r>
              <a:rPr lang="zh-TW" altLang="en-US" sz="12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不用從零開始 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寫程式，</a:t>
            </a:r>
            <a:b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而是透過框架提供的功能來建立。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框架就像是蓋房子的結構，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如果沒有框架，就必須自己推磚塊、鋪地板、拉水管、配線等等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有了框架，就像預先設計好的房屋結構，只要專注在裝飾跟擺設</a:t>
            </a:r>
            <a:b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就是這樣的框架，專門用來開發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網頁應用程式，讓開發變得更簡單、更快速</a:t>
            </a:r>
            <a:endParaRPr lang="zh-TW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今天的主題分為</a:t>
            </a:r>
            <a:r>
              <a:rPr lang="en-US" altLang="zh-TW" dirty="0"/>
              <a:t> 4 </a:t>
            </a:r>
            <a:r>
              <a:rPr lang="zh-CN" altLang="en-US" dirty="0"/>
              <a:t>個章節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會聊到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</a:t>
            </a:r>
            <a:r>
              <a:rPr lang="en-US" altLang="zh-TW" dirty="0" err="1"/>
              <a:t>Vue3</a:t>
            </a:r>
            <a:r>
              <a:rPr lang="en-US" altLang="zh-TW" dirty="0"/>
              <a:t>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zh-CN" altLang="en-US" dirty="0"/>
              <a:t>核心概念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與後端</a:t>
            </a:r>
            <a:r>
              <a:rPr lang="zh-TW" altLang="en-US" dirty="0"/>
              <a:t> </a:t>
            </a:r>
            <a:r>
              <a:rPr lang="en-US" altLang="zh-TW" dirty="0"/>
              <a:t>API </a:t>
            </a:r>
            <a:r>
              <a:rPr lang="zh-CN" altLang="en-US" dirty="0"/>
              <a:t>整合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Vue3 </a:t>
            </a:r>
            <a:r>
              <a:rPr lang="zh-CN" altLang="en-US" dirty="0"/>
              <a:t>生成器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生成器實作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</a:t>
            </a:r>
            <a:r>
              <a:rPr lang="en-US" altLang="zh-CN"/>
              <a:t>Vue3</a:t>
            </a:r>
            <a:r>
              <a:rPr lang="zh-TW" altLang="en-US"/>
              <a:t> 的</a:t>
            </a:r>
            <a:r>
              <a:rPr lang="en-US" altLang="zh-CN"/>
              <a:t> </a:t>
            </a:r>
            <a:r>
              <a:rPr lang="zh-TW" altLang="en-US"/>
              <a:t>核心概念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核心概念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包含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與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監聽器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7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來創建響應式數據，自動追蹤數據的變化，並更新。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以下圖為例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右邊的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上的數據、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左邊的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是，呈現的畫面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而中間的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的底層，是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資料連結器，負責介接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當我們在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定義了響應式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，並將他綁定在 畫面上時，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會去監聽這個變數的變化，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一旦監聽到變更時，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會幫我們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自動更新 、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畫面上的資料，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我們不需要再自己手動更新畫面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4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帶一下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可接受任何資料型態的參數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取值跟賦值，都必須使用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基本的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也可以綁定 物件型態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9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m.fubonlife.com.tw/confluence/display/SN000SysFile/generator-fbl-vue3-start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m.fubonlife.com.tw/confluence/pages/viewpage.action?pageId=122179252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1D1EB1-5B74-9B44-912A-15706719A858}"/>
              </a:ext>
            </a:extLst>
          </p:cNvPr>
          <p:cNvGrpSpPr/>
          <p:nvPr/>
        </p:nvGrpSpPr>
        <p:grpSpPr>
          <a:xfrm>
            <a:off x="2306685" y="2526196"/>
            <a:ext cx="7578630" cy="1631216"/>
            <a:chOff x="2234169" y="2526196"/>
            <a:chExt cx="7578630" cy="163121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2FEE35-B309-402A-B2B2-0659C5519477}"/>
                </a:ext>
              </a:extLst>
            </p:cNvPr>
            <p:cNvSpPr/>
            <p:nvPr/>
          </p:nvSpPr>
          <p:spPr>
            <a:xfrm>
              <a:off x="5473148" y="3039804"/>
              <a:ext cx="43396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rgbClr val="2C6A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從基礎到協作</a:t>
              </a:r>
              <a:endParaRPr lang="zh-CN" altLang="en-US" sz="5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F994A5CF-5539-4FBD-B280-1CD6938C7A32}"/>
                </a:ext>
              </a:extLst>
            </p:cNvPr>
            <p:cNvSpPr txBox="1"/>
            <p:nvPr/>
          </p:nvSpPr>
          <p:spPr>
            <a:xfrm>
              <a:off x="2234169" y="2526196"/>
              <a:ext cx="34108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0000" spc="150" dirty="0" err="1">
                  <a:solidFill>
                    <a:srgbClr val="43698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Vue3</a:t>
              </a:r>
              <a:endParaRPr lang="en-US" sz="10000" spc="150" dirty="0">
                <a:solidFill>
                  <a:srgbClr val="43698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18954" y="4157412"/>
            <a:ext cx="375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rgbClr val="6491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系統整合部</a:t>
            </a:r>
            <a:r>
              <a:rPr lang="zh-TW" altLang="en-US" sz="2000" spc="300" dirty="0">
                <a:solidFill>
                  <a:srgbClr val="6491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陳毅丞</a:t>
            </a:r>
            <a:endParaRPr lang="zh-CN" altLang="en-US" sz="2000" spc="300" dirty="0">
              <a:solidFill>
                <a:srgbClr val="6491B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749426"/>
            <a:ext cx="1519006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reactive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13698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reactive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特性</a:t>
            </a:r>
            <a:endParaRPr lang="zh-TW" altLang="e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B8887A2-BA90-3449-98E4-E5F22649592D}"/>
              </a:ext>
            </a:extLst>
          </p:cNvPr>
          <p:cNvGrpSpPr/>
          <p:nvPr/>
        </p:nvGrpSpPr>
        <p:grpSpPr>
          <a:xfrm>
            <a:off x="6206250" y="1704952"/>
            <a:ext cx="4580283" cy="3756343"/>
            <a:chOff x="5169496" y="1704952"/>
            <a:chExt cx="4580283" cy="3756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8943B59-7E74-8B44-A0E4-C397C101A850}"/>
                </a:ext>
              </a:extLst>
            </p:cNvPr>
            <p:cNvSpPr/>
            <p:nvPr/>
          </p:nvSpPr>
          <p:spPr>
            <a:xfrm>
              <a:off x="5292172" y="2291196"/>
              <a:ext cx="4457607" cy="31700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2000">
                  <a:solidFill>
                    <a:srgbClr val="C586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import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{ </a:t>
              </a:r>
              <a:r>
                <a:rPr lang="en" altLang="zh-TW" sz="2000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reactive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} </a:t>
              </a:r>
              <a:r>
                <a:rPr lang="en" altLang="zh-TW" sz="2000">
                  <a:solidFill>
                    <a:srgbClr val="C586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from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'vue'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</a:p>
            <a:p>
              <a:b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" altLang="zh-TW" sz="2000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// </a:t>
              </a:r>
              <a:r>
                <a:rPr lang="zh-TW" altLang="en-US" sz="2000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基本型態 無法單獨使用 </a:t>
              </a:r>
              <a:r>
                <a:rPr lang="en" altLang="zh-TW" sz="2000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reactive</a:t>
              </a:r>
              <a:endParaRPr lang="en" altLang="zh-TW" sz="2000">
                <a:solidFill>
                  <a:srgbClr val="CCC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b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" altLang="zh-TW" sz="2000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// </a:t>
              </a:r>
              <a:r>
                <a:rPr lang="zh-TW" altLang="en-US" sz="2000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物件型態</a:t>
              </a:r>
              <a:endParaRPr lang="zh-TW" altLang="en-US" sz="2000">
                <a:solidFill>
                  <a:srgbClr val="CCC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 sz="2000">
                  <a:solidFill>
                    <a:srgbClr val="569CD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const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userInfo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DCDCA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reactive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({</a:t>
              </a:r>
            </a:p>
            <a:p>
              <a:r>
                <a:rPr lang="zh-TW" altLang="en-US" sz="2000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en" altLang="zh-TW" sz="2000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name: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'Mary'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</a:p>
            <a:p>
              <a:r>
                <a:rPr lang="zh-TW" altLang="en-US" sz="2000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en" altLang="zh-TW" sz="2000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age: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B5CEA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28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</a:p>
            <a:p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});</a:t>
              </a:r>
            </a:p>
            <a:p>
              <a:r>
                <a:rPr lang="en" altLang="zh-TW" sz="2000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userInfo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" altLang="zh-TW" sz="2000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age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2000">
                  <a:solidFill>
                    <a:srgbClr val="B5CEA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29</a:t>
              </a:r>
              <a:r>
                <a:rPr lang="en" altLang="zh-TW" sz="2000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endParaRPr lang="en" altLang="zh-TW" sz="20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CFDBBF-0AB2-BA4E-BE25-E20E61E2518C}"/>
                </a:ext>
              </a:extLst>
            </p:cNvPr>
            <p:cNvSpPr/>
            <p:nvPr/>
          </p:nvSpPr>
          <p:spPr>
            <a:xfrm>
              <a:off x="5169496" y="170495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2C6A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範例</a:t>
              </a:r>
              <a:endPara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13B024-8676-EF48-B7CA-5DD6F0FD5D66}"/>
              </a:ext>
            </a:extLst>
          </p:cNvPr>
          <p:cNvSpPr txBox="1"/>
          <p:nvPr/>
        </p:nvSpPr>
        <p:spPr>
          <a:xfrm>
            <a:off x="2004774" y="2308632"/>
            <a:ext cx="3563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只能接受</a:t>
            </a:r>
            <a:r>
              <a:rPr kumimoji="1" lang="zh-TW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zh-TW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基本型態無法單獨使用</a:t>
            </a:r>
            <a:endParaRPr kumimoji="1" lang="en-US" altLang="zh-TW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不須使用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.value</a:t>
            </a:r>
            <a:r>
              <a:rPr kumimoji="1" lang="zh-CN" altLang="en-US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即可使用</a:t>
            </a:r>
            <a:endParaRPr kumimoji="1" lang="en-US" altLang="zh-TW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30F3577-FA7E-0540-9BFE-4C5980168630}"/>
              </a:ext>
            </a:extLst>
          </p:cNvPr>
          <p:cNvSpPr txBox="1"/>
          <p:nvPr/>
        </p:nvSpPr>
        <p:spPr>
          <a:xfrm>
            <a:off x="1839278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7B15AB1-03F6-5D45-B17A-D0EC929BFA91}"/>
              </a:ext>
            </a:extLst>
          </p:cNvPr>
          <p:cNvSpPr txBox="1"/>
          <p:nvPr/>
        </p:nvSpPr>
        <p:spPr>
          <a:xfrm>
            <a:off x="3188639" y="6440866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響應式系統</a:t>
            </a:r>
          </a:p>
        </p:txBody>
      </p:sp>
    </p:spTree>
    <p:extLst>
      <p:ext uri="{BB962C8B-B14F-4D97-AF65-F5344CB8AC3E}">
        <p14:creationId xmlns:p14="http://schemas.microsoft.com/office/powerpoint/2010/main" val="15947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804368"/>
            <a:ext cx="274023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  vs. reactive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C8B8ADF-3AEF-6449-AA33-1E4603C4FF01}"/>
              </a:ext>
            </a:extLst>
          </p:cNvPr>
          <p:cNvSpPr txBox="1"/>
          <p:nvPr/>
        </p:nvSpPr>
        <p:spPr>
          <a:xfrm>
            <a:off x="1839279" y="6440868"/>
            <a:ext cx="130963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C74A117-D7BA-064B-BBCA-82D6B5D82759}"/>
              </a:ext>
            </a:extLst>
          </p:cNvPr>
          <p:cNvSpPr txBox="1"/>
          <p:nvPr/>
        </p:nvSpPr>
        <p:spPr>
          <a:xfrm>
            <a:off x="3188639" y="6440866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響應式系統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CEE3EB5-1039-C040-B276-B727F6D75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3132"/>
              </p:ext>
            </p:extLst>
          </p:nvPr>
        </p:nvGraphicFramePr>
        <p:xfrm>
          <a:off x="2313237" y="1796893"/>
          <a:ext cx="7745467" cy="376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654">
                  <a:extLst>
                    <a:ext uri="{9D8B030D-6E8A-4147-A177-3AD203B41FA5}">
                      <a16:colId xmlns:a16="http://schemas.microsoft.com/office/drawing/2014/main" val="507504949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91255890"/>
                    </a:ext>
                  </a:extLst>
                </a:gridCol>
                <a:gridCol w="3214688">
                  <a:extLst>
                    <a:ext uri="{9D8B030D-6E8A-4147-A177-3AD203B41FA5}">
                      <a16:colId xmlns:a16="http://schemas.microsoft.com/office/drawing/2014/main" val="90296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reactive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6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適用類型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b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Number</a:t>
                      </a:r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endParaRPr lang="en-US" altLang="zh-TW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Boolean</a:t>
                      </a:r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endParaRPr lang="en-US" altLang="zh-TW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Object</a:t>
                      </a:r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endParaRPr lang="en-US" altLang="zh-TW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Array</a:t>
                      </a:r>
                      <a:b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 </a:t>
                      </a:r>
                      <a:r>
                        <a:rPr lang="zh-CN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Object</a:t>
                      </a:r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endParaRPr lang="en-US" altLang="zh-TW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Array</a:t>
                      </a:r>
                      <a:b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... </a:t>
                      </a:r>
                      <a:r>
                        <a:rPr lang="zh-CN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  <a:endParaRPr lang="en-US" altLang="zh-TW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const count = </a:t>
                      </a:r>
                      <a:r>
                        <a:rPr lang="en-US" altLang="zh-TW" b="0" i="0">
                          <a:solidFill>
                            <a:srgbClr val="2C6A8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</a:t>
                      </a:r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(0)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const state = </a:t>
                      </a:r>
                      <a:r>
                        <a:rPr lang="en-US" altLang="zh-TW" b="0" i="0">
                          <a:solidFill>
                            <a:srgbClr val="2C6A8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reactive</a:t>
                      </a:r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({</a:t>
                      </a:r>
                    </a:p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count: 0</a:t>
                      </a:r>
                    </a:p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})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5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取值方法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count.value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state.count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count.value = 10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state.count = 10</a:t>
                      </a:r>
                      <a:endParaRPr lang="zh-TW" altLang="en-US" b="0" i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4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790080"/>
            <a:ext cx="2050561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TW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組件系統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C98E8C-F5DC-2E40-9973-A39E1A92AB75}"/>
              </a:ext>
            </a:extLst>
          </p:cNvPr>
          <p:cNvGrpSpPr/>
          <p:nvPr/>
        </p:nvGrpSpPr>
        <p:grpSpPr>
          <a:xfrm>
            <a:off x="2238719" y="2871788"/>
            <a:ext cx="2522624" cy="2846869"/>
            <a:chOff x="1635039" y="2871788"/>
            <a:chExt cx="2522624" cy="28468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EDE5CD-8C93-7E45-8ED3-CCA78C3D19AE}"/>
                </a:ext>
              </a:extLst>
            </p:cNvPr>
            <p:cNvSpPr/>
            <p:nvPr/>
          </p:nvSpPr>
          <p:spPr>
            <a:xfrm>
              <a:off x="1635039" y="2871788"/>
              <a:ext cx="2522624" cy="2846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BCF9441-6E32-804C-A74E-006308907DF5}"/>
                </a:ext>
              </a:extLst>
            </p:cNvPr>
            <p:cNvSpPr/>
            <p:nvPr/>
          </p:nvSpPr>
          <p:spPr>
            <a:xfrm>
              <a:off x="1737360" y="3497022"/>
              <a:ext cx="791942" cy="15771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4E83FE-8A6C-2843-BFD8-F19EB326BA4D}"/>
                </a:ext>
              </a:extLst>
            </p:cNvPr>
            <p:cNvSpPr/>
            <p:nvPr/>
          </p:nvSpPr>
          <p:spPr>
            <a:xfrm>
              <a:off x="1737360" y="2987809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C5A19F9-6B48-DE45-85BA-85B7B398DF7F}"/>
                </a:ext>
              </a:extLst>
            </p:cNvPr>
            <p:cNvSpPr/>
            <p:nvPr/>
          </p:nvSpPr>
          <p:spPr>
            <a:xfrm>
              <a:off x="1737360" y="5190240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74CEC75-9740-C545-A082-721F83B87FF3}"/>
                </a:ext>
              </a:extLst>
            </p:cNvPr>
            <p:cNvSpPr/>
            <p:nvPr/>
          </p:nvSpPr>
          <p:spPr>
            <a:xfrm>
              <a:off x="2631623" y="3500136"/>
              <a:ext cx="1410025" cy="157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D781E43-56A2-D549-8493-5B91F8546567}"/>
                </a:ext>
              </a:extLst>
            </p:cNvPr>
            <p:cNvSpPr txBox="1"/>
            <p:nvPr/>
          </p:nvSpPr>
          <p:spPr>
            <a:xfrm>
              <a:off x="2451730" y="3011669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Header</a:t>
              </a:r>
              <a:endParaRPr kumimoji="1"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71785A4-B30E-EC4A-9B58-BF0792E4C98C}"/>
                </a:ext>
              </a:extLst>
            </p:cNvPr>
            <p:cNvSpPr txBox="1"/>
            <p:nvPr/>
          </p:nvSpPr>
          <p:spPr>
            <a:xfrm>
              <a:off x="1772364" y="40899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Menu</a:t>
              </a:r>
              <a:endParaRPr kumimoji="1"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9824155-54FA-2540-97A5-20B3F9304E4B}"/>
                </a:ext>
              </a:extLst>
            </p:cNvPr>
            <p:cNvSpPr txBox="1"/>
            <p:nvPr/>
          </p:nvSpPr>
          <p:spPr>
            <a:xfrm>
              <a:off x="2456198" y="5197004"/>
              <a:ext cx="90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Footer</a:t>
              </a:r>
              <a:endParaRPr kumimoji="1"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199B97B-ADB5-4141-8A38-A14D17142DC1}"/>
                </a:ext>
              </a:extLst>
            </p:cNvPr>
            <p:cNvSpPr txBox="1"/>
            <p:nvPr/>
          </p:nvSpPr>
          <p:spPr>
            <a:xfrm>
              <a:off x="2949281" y="4105462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Main</a:t>
              </a:r>
              <a:endParaRPr kumimoji="1"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E447268-0F75-2E43-A119-D62869B83E41}"/>
              </a:ext>
            </a:extLst>
          </p:cNvPr>
          <p:cNvGrpSpPr/>
          <p:nvPr/>
        </p:nvGrpSpPr>
        <p:grpSpPr>
          <a:xfrm>
            <a:off x="5148248" y="3959352"/>
            <a:ext cx="1190012" cy="777240"/>
            <a:chOff x="5148248" y="3959352"/>
            <a:chExt cx="1190012" cy="777240"/>
          </a:xfrm>
        </p:grpSpPr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4D62F048-F60A-2B4D-9BE8-6FF8F846A217}"/>
                </a:ext>
              </a:extLst>
            </p:cNvPr>
            <p:cNvSpPr/>
            <p:nvPr/>
          </p:nvSpPr>
          <p:spPr>
            <a:xfrm>
              <a:off x="5148248" y="3959352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802CF2E-EDF1-5C42-9860-7BE4AD3D2AFF}"/>
                </a:ext>
              </a:extLst>
            </p:cNvPr>
            <p:cNvSpPr txBox="1"/>
            <p:nvPr/>
          </p:nvSpPr>
          <p:spPr>
            <a:xfrm>
              <a:off x="5177930" y="41760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組件化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F3AA03-604A-DC4A-883F-2210CFD832C4}"/>
              </a:ext>
            </a:extLst>
          </p:cNvPr>
          <p:cNvGrpSpPr/>
          <p:nvPr/>
        </p:nvGrpSpPr>
        <p:grpSpPr>
          <a:xfrm>
            <a:off x="6649915" y="2871788"/>
            <a:ext cx="2689531" cy="2846869"/>
            <a:chOff x="6649915" y="2871788"/>
            <a:chExt cx="2689531" cy="2846869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940F57DB-8086-074E-B748-08A07B5DE14F}"/>
                </a:ext>
              </a:extLst>
            </p:cNvPr>
            <p:cNvGrpSpPr/>
            <p:nvPr/>
          </p:nvGrpSpPr>
          <p:grpSpPr>
            <a:xfrm>
              <a:off x="6649915" y="2871788"/>
              <a:ext cx="2522624" cy="2846869"/>
              <a:chOff x="1635039" y="2871788"/>
              <a:chExt cx="2522624" cy="284686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1880EE1-C49D-3145-9939-66B1BA670BE3}"/>
                  </a:ext>
                </a:extLst>
              </p:cNvPr>
              <p:cNvSpPr/>
              <p:nvPr/>
            </p:nvSpPr>
            <p:spPr>
              <a:xfrm>
                <a:off x="1635039" y="2871788"/>
                <a:ext cx="2522624" cy="2846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F15CADC-76F8-F04D-9EC5-518C5743B838}"/>
                  </a:ext>
                </a:extLst>
              </p:cNvPr>
              <p:cNvSpPr/>
              <p:nvPr/>
            </p:nvSpPr>
            <p:spPr>
              <a:xfrm>
                <a:off x="1737360" y="3497022"/>
                <a:ext cx="791942" cy="15771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40C70D7-E41A-DB4D-9F7E-FF874D1FBB54}"/>
                  </a:ext>
                </a:extLst>
              </p:cNvPr>
              <p:cNvSpPr/>
              <p:nvPr/>
            </p:nvSpPr>
            <p:spPr>
              <a:xfrm>
                <a:off x="1737360" y="2987809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426846C-AADE-2B48-A5D2-1C39F7203C0E}"/>
                  </a:ext>
                </a:extLst>
              </p:cNvPr>
              <p:cNvSpPr/>
              <p:nvPr/>
            </p:nvSpPr>
            <p:spPr>
              <a:xfrm>
                <a:off x="1737360" y="5190240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47A2B93-A330-E74E-BD2A-D2035C5A15F3}"/>
                  </a:ext>
                </a:extLst>
              </p:cNvPr>
              <p:cNvSpPr/>
              <p:nvPr/>
            </p:nvSpPr>
            <p:spPr>
              <a:xfrm>
                <a:off x="2631623" y="3500136"/>
                <a:ext cx="1410025" cy="15747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0B88C31-AF54-7545-B86A-9B221106220D}"/>
                  </a:ext>
                </a:extLst>
              </p:cNvPr>
              <p:cNvSpPr txBox="1"/>
              <p:nvPr/>
            </p:nvSpPr>
            <p:spPr>
              <a:xfrm>
                <a:off x="1757397" y="3011669"/>
                <a:ext cx="989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Header</a:t>
                </a:r>
                <a:endParaRPr kumimoji="1"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47938CE-6812-FC4A-8347-805559C77516}"/>
                  </a:ext>
                </a:extLst>
              </p:cNvPr>
              <p:cNvSpPr txBox="1"/>
              <p:nvPr/>
            </p:nvSpPr>
            <p:spPr>
              <a:xfrm>
                <a:off x="1772364" y="36280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Menu</a:t>
                </a:r>
                <a:endParaRPr kumimoji="1"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87AACD4-5EB5-0544-9E55-5C3BC332F442}"/>
                  </a:ext>
                </a:extLst>
              </p:cNvPr>
              <p:cNvSpPr txBox="1"/>
              <p:nvPr/>
            </p:nvSpPr>
            <p:spPr>
              <a:xfrm>
                <a:off x="1782782" y="5197004"/>
                <a:ext cx="90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Footer</a:t>
                </a:r>
                <a:endParaRPr kumimoji="1"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BD29C39-C441-F445-94E2-3E9ED1F52F4D}"/>
                  </a:ext>
                </a:extLst>
              </p:cNvPr>
              <p:cNvSpPr txBox="1"/>
              <p:nvPr/>
            </p:nvSpPr>
            <p:spPr>
              <a:xfrm>
                <a:off x="2949281" y="3628093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Main</a:t>
                </a:r>
                <a:endParaRPr kumimoji="1"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607F70B-3FBC-7B4C-8B93-DACDBEA89B4D}"/>
                </a:ext>
              </a:extLst>
            </p:cNvPr>
            <p:cNvGrpSpPr/>
            <p:nvPr/>
          </p:nvGrpSpPr>
          <p:grpSpPr>
            <a:xfrm>
              <a:off x="7614709" y="3194296"/>
              <a:ext cx="1724737" cy="278140"/>
              <a:chOff x="7836407" y="2001827"/>
              <a:chExt cx="1724737" cy="278140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52A38659-C6AD-564A-A689-BB49FAA8AEEB}"/>
                  </a:ext>
                </a:extLst>
              </p:cNvPr>
              <p:cNvGrpSpPr/>
              <p:nvPr/>
            </p:nvGrpSpPr>
            <p:grpSpPr>
              <a:xfrm>
                <a:off x="7836407" y="2002968"/>
                <a:ext cx="615874" cy="276999"/>
                <a:chOff x="7836407" y="1995804"/>
                <a:chExt cx="615874" cy="276999"/>
              </a:xfrm>
            </p:grpSpPr>
            <p:sp>
              <p:nvSpPr>
                <p:cNvPr id="12" name="圓角矩形 11">
                  <a:extLst>
                    <a:ext uri="{FF2B5EF4-FFF2-40B4-BE49-F238E27FC236}">
                      <a16:creationId xmlns:a16="http://schemas.microsoft.com/office/drawing/2014/main" id="{95ACFB67-1ED7-E541-8B64-B2E90BFFEDC7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C4DC998-9FF1-804F-8F65-F68DE53E2C0B}"/>
                    </a:ext>
                  </a:extLst>
                </p:cNvPr>
                <p:cNvSpPr txBox="1"/>
                <p:nvPr/>
              </p:nvSpPr>
              <p:spPr>
                <a:xfrm>
                  <a:off x="7836407" y="1995804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34679B14-DE43-D84F-81B5-2A7789EED204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61" name="圓角矩形 60">
                  <a:extLst>
                    <a:ext uri="{FF2B5EF4-FFF2-40B4-BE49-F238E27FC236}">
                      <a16:creationId xmlns:a16="http://schemas.microsoft.com/office/drawing/2014/main" id="{D95699AE-1D9E-6C45-BBD0-0AB5A53096E4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BE82F698-0F16-9747-9580-91B7842E2E81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1DF76C1-5356-634E-9E4A-8BCE836590C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64" name="圓角矩形 63">
                  <a:extLst>
                    <a:ext uri="{FF2B5EF4-FFF2-40B4-BE49-F238E27FC236}">
                      <a16:creationId xmlns:a16="http://schemas.microsoft.com/office/drawing/2014/main" id="{333A4906-5C52-5845-80BC-C7111E9AD64E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0FC7EE5-6C60-0341-BFF0-870146B23F07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337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C2D0D1D-B8D2-B848-BFB7-475083801341}"/>
                </a:ext>
              </a:extLst>
            </p:cNvPr>
            <p:cNvGrpSpPr/>
            <p:nvPr/>
          </p:nvGrpSpPr>
          <p:grpSpPr>
            <a:xfrm>
              <a:off x="6844697" y="4108799"/>
              <a:ext cx="615874" cy="828212"/>
              <a:chOff x="5266921" y="4887199"/>
              <a:chExt cx="615874" cy="828212"/>
            </a:xfrm>
          </p:grpSpPr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B272E9F2-56F3-E04C-978E-29989B6644E4}"/>
                  </a:ext>
                </a:extLst>
              </p:cNvPr>
              <p:cNvGrpSpPr/>
              <p:nvPr/>
            </p:nvGrpSpPr>
            <p:grpSpPr>
              <a:xfrm>
                <a:off x="5266921" y="4887199"/>
                <a:ext cx="615874" cy="276999"/>
                <a:chOff x="7836407" y="1995610"/>
                <a:chExt cx="615874" cy="276999"/>
              </a:xfrm>
            </p:grpSpPr>
            <p:sp>
              <p:nvSpPr>
                <p:cNvPr id="84" name="圓角矩形 83">
                  <a:extLst>
                    <a:ext uri="{FF2B5EF4-FFF2-40B4-BE49-F238E27FC236}">
                      <a16:creationId xmlns:a16="http://schemas.microsoft.com/office/drawing/2014/main" id="{3FE7BD01-44D4-AE43-983E-AC308875BBDB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2203C0FD-BE60-4E44-A579-6905FF1CCE9F}"/>
                    </a:ext>
                  </a:extLst>
                </p:cNvPr>
                <p:cNvSpPr txBox="1"/>
                <p:nvPr/>
              </p:nvSpPr>
              <p:spPr>
                <a:xfrm>
                  <a:off x="7836407" y="1995610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DD47F206-06EA-714F-97CF-EBA7C21AC098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82" name="圓角矩形 81">
                  <a:extLst>
                    <a:ext uri="{FF2B5EF4-FFF2-40B4-BE49-F238E27FC236}">
                      <a16:creationId xmlns:a16="http://schemas.microsoft.com/office/drawing/2014/main" id="{FE926739-A2D9-8542-AC41-B3AB09D90539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FF9931AE-519A-2E42-984F-93768505A928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138E41D6-AE87-AD4B-A9D2-5FA73C7B37E0}"/>
                  </a:ext>
                </a:extLst>
              </p:cNvPr>
              <p:cNvGrpSpPr/>
              <p:nvPr/>
            </p:nvGrpSpPr>
            <p:grpSpPr>
              <a:xfrm>
                <a:off x="5311523" y="5438412"/>
                <a:ext cx="531186" cy="276999"/>
                <a:chOff x="7884709" y="1994663"/>
                <a:chExt cx="531186" cy="276999"/>
              </a:xfrm>
            </p:grpSpPr>
            <p:sp>
              <p:nvSpPr>
                <p:cNvPr id="80" name="圓角矩形 79">
                  <a:extLst>
                    <a:ext uri="{FF2B5EF4-FFF2-40B4-BE49-F238E27FC236}">
                      <a16:creationId xmlns:a16="http://schemas.microsoft.com/office/drawing/2014/main" id="{9248EAF6-6A8B-8C40-9C88-5EE54CCE7574}"/>
                    </a:ext>
                  </a:extLst>
                </p:cNvPr>
                <p:cNvSpPr/>
                <p:nvPr/>
              </p:nvSpPr>
              <p:spPr>
                <a:xfrm>
                  <a:off x="7884709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51B4DDF2-2E91-8142-B287-9D1EE15C1F9B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337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6678B7E-AB2C-E14A-8E0A-EAD2F8B7EB8E}"/>
                </a:ext>
              </a:extLst>
            </p:cNvPr>
            <p:cNvGrpSpPr/>
            <p:nvPr/>
          </p:nvGrpSpPr>
          <p:grpSpPr>
            <a:xfrm>
              <a:off x="7614709" y="5373660"/>
              <a:ext cx="1724737" cy="283709"/>
              <a:chOff x="7836407" y="1995117"/>
              <a:chExt cx="1724737" cy="283709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C82036D-A796-EA4C-835C-32777C353A55}"/>
                  </a:ext>
                </a:extLst>
              </p:cNvPr>
              <p:cNvGrpSpPr/>
              <p:nvPr/>
            </p:nvGrpSpPr>
            <p:grpSpPr>
              <a:xfrm>
                <a:off x="7836407" y="1995117"/>
                <a:ext cx="615874" cy="276999"/>
                <a:chOff x="7836407" y="1987953"/>
                <a:chExt cx="615874" cy="276999"/>
              </a:xfrm>
            </p:grpSpPr>
            <p:sp>
              <p:nvSpPr>
                <p:cNvPr id="94" name="圓角矩形 93">
                  <a:extLst>
                    <a:ext uri="{FF2B5EF4-FFF2-40B4-BE49-F238E27FC236}">
                      <a16:creationId xmlns:a16="http://schemas.microsoft.com/office/drawing/2014/main" id="{E9CFE5C8-2BD6-1E41-805A-8BBF80E1325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B8F3073-D64A-D647-AA0A-EC3B44A5BEA2}"/>
                    </a:ext>
                  </a:extLst>
                </p:cNvPr>
                <p:cNvSpPr txBox="1"/>
                <p:nvPr/>
              </p:nvSpPr>
              <p:spPr>
                <a:xfrm>
                  <a:off x="7836407" y="1987953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13BD78AB-10B7-934A-89CF-0930BD70C0B0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92" name="圓角矩形 91">
                  <a:extLst>
                    <a:ext uri="{FF2B5EF4-FFF2-40B4-BE49-F238E27FC236}">
                      <a16:creationId xmlns:a16="http://schemas.microsoft.com/office/drawing/2014/main" id="{CD7CE6B8-1CBE-F748-ABDA-89BF243DD075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180317C-94F1-A649-9EBC-2DF2165DE8C6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2F5B9CCD-1CF0-F14A-A69D-433A6DF6C8E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90" name="圓角矩形 89">
                  <a:extLst>
                    <a:ext uri="{FF2B5EF4-FFF2-40B4-BE49-F238E27FC236}">
                      <a16:creationId xmlns:a16="http://schemas.microsoft.com/office/drawing/2014/main" id="{F13DF08D-3362-BE49-9596-ADF5DD1AC9D2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C8A8C94-34E4-0E4A-8E74-8F5C77034112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337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7775556B-57C4-8445-ADE8-534FF6F9865C}"/>
                </a:ext>
              </a:extLst>
            </p:cNvPr>
            <p:cNvGrpSpPr/>
            <p:nvPr/>
          </p:nvGrpSpPr>
          <p:grpSpPr>
            <a:xfrm>
              <a:off x="7995415" y="4107160"/>
              <a:ext cx="615874" cy="834744"/>
              <a:chOff x="5266921" y="4880667"/>
              <a:chExt cx="615874" cy="834744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651AF1E8-B786-E647-BF80-40242E244B8E}"/>
                  </a:ext>
                </a:extLst>
              </p:cNvPr>
              <p:cNvGrpSpPr/>
              <p:nvPr/>
            </p:nvGrpSpPr>
            <p:grpSpPr>
              <a:xfrm>
                <a:off x="5266921" y="4880667"/>
                <a:ext cx="615874" cy="276999"/>
                <a:chOff x="7836407" y="1989078"/>
                <a:chExt cx="615874" cy="276999"/>
              </a:xfrm>
            </p:grpSpPr>
            <p:sp>
              <p:nvSpPr>
                <p:cNvPr id="118" name="圓角矩形 117">
                  <a:extLst>
                    <a:ext uri="{FF2B5EF4-FFF2-40B4-BE49-F238E27FC236}">
                      <a16:creationId xmlns:a16="http://schemas.microsoft.com/office/drawing/2014/main" id="{AF3F2577-2E40-FB4C-A6BA-A158D19B822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E64BBE3-2FD6-A448-86A9-9F344599FE48}"/>
                    </a:ext>
                  </a:extLst>
                </p:cNvPr>
                <p:cNvSpPr txBox="1"/>
                <p:nvPr/>
              </p:nvSpPr>
              <p:spPr>
                <a:xfrm>
                  <a:off x="7836407" y="1989078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60741BED-EF51-EA42-A231-4B5B151C1364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116" name="圓角矩形 115">
                  <a:extLst>
                    <a:ext uri="{FF2B5EF4-FFF2-40B4-BE49-F238E27FC236}">
                      <a16:creationId xmlns:a16="http://schemas.microsoft.com/office/drawing/2014/main" id="{C7E703AB-B1DC-B142-BFFE-AE8FB8FA3B8A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BAA1FCD-C186-384F-8831-081C5263B2F5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C56D4F5E-BF88-FF4D-B41F-F84FECC05054}"/>
                  </a:ext>
                </a:extLst>
              </p:cNvPr>
              <p:cNvGrpSpPr/>
              <p:nvPr/>
            </p:nvGrpSpPr>
            <p:grpSpPr>
              <a:xfrm>
                <a:off x="5297235" y="5438412"/>
                <a:ext cx="531186" cy="276999"/>
                <a:chOff x="7870421" y="1994663"/>
                <a:chExt cx="531186" cy="276999"/>
              </a:xfrm>
            </p:grpSpPr>
            <p:sp>
              <p:nvSpPr>
                <p:cNvPr id="114" name="圓角矩形 113">
                  <a:extLst>
                    <a:ext uri="{FF2B5EF4-FFF2-40B4-BE49-F238E27FC236}">
                      <a16:creationId xmlns:a16="http://schemas.microsoft.com/office/drawing/2014/main" id="{64AB02A1-9B3A-B940-A347-876102EAFFB4}"/>
                    </a:ext>
                  </a:extLst>
                </p:cNvPr>
                <p:cNvSpPr/>
                <p:nvPr/>
              </p:nvSpPr>
              <p:spPr>
                <a:xfrm>
                  <a:off x="7870421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4069C1B5-8F2E-4849-8617-B9F118818601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337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FCB95AA-BD8C-4145-8263-33089C1290BF}"/>
              </a:ext>
            </a:extLst>
          </p:cNvPr>
          <p:cNvSpPr/>
          <p:nvPr/>
        </p:nvSpPr>
        <p:spPr>
          <a:xfrm>
            <a:off x="1934812" y="3364026"/>
            <a:ext cx="295414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lang="en" altLang="zh-TW" sz="1600">
                <a:solidFill>
                  <a:srgbClr val="4EC9B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Header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section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lang="en" altLang="zh-TW" sz="1600">
                <a:solidFill>
                  <a:srgbClr val="4EC9B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Menu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lang="en" altLang="zh-TW" sz="1600">
                <a:solidFill>
                  <a:srgbClr val="4EC9B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&lt;/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section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lang="en" altLang="zh-TW" sz="1600">
                <a:solidFill>
                  <a:srgbClr val="4EC9B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Footer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</a:t>
            </a:r>
            <a:r>
              <a:rPr lang="en" altLang="zh-TW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FD9CD97-CA3A-6F48-8B86-ACF2BB7EEF61}"/>
              </a:ext>
            </a:extLst>
          </p:cNvPr>
          <p:cNvGrpSpPr/>
          <p:nvPr/>
        </p:nvGrpSpPr>
        <p:grpSpPr>
          <a:xfrm>
            <a:off x="6355193" y="2506715"/>
            <a:ext cx="3951085" cy="3767150"/>
            <a:chOff x="6355193" y="2506715"/>
            <a:chExt cx="3951085" cy="37671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C140FCB-D1F6-DD45-98EE-D5A0016EA50B}"/>
                </a:ext>
              </a:extLst>
            </p:cNvPr>
            <p:cNvSpPr/>
            <p:nvPr/>
          </p:nvSpPr>
          <p:spPr>
            <a:xfrm>
              <a:off x="6455275" y="2980656"/>
              <a:ext cx="3851003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script</a:t>
              </a:r>
              <a: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1600">
                  <a:solidFill>
                    <a:srgbClr val="9CDCFE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setup</a:t>
              </a:r>
              <a: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1600">
                  <a:solidFill>
                    <a:srgbClr val="9CDCFE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</a:t>
              </a:r>
              <a: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 sz="1600">
                  <a:solidFill>
                    <a:srgbClr val="CE917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"ts"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/* JS </a:t>
              </a:r>
              <a:r>
                <a:rPr lang="zh-TW" altLang="en-US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邏輯 *</a:t>
              </a:r>
              <a:r>
                <a:rPr lang="en-US" altLang="zh-TW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endParaRPr lang="zh-TW" altLang="en-US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&lt;/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script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b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template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&lt;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header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&lt;!-- HTML </a:t>
              </a:r>
              <a:r>
                <a:rPr lang="zh-TW" altLang="en-US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模板 </a:t>
              </a:r>
              <a:r>
                <a:rPr lang="en-US" altLang="zh-TW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--&gt;</a:t>
              </a:r>
              <a:endParaRPr lang="zh-TW" altLang="en-US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&lt;/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header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&lt;/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template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b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style</a:t>
              </a:r>
              <a: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1600">
                  <a:solidFill>
                    <a:srgbClr val="9CDCFE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scoped</a:t>
              </a:r>
              <a: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 sz="1600">
                  <a:solidFill>
                    <a:srgbClr val="9CDCFE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</a:t>
              </a:r>
              <a:r>
                <a:rPr lang="en" altLang="zh-TW" sz="1600">
                  <a:solidFill>
                    <a:srgbClr val="CCCCC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 sz="1600">
                  <a:solidFill>
                    <a:srgbClr val="CE917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"postcss"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/* CSS </a:t>
              </a:r>
              <a:r>
                <a:rPr lang="zh-TW" altLang="en-US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樣式 *</a:t>
              </a:r>
              <a:r>
                <a:rPr lang="en-US" altLang="zh-TW" sz="1600">
                  <a:solidFill>
                    <a:srgbClr val="6A995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endParaRPr lang="zh-TW" altLang="en-US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&lt;/</a:t>
              </a:r>
              <a:r>
                <a:rPr lang="en" altLang="zh-TW" sz="1600">
                  <a:solidFill>
                    <a:srgbClr val="569CD6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style</a:t>
              </a:r>
              <a:r>
                <a:rPr lang="en" altLang="zh-TW" sz="1600">
                  <a:solidFill>
                    <a:srgbClr val="808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</a:t>
              </a:r>
              <a:endPara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3CC3527-38AE-0647-ACA2-00A0D1D0DA2C}"/>
                </a:ext>
              </a:extLst>
            </p:cNvPr>
            <p:cNvSpPr txBox="1"/>
            <p:nvPr/>
          </p:nvSpPr>
          <p:spPr>
            <a:xfrm>
              <a:off x="6355193" y="2506715"/>
              <a:ext cx="1420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2C6A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Header.vue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A89D322-BD7E-6445-9978-90826909F1A3}"/>
              </a:ext>
            </a:extLst>
          </p:cNvPr>
          <p:cNvGrpSpPr/>
          <p:nvPr/>
        </p:nvGrpSpPr>
        <p:grpSpPr>
          <a:xfrm>
            <a:off x="5081656" y="3959352"/>
            <a:ext cx="1190012" cy="777240"/>
            <a:chOff x="5115528" y="5064881"/>
            <a:chExt cx="1190012" cy="777240"/>
          </a:xfrm>
        </p:grpSpPr>
        <p:sp>
          <p:nvSpPr>
            <p:cNvPr id="96" name="向右箭號 95">
              <a:extLst>
                <a:ext uri="{FF2B5EF4-FFF2-40B4-BE49-F238E27FC236}">
                  <a16:creationId xmlns:a16="http://schemas.microsoft.com/office/drawing/2014/main" id="{FF624CEE-41A4-C649-A740-0F34C6C62B62}"/>
                </a:ext>
              </a:extLst>
            </p:cNvPr>
            <p:cNvSpPr/>
            <p:nvPr/>
          </p:nvSpPr>
          <p:spPr>
            <a:xfrm>
              <a:off x="5115528" y="5064881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0FEA4C1-0FB3-574B-82AD-FF0DD2E58E0F}"/>
                </a:ext>
              </a:extLst>
            </p:cNvPr>
            <p:cNvSpPr txBox="1"/>
            <p:nvPr/>
          </p:nvSpPr>
          <p:spPr>
            <a:xfrm>
              <a:off x="5434618" y="528153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引</a:t>
              </a:r>
              <a:r>
                <a:rPr kumimoji="1"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入</a:t>
              </a:r>
              <a:endParaRPr kumimoji="1"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9CAF75CD-C188-D94C-870D-A132AE35EA15}"/>
              </a:ext>
            </a:extLst>
          </p:cNvPr>
          <p:cNvSpPr txBox="1"/>
          <p:nvPr/>
        </p:nvSpPr>
        <p:spPr>
          <a:xfrm>
            <a:off x="1839279" y="6440868"/>
            <a:ext cx="130963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F26E3600-B712-224F-8DB6-D9C6DA0C2C03}"/>
              </a:ext>
            </a:extLst>
          </p:cNvPr>
          <p:cNvSpPr txBox="1"/>
          <p:nvPr/>
        </p:nvSpPr>
        <p:spPr>
          <a:xfrm>
            <a:off x="1521368" y="1518151"/>
            <a:ext cx="597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：如何拆分程式碼，讓開發更容易維護？</a:t>
            </a:r>
            <a:endParaRPr lang="zh-TW" altLang="e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452DB1E7-42B7-E443-AEFA-4BB1440D9022}"/>
              </a:ext>
            </a:extLst>
          </p:cNvPr>
          <p:cNvSpPr txBox="1"/>
          <p:nvPr/>
        </p:nvSpPr>
        <p:spPr>
          <a:xfrm>
            <a:off x="1870021" y="2096041"/>
            <a:ext cx="871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組件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(Component)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來封裝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介面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(HTML + CSS)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邏輯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(JS)</a:t>
            </a:r>
          </a:p>
        </p:txBody>
      </p:sp>
    </p:spTree>
    <p:extLst>
      <p:ext uri="{BB962C8B-B14F-4D97-AF65-F5344CB8AC3E}">
        <p14:creationId xmlns:p14="http://schemas.microsoft.com/office/powerpoint/2010/main" val="41816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790080"/>
            <a:ext cx="3296095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Composition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API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3AB9AD5-07C1-B842-B912-64572536E877}"/>
              </a:ext>
            </a:extLst>
          </p:cNvPr>
          <p:cNvSpPr txBox="1"/>
          <p:nvPr/>
        </p:nvSpPr>
        <p:spPr>
          <a:xfrm>
            <a:off x="1879879" y="2122775"/>
            <a:ext cx="6525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setup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Composition API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來組織程式碼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28D1F29-832A-F84C-B534-F7AC63711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8"/>
          <a:stretch/>
        </p:blipFill>
        <p:spPr>
          <a:xfrm>
            <a:off x="3200381" y="2514526"/>
            <a:ext cx="5673844" cy="42270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A910D1-A5B4-4E49-9CE2-45325D3FEAC8}"/>
              </a:ext>
            </a:extLst>
          </p:cNvPr>
          <p:cNvSpPr txBox="1"/>
          <p:nvPr/>
        </p:nvSpPr>
        <p:spPr>
          <a:xfrm>
            <a:off x="1801743" y="4392834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Options API</a:t>
            </a:r>
            <a:endParaRPr kumimoji="1" lang="zh-TW" altLang="en-US" sz="200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DDBAA3-3FC0-F045-BAB1-CB4BCAFAB771}"/>
              </a:ext>
            </a:extLst>
          </p:cNvPr>
          <p:cNvSpPr txBox="1"/>
          <p:nvPr/>
        </p:nvSpPr>
        <p:spPr>
          <a:xfrm>
            <a:off x="8133174" y="4392834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Composition API</a:t>
            </a:r>
            <a:endParaRPr kumimoji="1" lang="zh-TW" altLang="en-US" sz="200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890AA66-B102-3C4D-A62C-D92A130A266E}"/>
              </a:ext>
            </a:extLst>
          </p:cNvPr>
          <p:cNvSpPr txBox="1"/>
          <p:nvPr/>
        </p:nvSpPr>
        <p:spPr>
          <a:xfrm>
            <a:off x="2160816" y="4027990"/>
            <a:ext cx="802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Vue2</a:t>
            </a:r>
            <a:endParaRPr kumimoji="1" lang="zh-TW" altLang="en-US" sz="200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20B00E0-C9AD-B649-BA67-41D2592C1EA7}"/>
              </a:ext>
            </a:extLst>
          </p:cNvPr>
          <p:cNvSpPr txBox="1"/>
          <p:nvPr/>
        </p:nvSpPr>
        <p:spPr>
          <a:xfrm>
            <a:off x="8747124" y="4027990"/>
            <a:ext cx="802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</a:t>
            </a:r>
            <a:endParaRPr kumimoji="1" lang="zh-TW" altLang="en-US" sz="200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9670E8-EA37-4749-983A-80ADDEAC561D}"/>
              </a:ext>
            </a:extLst>
          </p:cNvPr>
          <p:cNvSpPr/>
          <p:nvPr/>
        </p:nvSpPr>
        <p:spPr>
          <a:xfrm>
            <a:off x="5291345" y="2616861"/>
            <a:ext cx="5001364" cy="36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95EBD1-0986-B445-9792-725286960E4F}"/>
              </a:ext>
            </a:extLst>
          </p:cNvPr>
          <p:cNvSpPr txBox="1"/>
          <p:nvPr/>
        </p:nvSpPr>
        <p:spPr>
          <a:xfrm>
            <a:off x="1839279" y="6440868"/>
            <a:ext cx="130963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0B1965-AC89-4449-BA64-16258F7BF4B2}"/>
              </a:ext>
            </a:extLst>
          </p:cNvPr>
          <p:cNvSpPr txBox="1"/>
          <p:nvPr/>
        </p:nvSpPr>
        <p:spPr>
          <a:xfrm>
            <a:off x="1521368" y="1574388"/>
            <a:ext cx="566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：如何讓組件邏輯更清晰、更易閱讀？</a:t>
            </a:r>
          </a:p>
        </p:txBody>
      </p:sp>
    </p:spTree>
    <p:extLst>
      <p:ext uri="{BB962C8B-B14F-4D97-AF65-F5344CB8AC3E}">
        <p14:creationId xmlns:p14="http://schemas.microsoft.com/office/powerpoint/2010/main" val="40751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818656"/>
            <a:ext cx="6809878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Computed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計算屬性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與 </a:t>
            </a: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監聽器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387CD9-255D-4F41-8D6B-69E753949F32}"/>
              </a:ext>
            </a:extLst>
          </p:cNvPr>
          <p:cNvSpPr txBox="1"/>
          <p:nvPr/>
        </p:nvSpPr>
        <p:spPr>
          <a:xfrm>
            <a:off x="1870021" y="2122775"/>
            <a:ext cx="852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Computed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來動態計算值，使用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來監聽數據的變化。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5CD204-EBF9-6444-B2F4-DF409BA49657}"/>
              </a:ext>
            </a:extLst>
          </p:cNvPr>
          <p:cNvSpPr/>
          <p:nvPr/>
        </p:nvSpPr>
        <p:spPr>
          <a:xfrm>
            <a:off x="2700472" y="2637246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zh-TW" sz="1600">
                <a:solidFill>
                  <a:srgbClr val="C586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computed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} </a:t>
            </a:r>
            <a:r>
              <a:rPr lang="en" altLang="zh-TW" sz="1600">
                <a:solidFill>
                  <a:srgbClr val="C586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CE917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'vue'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4FC1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4D4D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CDC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TW" sz="1600">
                <a:solidFill>
                  <a:srgbClr val="B5CEA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4FC1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4D4D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CDC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TW" sz="1600">
                <a:solidFill>
                  <a:srgbClr val="B5CEA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b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TW" sz="1600">
                <a:solidFill>
                  <a:srgbClr val="6A99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computed </a:t>
            </a:r>
            <a:r>
              <a:rPr lang="zh-TW" altLang="en-US" sz="1600">
                <a:solidFill>
                  <a:srgbClr val="6A99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動態計算總額</a:t>
            </a:r>
            <a:endParaRPr lang="zh-TW" altLang="en-US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4FC1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total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4D4D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CDC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computed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(() 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{</a:t>
            </a:r>
          </a:p>
          <a:p>
            <a:r>
              <a:rPr lang="zh-TW" altLang="en-US" sz="1600">
                <a:solidFill>
                  <a:srgbClr val="C586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" altLang="zh-TW" sz="1600">
                <a:solidFill>
                  <a:srgbClr val="C586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4FC1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D4D4D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4FC1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" altLang="zh-TW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})</a:t>
            </a:r>
          </a:p>
          <a:p>
            <a:b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TW" sz="1600">
                <a:solidFill>
                  <a:srgbClr val="6A99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en-US" altLang="zh-TW" sz="1600">
                <a:solidFill>
                  <a:srgbClr val="6A99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 </a:t>
            </a:r>
            <a:r>
              <a:rPr lang="zh-TW" altLang="en-US" sz="1600">
                <a:solidFill>
                  <a:srgbClr val="6A99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監聽總額</a:t>
            </a:r>
            <a:endParaRPr lang="zh-TW" altLang="en-US" sz="1600">
              <a:solidFill>
                <a:srgbClr val="CCCCC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sz="1600">
                <a:solidFill>
                  <a:srgbClr val="DCDC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TW" sz="1600">
                <a:solidFill>
                  <a:srgbClr val="4FC1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total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newVal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{</a:t>
            </a:r>
          </a:p>
          <a:p>
            <a:r>
              <a:rPr lang="zh-TW" altLang="en-US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" altLang="zh-TW" sz="1600">
                <a:solidFill>
                  <a:srgbClr val="DCDC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TW" sz="1600">
                <a:solidFill>
                  <a:srgbClr val="CE917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`</a:t>
            </a:r>
            <a:r>
              <a:rPr lang="zh-TW" altLang="en-US" sz="1600">
                <a:solidFill>
                  <a:srgbClr val="CE917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總額變化：</a:t>
            </a:r>
            <a:r>
              <a:rPr lang="en-US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en" altLang="zh-TW" sz="1600">
                <a:solidFill>
                  <a:srgbClr val="9CDCF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newVal</a:t>
            </a:r>
            <a:r>
              <a:rPr lang="en" altLang="zh-TW" sz="1600">
                <a:solidFill>
                  <a:srgbClr val="569CD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" altLang="zh-TW" sz="1600">
                <a:solidFill>
                  <a:srgbClr val="CE917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`</a:t>
            </a:r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" altLang="zh-TW" sz="1600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})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BF70B2-4D98-7D42-A427-D5FF4B431E71}"/>
              </a:ext>
            </a:extLst>
          </p:cNvPr>
          <p:cNvSpPr txBox="1"/>
          <p:nvPr/>
        </p:nvSpPr>
        <p:spPr>
          <a:xfrm>
            <a:off x="1839279" y="6986396"/>
            <a:ext cx="130963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009298-9588-6441-8182-65BFAD18AF6E}"/>
              </a:ext>
            </a:extLst>
          </p:cNvPr>
          <p:cNvSpPr txBox="1"/>
          <p:nvPr/>
        </p:nvSpPr>
        <p:spPr>
          <a:xfrm>
            <a:off x="1521368" y="1562168"/>
            <a:ext cx="53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：如何根據數據變化，重新計算值？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BBA02F9-7CDE-E342-99FD-80343EFB7BF4}"/>
              </a:ext>
            </a:extLst>
          </p:cNvPr>
          <p:cNvSpPr txBox="1"/>
          <p:nvPr/>
        </p:nvSpPr>
        <p:spPr>
          <a:xfrm>
            <a:off x="1839279" y="6440868"/>
            <a:ext cx="130963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</p:spTree>
    <p:extLst>
      <p:ext uri="{BB962C8B-B14F-4D97-AF65-F5344CB8AC3E}">
        <p14:creationId xmlns:p14="http://schemas.microsoft.com/office/powerpoint/2010/main" val="8549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712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與後端 </a:t>
            </a:r>
            <a:r>
              <a:rPr lang="e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整合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07AE3FB-CA02-F44C-853D-9E28953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15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6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F12EED-085E-D543-BCA3-BFD11BF2579A}"/>
              </a:ext>
            </a:extLst>
          </p:cNvPr>
          <p:cNvGrpSpPr/>
          <p:nvPr/>
        </p:nvGrpSpPr>
        <p:grpSpPr>
          <a:xfrm>
            <a:off x="1399179" y="793881"/>
            <a:ext cx="9384250" cy="5266421"/>
            <a:chOff x="1399179" y="793881"/>
            <a:chExt cx="9384250" cy="526642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D68FD7C-1CE5-3A45-9CD8-F4855ED0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179" y="793881"/>
              <a:ext cx="9384250" cy="526642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4D89052-AA47-AA46-A757-EA7F367DFE06}"/>
                </a:ext>
              </a:extLst>
            </p:cNvPr>
            <p:cNvSpPr txBox="1"/>
            <p:nvPr/>
          </p:nvSpPr>
          <p:spPr>
            <a:xfrm>
              <a:off x="6839250" y="3227036"/>
              <a:ext cx="613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API</a:t>
              </a:r>
              <a:endParaRPr kumimoji="1" lang="zh-TW" altLang="en-US" sz="2000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3C9C331-D5A4-C24A-A800-F3927CC9A083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與後端 </a:t>
            </a:r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7620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790080"/>
            <a:ext cx="3023585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 常用</a:t>
            </a: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Axios</a:t>
            </a:r>
            <a:endParaRPr lang="zh-TW" altLang="en-US" sz="20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5666936" cy="96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內建功能多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攔截器、取消請求、超時設定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較適合大型專案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5196F1-E16A-EA45-8CA7-AC0A1293C35A}"/>
              </a:ext>
            </a:extLst>
          </p:cNvPr>
          <p:cNvSpPr txBox="1"/>
          <p:nvPr/>
        </p:nvSpPr>
        <p:spPr>
          <a:xfrm>
            <a:off x="1876927" y="4075167"/>
            <a:ext cx="1134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Fetch</a:t>
            </a:r>
            <a:endParaRPr lang="zh-TW" altLang="en-US" sz="20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CF64CD-A1D7-8845-8462-3B9C67F7D553}"/>
              </a:ext>
            </a:extLst>
          </p:cNvPr>
          <p:cNvSpPr txBox="1"/>
          <p:nvPr/>
        </p:nvSpPr>
        <p:spPr>
          <a:xfrm>
            <a:off x="2236105" y="4525863"/>
            <a:ext cx="66287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瀏覽器原生支援，但功能有限，必須自行實作其他功能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適合輕量應用</a:t>
            </a:r>
            <a:endParaRPr lang="zh-TW" altLang="e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69BE338-9E3A-2D40-BEF0-1CC1479BBC52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與後端 </a:t>
            </a:r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29714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785649"/>
            <a:ext cx="1774845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JWT 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認證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3368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JWT (JSON Web Token)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300795"/>
            <a:ext cx="79239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當使用者登入，成功驗證身份後。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回傳一組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JWT</a:t>
            </a:r>
            <a:r>
              <a:rPr lang="zh-TW" alt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憑證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端自行決定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儲存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並在後續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請求其他資源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時，將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JWT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附加在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 header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b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再由後端進行使用者驗證。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有效，才能獲取資料。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BDB6C6-3010-F141-8696-5912416091A4}"/>
              </a:ext>
            </a:extLst>
          </p:cNvPr>
          <p:cNvSpPr txBox="1"/>
          <p:nvPr/>
        </p:nvSpPr>
        <p:spPr>
          <a:xfrm>
            <a:off x="1870021" y="5825211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✤ 依各專案使用情境及安全性，略有不同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589E26-70EF-A645-847A-0F5795FEF596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與後端 </a:t>
            </a:r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18251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JWT 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552857-DD28-B043-B2CC-FA5A916D1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4" y="1456927"/>
            <a:ext cx="9011874" cy="47537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2B9BF3-9909-4F4B-96A3-18AFBA2305A0}"/>
              </a:ext>
            </a:extLst>
          </p:cNvPr>
          <p:cNvSpPr txBox="1"/>
          <p:nvPr/>
        </p:nvSpPr>
        <p:spPr>
          <a:xfrm>
            <a:off x="8429892" y="2623596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標記 </a:t>
            </a:r>
            <a:r>
              <a:rPr lang="en" altLang="zh-TW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token </a:t>
            </a:r>
            <a:r>
              <a:rPr lang="zh-TW" altLang="en-US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的類型與雜湊函式</a:t>
            </a:r>
            <a:endParaRPr kumimoji="1" lang="zh-TW" altLang="en-US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4186434-EADF-5D44-BE5D-5508F854F463}"/>
              </a:ext>
            </a:extLst>
          </p:cNvPr>
          <p:cNvSpPr txBox="1"/>
          <p:nvPr/>
        </p:nvSpPr>
        <p:spPr>
          <a:xfrm>
            <a:off x="8429892" y="3808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攜帶的資料</a:t>
            </a:r>
            <a:endParaRPr kumimoji="1" lang="zh-TW" altLang="en-US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020A0A-C57C-0A41-9188-342A54C369E9}"/>
              </a:ext>
            </a:extLst>
          </p:cNvPr>
          <p:cNvSpPr txBox="1"/>
          <p:nvPr/>
        </p:nvSpPr>
        <p:spPr>
          <a:xfrm>
            <a:off x="8429892" y="533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附加雜湊值的密鑰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DF73271-0DE8-364E-9931-4305819D3F4A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與後端 </a:t>
            </a:r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5606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2639140" y="2008124"/>
            <a:ext cx="3077061" cy="1721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8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sz="8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kumimoji="1" lang="zh-TW" altLang="en-US" sz="80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079E450-07DF-FF44-86D6-75D36428454C}"/>
              </a:ext>
            </a:extLst>
          </p:cNvPr>
          <p:cNvSpPr txBox="1"/>
          <p:nvPr/>
        </p:nvSpPr>
        <p:spPr>
          <a:xfrm>
            <a:off x="4685243" y="4360262"/>
            <a:ext cx="2384930" cy="13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6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框架？</a:t>
            </a:r>
            <a:endParaRPr kumimoji="1" lang="zh-TW" altLang="en-US" sz="60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46095B-5ECB-D34E-B47E-9B09D02AC14D}"/>
              </a:ext>
            </a:extLst>
          </p:cNvPr>
          <p:cNvSpPr txBox="1"/>
          <p:nvPr/>
        </p:nvSpPr>
        <p:spPr>
          <a:xfrm>
            <a:off x="6884807" y="2849971"/>
            <a:ext cx="2798151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生成器？</a:t>
            </a:r>
            <a:endParaRPr kumimoji="1" lang="zh-TW" altLang="en-US" sz="54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581C6AA-0ACD-3042-985D-F1A1BAD8E636}"/>
              </a:ext>
            </a:extLst>
          </p:cNvPr>
          <p:cNvSpPr txBox="1"/>
          <p:nvPr/>
        </p:nvSpPr>
        <p:spPr>
          <a:xfrm>
            <a:off x="5407646" y="1206127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FF9EE85-CB82-8546-B579-998804A4DAA1}"/>
              </a:ext>
            </a:extLst>
          </p:cNvPr>
          <p:cNvSpPr txBox="1"/>
          <p:nvPr/>
        </p:nvSpPr>
        <p:spPr>
          <a:xfrm>
            <a:off x="7875979" y="5556939"/>
            <a:ext cx="227574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?</a:t>
            </a:r>
            <a:endParaRPr kumimoji="1" lang="zh-TW" altLang="en-US" sz="3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3946696-7734-4E4F-ABAA-060480A809EE}"/>
              </a:ext>
            </a:extLst>
          </p:cNvPr>
          <p:cNvSpPr txBox="1"/>
          <p:nvPr/>
        </p:nvSpPr>
        <p:spPr>
          <a:xfrm>
            <a:off x="9477069" y="1954942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37DC192-8AC0-704D-B0DC-A6432AA119D1}"/>
              </a:ext>
            </a:extLst>
          </p:cNvPr>
          <p:cNvSpPr txBox="1"/>
          <p:nvPr/>
        </p:nvSpPr>
        <p:spPr>
          <a:xfrm>
            <a:off x="658211" y="3445968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RWD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5742A54-B6F6-7141-B682-499AD577462F}"/>
              </a:ext>
            </a:extLst>
          </p:cNvPr>
          <p:cNvSpPr txBox="1"/>
          <p:nvPr/>
        </p:nvSpPr>
        <p:spPr>
          <a:xfrm>
            <a:off x="2212916" y="727756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389834-D126-E546-9ECE-97CAA1A7A338}"/>
              </a:ext>
            </a:extLst>
          </p:cNvPr>
          <p:cNvSpPr txBox="1"/>
          <p:nvPr/>
        </p:nvSpPr>
        <p:spPr>
          <a:xfrm>
            <a:off x="1839278" y="5105891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Vite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12C4CE9-74B4-914E-9D84-9B03D3B02C7A}"/>
              </a:ext>
            </a:extLst>
          </p:cNvPr>
          <p:cNvSpPr txBox="1"/>
          <p:nvPr/>
        </p:nvSpPr>
        <p:spPr>
          <a:xfrm>
            <a:off x="8057612" y="587427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Router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7E7692-48E4-C446-B17C-FAD259591E0E}"/>
              </a:ext>
            </a:extLst>
          </p:cNvPr>
          <p:cNvSpPr txBox="1"/>
          <p:nvPr/>
        </p:nvSpPr>
        <p:spPr>
          <a:xfrm>
            <a:off x="9838495" y="4210862"/>
            <a:ext cx="227574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Pinia ?</a:t>
            </a:r>
            <a:endParaRPr kumimoji="1"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3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584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3B8BFCC3-48A0-8E46-BDD8-F197DC9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20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0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2430474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 是什麼？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57786-4EA8-A043-8A99-B5DAC6388C11}"/>
              </a:ext>
            </a:extLst>
          </p:cNvPr>
          <p:cNvSpPr/>
          <p:nvPr/>
        </p:nvSpPr>
        <p:spPr>
          <a:xfrm>
            <a:off x="1521367" y="2655456"/>
            <a:ext cx="8367507" cy="96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生成器，可以幫助開發者快速生成專案的基本結構，避免重複性的手動配置。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B49B3-7965-A44D-9F96-B4B879B4BB30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BC9258-4F4E-A241-AA72-51F08DFC0E62}"/>
              </a:ext>
            </a:extLst>
          </p:cNvPr>
          <p:cNvSpPr/>
          <p:nvPr/>
        </p:nvSpPr>
        <p:spPr>
          <a:xfrm>
            <a:off x="1521368" y="1836120"/>
            <a:ext cx="8537336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當我們在使用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框架時，免不了會需要重新配置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及 </a:t>
            </a:r>
            <a:r>
              <a:rPr lang="zh-TW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相關設定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EC1E2A-9B31-3D40-B936-820CFC02F83A}"/>
              </a:ext>
            </a:extLst>
          </p:cNvPr>
          <p:cNvSpPr/>
          <p:nvPr/>
        </p:nvSpPr>
        <p:spPr>
          <a:xfrm>
            <a:off x="1521366" y="3865397"/>
            <a:ext cx="8367507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自動化專案初始化，少走彎路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817703"/>
            <a:ext cx="294830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生成器簡介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57786-4EA8-A043-8A99-B5DAC6388C11}"/>
              </a:ext>
            </a:extLst>
          </p:cNvPr>
          <p:cNvSpPr/>
          <p:nvPr/>
        </p:nvSpPr>
        <p:spPr>
          <a:xfrm>
            <a:off x="1521368" y="1584595"/>
            <a:ext cx="8064066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透過指令方式，簡單生成前端專案基礎架構。</a:t>
            </a:r>
            <a:endParaRPr lang="en-US" altLang="zh-TW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方便生成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自動產生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前端基礎架構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方便設定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，自動產生 相關設定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簡單入門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，已涵蓋 </a:t>
            </a:r>
            <a:r>
              <a:rPr lang="en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範例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統一規範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ESLint</a:t>
            </a:r>
            <a:r>
              <a:rPr lang="zh-TW" altLang="e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TSLint</a:t>
            </a:r>
            <a:r>
              <a:rPr lang="en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程式碼格式化設定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A1624AF-4CE9-9F42-B4B0-CAD801354206}"/>
              </a:ext>
            </a:extLst>
          </p:cNvPr>
          <p:cNvSpPr txBox="1"/>
          <p:nvPr/>
        </p:nvSpPr>
        <p:spPr>
          <a:xfrm>
            <a:off x="1490570" y="4217075"/>
            <a:ext cx="162095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開發環境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E85ED0-E49A-134E-BCAC-39BFC87783BB}"/>
              </a:ext>
            </a:extLst>
          </p:cNvPr>
          <p:cNvSpPr/>
          <p:nvPr/>
        </p:nvSpPr>
        <p:spPr>
          <a:xfrm>
            <a:off x="1521368" y="4902836"/>
            <a:ext cx="8064066" cy="951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</a:t>
            </a:r>
            <a:r>
              <a:rPr lang="zh-TW" altLang="en-US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 + (</a:t>
            </a:r>
            <a:r>
              <a:rPr lang="en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LTS</a:t>
            </a:r>
            <a:r>
              <a:rPr lang="zh-TW" altLang="e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長期支援版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建議使用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VSCode</a:t>
            </a:r>
            <a:r>
              <a:rPr lang="en-US" altLang="zh-TW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(Visual Studio Code 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開發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B49B3-7965-A44D-9F96-B4B879B4BB30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套件說明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74683"/>
              </p:ext>
            </p:extLst>
          </p:nvPr>
        </p:nvGraphicFramePr>
        <p:xfrm>
          <a:off x="1521367" y="2251205"/>
          <a:ext cx="9133933" cy="370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30419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1020439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283075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8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8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@</a:t>
                      </a:r>
                      <a:r>
                        <a:rPr lang="en-US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fubonlife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/</a:t>
                      </a:r>
                      <a:r>
                        <a:rPr lang="en-US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-US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datepicker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-next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1.0.9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民國年日期套件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Ant-design-</a:t>
                      </a:r>
                      <a:r>
                        <a:rPr lang="en-US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3.2.14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UI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模組化套件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Axios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1.7.9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HTTP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Bootstrap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18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5.2.2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CSS </a:t>
                      </a:r>
                      <a:r>
                        <a:rPr kumimoji="1" lang="zh-CN" altLang="en-US" sz="18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框架</a:t>
                      </a:r>
                      <a:endParaRPr kumimoji="1" lang="zh-TW" altLang="en-US" sz="1800" b="0" i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1" i="0" dirty="0" err="1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Pinia</a:t>
                      </a:r>
                      <a:endParaRPr lang="zh-TW" altLang="en-US" sz="1800" b="1" i="0" dirty="0">
                        <a:solidFill>
                          <a:srgbClr val="2C6A80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2.0.23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狀態管理器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Vite</a:t>
                      </a:r>
                      <a:r>
                        <a:rPr lang="en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</a:t>
                      </a:r>
                      <a:r>
                        <a:rPr lang="en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-loader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3.6.0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1" i="0" dirty="0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800" b="1" i="0" dirty="0">
                        <a:solidFill>
                          <a:srgbClr val="2C6A80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3.2.41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1" i="0" dirty="0" err="1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" altLang="zh-TW" sz="1800" b="1" i="0" dirty="0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-router</a:t>
                      </a:r>
                      <a:endParaRPr lang="zh-TW" altLang="en-US" sz="1800" b="1" i="0" dirty="0">
                        <a:solidFill>
                          <a:srgbClr val="2C6A80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4.1.5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路由器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Vue-uuid</a:t>
                      </a:r>
                      <a:endParaRPr lang="en" altLang="zh-TW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3.0.0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UUID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通用唯一辨識碼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4261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6E072B-0888-324A-A9B3-B0EDFF2DA7A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D743EF2-5CD4-8D4C-BBD6-88BE2B63D3B8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81DF94-0B4C-CB44-A968-FE8DACBE58E4}"/>
              </a:ext>
            </a:extLst>
          </p:cNvPr>
          <p:cNvSpPr/>
          <p:nvPr/>
        </p:nvSpPr>
        <p:spPr>
          <a:xfrm>
            <a:off x="1490570" y="1794504"/>
            <a:ext cx="3982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✤ 以下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1.2.4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相關套件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1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套件說明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00927"/>
              </p:ext>
            </p:extLst>
          </p:nvPr>
        </p:nvGraphicFramePr>
        <p:xfrm>
          <a:off x="1521367" y="1736323"/>
          <a:ext cx="9262838" cy="3606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95133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612005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8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8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Eslint</a:t>
                      </a:r>
                      <a:endParaRPr lang="en" altLang="zh-TW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8.22.0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Eslint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格式化管理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4.1.3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Less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編譯器，用於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 Design </a:t>
                      </a:r>
                      <a:r>
                        <a:rPr lang="en-US" altLang="zh-TW" sz="18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共用樣式調整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2.7.1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 </a:t>
                      </a:r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格式化管理</a:t>
                      </a:r>
                      <a:endParaRPr lang="en" altLang="zh-TW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Sass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1.56.0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SASS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5.3.3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Typescript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型態檢核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-auto-import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0.12.1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import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導入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</a:t>
                      </a:r>
                      <a:r>
                        <a:rPr lang="en" altLang="zh-TW" sz="18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</a:t>
                      </a:r>
                      <a:r>
                        <a:rPr lang="en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0.22.12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components </a:t>
                      </a:r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導入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1" i="0" kern="1200" dirty="0" err="1">
                          <a:solidFill>
                            <a:srgbClr val="2C6A8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Vite</a:t>
                      </a:r>
                      <a:endParaRPr lang="en" altLang="zh-TW" sz="1800" b="1" i="0" kern="1200" dirty="0">
                        <a:solidFill>
                          <a:srgbClr val="2C6A80"/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5.2.11</a:t>
                      </a:r>
                      <a:endParaRPr lang="zh-TW" altLang="en-US" sz="18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本地端開發伺服器</a:t>
                      </a:r>
                      <a:endParaRPr lang="zh-TW" altLang="en-US" sz="18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3DDA05-5D6F-3F4C-B536-4E6AA6FF3E3E}"/>
              </a:ext>
            </a:extLst>
          </p:cNvPr>
          <p:cNvSpPr/>
          <p:nvPr/>
        </p:nvSpPr>
        <p:spPr>
          <a:xfrm>
            <a:off x="6567397" y="5617952"/>
            <a:ext cx="4326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✤ 相關套件，因應不同專案需求，可自行調整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CC3990-023D-BC47-8344-D9C1A38BC3C7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9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3013967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使用文件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位於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wiki)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F0A5BA-6851-1140-8108-1981B6B51AA9}"/>
              </a:ext>
            </a:extLst>
          </p:cNvPr>
          <p:cNvSpPr txBox="1"/>
          <p:nvPr/>
        </p:nvSpPr>
        <p:spPr>
          <a:xfrm>
            <a:off x="1839278" y="1792363"/>
            <a:ext cx="10306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https://km.fubonlife.com.tw/confluence/display/SN000SysFile/generator-fbl-vue3-starter</a:t>
            </a:r>
            <a:endParaRPr kumimoji="1" lang="en" altLang="zh-TW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TW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或於</a:t>
            </a:r>
            <a:r>
              <a: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WIKI 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站台，直接搜尋</a:t>
            </a:r>
            <a:r>
              <a:rPr kumimoji="1" lang="zh-TW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『</a:t>
            </a:r>
            <a:r>
              <a:rPr kumimoji="1" lang="en-US" altLang="zh-TW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generator-fbl-vue3-starter</a:t>
            </a:r>
            <a:r>
              <a:rPr kumimoji="1"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 』</a:t>
            </a:r>
            <a:endParaRPr kumimoji="1" lang="en" altLang="zh-TW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6BA89-E58D-8B4C-B967-B37F0246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136" y="2985611"/>
            <a:ext cx="5122477" cy="3120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D1149A18-34DC-B643-B629-93231A386A48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4935766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50" y="4118501"/>
            <a:ext cx="178024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D1F0DF8-F6C7-4646-8472-440D5A6F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26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9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27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578303" y="1607955"/>
            <a:ext cx="3569952" cy="49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安裝</a:t>
            </a:r>
            <a:r>
              <a:rPr kumimoji="1"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Yeoman 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本地端全域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TW" altLang="en-US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F953-5F1C-BD4C-A342-0DF28325C928}"/>
              </a:ext>
            </a:extLst>
          </p:cNvPr>
          <p:cNvSpPr/>
          <p:nvPr/>
        </p:nvSpPr>
        <p:spPr>
          <a:xfrm>
            <a:off x="1870021" y="2184851"/>
            <a:ext cx="6557381" cy="499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sz="2000" dirty="0" err="1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" altLang="zh-TW" sz="20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-g </a:t>
            </a:r>
            <a:r>
              <a:rPr lang="en" altLang="zh-TW" sz="2000" dirty="0" err="1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</a:t>
            </a:r>
            <a:endParaRPr lang="en-US" altLang="zh-TW" sz="2000" dirty="0">
              <a:solidFill>
                <a:srgbClr val="9BD4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D7F7EA-22CF-B04F-AC7A-99A3843B2431}"/>
              </a:ext>
            </a:extLst>
          </p:cNvPr>
          <p:cNvSpPr txBox="1"/>
          <p:nvPr/>
        </p:nvSpPr>
        <p:spPr>
          <a:xfrm>
            <a:off x="1578303" y="3533977"/>
            <a:ext cx="4023858" cy="49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安裝</a:t>
            </a:r>
            <a:r>
              <a:rPr kumimoji="1"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kumimoji="1"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生成包 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本地端全域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TW" altLang="en-US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9B83-4681-6B45-A342-DAF4D6B77EF2}"/>
              </a:ext>
            </a:extLst>
          </p:cNvPr>
          <p:cNvSpPr/>
          <p:nvPr/>
        </p:nvSpPr>
        <p:spPr>
          <a:xfrm>
            <a:off x="1870021" y="4109767"/>
            <a:ext cx="7859767" cy="499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sz="2000" dirty="0" err="1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" altLang="zh-TW" sz="20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-g </a:t>
            </a:r>
            <a:r>
              <a:rPr lang="en" altLang="zh-TW" sz="2000" dirty="0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" altLang="zh-TW" sz="2000" dirty="0" err="1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fubonlife</a:t>
            </a:r>
            <a:r>
              <a:rPr lang="en" altLang="zh-TW" sz="2000" dirty="0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/generator-fbl-vue3-starter</a:t>
            </a:r>
            <a:r>
              <a:rPr lang="en" altLang="zh-TW" sz="20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@latest</a:t>
            </a:r>
            <a:endParaRPr lang="en-US" altLang="zh-TW" sz="2000" dirty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997871-2A15-3C43-9410-DA0D3B99D063}"/>
              </a:ext>
            </a:extLst>
          </p:cNvPr>
          <p:cNvSpPr/>
          <p:nvPr/>
        </p:nvSpPr>
        <p:spPr>
          <a:xfrm>
            <a:off x="7149875" y="5920558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✤ 相關指令，使用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Comment Line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775819"/>
            <a:ext cx="162095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前置作業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2B5317-59B9-0341-A795-B4F17833E892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</a:p>
        </p:txBody>
      </p:sp>
    </p:spTree>
    <p:extLst>
      <p:ext uri="{BB962C8B-B14F-4D97-AF65-F5344CB8AC3E}">
        <p14:creationId xmlns:p14="http://schemas.microsoft.com/office/powerpoint/2010/main" val="9205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28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C3F9CC-AF61-5A4E-B7AE-44736B3999A1}"/>
              </a:ext>
            </a:extLst>
          </p:cNvPr>
          <p:cNvSpPr txBox="1"/>
          <p:nvPr/>
        </p:nvSpPr>
        <p:spPr>
          <a:xfrm>
            <a:off x="1578303" y="1605562"/>
            <a:ext cx="1755609" cy="49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產生新專案</a:t>
            </a:r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94B07E-44EC-DE48-ACB0-AACDE575ED5C}"/>
              </a:ext>
            </a:extLst>
          </p:cNvPr>
          <p:cNvSpPr/>
          <p:nvPr/>
        </p:nvSpPr>
        <p:spPr>
          <a:xfrm>
            <a:off x="1870021" y="2366167"/>
            <a:ext cx="6557381" cy="961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 [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欲生成專案的資料夾內</a:t>
            </a:r>
            <a:r>
              <a:rPr lang="en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br>
              <a:rPr lang="en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TW" sz="2000" dirty="0" err="1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fubonlife</a:t>
            </a:r>
            <a:r>
              <a:rPr lang="en-US" altLang="zh-TW" sz="2000" dirty="0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/fbl-vue3-starter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997871-2A15-3C43-9410-DA0D3B99D063}"/>
              </a:ext>
            </a:extLst>
          </p:cNvPr>
          <p:cNvSpPr/>
          <p:nvPr/>
        </p:nvSpPr>
        <p:spPr>
          <a:xfrm>
            <a:off x="7149875" y="5920558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✤ 相關指令，使用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Comment Line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793244"/>
            <a:ext cx="162095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4A8C76-C891-B741-AEBC-FB80221D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21" y="3726197"/>
            <a:ext cx="60452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2B2E738-CA22-104F-994E-DF433A001481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</a:p>
        </p:txBody>
      </p:sp>
    </p:spTree>
    <p:extLst>
      <p:ext uri="{BB962C8B-B14F-4D97-AF65-F5344CB8AC3E}">
        <p14:creationId xmlns:p14="http://schemas.microsoft.com/office/powerpoint/2010/main" val="1954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490570" y="760695"/>
            <a:ext cx="1620957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運行畫面</a:t>
            </a:r>
            <a:endParaRPr kumimoji="1" lang="zh-TW" altLang="en-US" sz="20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12" name="燕尾形向右箭號 11">
            <a:extLst>
              <a:ext uri="{FF2B5EF4-FFF2-40B4-BE49-F238E27FC236}">
                <a16:creationId xmlns:a16="http://schemas.microsoft.com/office/drawing/2014/main" id="{4401C38F-DEF7-5541-B9F4-7A0C3B6EA471}"/>
              </a:ext>
            </a:extLst>
          </p:cNvPr>
          <p:cNvSpPr/>
          <p:nvPr/>
        </p:nvSpPr>
        <p:spPr>
          <a:xfrm>
            <a:off x="6275874" y="3571668"/>
            <a:ext cx="443130" cy="447904"/>
          </a:xfrm>
          <a:prstGeom prst="notchedRightArrow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361BA06-5764-6044-B23B-D05BA40C1C97}"/>
              </a:ext>
            </a:extLst>
          </p:cNvPr>
          <p:cNvSpPr txBox="1"/>
          <p:nvPr/>
        </p:nvSpPr>
        <p:spPr>
          <a:xfrm>
            <a:off x="6974548" y="760695"/>
            <a:ext cx="2698175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生成專案資料夾</a:t>
            </a:r>
            <a:endParaRPr kumimoji="1" lang="zh-TW" altLang="en-US" sz="20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4C6F7D-860C-CA40-805C-F357CE409A1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659FA4-A37F-A14A-81E1-B46640B7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71" y="1544382"/>
            <a:ext cx="4405074" cy="4586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C393E1-900B-BD47-95F3-6021026C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73" y="1544382"/>
            <a:ext cx="3813122" cy="4628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9E8600A6-A3D5-1449-BF00-E02E02428513}"/>
              </a:ext>
            </a:extLst>
          </p:cNvPr>
          <p:cNvSpPr/>
          <p:nvPr/>
        </p:nvSpPr>
        <p:spPr>
          <a:xfrm>
            <a:off x="4184466" y="3224855"/>
            <a:ext cx="863600" cy="3005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952B32-8C0A-454C-ABD8-233E5A08D3FD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</a:p>
        </p:txBody>
      </p:sp>
    </p:spTree>
    <p:extLst>
      <p:ext uri="{BB962C8B-B14F-4D97-AF65-F5344CB8AC3E}">
        <p14:creationId xmlns:p14="http://schemas.microsoft.com/office/powerpoint/2010/main" val="34445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826863"/>
            <a:ext cx="2414764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是什麼？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45CCC2-3103-C340-8E77-FDB1E086EF09}"/>
              </a:ext>
            </a:extLst>
          </p:cNvPr>
          <p:cNvSpPr txBox="1"/>
          <p:nvPr/>
        </p:nvSpPr>
        <p:spPr>
          <a:xfrm>
            <a:off x="1839278" y="1975359"/>
            <a:ext cx="6811480" cy="3905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是一種 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用來幫助開發者更輕鬆的建立網頁應用程式。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它的主要作用是讓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畫面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(UI)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變得更容易管理。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讓開發者能夠以更簡單的方法，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控制網頁</a:t>
            </a:r>
            <a:r>
              <a:rPr lang="en-US" altLang="zh-TW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上的內容與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互動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A5210F-4D03-B84E-881C-9E7997F616AD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</p:spTree>
    <p:extLst>
      <p:ext uri="{BB962C8B-B14F-4D97-AF65-F5344CB8AC3E}">
        <p14:creationId xmlns:p14="http://schemas.microsoft.com/office/powerpoint/2010/main" val="30350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065348-9AE7-B947-A764-F6FEA78E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75" y="1696552"/>
            <a:ext cx="6328536" cy="4093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30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763936"/>
            <a:ext cx="162095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C55B87-50FE-9C43-8631-A2DAFE289A0E}"/>
              </a:ext>
            </a:extLst>
          </p:cNvPr>
          <p:cNvGrpSpPr/>
          <p:nvPr/>
        </p:nvGrpSpPr>
        <p:grpSpPr>
          <a:xfrm>
            <a:off x="1578303" y="1534156"/>
            <a:ext cx="9214970" cy="4755734"/>
            <a:chOff x="1578303" y="1534156"/>
            <a:chExt cx="9214970" cy="475573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56C1B2E-01E0-754D-979A-3F15126AD6EE}"/>
                </a:ext>
              </a:extLst>
            </p:cNvPr>
            <p:cNvSpPr txBox="1"/>
            <p:nvPr/>
          </p:nvSpPr>
          <p:spPr>
            <a:xfrm>
              <a:off x="1578303" y="1534156"/>
              <a:ext cx="2377574" cy="581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4. 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安裝相關套件</a:t>
              </a:r>
              <a:endParaRPr kumimoji="1" lang="zh-TW" altLang="en-US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F1F953-5F1C-BD4C-A342-0DF28325C928}"/>
                </a:ext>
              </a:extLst>
            </p:cNvPr>
            <p:cNvSpPr/>
            <p:nvPr/>
          </p:nvSpPr>
          <p:spPr>
            <a:xfrm>
              <a:off x="2271799" y="5086420"/>
              <a:ext cx="6557381" cy="49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sz="2000" dirty="0" err="1">
                  <a:solidFill>
                    <a:schemeClr val="bg1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npm</a:t>
              </a:r>
              <a:r>
                <a:rPr lang="en" altLang="zh-TW" sz="2000" dirty="0">
                  <a:solidFill>
                    <a:schemeClr val="bg1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install</a:t>
              </a:r>
              <a:endParaRPr lang="en-US" altLang="zh-TW" sz="20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B997871-2A15-3C43-9410-DA0D3B99D063}"/>
                </a:ext>
              </a:extLst>
            </p:cNvPr>
            <p:cNvSpPr/>
            <p:nvPr/>
          </p:nvSpPr>
          <p:spPr>
            <a:xfrm>
              <a:off x="6501714" y="5920558"/>
              <a:ext cx="4291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✤ 相關指令，使用 </a:t>
              </a:r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Comment Line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</a:t>
              </a:r>
              <a:endPara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C4012F6-003E-1D41-90C5-7D8DD270680A}"/>
                </a:ext>
              </a:extLst>
            </p:cNvPr>
            <p:cNvSpPr/>
            <p:nvPr/>
          </p:nvSpPr>
          <p:spPr>
            <a:xfrm>
              <a:off x="1870021" y="2348629"/>
              <a:ext cx="3445174" cy="499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必須先切換到</a:t>
              </a:r>
              <a:r>
                <a:rPr kumimoji="1" lang="zh-TW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專案目錄 下</a:t>
              </a:r>
              <a:endParaRPr lang="zh-TW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6ACCCAA-636B-C940-AD26-96D9CDF233C2}"/>
                </a:ext>
              </a:extLst>
            </p:cNvPr>
            <p:cNvSpPr/>
            <p:nvPr/>
          </p:nvSpPr>
          <p:spPr>
            <a:xfrm>
              <a:off x="1870021" y="4524577"/>
              <a:ext cx="2012089" cy="499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安裝相關套件</a:t>
              </a:r>
              <a:endParaRPr lang="zh-TW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87B8555-6C0E-8645-8B12-39062E536D56}"/>
                </a:ext>
              </a:extLst>
            </p:cNvPr>
            <p:cNvSpPr/>
            <p:nvPr/>
          </p:nvSpPr>
          <p:spPr>
            <a:xfrm>
              <a:off x="2271800" y="2855958"/>
              <a:ext cx="6557381" cy="49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sz="2000" dirty="0">
                  <a:solidFill>
                    <a:schemeClr val="bg1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cd [</a:t>
              </a:r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專案的資料夾內</a:t>
              </a:r>
              <a:r>
                <a:rPr lang="en" altLang="zh-TW" sz="2000" dirty="0">
                  <a:solidFill>
                    <a:schemeClr val="bg1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lang="en-US" altLang="zh-TW" sz="20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D52BA9-628B-A64C-8E00-D6F5BF5E3FA2}"/>
                </a:ext>
              </a:extLst>
            </p:cNvPr>
            <p:cNvSpPr txBox="1"/>
            <p:nvPr/>
          </p:nvSpPr>
          <p:spPr>
            <a:xfrm>
              <a:off x="2271800" y="3482556"/>
              <a:ext cx="60102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例：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cd new-project-web</a:t>
              </a:r>
            </a:p>
            <a:p>
              <a:endPara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注：生成完的資料夾，會在後面多出</a:t>
              </a: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『-web』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字樣</a:t>
              </a:r>
              <a:endParaRPr lang="en-US" altLang="zh-TW" sz="2000" dirty="0">
                <a:solidFill>
                  <a:srgbClr val="9BD4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84C2D58-EF88-6949-ADE1-E8EFB73659A5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</a:p>
        </p:txBody>
      </p:sp>
    </p:spTree>
    <p:extLst>
      <p:ext uri="{BB962C8B-B14F-4D97-AF65-F5344CB8AC3E}">
        <p14:creationId xmlns:p14="http://schemas.microsoft.com/office/powerpoint/2010/main" val="4026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31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775792"/>
            <a:ext cx="2339102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專案運行畫面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B9BED6-8024-6743-B8A5-233F550F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21" y="2341757"/>
            <a:ext cx="6813655" cy="3723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4E11DB0-23BF-4F44-A9A4-8752BA93B5EB}"/>
              </a:ext>
            </a:extLst>
          </p:cNvPr>
          <p:cNvSpPr/>
          <p:nvPr/>
        </p:nvSpPr>
        <p:spPr>
          <a:xfrm>
            <a:off x="2529302" y="1566165"/>
            <a:ext cx="6557381" cy="465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 run dev</a:t>
            </a:r>
            <a:endParaRPr lang="en-US" altLang="zh-TW" dirty="0">
              <a:solidFill>
                <a:srgbClr val="9BD4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890BD3-C4E6-D94A-BA9B-EC313C1532D2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</a:p>
        </p:txBody>
      </p:sp>
    </p:spTree>
    <p:extLst>
      <p:ext uri="{BB962C8B-B14F-4D97-AF65-F5344CB8AC3E}">
        <p14:creationId xmlns:p14="http://schemas.microsoft.com/office/powerpoint/2010/main" val="19776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32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773828"/>
            <a:ext cx="2589235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學習資源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387CD9-255D-4F41-8D6B-69E753949F32}"/>
              </a:ext>
            </a:extLst>
          </p:cNvPr>
          <p:cNvSpPr txBox="1"/>
          <p:nvPr/>
        </p:nvSpPr>
        <p:spPr>
          <a:xfrm>
            <a:off x="1837163" y="2425804"/>
            <a:ext cx="219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教學影片</a:t>
            </a:r>
            <a:endParaRPr lang="en-US" altLang="zh-TW" sz="20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9FA3FF-5541-9E4E-9591-F640278F3D45}"/>
              </a:ext>
            </a:extLst>
          </p:cNvPr>
          <p:cNvSpPr txBox="1"/>
          <p:nvPr/>
        </p:nvSpPr>
        <p:spPr>
          <a:xfrm>
            <a:off x="1521368" y="1661347"/>
            <a:ext cx="739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若想了解更多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的相關知識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 使用方式，可參考下方資源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AB8E65-E7B3-AF45-88AB-4267D615B199}"/>
              </a:ext>
            </a:extLst>
          </p:cNvPr>
          <p:cNvSpPr/>
          <p:nvPr/>
        </p:nvSpPr>
        <p:spPr>
          <a:xfrm>
            <a:off x="2529302" y="2879294"/>
            <a:ext cx="478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公槽</a:t>
            </a:r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sptwfap00086/it_training$</a:t>
            </a:r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02Vue3</a:t>
            </a:r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D589932-AC63-A345-B198-19E5C451C7D7}"/>
              </a:ext>
            </a:extLst>
          </p:cNvPr>
          <p:cNvSpPr txBox="1"/>
          <p:nvPr/>
        </p:nvSpPr>
        <p:spPr>
          <a:xfrm>
            <a:off x="1837163" y="3675907"/>
            <a:ext cx="3992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Vue2 + Spring Boot </a:t>
            </a:r>
            <a:r>
              <a:rPr lang="zh-CN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教學影片</a:t>
            </a:r>
            <a:endParaRPr lang="en-US" altLang="zh-TW" sz="2000" dirty="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ACA23E-22FD-9E48-9984-755F03EF8922}"/>
              </a:ext>
            </a:extLst>
          </p:cNvPr>
          <p:cNvSpPr/>
          <p:nvPr/>
        </p:nvSpPr>
        <p:spPr>
          <a:xfrm>
            <a:off x="2529302" y="4129397"/>
            <a:ext cx="875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公槽</a:t>
            </a:r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sptwfap00086/it_training$</a:t>
            </a:r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系統整合部</a:t>
            </a:r>
            <a:r>
              <a:rPr lang="en-US" altLang="zh-TW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教育訓練</a:t>
            </a:r>
            <a:r>
              <a:rPr lang="en-US" altLang="zh-TW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/spring-boot-starter-fbl</a:t>
            </a:r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BF2FCF-AACC-FC4B-8D18-A348EB3F717B}"/>
              </a:ext>
            </a:extLst>
          </p:cNvPr>
          <p:cNvSpPr txBox="1"/>
          <p:nvPr/>
        </p:nvSpPr>
        <p:spPr>
          <a:xfrm>
            <a:off x="1870021" y="4901990"/>
            <a:ext cx="3900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Vue2 </a:t>
            </a:r>
            <a:r>
              <a:rPr lang="zh-CN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升級</a:t>
            </a:r>
            <a:r>
              <a:rPr lang="zh-TW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(</a:t>
            </a:r>
            <a:r>
              <a:rPr lang="zh-CN" altLang="en-US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生成器升級</a:t>
            </a:r>
            <a:r>
              <a:rPr lang="en-US" altLang="zh-TW" sz="20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46566F-10C2-DE49-B73D-7BBCF8B1E361}"/>
              </a:ext>
            </a:extLst>
          </p:cNvPr>
          <p:cNvSpPr/>
          <p:nvPr/>
        </p:nvSpPr>
        <p:spPr>
          <a:xfrm>
            <a:off x="2529302" y="5369772"/>
            <a:ext cx="806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Microsoft YaHei" panose="020B0503020204020204" pitchFamily="34" charset="-122"/>
                <a:ea typeface="Microsoft YaHei" panose="020B0503020204020204" pitchFamily="34" charset="-122"/>
              </a:rPr>
              <a:t>(WIKI)</a:t>
            </a:r>
            <a:r>
              <a:rPr lang="zh-TW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TW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https://km.fubonlife.com.tw/confluence/pages/viewpage.action?</a:t>
            </a:r>
          </a:p>
          <a:p>
            <a:r>
              <a:rPr lang="en" altLang="zh-TW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pageId=1221792529</a:t>
            </a:r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9511391-BBFC-BF41-A4A4-B91D737DA4CA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生成器實作</a:t>
            </a:r>
          </a:p>
        </p:txBody>
      </p:sp>
    </p:spTree>
    <p:extLst>
      <p:ext uri="{BB962C8B-B14F-4D97-AF65-F5344CB8AC3E}">
        <p14:creationId xmlns:p14="http://schemas.microsoft.com/office/powerpoint/2010/main" val="5153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8411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id="{F994A5CF-5539-4FBD-B280-1CD6938C7A32}"/>
              </a:ext>
            </a:extLst>
          </p:cNvPr>
          <p:cNvSpPr txBox="1"/>
          <p:nvPr/>
        </p:nvSpPr>
        <p:spPr>
          <a:xfrm>
            <a:off x="4454355" y="2474881"/>
            <a:ext cx="3283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2F72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有獎徵答</a:t>
            </a: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16D0F644-C5B2-8D40-9055-B3D888613CC5}"/>
              </a:ext>
            </a:extLst>
          </p:cNvPr>
          <p:cNvSpPr txBox="1"/>
          <p:nvPr/>
        </p:nvSpPr>
        <p:spPr>
          <a:xfrm>
            <a:off x="5154145" y="3708568"/>
            <a:ext cx="188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F72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</a:t>
            </a:r>
            <a:r>
              <a:rPr lang="zh-TW" altLang="en-US" sz="4000" dirty="0">
                <a:solidFill>
                  <a:srgbClr val="2F72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solidFill>
                  <a:srgbClr val="2F72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sz="4000" dirty="0">
                <a:solidFill>
                  <a:srgbClr val="2F72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5281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34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804368"/>
            <a:ext cx="5716630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哪一項 </a:t>
            </a:r>
            <a:r>
              <a:rPr kumimoji="1" lang="zh-TW" altLang="en-US" sz="28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 </a:t>
            </a: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的核心概念？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D8EBDFB-C8C8-2646-9AA6-15EEF6EFA03C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45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29302" y="2868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資料庫操作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組件化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182C801-B778-C34C-A174-CE73346D75D8}"/>
              </a:ext>
            </a:extLst>
          </p:cNvPr>
          <p:cNvGrpSpPr/>
          <p:nvPr/>
        </p:nvGrpSpPr>
        <p:grpSpPr>
          <a:xfrm>
            <a:off x="1482670" y="2407191"/>
            <a:ext cx="4511452" cy="1469871"/>
            <a:chOff x="1482670" y="2402397"/>
            <a:chExt cx="4511452" cy="146987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76EB98C-72A4-1E4B-B2D9-77BDF7F513D7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964595D-2B7E-D64B-84D2-E154146B1555}"/>
                </a:ext>
              </a:extLst>
            </p:cNvPr>
            <p:cNvSpPr txBox="1"/>
            <p:nvPr/>
          </p:nvSpPr>
          <p:spPr>
            <a:xfrm>
              <a:off x="1741091" y="2783389"/>
              <a:ext cx="545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TW" altLang="en-US" sz="4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7BB72E7-6E83-EF40-AC7D-A3EB63F8F894}"/>
                </a:ext>
              </a:extLst>
            </p:cNvPr>
            <p:cNvSpPr txBox="1"/>
            <p:nvPr/>
          </p:nvSpPr>
          <p:spPr>
            <a:xfrm>
              <a:off x="2560192" y="287572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資料庫操作</a:t>
              </a:r>
              <a:endParaRPr kumimoji="1" lang="zh-TW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CA0DA036-3E55-2A4A-A958-2B5A7BE37105}"/>
              </a:ext>
            </a:extLst>
          </p:cNvPr>
          <p:cNvGrpSpPr/>
          <p:nvPr/>
        </p:nvGrpSpPr>
        <p:grpSpPr>
          <a:xfrm>
            <a:off x="6510040" y="2407191"/>
            <a:ext cx="4511452" cy="1469871"/>
            <a:chOff x="1490570" y="2407191"/>
            <a:chExt cx="4511452" cy="146987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2872C1E-74A8-E049-9A63-C81A8F4159F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4263197-861A-9A4D-B2D5-8437F4AB97AF}"/>
                </a:ext>
              </a:extLst>
            </p:cNvPr>
            <p:cNvSpPr txBox="1"/>
            <p:nvPr/>
          </p:nvSpPr>
          <p:spPr>
            <a:xfrm>
              <a:off x="1741091" y="2795726"/>
              <a:ext cx="506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624CC54-7E0C-0642-8930-C67FDE16508E}"/>
                </a:ext>
              </a:extLst>
            </p:cNvPr>
            <p:cNvSpPr txBox="1"/>
            <p:nvPr/>
          </p:nvSpPr>
          <p:spPr>
            <a:xfrm>
              <a:off x="2560192" y="2868181"/>
              <a:ext cx="3071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Composition API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75EACFE-8ED7-A640-96DD-BE15DD1B8713}"/>
              </a:ext>
            </a:extLst>
          </p:cNvPr>
          <p:cNvGrpSpPr/>
          <p:nvPr/>
        </p:nvGrpSpPr>
        <p:grpSpPr>
          <a:xfrm>
            <a:off x="6510040" y="4282773"/>
            <a:ext cx="4511452" cy="1469871"/>
            <a:chOff x="1580232" y="4282773"/>
            <a:chExt cx="4511452" cy="146987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0C78B3D-2EBA-6D4D-8945-2B11F8AE64D6}"/>
                </a:ext>
              </a:extLst>
            </p:cNvPr>
            <p:cNvSpPr/>
            <p:nvPr/>
          </p:nvSpPr>
          <p:spPr>
            <a:xfrm>
              <a:off x="1580232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3B72E42-6052-B747-8D67-1BC31BDD41A0}"/>
                </a:ext>
              </a:extLst>
            </p:cNvPr>
            <p:cNvSpPr txBox="1"/>
            <p:nvPr/>
          </p:nvSpPr>
          <p:spPr>
            <a:xfrm>
              <a:off x="1741091" y="4663765"/>
              <a:ext cx="575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4C311046-8DAD-0243-9C2F-03D4DFCCF756}"/>
                </a:ext>
              </a:extLst>
            </p:cNvPr>
            <p:cNvSpPr txBox="1"/>
            <p:nvPr/>
          </p:nvSpPr>
          <p:spPr>
            <a:xfrm>
              <a:off x="2560191" y="475609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響應式系統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AD2F1FB-E42F-8045-AFCE-EB1C8A02A3BA}"/>
              </a:ext>
            </a:extLst>
          </p:cNvPr>
          <p:cNvSpPr txBox="1"/>
          <p:nvPr/>
        </p:nvSpPr>
        <p:spPr>
          <a:xfrm>
            <a:off x="6670899" y="-1688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Ａ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2EFBD8F-F3A4-BA49-8EBB-C9A2CBFD176A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有獎徵答</a:t>
            </a:r>
          </a:p>
        </p:txBody>
      </p:sp>
    </p:spTree>
    <p:extLst>
      <p:ext uri="{BB962C8B-B14F-4D97-AF65-F5344CB8AC3E}">
        <p14:creationId xmlns:p14="http://schemas.microsoft.com/office/powerpoint/2010/main" val="32691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35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790080"/>
            <a:ext cx="7528023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大型專案開發，建議使用哪一種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套件？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45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1116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Fetch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Axios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06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3104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XMLHttpRequest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75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086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Vue Router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1482670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kumimoji="1" lang="zh-TW" altLang="en-US" sz="4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Axios</a:t>
              </a:r>
              <a:endParaRPr kumimoji="1" lang="zh-TW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3531370-2114-C04C-B5D9-C47A9B87A1C5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有獎徵答</a:t>
            </a:r>
          </a:p>
        </p:txBody>
      </p:sp>
    </p:spTree>
    <p:extLst>
      <p:ext uri="{BB962C8B-B14F-4D97-AF65-F5344CB8AC3E}">
        <p14:creationId xmlns:p14="http://schemas.microsoft.com/office/powerpoint/2010/main" val="719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36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818656"/>
            <a:ext cx="7699544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生成器的使用文件，可以在哪裡找到？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45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雲端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436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Google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06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WIKI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75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蝦皮購物中心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06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1" lang="zh-TW" altLang="en-US" sz="4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WIKI</a:t>
              </a:r>
              <a:endParaRPr kumimoji="1" lang="zh-TW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37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818656"/>
            <a:ext cx="9731446" cy="132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Vue3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生成器，生成專案後，會在資料夾名稱後面產生什</a:t>
            </a: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    </a:t>
            </a:r>
            <a:endParaRPr kumimoji="1"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麼字樣？</a:t>
            </a:r>
            <a:endParaRPr kumimoji="1"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45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7939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-fbl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180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-local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06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-prod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75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-web</a:t>
              </a:r>
              <a:endParaRPr kumimoji="1" lang="zh-TW" alt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75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kumimoji="1" lang="zh-TW" altLang="en-US" sz="4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-web</a:t>
              </a:r>
              <a:endParaRPr kumimoji="1" lang="zh-TW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8F3374D-6E8F-924A-9163-FBCBDDF66B5E}"/>
              </a:ext>
            </a:extLst>
          </p:cNvPr>
          <p:cNvSpPr txBox="1"/>
          <p:nvPr/>
        </p:nvSpPr>
        <p:spPr>
          <a:xfrm>
            <a:off x="1839279" y="6440868"/>
            <a:ext cx="13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有獎徵答</a:t>
            </a:r>
          </a:p>
        </p:txBody>
      </p:sp>
    </p:spTree>
    <p:extLst>
      <p:ext uri="{BB962C8B-B14F-4D97-AF65-F5344CB8AC3E}">
        <p14:creationId xmlns:p14="http://schemas.microsoft.com/office/powerpoint/2010/main" val="12299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795267"/>
            <a:ext cx="2444900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 是什麼？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45CCC2-3103-C340-8E77-FDB1E086EF09}"/>
              </a:ext>
            </a:extLst>
          </p:cNvPr>
          <p:cNvSpPr txBox="1"/>
          <p:nvPr/>
        </p:nvSpPr>
        <p:spPr>
          <a:xfrm>
            <a:off x="1839278" y="1975359"/>
            <a:ext cx="6902852" cy="335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是一種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幫助開發者更快 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開發應用程式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的工具。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提供了一套 </a:t>
            </a:r>
            <a:r>
              <a:rPr lang="zh-CN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規則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結構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zh-CN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讓開發者 </a:t>
            </a:r>
            <a:r>
              <a:rPr lang="zh-TW" altLang="en-US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不用從零開始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寫程式，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而是透過框架提供的功能來建立。</a:t>
            </a:r>
          </a:p>
        </p:txBody>
      </p:sp>
    </p:spTree>
    <p:extLst>
      <p:ext uri="{BB962C8B-B14F-4D97-AF65-F5344CB8AC3E}">
        <p14:creationId xmlns:p14="http://schemas.microsoft.com/office/powerpoint/2010/main" val="36297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:a16="http://schemas.microsoft.com/office/drawing/2014/main" id="{11BF1089-07A8-4515-B62E-81E9EA4BBAA7}"/>
              </a:ext>
            </a:extLst>
          </p:cNvPr>
          <p:cNvSpPr/>
          <p:nvPr/>
        </p:nvSpPr>
        <p:spPr>
          <a:xfrm>
            <a:off x="3348557" y="5422937"/>
            <a:ext cx="2280960" cy="4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與後端 </a:t>
            </a:r>
            <a:r>
              <a:rPr lang="en" altLang="zh-CN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API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整合</a:t>
            </a:r>
            <a:endParaRPr sz="2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:a16="http://schemas.microsoft.com/office/drawing/2014/main" id="{3C19D044-6843-4A2C-ADA8-14A9FC64E072}"/>
              </a:ext>
            </a:extLst>
          </p:cNvPr>
          <p:cNvSpPr>
            <a:spLocks noChangeAspect="1"/>
          </p:cNvSpPr>
          <p:nvPr/>
        </p:nvSpPr>
        <p:spPr>
          <a:xfrm>
            <a:off x="3949037" y="4190545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:a16="http://schemas.microsoft.com/office/drawing/2014/main" id="{12E8AD75-0D0B-4187-97A1-6B7C1C21228F}"/>
              </a:ext>
            </a:extLst>
          </p:cNvPr>
          <p:cNvSpPr/>
          <p:nvPr/>
        </p:nvSpPr>
        <p:spPr>
          <a:xfrm>
            <a:off x="6613670" y="5422937"/>
            <a:ext cx="2082826" cy="403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:a16="http://schemas.microsoft.com/office/drawing/2014/main" id="{01758888-AA89-4479-91BA-E792DE441544}"/>
              </a:ext>
            </a:extLst>
          </p:cNvPr>
          <p:cNvSpPr/>
          <p:nvPr/>
        </p:nvSpPr>
        <p:spPr>
          <a:xfrm>
            <a:off x="8422286" y="3103590"/>
            <a:ext cx="1815562" cy="4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生成器實作</a:t>
            </a:r>
            <a:endParaRPr sz="2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:a16="http://schemas.microsoft.com/office/drawing/2014/main" id="{BFD484F9-9CC3-47AF-A531-7B81D215A9E2}"/>
              </a:ext>
            </a:extLst>
          </p:cNvPr>
          <p:cNvSpPr>
            <a:spLocks noChangeAspect="1"/>
          </p:cNvSpPr>
          <p:nvPr/>
        </p:nvSpPr>
        <p:spPr>
          <a:xfrm>
            <a:off x="8790067" y="1902655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:a16="http://schemas.microsoft.com/office/drawing/2014/main" id="{574941E4-20E9-4FE0-94DA-032AC1C114A6}"/>
              </a:ext>
            </a:extLst>
          </p:cNvPr>
          <p:cNvSpPr>
            <a:spLocks noChangeAspect="1"/>
          </p:cNvSpPr>
          <p:nvPr/>
        </p:nvSpPr>
        <p:spPr>
          <a:xfrm>
            <a:off x="7113008" y="4190545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92ED8-B6AA-432A-9CF1-A560EB78B896}"/>
                </a:ext>
              </a:extLst>
            </p:cNvPr>
            <p:cNvSpPr/>
            <p:nvPr/>
          </p:nvSpPr>
          <p:spPr>
            <a:xfrm>
              <a:off x="5259781" y="2835969"/>
              <a:ext cx="16690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pc="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:a16="http://schemas.microsoft.com/office/drawing/2014/main" id="{B64555CA-308D-4A03-B5BF-B95625BF6050}"/>
              </a:ext>
            </a:extLst>
          </p:cNvPr>
          <p:cNvSpPr/>
          <p:nvPr/>
        </p:nvSpPr>
        <p:spPr>
          <a:xfrm>
            <a:off x="1489784" y="3205301"/>
            <a:ext cx="2248283" cy="4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核心概念</a:t>
            </a:r>
            <a:endParaRPr sz="2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:a16="http://schemas.microsoft.com/office/drawing/2014/main" id="{1EF3A2E1-80DD-4FBD-85A8-498486CE6C31}"/>
              </a:ext>
            </a:extLst>
          </p:cNvPr>
          <p:cNvSpPr>
            <a:spLocks noChangeAspect="1"/>
          </p:cNvSpPr>
          <p:nvPr/>
        </p:nvSpPr>
        <p:spPr>
          <a:xfrm>
            <a:off x="2071808" y="1902655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E76397D-05EB-4CBB-A730-4A592A660E07}"/>
              </a:ext>
            </a:extLst>
          </p:cNvPr>
          <p:cNvSpPr/>
          <p:nvPr/>
        </p:nvSpPr>
        <p:spPr>
          <a:xfrm>
            <a:off x="32606" y="4401057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0DAAF67E-CC28-D74F-AA8D-672F9D8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5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347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C2E0DE6-E744-5B41-A3DA-E471DCB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6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6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795267"/>
            <a:ext cx="162095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45CCC2-3103-C340-8E77-FDB1E086EF09}"/>
              </a:ext>
            </a:extLst>
          </p:cNvPr>
          <p:cNvSpPr txBox="1"/>
          <p:nvPr/>
        </p:nvSpPr>
        <p:spPr>
          <a:xfrm>
            <a:off x="1839278" y="1706261"/>
            <a:ext cx="5958682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響應式系統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組件系統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Composition 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Computed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計算屬性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與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監聽器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8C1FE95-1D66-8049-A752-67D55EB0DB3B}"/>
              </a:ext>
            </a:extLst>
          </p:cNvPr>
          <p:cNvSpPr txBox="1"/>
          <p:nvPr/>
        </p:nvSpPr>
        <p:spPr>
          <a:xfrm>
            <a:off x="1839278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</p:spTree>
    <p:extLst>
      <p:ext uri="{BB962C8B-B14F-4D97-AF65-F5344CB8AC3E}">
        <p14:creationId xmlns:p14="http://schemas.microsoft.com/office/powerpoint/2010/main" val="30354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804570"/>
            <a:ext cx="4164923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響應式系統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雙向綁定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E5DF1D-2903-7E48-93E8-0538961BC7D6}"/>
              </a:ext>
            </a:extLst>
          </p:cNvPr>
          <p:cNvSpPr txBox="1"/>
          <p:nvPr/>
        </p:nvSpPr>
        <p:spPr>
          <a:xfrm>
            <a:off x="1521368" y="1689146"/>
            <a:ext cx="751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：如何讓數據在變化時，介面上的呈現能自動更新？</a:t>
            </a:r>
            <a:endParaRPr lang="zh-TW" altLang="e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1F65CB-634C-764F-91F4-081C81DB3DD0}"/>
              </a:ext>
            </a:extLst>
          </p:cNvPr>
          <p:cNvSpPr txBox="1"/>
          <p:nvPr/>
        </p:nvSpPr>
        <p:spPr>
          <a:xfrm>
            <a:off x="1839278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C552E2C-93CD-1B46-A29E-30A84D078D94}"/>
              </a:ext>
            </a:extLst>
          </p:cNvPr>
          <p:cNvSpPr txBox="1"/>
          <p:nvPr/>
        </p:nvSpPr>
        <p:spPr>
          <a:xfrm>
            <a:off x="1870021" y="2267036"/>
            <a:ext cx="6960047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reactive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來創建響應式數據，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自動追蹤數據變化，並更新到畫面。</a:t>
            </a:r>
            <a:endParaRPr lang="zh-TW" altLang="e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92164E53-6708-1E4B-81B3-B3B7B3729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98" y="3559453"/>
            <a:ext cx="5127625" cy="27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804368"/>
            <a:ext cx="646074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693392"/>
            <a:ext cx="157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4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 </a:t>
            </a:r>
            <a:r>
              <a:rPr lang="zh-CN" altLang="en-US" sz="24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特性</a:t>
            </a:r>
            <a:endParaRPr lang="zh-TW" altLang="e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FB4BC2-6950-E443-9B66-5A74039229F1}"/>
              </a:ext>
            </a:extLst>
          </p:cNvPr>
          <p:cNvSpPr txBox="1"/>
          <p:nvPr/>
        </p:nvSpPr>
        <p:spPr>
          <a:xfrm>
            <a:off x="1968521" y="2155057"/>
            <a:ext cx="3125984" cy="3731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可接受任何資料型態</a:t>
            </a:r>
            <a:endParaRPr kumimoji="1" lang="en-US" altLang="zh-TW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kumimoji="1"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必須使用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solidFill>
                  <a:srgbClr val="2C6A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.value </a:t>
            </a:r>
            <a:r>
              <a:rPr lang="zh-TW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</a:t>
            </a:r>
            <a:endParaRPr kumimoji="1" lang="en-US" altLang="zh-TW" sz="2000">
              <a:solidFill>
                <a:srgbClr val="2C6A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E94F99-6AFA-6241-8617-3CBB0DED0384}"/>
              </a:ext>
            </a:extLst>
          </p:cNvPr>
          <p:cNvGrpSpPr/>
          <p:nvPr/>
        </p:nvGrpSpPr>
        <p:grpSpPr>
          <a:xfrm>
            <a:off x="5920229" y="1693391"/>
            <a:ext cx="4417448" cy="4788223"/>
            <a:chOff x="5169496" y="1693391"/>
            <a:chExt cx="4417448" cy="478822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64B3F8-B446-8441-8B3B-719328DE3A6F}"/>
                </a:ext>
              </a:extLst>
            </p:cNvPr>
            <p:cNvSpPr/>
            <p:nvPr/>
          </p:nvSpPr>
          <p:spPr>
            <a:xfrm>
              <a:off x="5169496" y="169339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2C6A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範例</a:t>
              </a:r>
              <a:endPara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03905C-0B9D-6147-BC97-4DF97B41A8DA}"/>
                </a:ext>
              </a:extLst>
            </p:cNvPr>
            <p:cNvSpPr/>
            <p:nvPr/>
          </p:nvSpPr>
          <p:spPr>
            <a:xfrm>
              <a:off x="5232748" y="2234297"/>
              <a:ext cx="4354196" cy="424731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>
                  <a:solidFill>
                    <a:srgbClr val="C586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import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{ </a:t>
              </a:r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ref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} </a:t>
              </a:r>
              <a:r>
                <a:rPr lang="en" altLang="zh-TW">
                  <a:solidFill>
                    <a:srgbClr val="C586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from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'vue'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</a:p>
            <a:p>
              <a:b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" altLang="zh-TW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// </a:t>
              </a:r>
              <a:r>
                <a:rPr lang="zh-CN" altLang="en-US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基本</a:t>
              </a:r>
              <a:r>
                <a:rPr lang="zh-TW" altLang="en-US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型態</a:t>
              </a:r>
              <a:endParaRPr lang="zh-TW" altLang="en-US">
                <a:solidFill>
                  <a:srgbClr val="CCC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>
                  <a:solidFill>
                    <a:srgbClr val="569CD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const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count</a:t>
              </a:r>
              <a:r>
                <a:rPr lang="zh-TW" altLang="en-US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CDCA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ref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" altLang="zh-TW">
                  <a:solidFill>
                    <a:srgbClr val="B5CEA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);</a:t>
              </a:r>
            </a:p>
            <a:p>
              <a:r>
                <a:rPr lang="en" altLang="zh-TW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count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B5CEA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</a:p>
            <a:p>
              <a:b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" altLang="zh-TW">
                  <a:solidFill>
                    <a:srgbClr val="569CD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const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message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CDCA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ref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" altLang="zh-TW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</a:t>
              </a:r>
              <a:r>
                <a:rPr lang="zh-CN" altLang="en-US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文字型態</a:t>
              </a:r>
              <a:r>
                <a:rPr lang="en" altLang="zh-TW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);</a:t>
              </a:r>
            </a:p>
            <a:p>
              <a:r>
                <a:rPr lang="en" altLang="zh-TW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message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</a:t>
              </a:r>
              <a:r>
                <a:rPr lang="zh-TW" altLang="en-US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提示訊息</a:t>
              </a:r>
              <a:r>
                <a:rPr lang="en-US" altLang="zh-TW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</a:t>
              </a:r>
              <a:r>
                <a:rPr lang="en-US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</a:p>
            <a:p>
              <a:br>
                <a:rPr lang="en-US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// </a:t>
              </a:r>
              <a:r>
                <a:rPr lang="zh-TW" altLang="en-US">
                  <a:solidFill>
                    <a:srgbClr val="6A99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物件型態</a:t>
              </a:r>
              <a:endParaRPr lang="zh-TW" altLang="en-US">
                <a:solidFill>
                  <a:srgbClr val="CCC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" altLang="zh-TW">
                  <a:solidFill>
                    <a:srgbClr val="569CD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const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userInfo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CDCA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ref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({</a:t>
              </a:r>
            </a:p>
            <a:p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name: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CE917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'Mary’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</a:p>
            <a:p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age: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B5CEA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28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</a:p>
            <a:p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});</a:t>
              </a:r>
            </a:p>
            <a:p>
              <a:r>
                <a:rPr lang="en" altLang="zh-TW">
                  <a:solidFill>
                    <a:srgbClr val="4FC1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userInfo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" altLang="zh-TW">
                  <a:solidFill>
                    <a:srgbClr val="9CDCF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age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D4D4D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TW">
                  <a:solidFill>
                    <a:srgbClr val="B5CEA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29</a:t>
              </a:r>
              <a:r>
                <a:rPr lang="en" altLang="zh-TW">
                  <a:solidFill>
                    <a:srgbClr val="CCCCC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endParaRPr lang="en" altLang="zh-TW">
                <a:solidFill>
                  <a:srgbClr val="CCCC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C8B8ADF-3AEF-6449-AA33-1E4603C4FF01}"/>
              </a:ext>
            </a:extLst>
          </p:cNvPr>
          <p:cNvSpPr txBox="1"/>
          <p:nvPr/>
        </p:nvSpPr>
        <p:spPr>
          <a:xfrm>
            <a:off x="1839278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核心概念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F4F426F-C477-734C-BCA1-AE1320900EB4}"/>
              </a:ext>
            </a:extLst>
          </p:cNvPr>
          <p:cNvSpPr txBox="1"/>
          <p:nvPr/>
        </p:nvSpPr>
        <p:spPr>
          <a:xfrm>
            <a:off x="3188639" y="6440866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響應式系統</a:t>
            </a:r>
          </a:p>
        </p:txBody>
      </p:sp>
    </p:spTree>
    <p:extLst>
      <p:ext uri="{BB962C8B-B14F-4D97-AF65-F5344CB8AC3E}">
        <p14:creationId xmlns:p14="http://schemas.microsoft.com/office/powerpoint/2010/main" val="36967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4194</Words>
  <Application>Microsoft Macintosh PowerPoint</Application>
  <PresentationFormat>寬螢幕</PresentationFormat>
  <Paragraphs>814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新細明體</vt:lpstr>
      <vt:lpstr>等线</vt:lpstr>
      <vt:lpstr>等线 Light</vt:lpstr>
      <vt:lpstr>Microsoft YaHei</vt:lpstr>
      <vt:lpstr>Microsoft YaHei Light</vt:lpstr>
      <vt:lpstr>Open Sans</vt:lpstr>
      <vt:lpstr>PingFang TC</vt:lpstr>
      <vt:lpstr>PingFang TC Medium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陳毅丞</cp:lastModifiedBy>
  <cp:revision>199</cp:revision>
  <dcterms:created xsi:type="dcterms:W3CDTF">2017-10-03T07:58:16Z</dcterms:created>
  <dcterms:modified xsi:type="dcterms:W3CDTF">2025-03-08T05:27:11Z</dcterms:modified>
</cp:coreProperties>
</file>