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3" r:id="rId1"/>
  </p:sldMasterIdLst>
  <p:notesMasterIdLst>
    <p:notesMasterId r:id="rId48"/>
  </p:notesMasterIdLst>
  <p:handoutMasterIdLst>
    <p:handoutMasterId r:id="rId49"/>
  </p:handoutMasterIdLst>
  <p:sldIdLst>
    <p:sldId id="537" r:id="rId2"/>
    <p:sldId id="566" r:id="rId3"/>
    <p:sldId id="530" r:id="rId4"/>
    <p:sldId id="584" r:id="rId5"/>
    <p:sldId id="667" r:id="rId6"/>
    <p:sldId id="582" r:id="rId7"/>
    <p:sldId id="642" r:id="rId8"/>
    <p:sldId id="569" r:id="rId9"/>
    <p:sldId id="596" r:id="rId10"/>
    <p:sldId id="646" r:id="rId11"/>
    <p:sldId id="648" r:id="rId12"/>
    <p:sldId id="647" r:id="rId13"/>
    <p:sldId id="644" r:id="rId14"/>
    <p:sldId id="649" r:id="rId15"/>
    <p:sldId id="650" r:id="rId16"/>
    <p:sldId id="651" r:id="rId17"/>
    <p:sldId id="570" r:id="rId18"/>
    <p:sldId id="652" r:id="rId19"/>
    <p:sldId id="663" r:id="rId20"/>
    <p:sldId id="664" r:id="rId21"/>
    <p:sldId id="665" r:id="rId22"/>
    <p:sldId id="666" r:id="rId23"/>
    <p:sldId id="571" r:id="rId24"/>
    <p:sldId id="653" r:id="rId25"/>
    <p:sldId id="654" r:id="rId26"/>
    <p:sldId id="655" r:id="rId27"/>
    <p:sldId id="572" r:id="rId28"/>
    <p:sldId id="609" r:id="rId29"/>
    <p:sldId id="656" r:id="rId30"/>
    <p:sldId id="661" r:id="rId31"/>
    <p:sldId id="662" r:id="rId32"/>
    <p:sldId id="573" r:id="rId33"/>
    <p:sldId id="658" r:id="rId34"/>
    <p:sldId id="659" r:id="rId35"/>
    <p:sldId id="574" r:id="rId36"/>
    <p:sldId id="613" r:id="rId37"/>
    <p:sldId id="660" r:id="rId38"/>
    <p:sldId id="575" r:id="rId39"/>
    <p:sldId id="614" r:id="rId40"/>
    <p:sldId id="670" r:id="rId41"/>
    <p:sldId id="671" r:id="rId42"/>
    <p:sldId id="672" r:id="rId43"/>
    <p:sldId id="576" r:id="rId44"/>
    <p:sldId id="615" r:id="rId45"/>
    <p:sldId id="668" r:id="rId46"/>
    <p:sldId id="66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0_目錄" id="{84BDE803-C752-254A-A645-14DE5BC6EC0B}">
          <p14:sldIdLst>
            <p14:sldId id="537"/>
            <p14:sldId id="566"/>
          </p14:sldIdLst>
        </p14:section>
        <p14:section name="01_路由介紹" id="{B3EA6D13-9BCC-C647-95DE-DD5561B821C4}">
          <p14:sldIdLst>
            <p14:sldId id="530"/>
            <p14:sldId id="584"/>
            <p14:sldId id="667"/>
          </p14:sldIdLst>
        </p14:section>
        <p14:section name="02_安裝" id="{CBD8790D-3F67-564E-A7E7-066CD574B525}">
          <p14:sldIdLst>
            <p14:sldId id="582"/>
            <p14:sldId id="642"/>
          </p14:sldIdLst>
        </p14:section>
        <p14:section name="03_基礎用法" id="{F806BEC6-182C-2F43-8B3D-986B0FA3A236}">
          <p14:sldIdLst>
            <p14:sldId id="569"/>
            <p14:sldId id="596"/>
            <p14:sldId id="646"/>
            <p14:sldId id="648"/>
            <p14:sldId id="647"/>
            <p14:sldId id="644"/>
            <p14:sldId id="649"/>
            <p14:sldId id="650"/>
            <p14:sldId id="651"/>
          </p14:sldIdLst>
        </p14:section>
        <p14:section name="04_動態路由" id="{ACEFDF88-C891-2E40-8A37-A823A270C7CF}">
          <p14:sldIdLst>
            <p14:sldId id="570"/>
            <p14:sldId id="652"/>
            <p14:sldId id="663"/>
            <p14:sldId id="664"/>
            <p14:sldId id="665"/>
            <p14:sldId id="666"/>
          </p14:sldIdLst>
        </p14:section>
        <p14:section name="05_巢狀路由" id="{22583650-E78E-274D-9AF9-645C0D17138E}">
          <p14:sldIdLst>
            <p14:sldId id="571"/>
            <p14:sldId id="653"/>
            <p14:sldId id="654"/>
            <p14:sldId id="655"/>
          </p14:sldIdLst>
        </p14:section>
        <p14:section name="06_預設路由、重新導向與別名" id="{F47D9E13-6F5B-1140-BA4F-2196F99B3B9B}">
          <p14:sldIdLst>
            <p14:sldId id="572"/>
            <p14:sldId id="609"/>
            <p14:sldId id="656"/>
            <p14:sldId id="661"/>
            <p14:sldId id="662"/>
          </p14:sldIdLst>
        </p14:section>
        <p14:section name="07_路由方法" id="{5BA17150-1E91-E240-B613-DCB4BD8DCBE7}">
          <p14:sldIdLst>
            <p14:sldId id="573"/>
            <p14:sldId id="658"/>
            <p14:sldId id="659"/>
          </p14:sldIdLst>
        </p14:section>
        <p14:section name="08_路由設定" id="{45EB9DF5-ADCF-AA4E-8A20-E0F3F3C74553}">
          <p14:sldIdLst>
            <p14:sldId id="574"/>
            <p14:sldId id="613"/>
            <p14:sldId id="660"/>
          </p14:sldIdLst>
        </p14:section>
        <p14:section name="09_路由守衛" id="{7EB5E6BC-1C69-DB46-B060-D6E98653E9D7}">
          <p14:sldIdLst>
            <p14:sldId id="575"/>
            <p14:sldId id="614"/>
            <p14:sldId id="670"/>
            <p14:sldId id="671"/>
            <p14:sldId id="672"/>
          </p14:sldIdLst>
        </p14:section>
        <p14:section name="10_meta" id="{6CCE7EAF-DDD2-744F-A87D-44CFB64F33EF}">
          <p14:sldIdLst>
            <p14:sldId id="576"/>
            <p14:sldId id="615"/>
          </p14:sldIdLst>
        </p14:section>
        <p14:section name="11_過渡動畫" id="{E4D3B8BA-F280-48D1-A07B-0F3E81EBA2E3}">
          <p14:sldIdLst>
            <p14:sldId id="668"/>
            <p14:sldId id="6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src" initials="s" lastIdx="1" clrIdx="0">
    <p:extLst>
      <p:ext uri="{19B8F6BF-5375-455C-9EA6-DF929625EA0E}">
        <p15:presenceInfo xmlns:p15="http://schemas.microsoft.com/office/powerpoint/2012/main" userId=" src" providerId="None"/>
      </p:ext>
    </p:extLst>
  </p:cmAuthor>
  <p:cmAuthor id="2" name="Shopon Ahmed" initials="SA" lastIdx="1" clrIdx="1">
    <p:extLst>
      <p:ext uri="{19B8F6BF-5375-455C-9EA6-DF929625EA0E}">
        <p15:presenceInfo xmlns:p15="http://schemas.microsoft.com/office/powerpoint/2012/main" userId="Shopon Ahmed" providerId="None"/>
      </p:ext>
    </p:extLst>
  </p:cmAuthor>
  <p:cmAuthor id="3" name="SRC" initials="S" lastIdx="1" clrIdx="2">
    <p:extLst>
      <p:ext uri="{19B8F6BF-5375-455C-9EA6-DF929625EA0E}">
        <p15:presenceInfo xmlns:p15="http://schemas.microsoft.com/office/powerpoint/2012/main" userId="SRC" providerId="None"/>
      </p:ext>
    </p:extLst>
  </p:cmAuthor>
  <p:cmAuthor id="4" name="陳毅丞" initials="陳毅丞" lastIdx="1" clrIdx="3">
    <p:extLst>
      <p:ext uri="{19B8F6BF-5375-455C-9EA6-DF929625EA0E}">
        <p15:presenceInfo xmlns:p15="http://schemas.microsoft.com/office/powerpoint/2012/main" userId="S::eason.yc.chen@fubon.com::eb8fd181-d4d9-4151-b390-4ae15f65d8e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B883"/>
    <a:srgbClr val="FC7C5E"/>
    <a:srgbClr val="DCA600"/>
    <a:srgbClr val="F8FAFB"/>
    <a:srgbClr val="E9B48B"/>
    <a:srgbClr val="DF5824"/>
    <a:srgbClr val="0B1412"/>
    <a:srgbClr val="E2E2DB"/>
    <a:srgbClr val="EBE2D1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2" autoAdjust="0"/>
    <p:restoredTop sz="90492" autoAdjust="0"/>
  </p:normalViewPr>
  <p:slideViewPr>
    <p:cSldViewPr snapToGrid="0" snapToObjects="1">
      <p:cViewPr varScale="1">
        <p:scale>
          <a:sx n="119" d="100"/>
          <a:sy n="119" d="100"/>
        </p:scale>
        <p:origin x="56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9" d="100"/>
          <a:sy n="99" d="100"/>
        </p:scale>
        <p:origin x="350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4DFA9-38CF-7D4C-9EB4-7A6A0A01A9C5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C5D27-E275-914C-B9A8-807C55B0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9849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9CB90-614C-5144-87C1-67812BEDF5F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E7EC0-9BE3-5541-9D76-7DE32A6C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26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15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88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95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79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5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48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34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182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31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20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68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358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819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549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608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93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23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642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683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95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226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044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801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681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232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96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96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34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50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不利於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SEO(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爬蟲會將所有 「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#/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頁面」都視為同一頁，因為切換頁面的時候其實並沒有重新請求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87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39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3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CAF4F9D-61BA-4153-8AC1-998390F5A39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94412" y="2520158"/>
            <a:ext cx="4897587" cy="4337842"/>
          </a:xfrm>
          <a:custGeom>
            <a:avLst/>
            <a:gdLst>
              <a:gd name="connsiteX0" fmla="*/ 0 w 4897587"/>
              <a:gd name="connsiteY0" fmla="*/ 0 h 4337842"/>
              <a:gd name="connsiteX1" fmla="*/ 4897587 w 4897587"/>
              <a:gd name="connsiteY1" fmla="*/ 0 h 4337842"/>
              <a:gd name="connsiteX2" fmla="*/ 4897587 w 4897587"/>
              <a:gd name="connsiteY2" fmla="*/ 4337842 h 4337842"/>
              <a:gd name="connsiteX3" fmla="*/ 0 w 4897587"/>
              <a:gd name="connsiteY3" fmla="*/ 4337842 h 4337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7587" h="4337842">
                <a:moveTo>
                  <a:pt x="0" y="0"/>
                </a:moveTo>
                <a:lnTo>
                  <a:pt x="4897587" y="0"/>
                </a:lnTo>
                <a:lnTo>
                  <a:pt x="4897587" y="4337842"/>
                </a:lnTo>
                <a:lnTo>
                  <a:pt x="0" y="43378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46337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FBA2A-4D75-422C-8973-8E504D9CF41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86401" y="2306069"/>
            <a:ext cx="2817476" cy="2817476"/>
          </a:xfrm>
          <a:custGeom>
            <a:avLst/>
            <a:gdLst>
              <a:gd name="connsiteX0" fmla="*/ 1408738 w 2817476"/>
              <a:gd name="connsiteY0" fmla="*/ 0 h 2817476"/>
              <a:gd name="connsiteX1" fmla="*/ 2817476 w 2817476"/>
              <a:gd name="connsiteY1" fmla="*/ 1408738 h 2817476"/>
              <a:gd name="connsiteX2" fmla="*/ 1408738 w 2817476"/>
              <a:gd name="connsiteY2" fmla="*/ 2817476 h 2817476"/>
              <a:gd name="connsiteX3" fmla="*/ 0 w 2817476"/>
              <a:gd name="connsiteY3" fmla="*/ 1408738 h 2817476"/>
              <a:gd name="connsiteX4" fmla="*/ 1408738 w 2817476"/>
              <a:gd name="connsiteY4" fmla="*/ 0 h 281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476" h="2817476">
                <a:moveTo>
                  <a:pt x="1408738" y="0"/>
                </a:moveTo>
                <a:cubicBezTo>
                  <a:pt x="2186763" y="0"/>
                  <a:pt x="2817476" y="630713"/>
                  <a:pt x="2817476" y="1408738"/>
                </a:cubicBezTo>
                <a:cubicBezTo>
                  <a:pt x="2817476" y="2186763"/>
                  <a:pt x="2186763" y="2817476"/>
                  <a:pt x="1408738" y="2817476"/>
                </a:cubicBezTo>
                <a:cubicBezTo>
                  <a:pt x="630713" y="2817476"/>
                  <a:pt x="0" y="2186763"/>
                  <a:pt x="0" y="1408738"/>
                </a:cubicBezTo>
                <a:cubicBezTo>
                  <a:pt x="0" y="630713"/>
                  <a:pt x="630713" y="0"/>
                  <a:pt x="14087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064825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6E75597-66B8-4C3B-807F-D0DA4053186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786245" y="1760863"/>
            <a:ext cx="2177030" cy="3877937"/>
          </a:xfrm>
          <a:custGeom>
            <a:avLst/>
            <a:gdLst>
              <a:gd name="connsiteX0" fmla="*/ 0 w 2177030"/>
              <a:gd name="connsiteY0" fmla="*/ 0 h 3877937"/>
              <a:gd name="connsiteX1" fmla="*/ 2177030 w 2177030"/>
              <a:gd name="connsiteY1" fmla="*/ 0 h 3877937"/>
              <a:gd name="connsiteX2" fmla="*/ 2177030 w 2177030"/>
              <a:gd name="connsiteY2" fmla="*/ 3877937 h 3877937"/>
              <a:gd name="connsiteX3" fmla="*/ 0 w 2177030"/>
              <a:gd name="connsiteY3" fmla="*/ 3877937 h 387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7030" h="3877937">
                <a:moveTo>
                  <a:pt x="0" y="0"/>
                </a:moveTo>
                <a:lnTo>
                  <a:pt x="2177030" y="0"/>
                </a:lnTo>
                <a:lnTo>
                  <a:pt x="2177030" y="3877937"/>
                </a:lnTo>
                <a:lnTo>
                  <a:pt x="0" y="387793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26C9D26-66D4-4B0F-B17B-0B282D2ED73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03950" y="1987550"/>
            <a:ext cx="2146300" cy="3206750"/>
          </a:xfrm>
          <a:custGeom>
            <a:avLst/>
            <a:gdLst>
              <a:gd name="connsiteX0" fmla="*/ 0 w 2146300"/>
              <a:gd name="connsiteY0" fmla="*/ 0 h 3206750"/>
              <a:gd name="connsiteX1" fmla="*/ 2146300 w 2146300"/>
              <a:gd name="connsiteY1" fmla="*/ 0 h 3206750"/>
              <a:gd name="connsiteX2" fmla="*/ 2146300 w 2146300"/>
              <a:gd name="connsiteY2" fmla="*/ 3206750 h 3206750"/>
              <a:gd name="connsiteX3" fmla="*/ 0 w 2146300"/>
              <a:gd name="connsiteY3" fmla="*/ 3206750 h 320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6300" h="3206750">
                <a:moveTo>
                  <a:pt x="0" y="0"/>
                </a:moveTo>
                <a:lnTo>
                  <a:pt x="2146300" y="0"/>
                </a:lnTo>
                <a:lnTo>
                  <a:pt x="2146300" y="3206750"/>
                </a:lnTo>
                <a:lnTo>
                  <a:pt x="0" y="32067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000184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1C97DCF-47A1-40C5-B3D9-EBB13090C42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258546" y="1582058"/>
            <a:ext cx="3933455" cy="5275943"/>
          </a:xfrm>
          <a:custGeom>
            <a:avLst/>
            <a:gdLst>
              <a:gd name="connsiteX0" fmla="*/ 0 w 3933455"/>
              <a:gd name="connsiteY0" fmla="*/ 0 h 5275943"/>
              <a:gd name="connsiteX1" fmla="*/ 3933455 w 3933455"/>
              <a:gd name="connsiteY1" fmla="*/ 0 h 5275943"/>
              <a:gd name="connsiteX2" fmla="*/ 3933455 w 3933455"/>
              <a:gd name="connsiteY2" fmla="*/ 5275943 h 5275943"/>
              <a:gd name="connsiteX3" fmla="*/ 0 w 3933455"/>
              <a:gd name="connsiteY3" fmla="*/ 5275943 h 527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3455" h="5275943">
                <a:moveTo>
                  <a:pt x="0" y="0"/>
                </a:moveTo>
                <a:lnTo>
                  <a:pt x="3933455" y="0"/>
                </a:lnTo>
                <a:lnTo>
                  <a:pt x="3933455" y="5275943"/>
                </a:lnTo>
                <a:lnTo>
                  <a:pt x="0" y="52759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8167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8247FCA-D6FD-4DEF-BD3C-FAE54CF764F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489372" y="3826020"/>
            <a:ext cx="4702629" cy="3031980"/>
          </a:xfrm>
          <a:custGeom>
            <a:avLst/>
            <a:gdLst>
              <a:gd name="connsiteX0" fmla="*/ 0 w 4702629"/>
              <a:gd name="connsiteY0" fmla="*/ 0 h 3031980"/>
              <a:gd name="connsiteX1" fmla="*/ 4702629 w 4702629"/>
              <a:gd name="connsiteY1" fmla="*/ 0 h 3031980"/>
              <a:gd name="connsiteX2" fmla="*/ 4702629 w 4702629"/>
              <a:gd name="connsiteY2" fmla="*/ 3031980 h 3031980"/>
              <a:gd name="connsiteX3" fmla="*/ 0 w 4702629"/>
              <a:gd name="connsiteY3" fmla="*/ 3031980 h 303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2629" h="3031980">
                <a:moveTo>
                  <a:pt x="0" y="0"/>
                </a:moveTo>
                <a:lnTo>
                  <a:pt x="4702629" y="0"/>
                </a:lnTo>
                <a:lnTo>
                  <a:pt x="4702629" y="3031980"/>
                </a:lnTo>
                <a:lnTo>
                  <a:pt x="0" y="303198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973715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DD4A3CF-24E9-41F8-BE95-9C02D8EB8F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794171" y="3429000"/>
            <a:ext cx="2714171" cy="3429000"/>
          </a:xfrm>
          <a:custGeom>
            <a:avLst/>
            <a:gdLst>
              <a:gd name="connsiteX0" fmla="*/ 0 w 2714171"/>
              <a:gd name="connsiteY0" fmla="*/ 0 h 3429000"/>
              <a:gd name="connsiteX1" fmla="*/ 2714171 w 2714171"/>
              <a:gd name="connsiteY1" fmla="*/ 0 h 3429000"/>
              <a:gd name="connsiteX2" fmla="*/ 2714171 w 2714171"/>
              <a:gd name="connsiteY2" fmla="*/ 3429000 h 3429000"/>
              <a:gd name="connsiteX3" fmla="*/ 0 w 2714171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171" h="3429000">
                <a:moveTo>
                  <a:pt x="0" y="0"/>
                </a:moveTo>
                <a:lnTo>
                  <a:pt x="2714171" y="0"/>
                </a:lnTo>
                <a:lnTo>
                  <a:pt x="2714171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FAFB61A-C461-44E4-A249-BCDCD4B5A1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80001" y="3429000"/>
            <a:ext cx="2714171" cy="3429000"/>
          </a:xfrm>
          <a:custGeom>
            <a:avLst/>
            <a:gdLst>
              <a:gd name="connsiteX0" fmla="*/ 0 w 2714171"/>
              <a:gd name="connsiteY0" fmla="*/ 0 h 3429000"/>
              <a:gd name="connsiteX1" fmla="*/ 2714171 w 2714171"/>
              <a:gd name="connsiteY1" fmla="*/ 0 h 3429000"/>
              <a:gd name="connsiteX2" fmla="*/ 2714171 w 2714171"/>
              <a:gd name="connsiteY2" fmla="*/ 3429000 h 3429000"/>
              <a:gd name="connsiteX3" fmla="*/ 0 w 2714171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171" h="3429000">
                <a:moveTo>
                  <a:pt x="0" y="0"/>
                </a:moveTo>
                <a:lnTo>
                  <a:pt x="2714171" y="0"/>
                </a:lnTo>
                <a:lnTo>
                  <a:pt x="2714171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3632EC-4667-4652-9880-E9F6789B70A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65829" y="3429000"/>
            <a:ext cx="2714171" cy="3429000"/>
          </a:xfrm>
          <a:custGeom>
            <a:avLst/>
            <a:gdLst>
              <a:gd name="connsiteX0" fmla="*/ 0 w 2714171"/>
              <a:gd name="connsiteY0" fmla="*/ 0 h 3429000"/>
              <a:gd name="connsiteX1" fmla="*/ 2714171 w 2714171"/>
              <a:gd name="connsiteY1" fmla="*/ 0 h 3429000"/>
              <a:gd name="connsiteX2" fmla="*/ 2714171 w 2714171"/>
              <a:gd name="connsiteY2" fmla="*/ 3429000 h 3429000"/>
              <a:gd name="connsiteX3" fmla="*/ 0 w 2714171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171" h="3429000">
                <a:moveTo>
                  <a:pt x="0" y="0"/>
                </a:moveTo>
                <a:lnTo>
                  <a:pt x="2714171" y="0"/>
                </a:lnTo>
                <a:lnTo>
                  <a:pt x="2714171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749880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F75E06E-B17D-49A1-9E53-127C2EA78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41256" y="3251200"/>
            <a:ext cx="6850744" cy="3606800"/>
          </a:xfrm>
          <a:custGeom>
            <a:avLst/>
            <a:gdLst>
              <a:gd name="connsiteX0" fmla="*/ 0 w 8026400"/>
              <a:gd name="connsiteY0" fmla="*/ 0 h 3606800"/>
              <a:gd name="connsiteX1" fmla="*/ 8026400 w 8026400"/>
              <a:gd name="connsiteY1" fmla="*/ 0 h 3606800"/>
              <a:gd name="connsiteX2" fmla="*/ 8026400 w 8026400"/>
              <a:gd name="connsiteY2" fmla="*/ 3606800 h 3606800"/>
              <a:gd name="connsiteX3" fmla="*/ 0 w 8026400"/>
              <a:gd name="connsiteY3" fmla="*/ 3606800 h 360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26400" h="3606800">
                <a:moveTo>
                  <a:pt x="0" y="0"/>
                </a:moveTo>
                <a:lnTo>
                  <a:pt x="8026400" y="0"/>
                </a:lnTo>
                <a:lnTo>
                  <a:pt x="8026400" y="3606800"/>
                </a:lnTo>
                <a:lnTo>
                  <a:pt x="0" y="36068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83360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文字方塊 3"/>
          <p:cNvSpPr txBox="1"/>
          <p:nvPr userDrawn="1"/>
        </p:nvSpPr>
        <p:spPr>
          <a:xfrm>
            <a:off x="11723575" y="6440541"/>
            <a:ext cx="18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B3F3EB3-87BB-4A77-BC66-6585D30EE9A8}" type="slidenum">
              <a:rPr lang="en-US" altLang="zh-TW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5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60" r:id="rId2"/>
    <p:sldLayoutId id="2147483759" r:id="rId3"/>
    <p:sldLayoutId id="2147483758" r:id="rId4"/>
    <p:sldLayoutId id="2147483757" r:id="rId5"/>
    <p:sldLayoutId id="2147483756" r:id="rId6"/>
    <p:sldLayoutId id="214748375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outer.vuejs.org/zh/guide/advanced/lazy-loading.html#%E4%BD%BF%E7%94%A8-webpac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TW/docs/Web/API/History_AP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xample.com/folder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ks.com.tw/web/sys_bbotm/books/19060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2119084" y="3474642"/>
            <a:ext cx="79538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TW" sz="55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 Router</a:t>
            </a:r>
            <a:endParaRPr lang="en-US" sz="55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847BFC-4C13-41C9-82DD-3670DD43FBC6}"/>
              </a:ext>
            </a:extLst>
          </p:cNvPr>
          <p:cNvCxnSpPr>
            <a:cxnSpLocks/>
          </p:cNvCxnSpPr>
          <p:nvPr/>
        </p:nvCxnSpPr>
        <p:spPr>
          <a:xfrm>
            <a:off x="1444171" y="4865282"/>
            <a:ext cx="9303657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FB59A4D3-8D18-5543-9FBE-47D7AB72B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261" y="1033296"/>
            <a:ext cx="2306095" cy="2306095"/>
          </a:xfrm>
          <a:prstGeom prst="rect">
            <a:avLst/>
          </a:prstGeom>
        </p:spPr>
      </p:pic>
      <p:sp>
        <p:nvSpPr>
          <p:cNvPr id="10" name="TextBox 27">
            <a:extLst>
              <a:ext uri="{FF2B5EF4-FFF2-40B4-BE49-F238E27FC236}">
                <a16:creationId xmlns:a16="http://schemas.microsoft.com/office/drawing/2014/main" id="{1880473B-A4C5-BF4C-B666-39F650ECEEA1}"/>
              </a:ext>
            </a:extLst>
          </p:cNvPr>
          <p:cNvSpPr txBox="1"/>
          <p:nvPr/>
        </p:nvSpPr>
        <p:spPr>
          <a:xfrm>
            <a:off x="9338552" y="4933159"/>
            <a:ext cx="1553580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200"/>
              </a:lnSpc>
            </a:pPr>
            <a:r>
              <a:rPr lang="zh-TW" altLang="en-US" spc="3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沈</a:t>
            </a:r>
            <a:r>
              <a:rPr lang="zh-CN" altLang="en-US" spc="3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佩</a:t>
            </a: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泠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sp>
        <p:nvSpPr>
          <p:cNvPr id="11" name="TextBox 27">
            <a:extLst>
              <a:ext uri="{FF2B5EF4-FFF2-40B4-BE49-F238E27FC236}">
                <a16:creationId xmlns:a16="http://schemas.microsoft.com/office/drawing/2014/main" id="{A253A0FB-9E79-9E49-88B0-6568B3B5BA0C}"/>
              </a:ext>
            </a:extLst>
          </p:cNvPr>
          <p:cNvSpPr txBox="1"/>
          <p:nvPr/>
        </p:nvSpPr>
        <p:spPr>
          <a:xfrm>
            <a:off x="1367962" y="4933159"/>
            <a:ext cx="1043598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pc="3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2023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75696" y="4300767"/>
            <a:ext cx="24552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official router for </a:t>
            </a:r>
            <a:r>
              <a:rPr lang="en-US" altLang="zh-TW" sz="1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Vue.js</a:t>
            </a:r>
            <a:r>
              <a:rPr lang="en-US" altLang="zh-TW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sz="1400" dirty="0">
              <a:solidFill>
                <a:schemeClr val="accent3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78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70091"/>
            <a:ext cx="97647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建立</a:t>
            </a:r>
            <a:r>
              <a:rPr lang="en-US" altLang="zh-CN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router </a:t>
            </a:r>
            <a:r>
              <a:rPr lang="zh-CN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TW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路由</a:t>
            </a:r>
            <a:r>
              <a:rPr lang="zh-TW" altLang="en-US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設定</a:t>
            </a:r>
            <a:endParaRPr lang="en-US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03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基礎用法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01D18E80-D0DC-2F49-959F-413C76B48D9E}"/>
              </a:ext>
            </a:extLst>
          </p:cNvPr>
          <p:cNvSpPr/>
          <p:nvPr/>
        </p:nvSpPr>
        <p:spPr>
          <a:xfrm>
            <a:off x="702602" y="1341397"/>
            <a:ext cx="10644847" cy="536751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914A044-9A1D-664E-8987-BA357CDFA2C7}"/>
              </a:ext>
            </a:extLst>
          </p:cNvPr>
          <p:cNvSpPr/>
          <p:nvPr/>
        </p:nvSpPr>
        <p:spPr>
          <a:xfrm>
            <a:off x="766102" y="1508615"/>
            <a:ext cx="104670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{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createRouter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createWebHistory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}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‘</a:t>
            </a:r>
            <a:r>
              <a:rPr lang="en-US" altLang="zh-TW" sz="1200" dirty="0" err="1" smtClean="0">
                <a:solidFill>
                  <a:srgbClr val="E6DB74"/>
                </a:solidFill>
                <a:latin typeface="Consolas" panose="020B0609020204030204" pitchFamily="49" charset="0"/>
              </a:rPr>
              <a:t>vue</a:t>
            </a:r>
            <a:r>
              <a:rPr lang="en-US" altLang="zh-TW" sz="12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-router’</a:t>
            </a:r>
            <a:r>
              <a:rPr lang="zh-TW" altLang="en-US" sz="12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b="1" dirty="0">
                <a:solidFill>
                  <a:srgbClr val="40B883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200" b="1" dirty="0">
                <a:solidFill>
                  <a:srgbClr val="40B883"/>
                </a:solidFill>
                <a:latin typeface="Consolas" panose="020B0609020204030204" pitchFamily="49" charset="0"/>
              </a:rPr>
              <a:t>引入</a:t>
            </a:r>
            <a:r>
              <a:rPr lang="zh-TW" altLang="en-US" sz="1200" b="1" dirty="0" smtClean="0">
                <a:solidFill>
                  <a:srgbClr val="40B883"/>
                </a:solidFill>
                <a:latin typeface="Consolas" panose="020B0609020204030204" pitchFamily="49" charset="0"/>
              </a:rPr>
              <a:t>方法</a:t>
            </a:r>
            <a:endParaRPr lang="en-US" altLang="zh-TW" sz="1200" b="1" dirty="0">
              <a:solidFill>
                <a:srgbClr val="40B883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HomeView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‘../views/</a:t>
            </a:r>
            <a:r>
              <a:rPr lang="en-US" altLang="zh-TW" sz="1200" dirty="0" err="1" smtClean="0">
                <a:solidFill>
                  <a:srgbClr val="E6DB74"/>
                </a:solidFill>
                <a:latin typeface="Consolas" panose="020B0609020204030204" pitchFamily="49" charset="0"/>
              </a:rPr>
              <a:t>HomeView.vue</a:t>
            </a:r>
            <a:r>
              <a:rPr lang="en-US" altLang="zh-TW" sz="12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’</a:t>
            </a:r>
            <a:r>
              <a:rPr lang="zh-TW" altLang="en-US" sz="12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TW" sz="1200" b="1" dirty="0" smtClean="0">
                <a:solidFill>
                  <a:srgbClr val="40B883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200" b="1" dirty="0">
                <a:solidFill>
                  <a:srgbClr val="40B883"/>
                </a:solidFill>
                <a:latin typeface="Consolas" panose="020B0609020204030204" pitchFamily="49" charset="0"/>
              </a:rPr>
              <a:t>元件</a:t>
            </a:r>
            <a:r>
              <a:rPr lang="zh-TW" altLang="en-US" sz="1200" b="1" dirty="0" smtClean="0">
                <a:solidFill>
                  <a:srgbClr val="40B883"/>
                </a:solidFill>
                <a:latin typeface="Consolas" panose="020B0609020204030204" pitchFamily="49" charset="0"/>
              </a:rPr>
              <a:t>引入 方法一</a:t>
            </a:r>
            <a:endParaRPr lang="en-US" altLang="zh-TW" sz="1200" b="1" dirty="0">
              <a:solidFill>
                <a:srgbClr val="40B883"/>
              </a:solidFill>
              <a:latin typeface="Consolas" panose="020B0609020204030204" pitchFamily="49" charset="0"/>
            </a:endParaRPr>
          </a:p>
          <a:p>
            <a:endParaRPr lang="en-US" altLang="zh-TW" sz="1200" b="1" dirty="0" smtClean="0">
              <a:solidFill>
                <a:srgbClr val="DCA600"/>
              </a:solidFill>
              <a:latin typeface="Consolas" panose="020B0609020204030204" pitchFamily="49" charset="0"/>
            </a:endParaRPr>
          </a:p>
          <a:p>
            <a:endParaRPr lang="en-US" altLang="zh-TW" sz="1200" b="1" dirty="0" smtClean="0">
              <a:solidFill>
                <a:srgbClr val="DCA600"/>
              </a:solidFill>
              <a:latin typeface="Consolas" panose="020B0609020204030204" pitchFamily="49" charset="0"/>
            </a:endParaRPr>
          </a:p>
          <a:p>
            <a:r>
              <a:rPr lang="en-US" altLang="zh-TW" sz="1200" b="1" dirty="0">
                <a:solidFill>
                  <a:srgbClr val="DCA600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200" b="1" dirty="0">
                <a:solidFill>
                  <a:srgbClr val="DCA600"/>
                </a:solidFill>
                <a:latin typeface="Consolas" panose="020B0609020204030204" pitchFamily="49" charset="0"/>
              </a:rPr>
              <a:t>建立路由表</a:t>
            </a:r>
            <a:r>
              <a:rPr lang="en-US" altLang="zh-TW" sz="1200" b="1" dirty="0">
                <a:solidFill>
                  <a:srgbClr val="DCA600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b="1" dirty="0">
                <a:solidFill>
                  <a:srgbClr val="DCA600"/>
                </a:solidFill>
                <a:latin typeface="Consolas" panose="020B0609020204030204" pitchFamily="49" charset="0"/>
              </a:rPr>
            </a:b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routes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 </a:t>
            </a:r>
            <a:endParaRPr lang="en-US" altLang="zh-TW" sz="1200" b="1" dirty="0" smtClean="0">
              <a:solidFill>
                <a:srgbClr val="40B883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path: </a:t>
            </a:r>
            <a:r>
              <a:rPr lang="en-US" altLang="zh-TW" sz="12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‘/’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sz="1200" b="1" dirty="0" smtClean="0">
                <a:solidFill>
                  <a:srgbClr val="DCA600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200" b="1" dirty="0">
                <a:solidFill>
                  <a:srgbClr val="DCA600"/>
                </a:solidFill>
                <a:latin typeface="Consolas" panose="020B0609020204030204" pitchFamily="49" charset="0"/>
              </a:rPr>
              <a:t>設定</a:t>
            </a:r>
            <a:r>
              <a:rPr lang="zh-TW" altLang="en-US" sz="1200" b="1" dirty="0" smtClean="0">
                <a:solidFill>
                  <a:srgbClr val="DCA600"/>
                </a:solidFill>
                <a:latin typeface="Consolas" panose="020B0609020204030204" pitchFamily="49" charset="0"/>
              </a:rPr>
              <a:t>路徑名稱</a:t>
            </a:r>
            <a:r>
              <a:rPr lang="en-US" altLang="zh-TW" sz="1200" b="1" dirty="0" smtClean="0">
                <a:solidFill>
                  <a:srgbClr val="DCA600"/>
                </a:solidFill>
                <a:latin typeface="Consolas" panose="020B0609020204030204" pitchFamily="49" charset="0"/>
              </a:rPr>
              <a:t>(</a:t>
            </a:r>
            <a:r>
              <a:rPr lang="zh-TW" altLang="en-US" sz="1200" b="1" dirty="0" smtClean="0">
                <a:solidFill>
                  <a:srgbClr val="DCA600"/>
                </a:solidFill>
                <a:latin typeface="Consolas" panose="020B0609020204030204" pitchFamily="49" charset="0"/>
              </a:rPr>
              <a:t>必填</a:t>
            </a:r>
            <a:r>
              <a:rPr lang="en-US" altLang="zh-TW" sz="1200" b="1" dirty="0" smtClean="0">
                <a:solidFill>
                  <a:srgbClr val="DCA600"/>
                </a:solidFill>
                <a:latin typeface="Consolas" panose="020B0609020204030204" pitchFamily="49" charset="0"/>
              </a:rPr>
              <a:t>)</a:t>
            </a:r>
            <a:endParaRPr lang="en-US" altLang="zh-TW" sz="1200" dirty="0">
              <a:solidFill>
                <a:srgbClr val="DCA600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name: </a:t>
            </a:r>
            <a:r>
              <a:rPr lang="en-US" altLang="zh-TW" sz="12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‘home’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200" b="1" dirty="0" smtClean="0">
                <a:solidFill>
                  <a:srgbClr val="DCA600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200" b="1" dirty="0" smtClean="0">
                <a:solidFill>
                  <a:srgbClr val="DCA6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sz="1200" b="1" dirty="0" smtClean="0">
                <a:solidFill>
                  <a:srgbClr val="DCA600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200" b="1" dirty="0">
                <a:solidFill>
                  <a:srgbClr val="DCA600"/>
                </a:solidFill>
                <a:latin typeface="Consolas" panose="020B0609020204030204" pitchFamily="49" charset="0"/>
              </a:rPr>
              <a:t>設定</a:t>
            </a:r>
            <a:r>
              <a:rPr lang="zh-TW" altLang="en-US" sz="1200" b="1" dirty="0" smtClean="0">
                <a:solidFill>
                  <a:srgbClr val="DCA600"/>
                </a:solidFill>
                <a:latin typeface="Consolas" panose="020B0609020204030204" pitchFamily="49" charset="0"/>
              </a:rPr>
              <a:t>路徑名稱</a:t>
            </a:r>
            <a:endParaRPr lang="en-US" altLang="zh-TW" sz="1200" dirty="0">
              <a:solidFill>
                <a:srgbClr val="DCA600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component: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HomeView</a:t>
            </a:r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200" b="1" dirty="0" smtClean="0">
                <a:solidFill>
                  <a:srgbClr val="DCA600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200" b="1" dirty="0">
                <a:solidFill>
                  <a:srgbClr val="DCA600"/>
                </a:solidFill>
                <a:latin typeface="Consolas" panose="020B0609020204030204" pitchFamily="49" charset="0"/>
              </a:rPr>
              <a:t>路由要顯示</a:t>
            </a:r>
            <a:r>
              <a:rPr lang="zh-TW" altLang="en-US" sz="1200" b="1" dirty="0" smtClean="0">
                <a:solidFill>
                  <a:srgbClr val="DCA600"/>
                </a:solidFill>
                <a:latin typeface="Consolas" panose="020B0609020204030204" pitchFamily="49" charset="0"/>
              </a:rPr>
              <a:t>的 </a:t>
            </a:r>
            <a:r>
              <a:rPr lang="en-US" altLang="zh-TW" sz="1200" b="1" dirty="0" smtClean="0">
                <a:solidFill>
                  <a:srgbClr val="DCA600"/>
                </a:solidFill>
                <a:latin typeface="Consolas" panose="020B0609020204030204" pitchFamily="49" charset="0"/>
              </a:rPr>
              <a:t>component (</a:t>
            </a:r>
            <a:r>
              <a:rPr lang="zh-TW" altLang="en-US" sz="1200" b="1" dirty="0" smtClean="0">
                <a:solidFill>
                  <a:srgbClr val="DCA600"/>
                </a:solidFill>
                <a:latin typeface="Consolas" panose="020B0609020204030204" pitchFamily="49" charset="0"/>
              </a:rPr>
              <a:t>必填</a:t>
            </a:r>
            <a:r>
              <a:rPr lang="en-US" altLang="zh-TW" sz="1200" b="1" dirty="0" smtClean="0">
                <a:solidFill>
                  <a:srgbClr val="DCA600"/>
                </a:solidFill>
                <a:latin typeface="Consolas" panose="020B0609020204030204" pitchFamily="49" charset="0"/>
              </a:rPr>
              <a:t>)</a:t>
            </a:r>
            <a:endParaRPr lang="en-US" altLang="zh-TW" sz="1200" dirty="0">
              <a:solidFill>
                <a:srgbClr val="DCA600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},</a:t>
            </a:r>
          </a:p>
          <a:p>
            <a:r>
              <a:rPr lang="en-US" altLang="zh-TW" sz="1200" b="1" dirty="0">
                <a:solidFill>
                  <a:srgbClr val="F8F8F2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path: 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'/about'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name: 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'about</a:t>
            </a:r>
            <a:r>
              <a:rPr lang="en-US" altLang="zh-TW" sz="12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b="1" dirty="0" smtClean="0">
                <a:solidFill>
                  <a:srgbClr val="DCA600"/>
                </a:solidFill>
                <a:latin typeface="Consolas" panose="020B0609020204030204" pitchFamily="49" charset="0"/>
              </a:rPr>
              <a:t>    //</a:t>
            </a:r>
            <a:r>
              <a:rPr lang="zh-TW" altLang="en-US" sz="1200" b="1" dirty="0" smtClean="0">
                <a:solidFill>
                  <a:srgbClr val="DCA600"/>
                </a:solidFill>
                <a:latin typeface="Consolas" panose="020B0609020204030204" pitchFamily="49" charset="0"/>
              </a:rPr>
              <a:t> 元件</a:t>
            </a:r>
            <a:r>
              <a:rPr lang="zh-TW" altLang="en-US" sz="1200" b="1" dirty="0">
                <a:solidFill>
                  <a:srgbClr val="DCA600"/>
                </a:solidFill>
                <a:latin typeface="Consolas" panose="020B0609020204030204" pitchFamily="49" charset="0"/>
              </a:rPr>
              <a:t>引入 </a:t>
            </a:r>
            <a:r>
              <a:rPr lang="zh-TW" altLang="en-US" sz="1200" b="1" dirty="0" smtClean="0">
                <a:solidFill>
                  <a:srgbClr val="DCA600"/>
                </a:solidFill>
                <a:latin typeface="Consolas" panose="020B0609020204030204" pitchFamily="49" charset="0"/>
              </a:rPr>
              <a:t>方法</a:t>
            </a:r>
            <a:r>
              <a:rPr lang="zh-TW" altLang="en-US" sz="1200" b="1" dirty="0">
                <a:solidFill>
                  <a:srgbClr val="DCA600"/>
                </a:solidFill>
                <a:latin typeface="Consolas" panose="020B0609020204030204" pitchFamily="49" charset="0"/>
              </a:rPr>
              <a:t>二</a:t>
            </a:r>
            <a:r>
              <a:rPr lang="en-US" altLang="zh-TW" sz="1200" b="1" dirty="0" smtClean="0">
                <a:solidFill>
                  <a:srgbClr val="DCA600"/>
                </a:solidFill>
                <a:latin typeface="Consolas" panose="020B0609020204030204" pitchFamily="49" charset="0"/>
              </a:rPr>
              <a:t>:</a:t>
            </a:r>
            <a:r>
              <a:rPr lang="zh-TW" altLang="en-US" sz="1200" b="1" dirty="0" smtClean="0">
                <a:solidFill>
                  <a:srgbClr val="DCA600"/>
                </a:solidFill>
                <a:latin typeface="Consolas" panose="020B0609020204030204" pitchFamily="49" charset="0"/>
              </a:rPr>
              <a:t> 懶</a:t>
            </a:r>
            <a:r>
              <a:rPr lang="zh-TW" altLang="en-US" sz="1200" b="1" dirty="0">
                <a:solidFill>
                  <a:srgbClr val="DCA600"/>
                </a:solidFill>
                <a:latin typeface="Consolas" panose="020B0609020204030204" pitchFamily="49" charset="0"/>
              </a:rPr>
              <a:t>加載</a:t>
            </a:r>
            <a:r>
              <a:rPr lang="en-US" altLang="zh-TW" sz="1200" b="1" dirty="0">
                <a:solidFill>
                  <a:srgbClr val="DCA6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b="1" dirty="0">
                <a:solidFill>
                  <a:srgbClr val="DCA600"/>
                </a:solidFill>
                <a:latin typeface="Consolas" panose="020B0609020204030204" pitchFamily="49" charset="0"/>
                <a:hlinkClick r:id="rId3"/>
              </a:rPr>
              <a:t>lazy-loaded</a:t>
            </a:r>
            <a:r>
              <a:rPr lang="en-US" altLang="zh-TW" sz="1200" b="1" dirty="0">
                <a:solidFill>
                  <a:srgbClr val="DCA600"/>
                </a:solidFill>
                <a:latin typeface="Consolas" panose="020B0609020204030204" pitchFamily="49" charset="0"/>
              </a:rPr>
              <a:t>)</a:t>
            </a:r>
            <a:r>
              <a:rPr lang="zh-TW" altLang="en-US" sz="1200" b="1" dirty="0">
                <a:solidFill>
                  <a:srgbClr val="DCA600"/>
                </a:solidFill>
                <a:latin typeface="Consolas" panose="020B0609020204030204" pitchFamily="49" charset="0"/>
              </a:rPr>
              <a:t>：當路由被訪問時</a:t>
            </a:r>
            <a:r>
              <a:rPr lang="zh-TW" altLang="en-US" sz="1200" b="1" dirty="0" smtClean="0">
                <a:solidFill>
                  <a:srgbClr val="DCA600"/>
                </a:solidFill>
                <a:latin typeface="Consolas" panose="020B0609020204030204" pitchFamily="49" charset="0"/>
              </a:rPr>
              <a:t>，</a:t>
            </a:r>
            <a:r>
              <a:rPr lang="zh-TW" altLang="en-US" sz="1200" b="1" dirty="0">
                <a:solidFill>
                  <a:srgbClr val="DCA600"/>
                </a:solidFill>
                <a:latin typeface="Consolas" panose="020B0609020204030204" pitchFamily="49" charset="0"/>
              </a:rPr>
              <a:t>再</a:t>
            </a:r>
            <a:r>
              <a:rPr lang="zh-TW" altLang="en-US" sz="1200" b="1" dirty="0" smtClean="0">
                <a:solidFill>
                  <a:srgbClr val="DCA600"/>
                </a:solidFill>
                <a:latin typeface="Consolas" panose="020B0609020204030204" pitchFamily="49" charset="0"/>
              </a:rPr>
              <a:t>載入</a:t>
            </a:r>
            <a:r>
              <a:rPr lang="en-US" altLang="zh-TW" sz="1200" b="1" dirty="0">
                <a:solidFill>
                  <a:srgbClr val="DCA6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b="1" dirty="0" smtClean="0">
                <a:solidFill>
                  <a:srgbClr val="DCA600"/>
                </a:solidFill>
                <a:latin typeface="Consolas" panose="020B0609020204030204" pitchFamily="49" charset="0"/>
              </a:rPr>
              <a:t>component </a:t>
            </a:r>
            <a:r>
              <a:rPr lang="zh-TW" altLang="en-US" sz="1200" b="1" dirty="0" smtClean="0">
                <a:solidFill>
                  <a:srgbClr val="DCA600"/>
                </a:solidFill>
                <a:latin typeface="Consolas" panose="020B0609020204030204" pitchFamily="49" charset="0"/>
              </a:rPr>
              <a:t>需要的 </a:t>
            </a:r>
            <a:r>
              <a:rPr lang="en-US" altLang="zh-TW" sz="1200" b="1" dirty="0" smtClean="0">
                <a:solidFill>
                  <a:srgbClr val="DCA600"/>
                </a:solidFill>
                <a:latin typeface="Consolas" panose="020B0609020204030204" pitchFamily="49" charset="0"/>
              </a:rPr>
              <a:t>JS</a:t>
            </a:r>
            <a:endParaRPr lang="en-US" altLang="zh-TW" sz="1200" b="1" dirty="0">
              <a:solidFill>
                <a:srgbClr val="DCA600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component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: ()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88846F"/>
                </a:solidFill>
                <a:latin typeface="Consolas" panose="020B0609020204030204" pitchFamily="49" charset="0"/>
              </a:rPr>
              <a:t>/* </a:t>
            </a:r>
            <a:r>
              <a:rPr lang="en-US" altLang="zh-TW" sz="1200" dirty="0" err="1">
                <a:solidFill>
                  <a:srgbClr val="88846F"/>
                </a:solidFill>
                <a:latin typeface="Consolas" panose="020B0609020204030204" pitchFamily="49" charset="0"/>
              </a:rPr>
              <a:t>webpackChunkName</a:t>
            </a:r>
            <a:r>
              <a:rPr lang="en-US" altLang="zh-TW" sz="1200" dirty="0">
                <a:solidFill>
                  <a:srgbClr val="88846F"/>
                </a:solidFill>
                <a:latin typeface="Consolas" panose="020B0609020204030204" pitchFamily="49" charset="0"/>
              </a:rPr>
              <a:t>: "about" */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'../views/</a:t>
            </a:r>
            <a:r>
              <a:rPr lang="en-US" altLang="zh-TW" sz="1200" dirty="0" err="1">
                <a:solidFill>
                  <a:srgbClr val="E6DB74"/>
                </a:solidFill>
                <a:latin typeface="Consolas" panose="020B0609020204030204" pitchFamily="49" charset="0"/>
              </a:rPr>
              <a:t>AboutView.vue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altLang="zh-TW" sz="12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sz="12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b="1" dirty="0">
                <a:solidFill>
                  <a:srgbClr val="FC7C5E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200" b="1" dirty="0">
                <a:solidFill>
                  <a:srgbClr val="FC7C5E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200" b="1" dirty="0" smtClean="0">
                <a:solidFill>
                  <a:srgbClr val="FC7C5E"/>
                </a:solidFill>
                <a:latin typeface="Consolas" panose="020B0609020204030204" pitchFamily="49" charset="0"/>
              </a:rPr>
              <a:t>使用 </a:t>
            </a:r>
            <a:r>
              <a:rPr lang="en-US" altLang="zh-TW" sz="12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createRouter</a:t>
            </a:r>
            <a:r>
              <a:rPr lang="en-US" altLang="zh-TW" sz="12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()</a:t>
            </a:r>
            <a:r>
              <a:rPr lang="zh-TW" altLang="en-US" sz="12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200" b="1" dirty="0">
                <a:solidFill>
                  <a:srgbClr val="FC7C5E"/>
                </a:solidFill>
                <a:latin typeface="Consolas" panose="020B0609020204030204" pitchFamily="49" charset="0"/>
              </a:rPr>
              <a:t>建立路</a:t>
            </a:r>
            <a:r>
              <a:rPr lang="zh-TW" altLang="en-US" sz="1200" b="1" dirty="0" smtClean="0">
                <a:solidFill>
                  <a:srgbClr val="FC7C5E"/>
                </a:solidFill>
                <a:latin typeface="Consolas" panose="020B0609020204030204" pitchFamily="49" charset="0"/>
              </a:rPr>
              <a:t>由，參數需要帶 </a:t>
            </a:r>
            <a:r>
              <a:rPr lang="en-US" altLang="zh-TW" sz="1200" b="1" dirty="0" smtClean="0">
                <a:solidFill>
                  <a:srgbClr val="FC7C5E"/>
                </a:solidFill>
                <a:latin typeface="Consolas" panose="020B0609020204030204" pitchFamily="49" charset="0"/>
              </a:rPr>
              <a:t>history(</a:t>
            </a:r>
            <a:r>
              <a:rPr lang="zh-TW" altLang="en-US" sz="1200" b="1" dirty="0" smtClean="0">
                <a:solidFill>
                  <a:srgbClr val="FC7C5E"/>
                </a:solidFill>
                <a:latin typeface="Consolas" panose="020B0609020204030204" pitchFamily="49" charset="0"/>
              </a:rPr>
              <a:t>路由模式</a:t>
            </a:r>
            <a:r>
              <a:rPr lang="en-US" altLang="zh-TW" sz="1200" b="1" dirty="0" smtClean="0">
                <a:solidFill>
                  <a:srgbClr val="FC7C5E"/>
                </a:solidFill>
                <a:latin typeface="Consolas" panose="020B0609020204030204" pitchFamily="49" charset="0"/>
              </a:rPr>
              <a:t>)</a:t>
            </a:r>
            <a:r>
              <a:rPr lang="zh-TW" altLang="en-US" sz="1200" b="1" dirty="0" smtClean="0">
                <a:solidFill>
                  <a:srgbClr val="FC7C5E"/>
                </a:solidFill>
                <a:latin typeface="Consolas" panose="020B0609020204030204" pitchFamily="49" charset="0"/>
              </a:rPr>
              <a:t>、</a:t>
            </a:r>
            <a:r>
              <a:rPr lang="en-US" altLang="zh-TW" sz="1200" b="1" dirty="0" smtClean="0">
                <a:solidFill>
                  <a:srgbClr val="FC7C5E"/>
                </a:solidFill>
                <a:latin typeface="Consolas" panose="020B0609020204030204" pitchFamily="49" charset="0"/>
              </a:rPr>
              <a:t>routes(</a:t>
            </a:r>
            <a:r>
              <a:rPr lang="zh-TW" altLang="en-US" sz="1200" b="1" dirty="0" smtClean="0">
                <a:solidFill>
                  <a:srgbClr val="FC7C5E"/>
                </a:solidFill>
                <a:latin typeface="Consolas" panose="020B0609020204030204" pitchFamily="49" charset="0"/>
              </a:rPr>
              <a:t>路由表</a:t>
            </a:r>
            <a:r>
              <a:rPr lang="en-US" altLang="zh-TW" sz="1200" b="1" dirty="0" smtClean="0">
                <a:solidFill>
                  <a:srgbClr val="FC7C5E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router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createRouter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history: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createWebHistory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(),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routes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export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router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58300" y="1385808"/>
            <a:ext cx="203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 </a:t>
            </a:r>
            <a:r>
              <a:rPr lang="en-US" altLang="zh-TW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router/index.js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6102" y="1385808"/>
            <a:ext cx="7558748" cy="728742"/>
          </a:xfrm>
          <a:prstGeom prst="rect">
            <a:avLst/>
          </a:prstGeom>
          <a:noFill/>
          <a:ln>
            <a:solidFill>
              <a:srgbClr val="40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66102" y="2237357"/>
            <a:ext cx="7558748" cy="26902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766102" y="5105400"/>
            <a:ext cx="7558748" cy="1542520"/>
          </a:xfrm>
          <a:prstGeom prst="rect">
            <a:avLst/>
          </a:prstGeom>
          <a:noFill/>
          <a:ln>
            <a:solidFill>
              <a:srgbClr val="FC7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7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70091"/>
            <a:ext cx="97647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err="1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createRouter</a:t>
            </a:r>
            <a:r>
              <a:rPr lang="en-US" altLang="zh-CN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 </a:t>
            </a:r>
            <a:r>
              <a:rPr lang="zh-TW" altLang="en-US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 </a:t>
            </a:r>
            <a:r>
              <a:rPr lang="en-US" altLang="zh-CN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history </a:t>
            </a:r>
            <a:r>
              <a:rPr lang="zh-TW" altLang="en-US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參數配置</a:t>
            </a:r>
            <a:endParaRPr lang="en-US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03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基礎用法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F1950F3A-D8A9-2548-B662-825691571BE9}"/>
              </a:ext>
            </a:extLst>
          </p:cNvPr>
          <p:cNvSpPr/>
          <p:nvPr/>
        </p:nvSpPr>
        <p:spPr>
          <a:xfrm>
            <a:off x="603463" y="1510021"/>
            <a:ext cx="1120576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en-US" altLang="zh-TW" sz="2000" b="1" dirty="0" err="1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createWebHashHistory</a:t>
            </a:r>
            <a:r>
              <a:rPr lang="en-US" altLang="zh-TW" sz="20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(Hash </a:t>
            </a:r>
            <a:r>
              <a:rPr lang="zh-TW" altLang="en-US" sz="20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r>
              <a:rPr lang="en-US" altLang="zh-TW" sz="20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：</a:t>
            </a:r>
            <a:endParaRPr lang="en-US" altLang="zh-TW" sz="2000" b="1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hashchange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事件來監聽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URL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後內容的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變化，畫面不會重新渲染，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看起來像「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https://</a:t>
            </a:r>
            <a:r>
              <a:rPr lang="en-US" altLang="zh-TW" dirty="0" smtClean="0">
                <a:solidFill>
                  <a:schemeClr val="bg1"/>
                </a:solidFill>
                <a:latin typeface="+mj-ea"/>
              </a:rPr>
              <a:t>example.com/f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/#/page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」，不利於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SEO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err="1" smtClean="0">
                <a:solidFill>
                  <a:schemeClr val="bg1"/>
                </a:solidFill>
                <a:latin typeface="+mj-ea"/>
                <a:ea typeface="+mj-ea"/>
              </a:rPr>
              <a:t>createWebHashHistory</a:t>
            </a:r>
            <a:r>
              <a:rPr lang="en-US" altLang="zh-TW" dirty="0" smtClean="0">
                <a:solidFill>
                  <a:schemeClr val="bg1"/>
                </a:solidFill>
                <a:latin typeface="+mj-ea"/>
                <a:ea typeface="+mj-ea"/>
              </a:rPr>
              <a:t>(‘folder’) </a:t>
            </a:r>
            <a:r>
              <a:rPr lang="en-US" altLang="zh-TW" dirty="0">
                <a:solidFill>
                  <a:schemeClr val="bg1"/>
                </a:solidFill>
                <a:latin typeface="+mj-ea"/>
                <a:ea typeface="+mj-ea"/>
              </a:rPr>
              <a:t>=&gt; https://example.com/folder</a:t>
            </a:r>
            <a:r>
              <a:rPr lang="en-US" altLang="zh-TW" dirty="0" smtClean="0">
                <a:solidFill>
                  <a:schemeClr val="bg1"/>
                </a:solidFill>
                <a:latin typeface="+mj-ea"/>
                <a:ea typeface="+mj-ea"/>
              </a:rPr>
              <a:t>/#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1950F3A-D8A9-2548-B662-825691571BE9}"/>
              </a:ext>
            </a:extLst>
          </p:cNvPr>
          <p:cNvSpPr/>
          <p:nvPr/>
        </p:nvSpPr>
        <p:spPr>
          <a:xfrm>
            <a:off x="603462" y="2967813"/>
            <a:ext cx="112057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0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en-US" altLang="zh-TW" sz="2000" b="1" dirty="0" err="1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createWebHistory</a:t>
            </a:r>
            <a:r>
              <a:rPr lang="en-US" altLang="zh-TW" sz="20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(HTML5 (History API) </a:t>
            </a:r>
            <a:r>
              <a:rPr lang="zh-TW" altLang="en-US" sz="20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模式 </a:t>
            </a:r>
            <a:r>
              <a:rPr lang="en-US" altLang="zh-TW" sz="20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000" b="1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預設模式，可以使用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History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API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，需搭配後端設定，將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指向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index.html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err="1" smtClean="0">
                <a:solidFill>
                  <a:schemeClr val="bg1"/>
                </a:solidFill>
                <a:latin typeface="+mj-ea"/>
              </a:rPr>
              <a:t>createWebHistory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(‘folder’) =&gt; </a:t>
            </a:r>
            <a:r>
              <a:rPr lang="en-US" altLang="zh-TW" dirty="0">
                <a:solidFill>
                  <a:schemeClr val="bg1"/>
                </a:solidFill>
                <a:latin typeface="+mj-ea"/>
                <a:hlinkClick r:id="rId4"/>
              </a:rPr>
              <a:t>https://example.com/folder</a:t>
            </a:r>
            <a:r>
              <a:rPr lang="en-US" altLang="zh-TW" dirty="0" smtClean="0">
                <a:solidFill>
                  <a:schemeClr val="bg1"/>
                </a:solidFill>
                <a:latin typeface="+mj-ea"/>
                <a:hlinkClick r:id="rId4"/>
              </a:rPr>
              <a:t>/</a:t>
            </a:r>
            <a:endParaRPr lang="en-US" altLang="zh-TW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30258" y="4912120"/>
            <a:ext cx="2304691" cy="9621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向右箭號 3"/>
          <p:cNvSpPr/>
          <p:nvPr/>
        </p:nvSpPr>
        <p:spPr>
          <a:xfrm>
            <a:off x="3619288" y="5337312"/>
            <a:ext cx="1226017" cy="310101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107698" y="4932458"/>
            <a:ext cx="1889648" cy="9621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83022" y="5926058"/>
            <a:ext cx="1131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使用者端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654940" y="5023842"/>
            <a:ext cx="10092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requset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25344" y="5926058"/>
            <a:ext cx="654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40B8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endParaRPr lang="zh-TW" altLang="en-US" dirty="0">
              <a:solidFill>
                <a:srgbClr val="40B88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10165" y="5116175"/>
            <a:ext cx="23230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輸入</a:t>
            </a:r>
            <a:endParaRPr lang="en-US" altLang="zh-TW" dirty="0" smtClean="0"/>
          </a:p>
          <a:p>
            <a:pPr algn="ctr"/>
            <a:r>
              <a:rPr lang="en-US" altLang="zh-TW" sz="1400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https://example.com/about</a:t>
            </a:r>
          </a:p>
        </p:txBody>
      </p:sp>
      <p:sp>
        <p:nvSpPr>
          <p:cNvPr id="21" name="矩形 20"/>
          <p:cNvSpPr/>
          <p:nvPr/>
        </p:nvSpPr>
        <p:spPr>
          <a:xfrm>
            <a:off x="5168547" y="5221853"/>
            <a:ext cx="1740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回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傳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index.html</a:t>
            </a:r>
          </a:p>
        </p:txBody>
      </p:sp>
      <p:sp>
        <p:nvSpPr>
          <p:cNvPr id="22" name="向右箭號 21"/>
          <p:cNvSpPr/>
          <p:nvPr/>
        </p:nvSpPr>
        <p:spPr>
          <a:xfrm>
            <a:off x="7259739" y="5309134"/>
            <a:ext cx="1226017" cy="310101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7190303" y="4995664"/>
            <a:ext cx="1364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ndex.html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48149" y="4912120"/>
            <a:ext cx="2348628" cy="9621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9595284" y="5905720"/>
            <a:ext cx="654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40B8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dirty="0" smtClean="0">
                <a:solidFill>
                  <a:srgbClr val="40B8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zh-TW" altLang="en-US" dirty="0">
              <a:solidFill>
                <a:srgbClr val="40B88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826198" y="5080813"/>
            <a:ext cx="2192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router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判斷後</a:t>
            </a:r>
            <a:endParaRPr lang="en-US" altLang="zh-TW" dirty="0" smtClean="0">
              <a:solidFill>
                <a:schemeClr val="accent1">
                  <a:lumMod val="75000"/>
                </a:schemeClr>
              </a:solidFill>
              <a:latin typeface="+mj-ea"/>
            </a:endParaRPr>
          </a:p>
          <a:p>
            <a:pPr algn="ctr"/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顯示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對應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的元件</a:t>
            </a:r>
            <a:endParaRPr lang="en-US" altLang="zh-TW" dirty="0" smtClean="0">
              <a:solidFill>
                <a:schemeClr val="accent1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836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70091"/>
            <a:ext cx="97647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建立</a:t>
            </a:r>
            <a:r>
              <a:rPr lang="en-US" altLang="zh-CN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router </a:t>
            </a:r>
            <a:r>
              <a:rPr lang="zh-CN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TW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路由</a:t>
            </a:r>
            <a:r>
              <a:rPr lang="zh-TW" altLang="en-US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設定</a:t>
            </a:r>
            <a:endParaRPr lang="en-US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03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基礎用法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01D18E80-D0DC-2F49-959F-413C76B48D9E}"/>
              </a:ext>
            </a:extLst>
          </p:cNvPr>
          <p:cNvSpPr/>
          <p:nvPr/>
        </p:nvSpPr>
        <p:spPr>
          <a:xfrm>
            <a:off x="4993505" y="1585897"/>
            <a:ext cx="6842894" cy="349498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914A044-9A1D-664E-8987-BA357CDFA2C7}"/>
              </a:ext>
            </a:extLst>
          </p:cNvPr>
          <p:cNvSpPr/>
          <p:nvPr/>
        </p:nvSpPr>
        <p:spPr>
          <a:xfrm>
            <a:off x="5057005" y="1732632"/>
            <a:ext cx="671589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{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createApp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}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E6DB74"/>
                </a:solidFill>
                <a:latin typeface="Consolas" panose="020B0609020204030204" pitchFamily="49" charset="0"/>
              </a:rPr>
              <a:t>vue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App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'./</a:t>
            </a:r>
            <a:r>
              <a:rPr lang="en-US" altLang="zh-TW" sz="1600" dirty="0" err="1">
                <a:solidFill>
                  <a:srgbClr val="E6DB74"/>
                </a:solidFill>
                <a:latin typeface="Consolas" panose="020B0609020204030204" pitchFamily="49" charset="0"/>
              </a:rPr>
              <a:t>App.vue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router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'./</a:t>
            </a:r>
            <a:r>
              <a:rPr lang="en-US" altLang="zh-TW" sz="16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router‘</a:t>
            </a:r>
          </a:p>
          <a:p>
            <a:endParaRPr lang="en-US" altLang="zh-TW" sz="1600" dirty="0">
              <a:solidFill>
                <a:srgbClr val="E6DB74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app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createApp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(App);</a:t>
            </a:r>
          </a:p>
          <a:p>
            <a:endParaRPr lang="en-US" altLang="zh-TW" sz="16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讓整個專案可以使用 </a:t>
            </a:r>
            <a:r>
              <a:rPr lang="en-US" altLang="zh-TW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vue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-router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app.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use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(router)    </a:t>
            </a:r>
          </a:p>
          <a:p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app.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mount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'#app'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1950F3A-D8A9-2548-B662-825691571BE9}"/>
              </a:ext>
            </a:extLst>
          </p:cNvPr>
          <p:cNvSpPr/>
          <p:nvPr/>
        </p:nvSpPr>
        <p:spPr>
          <a:xfrm>
            <a:off x="603463" y="1732632"/>
            <a:ext cx="4148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</a:t>
            </a:r>
            <a:r>
              <a:rPr lang="en-US" altLang="zh-TW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zh-TW" altLang="en-US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在專案入口</a:t>
            </a:r>
            <a:r>
              <a:rPr lang="en-US" altLang="zh-TW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(main.js) </a:t>
            </a:r>
            <a:r>
              <a:rPr lang="zh-TW" altLang="en-US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掛</a:t>
            </a:r>
            <a:r>
              <a:rPr lang="zh-TW" altLang="en-US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載到</a:t>
            </a:r>
            <a:r>
              <a:rPr lang="en-US" altLang="zh-TW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-US" altLang="zh-TW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61" y="2241366"/>
            <a:ext cx="2544839" cy="449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5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70091"/>
            <a:ext cx="97647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b="1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-US" altLang="zh-TW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Router </a:t>
            </a:r>
            <a:r>
              <a:rPr lang="zh-CN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元件：</a:t>
            </a:r>
            <a:r>
              <a:rPr lang="en-US" altLang="zh-CN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-US" altLang="zh-CN" sz="3200" b="1" dirty="0" err="1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RouterView</a:t>
            </a:r>
            <a:r>
              <a:rPr lang="en-US" altLang="zh-CN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-US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03.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基礎用法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603463" y="1418142"/>
            <a:ext cx="10962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 </a:t>
            </a:r>
            <a:r>
              <a:rPr lang="en-US" altLang="zh-CN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-US" altLang="zh-CN" dirty="0" err="1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RouterView</a:t>
            </a:r>
            <a:r>
              <a:rPr lang="en-US" altLang="zh-CN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 </a:t>
            </a:r>
            <a:r>
              <a:rPr lang="zh-TW" altLang="en-US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元件放置在 </a:t>
            </a:r>
            <a:r>
              <a:rPr lang="en-US" altLang="zh-TW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 </a:t>
            </a:r>
            <a:r>
              <a:rPr lang="zh-TW" altLang="en-US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中，就可以在想要的位置顯示 </a:t>
            </a:r>
            <a:r>
              <a:rPr lang="en-US" altLang="zh-TW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router </a:t>
            </a:r>
            <a:r>
              <a:rPr lang="zh-TW" altLang="en-US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要渲染的元件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89043" y="2525023"/>
            <a:ext cx="80592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div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"collapse </a:t>
            </a:r>
            <a:r>
              <a:rPr lang="en-US" altLang="zh-TW" sz="1600" dirty="0" err="1">
                <a:solidFill>
                  <a:srgbClr val="E6DB74"/>
                </a:solidFill>
                <a:latin typeface="Consolas" panose="020B0609020204030204" pitchFamily="49" charset="0"/>
              </a:rPr>
              <a:t>navbar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-collapse"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 err="1">
                <a:solidFill>
                  <a:srgbClr val="E6DB74"/>
                </a:solidFill>
                <a:latin typeface="Consolas" panose="020B0609020204030204" pitchFamily="49" charset="0"/>
              </a:rPr>
              <a:t>navbarNav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 err="1">
                <a:solidFill>
                  <a:srgbClr val="F92672"/>
                </a:solidFill>
                <a:latin typeface="Consolas" panose="020B0609020204030204" pitchFamily="49" charset="0"/>
              </a:rPr>
              <a:t>ul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 err="1">
                <a:solidFill>
                  <a:srgbClr val="E6DB74"/>
                </a:solidFill>
                <a:latin typeface="Consolas" panose="020B0609020204030204" pitchFamily="49" charset="0"/>
              </a:rPr>
              <a:t>navbar-nav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 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li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 err="1">
                <a:solidFill>
                  <a:srgbClr val="E6DB74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-item active"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   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RouterLink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 err="1">
                <a:solidFill>
                  <a:srgbClr val="E6DB74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-link"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to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"/home"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&gt;Home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RouterLink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 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li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 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li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 err="1">
                <a:solidFill>
                  <a:srgbClr val="E6DB74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-item active"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   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RouterLink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 err="1">
                <a:solidFill>
                  <a:srgbClr val="E6DB74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-link"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to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"/about"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&gt;About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6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RouterLink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 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li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600" dirty="0" err="1">
                <a:solidFill>
                  <a:srgbClr val="F92672"/>
                </a:solidFill>
                <a:latin typeface="Consolas" panose="020B0609020204030204" pitchFamily="49" charset="0"/>
              </a:rPr>
              <a:t>ul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div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渲染在 </a:t>
            </a:r>
            <a:r>
              <a:rPr lang="en-US" altLang="zh-TW" sz="16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nav</a:t>
            </a:r>
            <a:r>
              <a:rPr lang="zh-TW" altLang="en-US" sz="1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下方</a:t>
            </a:r>
            <a:endParaRPr lang="en-US" altLang="zh-TW" sz="1600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RouterView</a:t>
            </a:r>
            <a:r>
              <a:rPr lang="en-US" altLang="zh-TW" sz="16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/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18E80-D0DC-2F49-959F-413C76B48D9E}"/>
              </a:ext>
            </a:extLst>
          </p:cNvPr>
          <p:cNvSpPr/>
          <p:nvPr/>
        </p:nvSpPr>
        <p:spPr>
          <a:xfrm>
            <a:off x="1477306" y="2213855"/>
            <a:ext cx="8505680" cy="34328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821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70091"/>
            <a:ext cx="114234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-US" altLang="zh-TW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Router </a:t>
            </a:r>
            <a:r>
              <a:rPr lang="zh-CN" altLang="en-US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元件：</a:t>
            </a:r>
            <a:r>
              <a:rPr lang="zh-TW" altLang="en-US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命名視圖</a:t>
            </a:r>
            <a:r>
              <a:rPr lang="en-US" altLang="zh-TW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(Named Views</a:t>
            </a:r>
            <a:r>
              <a:rPr lang="en-US" altLang="zh-TW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en-US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03.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基礎用法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603462" y="1418142"/>
            <a:ext cx="11423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如果在同一層的 </a:t>
            </a:r>
            <a:r>
              <a:rPr lang="en-US" altLang="zh-TW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router </a:t>
            </a:r>
            <a:r>
              <a:rPr lang="zh-TW" altLang="en-US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需要多個 </a:t>
            </a:r>
            <a:r>
              <a:rPr lang="en-US" altLang="zh-TW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view</a:t>
            </a:r>
            <a:r>
              <a:rPr lang="zh-TW" altLang="en-US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，可以透過命名的方式來區分畫面。在路由表的地方要改為 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component</a:t>
            </a:r>
            <a:r>
              <a:rPr lang="en-US" altLang="zh-TW" dirty="0" smtClean="0">
                <a:solidFill>
                  <a:srgbClr val="FFC000"/>
                </a:solidFill>
                <a:latin typeface="Consolas" panose="020B0609020204030204" pitchFamily="49" charset="0"/>
              </a:rPr>
              <a:t>s</a:t>
            </a:r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，</a:t>
            </a:r>
            <a:r>
              <a:rPr lang="zh-TW" altLang="en-US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預設為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default</a:t>
            </a:r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&lt;router-view</a:t>
            </a:r>
            <a:r>
              <a:rPr lang="en-US" altLang="zh-CN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需要加上 </a:t>
            </a:r>
            <a:r>
              <a:rPr lang="en-US" altLang="zh-TW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name</a:t>
            </a:r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屬性</a:t>
            </a:r>
            <a:endParaRPr lang="en-US" altLang="zh-TW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18E80-D0DC-2F49-959F-413C76B48D9E}"/>
              </a:ext>
            </a:extLst>
          </p:cNvPr>
          <p:cNvSpPr/>
          <p:nvPr/>
        </p:nvSpPr>
        <p:spPr>
          <a:xfrm>
            <a:off x="3309307" y="2156805"/>
            <a:ext cx="8717591" cy="291049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D18E80-D0DC-2F49-959F-413C76B48D9E}"/>
              </a:ext>
            </a:extLst>
          </p:cNvPr>
          <p:cNvSpPr/>
          <p:nvPr/>
        </p:nvSpPr>
        <p:spPr>
          <a:xfrm>
            <a:off x="626327" y="2128278"/>
            <a:ext cx="2593123" cy="45138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17605" y="2530640"/>
            <a:ext cx="93477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div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"row"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&lt;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div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"col border"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div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"alert alert-success"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role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"alert"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預設的 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Router-view :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Home.vue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div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&lt;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RouterView</a:t>
            </a:r>
            <a:r>
              <a:rPr lang="en-US" altLang="zh-TW" sz="14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/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&lt;/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div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&lt;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div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"col border"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div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"alert alert-success"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role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"alert"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命名視圖 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name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的 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Router-view&lt;/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div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&lt;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RouterView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other” /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&lt;/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div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&lt;/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div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3463" y="2181154"/>
            <a:ext cx="2615987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path: </a:t>
            </a:r>
            <a:r>
              <a:rPr lang="en-US" altLang="zh-TW" sz="1100" dirty="0">
                <a:solidFill>
                  <a:srgbClr val="E6DB74"/>
                </a:solidFill>
                <a:latin typeface="Consolas" panose="020B0609020204030204" pitchFamily="49" charset="0"/>
              </a:rPr>
              <a:t>'/named-views'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name: </a:t>
            </a:r>
            <a:r>
              <a:rPr lang="en-US" altLang="zh-TW" sz="1100" dirty="0">
                <a:solidFill>
                  <a:srgbClr val="E6DB74"/>
                </a:solidFill>
                <a:latin typeface="Consolas" panose="020B0609020204030204" pitchFamily="49" charset="0"/>
              </a:rPr>
              <a:t>'named-views'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component: 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NamedViews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children:[</a:t>
            </a:r>
          </a:p>
          <a:p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path: </a:t>
            </a:r>
            <a:r>
              <a:rPr lang="en-US" altLang="zh-TW" sz="1100" dirty="0">
                <a:solidFill>
                  <a:srgbClr val="E6DB74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name: </a:t>
            </a:r>
            <a:r>
              <a:rPr lang="en-US" altLang="zh-TW" sz="1100" dirty="0">
                <a:solidFill>
                  <a:srgbClr val="E6DB74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components: {</a:t>
            </a:r>
          </a:p>
          <a:p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  default: 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HomeView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  other: 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AView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},</a:t>
            </a:r>
          </a:p>
          <a:p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props: {</a:t>
            </a:r>
          </a:p>
          <a:p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  default: </a:t>
            </a:r>
            <a:r>
              <a:rPr lang="en-US" altLang="zh-TW" sz="1100" dirty="0">
                <a:solidFill>
                  <a:srgbClr val="AE81FF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  other: </a:t>
            </a:r>
            <a:r>
              <a:rPr lang="en-US" altLang="zh-TW" sz="1100" dirty="0">
                <a:solidFill>
                  <a:srgbClr val="AE81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path: </a:t>
            </a:r>
            <a:r>
              <a:rPr lang="en-US" altLang="zh-TW" sz="1100" dirty="0">
                <a:solidFill>
                  <a:srgbClr val="E6DB74"/>
                </a:solidFill>
                <a:latin typeface="Consolas" panose="020B0609020204030204" pitchFamily="49" charset="0"/>
              </a:rPr>
              <a:t>'b'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name: </a:t>
            </a:r>
            <a:r>
              <a:rPr lang="en-US" altLang="zh-TW" sz="1100" dirty="0">
                <a:solidFill>
                  <a:srgbClr val="E6DB74"/>
                </a:solidFill>
                <a:latin typeface="Consolas" panose="020B0609020204030204" pitchFamily="49" charset="0"/>
              </a:rPr>
              <a:t>'b'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components: {</a:t>
            </a:r>
          </a:p>
          <a:p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  default: 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HomeView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  other: </a:t>
            </a:r>
            <a:r>
              <a:rPr lang="en-US" altLang="zh-TW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BView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},</a:t>
            </a:r>
          </a:p>
          <a:p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]</a:t>
            </a:r>
          </a:p>
          <a:p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  },</a:t>
            </a:r>
            <a:endParaRPr lang="en-US" altLang="zh-TW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78943" y="3570136"/>
            <a:ext cx="1694435" cy="68381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08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70091"/>
            <a:ext cx="9764751" cy="74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b="1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-US" altLang="zh-TW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Router </a:t>
            </a:r>
            <a:r>
              <a:rPr lang="zh-CN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元件</a:t>
            </a:r>
            <a:r>
              <a:rPr lang="zh-CN" altLang="en-US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zh-TW" altLang="en-US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命名視圖</a:t>
            </a:r>
            <a:r>
              <a:rPr lang="en-US" altLang="zh-CN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-US" altLang="zh-CN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router-view</a:t>
            </a:r>
            <a:r>
              <a:rPr lang="en-US" altLang="zh-CN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-US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03.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基礎用法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603463" y="1503600"/>
            <a:ext cx="2352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/named-views/a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3963" y="4310667"/>
            <a:ext cx="2619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named-views/b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27" y="1897333"/>
            <a:ext cx="8981463" cy="205098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26" y="4635033"/>
            <a:ext cx="8971355" cy="198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1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70091"/>
            <a:ext cx="9764751" cy="74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b="1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-US" altLang="zh-TW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Router </a:t>
            </a:r>
            <a:r>
              <a:rPr lang="zh-CN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元件</a:t>
            </a:r>
            <a:r>
              <a:rPr lang="zh-CN" altLang="en-US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CN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&lt;router-link&gt;</a:t>
            </a:r>
            <a:endParaRPr lang="en-US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03.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基礎用法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603463" y="1418142"/>
            <a:ext cx="30045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一般</a:t>
            </a:r>
            <a:r>
              <a:rPr lang="zh-TW" altLang="en-US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轉跳連結會</a:t>
            </a:r>
            <a:r>
              <a:rPr lang="zh-TW" altLang="en-US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</a:t>
            </a:r>
            <a:r>
              <a:rPr lang="en-US" altLang="zh-TW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&lt;a&gt;</a:t>
            </a:r>
            <a:r>
              <a:rPr lang="zh-TW" altLang="en-US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，在 </a:t>
            </a:r>
            <a:r>
              <a:rPr lang="en-US" altLang="zh-TW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router</a:t>
            </a:r>
            <a:r>
              <a:rPr lang="zh-TW" altLang="en-US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-US" altLang="zh-TW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會使用 </a:t>
            </a:r>
            <a:r>
              <a:rPr lang="en-US" altLang="zh-TW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&lt;router-link&gt;</a:t>
            </a:r>
            <a:r>
              <a:rPr lang="zh-TW" altLang="en-US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代替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18E80-D0DC-2F49-959F-413C76B48D9E}"/>
              </a:ext>
            </a:extLst>
          </p:cNvPr>
          <p:cNvSpPr/>
          <p:nvPr/>
        </p:nvSpPr>
        <p:spPr>
          <a:xfrm>
            <a:off x="3607981" y="1285011"/>
            <a:ext cx="8449340" cy="52575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14A044-9A1D-664E-8987-BA357CDFA2C7}"/>
              </a:ext>
            </a:extLst>
          </p:cNvPr>
          <p:cNvSpPr/>
          <p:nvPr/>
        </p:nvSpPr>
        <p:spPr>
          <a:xfrm>
            <a:off x="4004930" y="1431748"/>
            <a:ext cx="81870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88846F"/>
                </a:solidFill>
                <a:latin typeface="Consolas" panose="020B0609020204030204" pitchFamily="49" charset="0"/>
              </a:rPr>
              <a:t>&lt;!-- </a:t>
            </a:r>
            <a:r>
              <a:rPr lang="zh-TW" altLang="en-US" sz="1600" dirty="0">
                <a:solidFill>
                  <a:srgbClr val="88846F"/>
                </a:solidFill>
                <a:latin typeface="Consolas" panose="020B0609020204030204" pitchFamily="49" charset="0"/>
              </a:rPr>
              <a:t>帶</a:t>
            </a:r>
            <a:r>
              <a:rPr lang="en-US" altLang="zh-TW" sz="1600" dirty="0" err="1">
                <a:solidFill>
                  <a:srgbClr val="88846F"/>
                </a:solidFill>
                <a:latin typeface="Consolas" panose="020B0609020204030204" pitchFamily="49" charset="0"/>
              </a:rPr>
              <a:t>url</a:t>
            </a:r>
            <a:r>
              <a:rPr lang="zh-TW" altLang="en-US" sz="1600" dirty="0">
                <a:solidFill>
                  <a:srgbClr val="88846F"/>
                </a:solidFill>
                <a:latin typeface="Consolas" panose="020B0609020204030204" pitchFamily="49" charset="0"/>
              </a:rPr>
              <a:t>字串 </a:t>
            </a:r>
            <a:r>
              <a:rPr lang="en-US" altLang="zh-TW" sz="1600" dirty="0">
                <a:solidFill>
                  <a:srgbClr val="88846F"/>
                </a:solidFill>
                <a:latin typeface="Consolas" panose="020B0609020204030204" pitchFamily="49" charset="0"/>
              </a:rPr>
              <a:t>--&gt;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router-link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to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"/home"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&gt;Home&lt;/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router-link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600" dirty="0">
                <a:solidFill>
                  <a:srgbClr val="88846F"/>
                </a:solidFill>
                <a:latin typeface="Consolas" panose="020B0609020204030204" pitchFamily="49" charset="0"/>
              </a:rPr>
              <a:t>&lt;!-- </a:t>
            </a:r>
            <a:r>
              <a:rPr lang="zh-TW" altLang="en-US" sz="1600" dirty="0">
                <a:solidFill>
                  <a:srgbClr val="88846F"/>
                </a:solidFill>
                <a:latin typeface="Consolas" panose="020B0609020204030204" pitchFamily="49" charset="0"/>
              </a:rPr>
              <a:t>渲染结果 </a:t>
            </a:r>
            <a:r>
              <a:rPr lang="en-US" altLang="zh-TW" sz="1600" dirty="0">
                <a:solidFill>
                  <a:srgbClr val="88846F"/>
                </a:solidFill>
                <a:latin typeface="Consolas" panose="020B0609020204030204" pitchFamily="49" charset="0"/>
              </a:rPr>
              <a:t>--&gt;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href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"/home"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&gt;Home&lt;/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>
                <a:solidFill>
                  <a:srgbClr val="88846F"/>
                </a:solidFill>
                <a:latin typeface="Consolas" panose="020B0609020204030204" pitchFamily="49" charset="0"/>
              </a:rPr>
              <a:t>&lt;!-- </a:t>
            </a:r>
            <a:r>
              <a:rPr lang="zh-TW" altLang="en-US" sz="1600" dirty="0">
                <a:solidFill>
                  <a:srgbClr val="88846F"/>
                </a:solidFill>
                <a:latin typeface="Consolas" panose="020B0609020204030204" pitchFamily="49" charset="0"/>
              </a:rPr>
              <a:t>使用 </a:t>
            </a:r>
            <a:r>
              <a:rPr lang="en-US" altLang="zh-TW" sz="1600" dirty="0">
                <a:solidFill>
                  <a:srgbClr val="88846F"/>
                </a:solidFill>
                <a:latin typeface="Consolas" panose="020B0609020204030204" pitchFamily="49" charset="0"/>
              </a:rPr>
              <a:t>v-bind </a:t>
            </a:r>
            <a:r>
              <a:rPr lang="zh-TW" altLang="en-US" sz="1600" dirty="0">
                <a:solidFill>
                  <a:srgbClr val="88846F"/>
                </a:solidFill>
                <a:latin typeface="Consolas" panose="020B0609020204030204" pitchFamily="49" charset="0"/>
              </a:rPr>
              <a:t>的 </a:t>
            </a:r>
            <a:r>
              <a:rPr lang="en-US" altLang="zh-TW" sz="1600" dirty="0">
                <a:solidFill>
                  <a:srgbClr val="88846F"/>
                </a:solidFill>
                <a:latin typeface="Consolas" panose="020B0609020204030204" pitchFamily="49" charset="0"/>
              </a:rPr>
              <a:t>JS </a:t>
            </a:r>
            <a:r>
              <a:rPr lang="zh-TW" altLang="en-US" sz="1600" dirty="0">
                <a:solidFill>
                  <a:srgbClr val="88846F"/>
                </a:solidFill>
                <a:latin typeface="Consolas" panose="020B0609020204030204" pitchFamily="49" charset="0"/>
              </a:rPr>
              <a:t>表達式 </a:t>
            </a:r>
            <a:r>
              <a:rPr lang="en-US" altLang="zh-TW" sz="1600" dirty="0">
                <a:solidFill>
                  <a:srgbClr val="88846F"/>
                </a:solidFill>
                <a:latin typeface="Consolas" panose="020B0609020204030204" pitchFamily="49" charset="0"/>
              </a:rPr>
              <a:t>--&gt;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router-link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: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to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="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'/home'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"&gt;Home&lt;/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router-link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>
                <a:solidFill>
                  <a:srgbClr val="88846F"/>
                </a:solidFill>
                <a:latin typeface="Consolas" panose="020B0609020204030204" pitchFamily="49" charset="0"/>
              </a:rPr>
              <a:t>&lt;!-- </a:t>
            </a:r>
            <a:r>
              <a:rPr lang="zh-TW" altLang="en-US" sz="1600" dirty="0">
                <a:solidFill>
                  <a:srgbClr val="88846F"/>
                </a:solidFill>
                <a:latin typeface="Consolas" panose="020B0609020204030204" pitchFamily="49" charset="0"/>
              </a:rPr>
              <a:t>同上 </a:t>
            </a:r>
            <a:r>
              <a:rPr lang="en-US" altLang="zh-TW" sz="1600" dirty="0">
                <a:solidFill>
                  <a:srgbClr val="88846F"/>
                </a:solidFill>
                <a:latin typeface="Consolas" panose="020B0609020204030204" pitchFamily="49" charset="0"/>
              </a:rPr>
              <a:t>--&gt;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router-link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: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to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="{ path: 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'/home'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}"&gt;Home&lt;/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router-link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>
                <a:solidFill>
                  <a:srgbClr val="88846F"/>
                </a:solidFill>
                <a:latin typeface="Consolas" panose="020B0609020204030204" pitchFamily="49" charset="0"/>
              </a:rPr>
              <a:t>&lt;!-- </a:t>
            </a:r>
            <a:r>
              <a:rPr lang="zh-TW" altLang="en-US" sz="1600" dirty="0">
                <a:solidFill>
                  <a:srgbClr val="88846F"/>
                </a:solidFill>
                <a:latin typeface="Consolas" panose="020B0609020204030204" pitchFamily="49" charset="0"/>
              </a:rPr>
              <a:t>命名的路由 </a:t>
            </a:r>
            <a:r>
              <a:rPr lang="en-US" altLang="zh-TW" sz="1600" dirty="0">
                <a:solidFill>
                  <a:srgbClr val="88846F"/>
                </a:solidFill>
                <a:latin typeface="Consolas" panose="020B0609020204030204" pitchFamily="49" charset="0"/>
              </a:rPr>
              <a:t>--&gt;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router-link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: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to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="{ name: 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'user'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params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: {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userId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'123'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}}"&gt;User&lt;/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router-link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>
                <a:solidFill>
                  <a:srgbClr val="88846F"/>
                </a:solidFill>
                <a:latin typeface="Consolas" panose="020B0609020204030204" pitchFamily="49" charset="0"/>
              </a:rPr>
              <a:t>&lt;!-- </a:t>
            </a:r>
            <a:r>
              <a:rPr lang="zh-TW" altLang="en-US" sz="1600" dirty="0">
                <a:solidFill>
                  <a:srgbClr val="88846F"/>
                </a:solidFill>
                <a:latin typeface="Consolas" panose="020B0609020204030204" pitchFamily="49" charset="0"/>
              </a:rPr>
              <a:t>帶查詢參數，下面的結果為 </a:t>
            </a:r>
            <a:r>
              <a:rPr lang="en-US" altLang="zh-TW" sz="1600" dirty="0">
                <a:solidFill>
                  <a:srgbClr val="88846F"/>
                </a:solidFill>
                <a:latin typeface="Consolas" panose="020B0609020204030204" pitchFamily="49" charset="0"/>
              </a:rPr>
              <a:t>`/</a:t>
            </a:r>
            <a:r>
              <a:rPr lang="en-US" altLang="zh-TW" sz="1600" dirty="0" err="1">
                <a:solidFill>
                  <a:srgbClr val="88846F"/>
                </a:solidFill>
                <a:latin typeface="Consolas" panose="020B0609020204030204" pitchFamily="49" charset="0"/>
              </a:rPr>
              <a:t>register?plan</a:t>
            </a:r>
            <a:r>
              <a:rPr lang="en-US" altLang="zh-TW" sz="1600" dirty="0">
                <a:solidFill>
                  <a:srgbClr val="88846F"/>
                </a:solidFill>
                <a:latin typeface="Consolas" panose="020B0609020204030204" pitchFamily="49" charset="0"/>
              </a:rPr>
              <a:t>=private` --&gt;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router-link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: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to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="{ path: 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'/register'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 query: { plan: 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'private'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}}"&gt;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  Register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router-link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70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2174982" y="2302930"/>
            <a:ext cx="7126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3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動態路由與</a:t>
            </a:r>
            <a:r>
              <a:rPr lang="en-US" altLang="zh-TW" sz="6000" spc="3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Props</a:t>
            </a:r>
            <a:endParaRPr lang="en-US" sz="6000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668893" y="2117160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04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72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04.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動態路由與</a:t>
              </a:r>
              <a:r>
                <a:rPr lang="en-US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Props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80AC0D66-AEE8-6343-B272-817BE352EF25}"/>
              </a:ext>
            </a:extLst>
          </p:cNvPr>
          <p:cNvSpPr/>
          <p:nvPr/>
        </p:nvSpPr>
        <p:spPr>
          <a:xfrm>
            <a:off x="626326" y="1383043"/>
            <a:ext cx="107782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b="0" dirty="0" smtClean="0">
                <a:solidFill>
                  <a:srgbClr val="D4D4D4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在有些需求</a:t>
            </a: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，像是</a:t>
            </a: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hlinkClick r:id="rId3"/>
              </a:rPr>
              <a:t>購物網站</a:t>
            </a: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，每個商品頁畫面結構會非常相似</a:t>
            </a:r>
            <a:r>
              <a:rPr lang="en-US" altLang="zh-TW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使用相同的 </a:t>
            </a:r>
            <a:r>
              <a:rPr lang="en-US" altLang="zh-TW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component)</a:t>
            </a: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，但每個路由都不同，這時候可以在</a:t>
            </a:r>
            <a:r>
              <a:rPr lang="en-US" altLang="zh-TW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route</a:t>
            </a: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設置動態路由</a:t>
            </a:r>
            <a:endParaRPr lang="en-US" altLang="zh-TW" sz="1600" b="0" dirty="0" smtClean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293D4E5-1682-6F43-B8A3-4CAC848CDF36}"/>
              </a:ext>
            </a:extLst>
          </p:cNvPr>
          <p:cNvSpPr/>
          <p:nvPr/>
        </p:nvSpPr>
        <p:spPr>
          <a:xfrm>
            <a:off x="894496" y="2813367"/>
            <a:ext cx="296747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path: 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'/dynamic/:id'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name: 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'dynamic'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component: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DynamicRoute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9CF5192-E5B8-4843-A772-00844662A105}"/>
              </a:ext>
            </a:extLst>
          </p:cNvPr>
          <p:cNvSpPr/>
          <p:nvPr/>
        </p:nvSpPr>
        <p:spPr>
          <a:xfrm>
            <a:off x="750379" y="2678711"/>
            <a:ext cx="3440278" cy="152057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動態路由</a:t>
            </a:r>
            <a:r>
              <a:rPr lang="en-US" altLang="zh-TW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(Dynamic Route )</a:t>
            </a:r>
            <a:endParaRPr lang="zh-TW" altLang="en-US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945" y="2678711"/>
            <a:ext cx="6366019" cy="159970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94496" y="4560695"/>
            <a:ext cx="387131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&lt;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h1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&gt;Dynamic Route page&lt;/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h1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&lt;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h2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現在的動態路由是 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{{ $route.params.id }}&lt;/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h2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CF5192-E5B8-4843-A772-00844662A105}"/>
              </a:ext>
            </a:extLst>
          </p:cNvPr>
          <p:cNvSpPr/>
          <p:nvPr/>
        </p:nvSpPr>
        <p:spPr>
          <a:xfrm>
            <a:off x="750379" y="4462285"/>
            <a:ext cx="3440278" cy="139241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4955" y="4709522"/>
            <a:ext cx="6378009" cy="1604897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80AC0D66-AEE8-6343-B272-817BE352EF25}"/>
              </a:ext>
            </a:extLst>
          </p:cNvPr>
          <p:cNvSpPr/>
          <p:nvPr/>
        </p:nvSpPr>
        <p:spPr>
          <a:xfrm>
            <a:off x="644031" y="2114855"/>
            <a:ext cx="8650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b="0" dirty="0" smtClean="0">
                <a:solidFill>
                  <a:srgbClr val="D4D4D4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在路由表加上</a:t>
            </a:r>
            <a:r>
              <a:rPr lang="zh-TW" altLang="en-US" sz="1600" b="1" dirty="0" smtClean="0">
                <a:solidFill>
                  <a:srgbClr val="FFC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「</a:t>
            </a:r>
            <a:r>
              <a:rPr lang="en-US" altLang="zh-TW" sz="1600" b="1" dirty="0" smtClean="0">
                <a:solidFill>
                  <a:srgbClr val="FFC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sz="1600" b="1" dirty="0" smtClean="0">
                <a:solidFill>
                  <a:srgbClr val="FFC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」</a:t>
            </a:r>
            <a:r>
              <a:rPr lang="zh-TW" altLang="en-US" sz="1600" b="0" dirty="0" smtClean="0">
                <a:solidFill>
                  <a:srgbClr val="D4D4D4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，就代表是動態路由</a:t>
            </a:r>
            <a:endParaRPr lang="en-US" altLang="zh-TW" sz="1600" b="0" dirty="0" smtClean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592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04.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動態路由與</a:t>
              </a:r>
              <a:r>
                <a:rPr lang="en-US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Props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80AC0D66-AEE8-6343-B272-817BE352EF25}"/>
              </a:ext>
            </a:extLst>
          </p:cNvPr>
          <p:cNvSpPr/>
          <p:nvPr/>
        </p:nvSpPr>
        <p:spPr>
          <a:xfrm>
            <a:off x="626327" y="1383043"/>
            <a:ext cx="8650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 </a:t>
            </a:r>
            <a:r>
              <a:rPr lang="en-US" altLang="zh-TW" sz="1600" dirty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</a:t>
            </a:r>
            <a:r>
              <a:rPr lang="en-US" altLang="zh-TW" sz="1600" dirty="0" err="1" smtClean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route.params</a:t>
            </a:r>
            <a:r>
              <a:rPr lang="zh-TW" altLang="en-US" sz="1600" dirty="0" smtClean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可以取得動態路由的參數</a:t>
            </a:r>
            <a:endParaRPr lang="en-US" altLang="zh-TW" sz="1600" b="0" dirty="0" smtClean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293D4E5-1682-6F43-B8A3-4CAC848CDF36}"/>
              </a:ext>
            </a:extLst>
          </p:cNvPr>
          <p:cNvSpPr/>
          <p:nvPr/>
        </p:nvSpPr>
        <p:spPr>
          <a:xfrm>
            <a:off x="894496" y="2240702"/>
            <a:ext cx="296747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path: 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'/dynamic/:id'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name: 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'dynamic'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component: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DynamicRoute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9CF5192-E5B8-4843-A772-00844662A105}"/>
              </a:ext>
            </a:extLst>
          </p:cNvPr>
          <p:cNvSpPr/>
          <p:nvPr/>
        </p:nvSpPr>
        <p:spPr>
          <a:xfrm>
            <a:off x="750379" y="2106046"/>
            <a:ext cx="3440278" cy="152057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動態路由：取得動態參數</a:t>
            </a:r>
            <a:r>
              <a:rPr lang="en-US" altLang="zh-TW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3200" b="1" dirty="0" err="1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params</a:t>
            </a:r>
            <a:r>
              <a:rPr lang="en-US" altLang="zh-TW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zh-TW" altLang="en-US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238" y="2106046"/>
            <a:ext cx="4315427" cy="267689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238" y="4948605"/>
            <a:ext cx="4315427" cy="7793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448619" y="2168017"/>
            <a:ext cx="24906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D971F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.$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router.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'dynamic'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params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‘</a:t>
            </a:r>
            <a:r>
              <a:rPr lang="zh-TW" altLang="en-US" sz="1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動態</a:t>
            </a:r>
            <a:r>
              <a:rPr lang="en-US" altLang="zh-TW" sz="1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123213'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9CF5192-E5B8-4843-A772-00844662A105}"/>
              </a:ext>
            </a:extLst>
          </p:cNvPr>
          <p:cNvSpPr/>
          <p:nvPr/>
        </p:nvSpPr>
        <p:spPr>
          <a:xfrm>
            <a:off x="4448619" y="2100228"/>
            <a:ext cx="2490661" cy="152057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AC0D66-AEE8-6343-B272-817BE352EF25}"/>
              </a:ext>
            </a:extLst>
          </p:cNvPr>
          <p:cNvSpPr/>
          <p:nvPr/>
        </p:nvSpPr>
        <p:spPr>
          <a:xfrm>
            <a:off x="626327" y="4256481"/>
            <a:ext cx="8650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b="0" dirty="0" smtClean="0">
                <a:solidFill>
                  <a:srgbClr val="D4D4D4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可以搭配正規表達式限制動態路由的內容</a:t>
            </a:r>
            <a:endParaRPr lang="en-US" altLang="zh-TW" sz="1600" b="0" dirty="0" smtClean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93D4E5-1682-6F43-B8A3-4CAC848CDF36}"/>
              </a:ext>
            </a:extLst>
          </p:cNvPr>
          <p:cNvSpPr/>
          <p:nvPr/>
        </p:nvSpPr>
        <p:spPr>
          <a:xfrm>
            <a:off x="750379" y="4891298"/>
            <a:ext cx="38279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path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'/dynamic</a:t>
            </a:r>
            <a:r>
              <a:rPr lang="en-US" altLang="zh-TW" sz="1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/:type('</a:t>
            </a:r>
            <a:r>
              <a:rPr lang="en-US" altLang="zh-TW" sz="1400" dirty="0" err="1" smtClean="0">
                <a:solidFill>
                  <a:srgbClr val="E6DB74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'|‘edit')'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CF5192-E5B8-4843-A772-00844662A105}"/>
              </a:ext>
            </a:extLst>
          </p:cNvPr>
          <p:cNvSpPr/>
          <p:nvPr/>
        </p:nvSpPr>
        <p:spPr>
          <a:xfrm>
            <a:off x="750378" y="4762433"/>
            <a:ext cx="3872422" cy="53607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293D4E5-1682-6F43-B8A3-4CAC848CDF36}"/>
              </a:ext>
            </a:extLst>
          </p:cNvPr>
          <p:cNvSpPr/>
          <p:nvPr/>
        </p:nvSpPr>
        <p:spPr>
          <a:xfrm>
            <a:off x="750379" y="5522717"/>
            <a:ext cx="2868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path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'/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dynamic</a:t>
            </a:r>
            <a:r>
              <a:rPr lang="en-US" altLang="zh-TW" sz="1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/:id(\\d+)'</a:t>
            </a:r>
            <a:r>
              <a:rPr lang="zh-TW" altLang="en-US" sz="1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 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CF5192-E5B8-4843-A772-00844662A105}"/>
              </a:ext>
            </a:extLst>
          </p:cNvPr>
          <p:cNvSpPr/>
          <p:nvPr/>
        </p:nvSpPr>
        <p:spPr>
          <a:xfrm>
            <a:off x="750379" y="5427757"/>
            <a:ext cx="3872421" cy="53607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35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0">
            <a:extLst>
              <a:ext uri="{FF2B5EF4-FFF2-40B4-BE49-F238E27FC236}">
                <a16:creationId xmlns:a16="http://schemas.microsoft.com/office/drawing/2014/main" id="{E67780B9-AED4-D14D-9A93-67FCAAD77649}"/>
              </a:ext>
            </a:extLst>
          </p:cNvPr>
          <p:cNvSpPr txBox="1"/>
          <p:nvPr/>
        </p:nvSpPr>
        <p:spPr>
          <a:xfrm>
            <a:off x="1322503" y="620822"/>
            <a:ext cx="50219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目錄</a:t>
            </a:r>
            <a:endParaRPr lang="en-US" sz="35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900422E-BC28-5E42-B7DA-0539C33F5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657200"/>
            <a:ext cx="519274" cy="519274"/>
          </a:xfrm>
          <a:prstGeom prst="rect">
            <a:avLst/>
          </a:prstGeom>
        </p:spPr>
      </p:pic>
      <p:grpSp>
        <p:nvGrpSpPr>
          <p:cNvPr id="27" name="群組 26">
            <a:extLst>
              <a:ext uri="{FF2B5EF4-FFF2-40B4-BE49-F238E27FC236}">
                <a16:creationId xmlns:a16="http://schemas.microsoft.com/office/drawing/2014/main" id="{54E0E58A-09BD-5742-AEE9-D9E6AC0CB52D}"/>
              </a:ext>
            </a:extLst>
          </p:cNvPr>
          <p:cNvGrpSpPr/>
          <p:nvPr/>
        </p:nvGrpSpPr>
        <p:grpSpPr>
          <a:xfrm>
            <a:off x="1381291" y="1527700"/>
            <a:ext cx="4767092" cy="393707"/>
            <a:chOff x="1381291" y="1683817"/>
            <a:chExt cx="4767092" cy="393707"/>
          </a:xfrm>
        </p:grpSpPr>
        <p:sp>
          <p:nvSpPr>
            <p:cNvPr id="8" name="TextBox 32">
              <a:extLst>
                <a:ext uri="{FF2B5EF4-FFF2-40B4-BE49-F238E27FC236}">
                  <a16:creationId xmlns:a16="http://schemas.microsoft.com/office/drawing/2014/main" id="{C816C0BF-2C26-E94F-B349-5E10DA748CAC}"/>
                </a:ext>
              </a:extLst>
            </p:cNvPr>
            <p:cNvSpPr txBox="1"/>
            <p:nvPr/>
          </p:nvSpPr>
          <p:spPr>
            <a:xfrm>
              <a:off x="1728011" y="1683817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01. 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路由介紹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9" name="Straight Connector 5">
              <a:extLst>
                <a:ext uri="{FF2B5EF4-FFF2-40B4-BE49-F238E27FC236}">
                  <a16:creationId xmlns:a16="http://schemas.microsoft.com/office/drawing/2014/main" id="{C34251BB-CA27-DE44-B6BC-F6853AC0D0C1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0EDE4009-DFDE-F741-B4AF-EDC859526192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DFC2D099-C2CB-904E-B031-73DF073B0321}"/>
              </a:ext>
            </a:extLst>
          </p:cNvPr>
          <p:cNvGrpSpPr/>
          <p:nvPr/>
        </p:nvGrpSpPr>
        <p:grpSpPr>
          <a:xfrm>
            <a:off x="1381291" y="2109040"/>
            <a:ext cx="4767092" cy="393707"/>
            <a:chOff x="1381291" y="1683817"/>
            <a:chExt cx="4767092" cy="393707"/>
          </a:xfrm>
        </p:grpSpPr>
        <p:sp>
          <p:nvSpPr>
            <p:cNvPr id="29" name="TextBox 32">
              <a:extLst>
                <a:ext uri="{FF2B5EF4-FFF2-40B4-BE49-F238E27FC236}">
                  <a16:creationId xmlns:a16="http://schemas.microsoft.com/office/drawing/2014/main" id="{6879865F-A255-A145-9513-B9348C4B32E6}"/>
                </a:ext>
              </a:extLst>
            </p:cNvPr>
            <p:cNvSpPr txBox="1"/>
            <p:nvPr/>
          </p:nvSpPr>
          <p:spPr>
            <a:xfrm>
              <a:off x="1728011" y="1683817"/>
              <a:ext cx="3566478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02. 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安裝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30" name="Straight Connector 5">
              <a:extLst>
                <a:ext uri="{FF2B5EF4-FFF2-40B4-BE49-F238E27FC236}">
                  <a16:creationId xmlns:a16="http://schemas.microsoft.com/office/drawing/2014/main" id="{2CB20620-9F28-3144-AEF2-7743D98B5A1E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70EDA8D7-804C-DC43-9149-37443772E631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9DEA3DB2-A167-F345-A69A-5D306EBDEA69}"/>
              </a:ext>
            </a:extLst>
          </p:cNvPr>
          <p:cNvGrpSpPr/>
          <p:nvPr/>
        </p:nvGrpSpPr>
        <p:grpSpPr>
          <a:xfrm>
            <a:off x="1381291" y="2690380"/>
            <a:ext cx="4767092" cy="393707"/>
            <a:chOff x="1381291" y="1683817"/>
            <a:chExt cx="4767092" cy="39370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49FDB7-1D23-B644-9F44-04C06873BE34}"/>
                </a:ext>
              </a:extLst>
            </p:cNvPr>
            <p:cNvSpPr txBox="1"/>
            <p:nvPr/>
          </p:nvSpPr>
          <p:spPr>
            <a:xfrm>
              <a:off x="1728011" y="1683817"/>
              <a:ext cx="3233938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03. </a:t>
              </a:r>
              <a:r>
                <a:rPr lang="zh-TW" altLang="en-US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基礎用法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34" name="Straight Connector 5">
              <a:extLst>
                <a:ext uri="{FF2B5EF4-FFF2-40B4-BE49-F238E27FC236}">
                  <a16:creationId xmlns:a16="http://schemas.microsoft.com/office/drawing/2014/main" id="{8E0FA3ED-4863-5D49-B97D-8EEEC085E711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7">
              <a:extLst>
                <a:ext uri="{FF2B5EF4-FFF2-40B4-BE49-F238E27FC236}">
                  <a16:creationId xmlns:a16="http://schemas.microsoft.com/office/drawing/2014/main" id="{71723309-B9BA-1048-B0DF-2945CAC02D15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0AD58B12-E9F2-ED40-8E2D-8F63C218D590}"/>
              </a:ext>
            </a:extLst>
          </p:cNvPr>
          <p:cNvGrpSpPr/>
          <p:nvPr/>
        </p:nvGrpSpPr>
        <p:grpSpPr>
          <a:xfrm>
            <a:off x="1381291" y="3271720"/>
            <a:ext cx="4767092" cy="393707"/>
            <a:chOff x="1381291" y="1683817"/>
            <a:chExt cx="4767092" cy="393707"/>
          </a:xfrm>
        </p:grpSpPr>
        <p:sp>
          <p:nvSpPr>
            <p:cNvPr id="37" name="TextBox 32">
              <a:extLst>
                <a:ext uri="{FF2B5EF4-FFF2-40B4-BE49-F238E27FC236}">
                  <a16:creationId xmlns:a16="http://schemas.microsoft.com/office/drawing/2014/main" id="{0670CCE9-1F4A-FC4B-BEA1-C02516A89B36}"/>
                </a:ext>
              </a:extLst>
            </p:cNvPr>
            <p:cNvSpPr txBox="1"/>
            <p:nvPr/>
          </p:nvSpPr>
          <p:spPr>
            <a:xfrm>
              <a:off x="1728011" y="1683817"/>
              <a:ext cx="3769678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04. </a:t>
              </a:r>
              <a:r>
                <a:rPr lang="zh-TW" altLang="en-US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動態路由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38" name="Straight Connector 5">
              <a:extLst>
                <a:ext uri="{FF2B5EF4-FFF2-40B4-BE49-F238E27FC236}">
                  <a16:creationId xmlns:a16="http://schemas.microsoft.com/office/drawing/2014/main" id="{D54B2C2B-F487-C04B-BEBE-554F490ED2D4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7">
              <a:extLst>
                <a:ext uri="{FF2B5EF4-FFF2-40B4-BE49-F238E27FC236}">
                  <a16:creationId xmlns:a16="http://schemas.microsoft.com/office/drawing/2014/main" id="{3FC4DD95-B7DD-0841-ADC6-B4787ED96B71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3E0F9D12-10AD-CB4E-A764-4BB37CA0D1A4}"/>
              </a:ext>
            </a:extLst>
          </p:cNvPr>
          <p:cNvGrpSpPr/>
          <p:nvPr/>
        </p:nvGrpSpPr>
        <p:grpSpPr>
          <a:xfrm>
            <a:off x="1381291" y="3853060"/>
            <a:ext cx="4767092" cy="393707"/>
            <a:chOff x="1381291" y="1683817"/>
            <a:chExt cx="4767092" cy="393707"/>
          </a:xfrm>
        </p:grpSpPr>
        <p:sp>
          <p:nvSpPr>
            <p:cNvPr id="41" name="TextBox 32">
              <a:extLst>
                <a:ext uri="{FF2B5EF4-FFF2-40B4-BE49-F238E27FC236}">
                  <a16:creationId xmlns:a16="http://schemas.microsoft.com/office/drawing/2014/main" id="{7653B5C4-F17D-644E-8F23-89FC2E460EC5}"/>
                </a:ext>
              </a:extLst>
            </p:cNvPr>
            <p:cNvSpPr txBox="1"/>
            <p:nvPr/>
          </p:nvSpPr>
          <p:spPr>
            <a:xfrm>
              <a:off x="1728011" y="1683817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05</a:t>
              </a:r>
              <a:r>
                <a:rPr lang="en-US" altLang="zh-CN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.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zh-CN" altLang="en-US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巢</a:t>
              </a:r>
              <a:r>
                <a:rPr lang="zh-CN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狀路由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42" name="Straight Connector 5">
              <a:extLst>
                <a:ext uri="{FF2B5EF4-FFF2-40B4-BE49-F238E27FC236}">
                  <a16:creationId xmlns:a16="http://schemas.microsoft.com/office/drawing/2014/main" id="{4362E862-1DFA-E649-B4C4-F2BA7C781DF7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1FCBB44C-BFBC-834E-BB50-182395D6350A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655D7AD3-9C09-8D4A-ACAC-EB4E5C9634CE}"/>
              </a:ext>
            </a:extLst>
          </p:cNvPr>
          <p:cNvGrpSpPr/>
          <p:nvPr/>
        </p:nvGrpSpPr>
        <p:grpSpPr>
          <a:xfrm>
            <a:off x="1381291" y="4434400"/>
            <a:ext cx="4767092" cy="393707"/>
            <a:chOff x="1381291" y="1683817"/>
            <a:chExt cx="4767092" cy="393707"/>
          </a:xfrm>
        </p:grpSpPr>
        <p:sp>
          <p:nvSpPr>
            <p:cNvPr id="45" name="TextBox 32">
              <a:extLst>
                <a:ext uri="{FF2B5EF4-FFF2-40B4-BE49-F238E27FC236}">
                  <a16:creationId xmlns:a16="http://schemas.microsoft.com/office/drawing/2014/main" id="{73208BC6-C064-5843-A53F-3CD76CBC7AE0}"/>
                </a:ext>
              </a:extLst>
            </p:cNvPr>
            <p:cNvSpPr txBox="1"/>
            <p:nvPr/>
          </p:nvSpPr>
          <p:spPr>
            <a:xfrm>
              <a:off x="1728011" y="1683817"/>
              <a:ext cx="3769678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TW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06.</a:t>
              </a:r>
              <a:r>
                <a:rPr lang="zh-TW" altLang="en-US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預設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路由、重新導向與別名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46" name="Straight Connector 5">
              <a:extLst>
                <a:ext uri="{FF2B5EF4-FFF2-40B4-BE49-F238E27FC236}">
                  <a16:creationId xmlns:a16="http://schemas.microsoft.com/office/drawing/2014/main" id="{DCE11DBF-BA92-5A4F-90B0-7FC149C788D5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7">
              <a:extLst>
                <a:ext uri="{FF2B5EF4-FFF2-40B4-BE49-F238E27FC236}">
                  <a16:creationId xmlns:a16="http://schemas.microsoft.com/office/drawing/2014/main" id="{786DC83E-FCA0-C047-8F52-94151B6D9B4E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04A68626-274C-A947-948D-BF4F7C01BF15}"/>
              </a:ext>
            </a:extLst>
          </p:cNvPr>
          <p:cNvGrpSpPr/>
          <p:nvPr/>
        </p:nvGrpSpPr>
        <p:grpSpPr>
          <a:xfrm>
            <a:off x="1381291" y="5015740"/>
            <a:ext cx="4767092" cy="393707"/>
            <a:chOff x="1381291" y="1683817"/>
            <a:chExt cx="4767092" cy="393707"/>
          </a:xfrm>
        </p:grpSpPr>
        <p:sp>
          <p:nvSpPr>
            <p:cNvPr id="49" name="TextBox 32">
              <a:extLst>
                <a:ext uri="{FF2B5EF4-FFF2-40B4-BE49-F238E27FC236}">
                  <a16:creationId xmlns:a16="http://schemas.microsoft.com/office/drawing/2014/main" id="{2117B118-A185-7147-8747-42800F017054}"/>
                </a:ext>
              </a:extLst>
            </p:cNvPr>
            <p:cNvSpPr txBox="1"/>
            <p:nvPr/>
          </p:nvSpPr>
          <p:spPr>
            <a:xfrm>
              <a:off x="1728011" y="1683817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07. </a:t>
              </a:r>
              <a:r>
                <a:rPr lang="zh-TW" altLang="en-US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路由方法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50" name="Straight Connector 5">
              <a:extLst>
                <a:ext uri="{FF2B5EF4-FFF2-40B4-BE49-F238E27FC236}">
                  <a16:creationId xmlns:a16="http://schemas.microsoft.com/office/drawing/2014/main" id="{71109E6E-56D1-9344-A52E-025DB96A591D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7">
              <a:extLst>
                <a:ext uri="{FF2B5EF4-FFF2-40B4-BE49-F238E27FC236}">
                  <a16:creationId xmlns:a16="http://schemas.microsoft.com/office/drawing/2014/main" id="{4C1FE919-93CE-864F-9607-6F18B73EFCEA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8B5E8F60-2EB4-874B-B64B-FA5B3E236010}"/>
              </a:ext>
            </a:extLst>
          </p:cNvPr>
          <p:cNvGrpSpPr/>
          <p:nvPr/>
        </p:nvGrpSpPr>
        <p:grpSpPr>
          <a:xfrm>
            <a:off x="1381291" y="5597081"/>
            <a:ext cx="4767092" cy="393707"/>
            <a:chOff x="1381291" y="1683817"/>
            <a:chExt cx="4767092" cy="393707"/>
          </a:xfrm>
        </p:grpSpPr>
        <p:sp>
          <p:nvSpPr>
            <p:cNvPr id="53" name="TextBox 32">
              <a:extLst>
                <a:ext uri="{FF2B5EF4-FFF2-40B4-BE49-F238E27FC236}">
                  <a16:creationId xmlns:a16="http://schemas.microsoft.com/office/drawing/2014/main" id="{27E65C31-D8C0-CB42-893C-3732014CC3B3}"/>
                </a:ext>
              </a:extLst>
            </p:cNvPr>
            <p:cNvSpPr txBox="1"/>
            <p:nvPr/>
          </p:nvSpPr>
          <p:spPr>
            <a:xfrm>
              <a:off x="1728011" y="1683817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08. </a:t>
              </a:r>
              <a:r>
                <a:rPr lang="zh-TW" altLang="en-US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路由設定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54" name="Straight Connector 5">
              <a:extLst>
                <a:ext uri="{FF2B5EF4-FFF2-40B4-BE49-F238E27FC236}">
                  <a16:creationId xmlns:a16="http://schemas.microsoft.com/office/drawing/2014/main" id="{CF2149F1-1E2B-3E42-B899-48A74EF5F6DA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7">
              <a:extLst>
                <a:ext uri="{FF2B5EF4-FFF2-40B4-BE49-F238E27FC236}">
                  <a16:creationId xmlns:a16="http://schemas.microsoft.com/office/drawing/2014/main" id="{05E8C798-D494-9B46-B355-886B637006BA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FD3AF1F1-E5C9-B74E-933E-9CCE1BA40142}"/>
              </a:ext>
            </a:extLst>
          </p:cNvPr>
          <p:cNvGrpSpPr/>
          <p:nvPr/>
        </p:nvGrpSpPr>
        <p:grpSpPr>
          <a:xfrm>
            <a:off x="6488550" y="1524070"/>
            <a:ext cx="4767092" cy="393707"/>
            <a:chOff x="1381291" y="1683817"/>
            <a:chExt cx="4767092" cy="393707"/>
          </a:xfrm>
        </p:grpSpPr>
        <p:sp>
          <p:nvSpPr>
            <p:cNvPr id="69" name="TextBox 32">
              <a:extLst>
                <a:ext uri="{FF2B5EF4-FFF2-40B4-BE49-F238E27FC236}">
                  <a16:creationId xmlns:a16="http://schemas.microsoft.com/office/drawing/2014/main" id="{DD5A1607-751A-8F47-8867-B2D7CDA38F2E}"/>
                </a:ext>
              </a:extLst>
            </p:cNvPr>
            <p:cNvSpPr txBox="1"/>
            <p:nvPr/>
          </p:nvSpPr>
          <p:spPr>
            <a:xfrm>
              <a:off x="1728011" y="1683817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09. 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路由守衛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70" name="Straight Connector 5">
              <a:extLst>
                <a:ext uri="{FF2B5EF4-FFF2-40B4-BE49-F238E27FC236}">
                  <a16:creationId xmlns:a16="http://schemas.microsoft.com/office/drawing/2014/main" id="{7AC55B39-0E05-4D41-87D0-B7AED1DD1DDE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">
              <a:extLst>
                <a:ext uri="{FF2B5EF4-FFF2-40B4-BE49-F238E27FC236}">
                  <a16:creationId xmlns:a16="http://schemas.microsoft.com/office/drawing/2014/main" id="{AAF69BA5-8EA1-DD4A-9F23-35931B38AE10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B326C085-E460-2743-901F-C55F725005B1}"/>
              </a:ext>
            </a:extLst>
          </p:cNvPr>
          <p:cNvGrpSpPr/>
          <p:nvPr/>
        </p:nvGrpSpPr>
        <p:grpSpPr>
          <a:xfrm>
            <a:off x="6488550" y="2106362"/>
            <a:ext cx="4767092" cy="393707"/>
            <a:chOff x="1381291" y="1683817"/>
            <a:chExt cx="4767092" cy="393707"/>
          </a:xfrm>
        </p:grpSpPr>
        <p:sp>
          <p:nvSpPr>
            <p:cNvPr id="73" name="TextBox 32">
              <a:extLst>
                <a:ext uri="{FF2B5EF4-FFF2-40B4-BE49-F238E27FC236}">
                  <a16:creationId xmlns:a16="http://schemas.microsoft.com/office/drawing/2014/main" id="{150E384A-0417-824B-B6C2-3A06E335B7AD}"/>
                </a:ext>
              </a:extLst>
            </p:cNvPr>
            <p:cNvSpPr txBox="1"/>
            <p:nvPr/>
          </p:nvSpPr>
          <p:spPr>
            <a:xfrm>
              <a:off x="1728011" y="1683817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10. </a:t>
              </a:r>
              <a:r>
                <a:rPr lang="en-US" altLang="zh-CN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meta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74" name="Straight Connector 5">
              <a:extLst>
                <a:ext uri="{FF2B5EF4-FFF2-40B4-BE49-F238E27FC236}">
                  <a16:creationId xmlns:a16="http://schemas.microsoft.com/office/drawing/2014/main" id="{6A94D972-7823-EA46-A06A-CDACF1F4DBF2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">
              <a:extLst>
                <a:ext uri="{FF2B5EF4-FFF2-40B4-BE49-F238E27FC236}">
                  <a16:creationId xmlns:a16="http://schemas.microsoft.com/office/drawing/2014/main" id="{61E73A9A-D5FE-194D-9F8D-D804DD895E95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94BD1294-CCC1-254F-99A7-DC9513F374FF}"/>
              </a:ext>
            </a:extLst>
          </p:cNvPr>
          <p:cNvGrpSpPr/>
          <p:nvPr/>
        </p:nvGrpSpPr>
        <p:grpSpPr>
          <a:xfrm>
            <a:off x="6488550" y="2688654"/>
            <a:ext cx="4767092" cy="393707"/>
            <a:chOff x="1381291" y="1683817"/>
            <a:chExt cx="4767092" cy="393707"/>
          </a:xfrm>
        </p:grpSpPr>
        <p:sp>
          <p:nvSpPr>
            <p:cNvPr id="77" name="TextBox 32">
              <a:extLst>
                <a:ext uri="{FF2B5EF4-FFF2-40B4-BE49-F238E27FC236}">
                  <a16:creationId xmlns:a16="http://schemas.microsoft.com/office/drawing/2014/main" id="{0D2D0F42-565B-9448-B566-BFE9E45E44AA}"/>
                </a:ext>
              </a:extLst>
            </p:cNvPr>
            <p:cNvSpPr txBox="1"/>
            <p:nvPr/>
          </p:nvSpPr>
          <p:spPr>
            <a:xfrm>
              <a:off x="1728011" y="1683817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11. </a:t>
              </a:r>
              <a:r>
                <a:rPr lang="zh-TW" altLang="en-US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過渡動畫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78" name="Straight Connector 5">
              <a:extLst>
                <a:ext uri="{FF2B5EF4-FFF2-40B4-BE49-F238E27FC236}">
                  <a16:creationId xmlns:a16="http://schemas.microsoft.com/office/drawing/2014/main" id="{C691DE74-26B6-494B-B2B4-0B3870CEC2D0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">
              <a:extLst>
                <a:ext uri="{FF2B5EF4-FFF2-40B4-BE49-F238E27FC236}">
                  <a16:creationId xmlns:a16="http://schemas.microsoft.com/office/drawing/2014/main" id="{CA1D8AE1-9C55-964B-A3F7-11D730AAADD8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224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04.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動態路由與</a:t>
              </a:r>
              <a:r>
                <a:rPr lang="en-US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Props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80AC0D66-AEE8-6343-B272-817BE352EF25}"/>
              </a:ext>
            </a:extLst>
          </p:cNvPr>
          <p:cNvSpPr/>
          <p:nvPr/>
        </p:nvSpPr>
        <p:spPr>
          <a:xfrm>
            <a:off x="626327" y="1383043"/>
            <a:ext cx="8650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 </a:t>
            </a:r>
            <a:r>
              <a:rPr lang="en-US" altLang="zh-TW" sz="1600" dirty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</a:t>
            </a:r>
            <a:r>
              <a:rPr lang="en-US" altLang="zh-TW" sz="1600" dirty="0" err="1" smtClean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route.query</a:t>
            </a:r>
            <a:r>
              <a:rPr lang="en-US" altLang="zh-TW" sz="1600" dirty="0" smtClean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可以取得</a:t>
            </a:r>
            <a:r>
              <a:rPr lang="en-US" altLang="zh-TW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query</a:t>
            </a:r>
            <a:endParaRPr lang="en-US" altLang="zh-TW" sz="1600" b="0" dirty="0" smtClean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293D4E5-1682-6F43-B8A3-4CAC848CDF36}"/>
              </a:ext>
            </a:extLst>
          </p:cNvPr>
          <p:cNvSpPr/>
          <p:nvPr/>
        </p:nvSpPr>
        <p:spPr>
          <a:xfrm>
            <a:off x="894496" y="2240702"/>
            <a:ext cx="296747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path: 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'/dynamic/:id'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name: 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'dynamic'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component: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DynamicRoute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9CF5192-E5B8-4843-A772-00844662A105}"/>
              </a:ext>
            </a:extLst>
          </p:cNvPr>
          <p:cNvSpPr/>
          <p:nvPr/>
        </p:nvSpPr>
        <p:spPr>
          <a:xfrm>
            <a:off x="750379" y="2106046"/>
            <a:ext cx="3440278" cy="152057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4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動態路由：</a:t>
            </a:r>
            <a:r>
              <a:rPr lang="en-US" altLang="zh-TW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query</a:t>
            </a:r>
            <a:endParaRPr lang="zh-TW" altLang="en-US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686" y="2106046"/>
            <a:ext cx="5430008" cy="263879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686" y="4897120"/>
            <a:ext cx="5426231" cy="11030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0379" y="3845447"/>
            <a:ext cx="32729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D971F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.$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router.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'dynamic'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params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'123456'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},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query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'Eric'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age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'25'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9CF5192-E5B8-4843-A772-00844662A105}"/>
              </a:ext>
            </a:extLst>
          </p:cNvPr>
          <p:cNvSpPr/>
          <p:nvPr/>
        </p:nvSpPr>
        <p:spPr>
          <a:xfrm>
            <a:off x="750379" y="3819544"/>
            <a:ext cx="3440278" cy="227267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899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04.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動態路由與</a:t>
              </a:r>
              <a:r>
                <a:rPr lang="en-US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Props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80AC0D66-AEE8-6343-B272-817BE352EF25}"/>
              </a:ext>
            </a:extLst>
          </p:cNvPr>
          <p:cNvSpPr/>
          <p:nvPr/>
        </p:nvSpPr>
        <p:spPr>
          <a:xfrm>
            <a:off x="626327" y="1383043"/>
            <a:ext cx="8650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前面</a:t>
            </a: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介紹幾種取得變數的方法都是使用 </a:t>
            </a:r>
            <a:r>
              <a:rPr lang="en-US" altLang="zh-TW" sz="1600" dirty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</a:t>
            </a:r>
            <a:r>
              <a:rPr lang="en-US" altLang="zh-TW" sz="1600" dirty="0" smtClean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route</a:t>
            </a:r>
            <a:r>
              <a:rPr lang="zh-TW" altLang="en-US" sz="1600" dirty="0" smtClean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en-US" altLang="zh-TW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router</a:t>
            </a: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還提供另一種方法 </a:t>
            </a:r>
            <a:r>
              <a:rPr lang="en-US" altLang="zh-TW" sz="1600" dirty="0" err="1" smtClean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porps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取值</a:t>
            </a:r>
            <a:endParaRPr lang="en-US" altLang="zh-TW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9CF5192-E5B8-4843-A772-00844662A105}"/>
              </a:ext>
            </a:extLst>
          </p:cNvPr>
          <p:cNvSpPr/>
          <p:nvPr/>
        </p:nvSpPr>
        <p:spPr>
          <a:xfrm>
            <a:off x="188816" y="2211781"/>
            <a:ext cx="7621683" cy="422116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26327" y="470091"/>
            <a:ext cx="9764751" cy="74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動態路由：</a:t>
            </a:r>
            <a:r>
              <a:rPr lang="en-US" altLang="zh-TW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props</a:t>
            </a:r>
            <a:endParaRPr lang="zh-TW" altLang="en-US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9CF5192-E5B8-4843-A772-00844662A105}"/>
              </a:ext>
            </a:extLst>
          </p:cNvPr>
          <p:cNvSpPr/>
          <p:nvPr/>
        </p:nvSpPr>
        <p:spPr>
          <a:xfrm>
            <a:off x="7908099" y="2857773"/>
            <a:ext cx="3440278" cy="17040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26400" y="3019197"/>
            <a:ext cx="2981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path: 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'/dynamic/:id'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name: 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'dynamic'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component: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DynamicRoute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props: </a:t>
            </a:r>
            <a:r>
              <a:rPr lang="en-US" altLang="zh-TW" sz="1400" dirty="0">
                <a:solidFill>
                  <a:srgbClr val="AE81FF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},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肘形接點 8"/>
          <p:cNvCxnSpPr/>
          <p:nvPr/>
        </p:nvCxnSpPr>
        <p:spPr>
          <a:xfrm flipV="1">
            <a:off x="1790700" y="3378200"/>
            <a:ext cx="6515100" cy="762001"/>
          </a:xfrm>
          <a:prstGeom prst="bentConnector3">
            <a:avLst>
              <a:gd name="adj1" fmla="val 38499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0AC0D66-AEE8-6343-B272-817BE352EF25}"/>
              </a:ext>
            </a:extLst>
          </p:cNvPr>
          <p:cNvSpPr/>
          <p:nvPr/>
        </p:nvSpPr>
        <p:spPr>
          <a:xfrm>
            <a:off x="7213600" y="2488469"/>
            <a:ext cx="43520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注意：</a:t>
            </a:r>
            <a:r>
              <a:rPr lang="en-US" altLang="zh-TW" sz="1600" dirty="0" smtClean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props</a:t>
            </a:r>
            <a:r>
              <a:rPr lang="zh-TW" altLang="en-US" sz="1600" dirty="0" smtClean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的名稱必須跟動態參數名稱一致</a:t>
            </a:r>
            <a:endParaRPr lang="en-US" altLang="zh-TW" sz="1600" dirty="0">
              <a:solidFill>
                <a:srgbClr val="FFC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6327" y="1797412"/>
            <a:ext cx="608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40B8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600" b="1" dirty="0" smtClean="0">
                <a:solidFill>
                  <a:srgbClr val="40B8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布林模式</a:t>
            </a:r>
            <a:r>
              <a:rPr lang="zh-TW" altLang="en-US" sz="1600" dirty="0" smtClean="0">
                <a:solidFill>
                  <a:srgbClr val="40B8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1600" dirty="0" smtClean="0">
                <a:solidFill>
                  <a:schemeClr val="bg2">
                    <a:lumMod val="9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sz="1600" dirty="0">
                <a:solidFill>
                  <a:schemeClr val="bg2">
                    <a:lumMod val="9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solidFill>
                  <a:schemeClr val="bg2">
                    <a:lumMod val="9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props</a:t>
            </a:r>
            <a:r>
              <a:rPr lang="zh-TW" altLang="en-US" sz="1600" dirty="0" smtClean="0">
                <a:solidFill>
                  <a:schemeClr val="bg2">
                    <a:lumMod val="9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為布林值，則 </a:t>
            </a:r>
            <a:r>
              <a:rPr lang="en-US" altLang="zh-TW" sz="1600" dirty="0" smtClean="0">
                <a:solidFill>
                  <a:schemeClr val="bg2">
                    <a:lumMod val="9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props </a:t>
            </a:r>
            <a:r>
              <a:rPr lang="zh-TW" altLang="en-US" sz="1600" dirty="0" smtClean="0">
                <a:solidFill>
                  <a:schemeClr val="bg2">
                    <a:lumMod val="9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sz="1600" dirty="0" smtClean="0">
                <a:solidFill>
                  <a:schemeClr val="bg2">
                    <a:lumMod val="9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en-US" altLang="zh-TW" sz="1600" dirty="0" err="1" smtClean="0">
                <a:solidFill>
                  <a:schemeClr val="bg2">
                    <a:lumMod val="9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route.param</a:t>
            </a:r>
            <a:endParaRPr lang="zh-TW" altLang="en-US" sz="1600" dirty="0">
              <a:solidFill>
                <a:schemeClr val="bg2">
                  <a:lumMod val="9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8817" y="2678071"/>
            <a:ext cx="829478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setup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{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useRoute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}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 err="1">
                <a:solidFill>
                  <a:srgbClr val="E6DB74"/>
                </a:solidFill>
                <a:latin typeface="Consolas" panose="020B0609020204030204" pitchFamily="49" charset="0"/>
              </a:rPr>
              <a:t>vue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-router'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route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useRoute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console.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 err="1">
                <a:solidFill>
                  <a:srgbClr val="E6DB74"/>
                </a:solidFill>
                <a:latin typeface="Consolas" panose="020B0609020204030204" pitchFamily="49" charset="0"/>
              </a:rPr>
              <a:t>route'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,route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props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defineProps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String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&lt;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h3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&gt;Dynamic Route page&lt;/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h3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div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一般使用 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$route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取值 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$route.params.id =&gt; {{ $route.params.id }}&lt;/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div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&lt;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div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一般使用 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$route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取值 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$route.params.id =&gt; {{ route.params.id }}&lt;/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div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&lt;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div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使用 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props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取 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id =&gt; {{ id }}&lt;/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div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53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04.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動態路由與</a:t>
              </a:r>
              <a:r>
                <a:rPr lang="en-US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Props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99CF5192-E5B8-4843-A772-00844662A105}"/>
              </a:ext>
            </a:extLst>
          </p:cNvPr>
          <p:cNvSpPr/>
          <p:nvPr/>
        </p:nvSpPr>
        <p:spPr>
          <a:xfrm>
            <a:off x="781936" y="2248286"/>
            <a:ext cx="3008822" cy="281139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4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動態路由：</a:t>
            </a:r>
            <a:r>
              <a:rPr lang="en-US" altLang="zh-TW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props</a:t>
            </a:r>
            <a:endParaRPr lang="zh-TW" altLang="en-US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6327" y="1523767"/>
            <a:ext cx="3267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40B8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600" b="1" dirty="0" smtClean="0">
                <a:solidFill>
                  <a:srgbClr val="40B8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600" b="1" dirty="0" smtClean="0">
                <a:solidFill>
                  <a:srgbClr val="40B8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多視圖</a:t>
            </a:r>
            <a:r>
              <a:rPr lang="zh-TW" altLang="en-US" sz="1600" dirty="0" smtClean="0">
                <a:solidFill>
                  <a:srgbClr val="40B8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1600" dirty="0" smtClean="0">
                <a:solidFill>
                  <a:schemeClr val="bg2">
                    <a:lumMod val="9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依每個視圖個別設定</a:t>
            </a:r>
            <a:endParaRPr lang="zh-TW" altLang="en-US" sz="1600" dirty="0">
              <a:solidFill>
                <a:schemeClr val="bg2">
                  <a:lumMod val="9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8274" y="2326773"/>
            <a:ext cx="280252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path: 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'/</a:t>
            </a:r>
            <a:r>
              <a:rPr lang="en-US" altLang="zh-TW" sz="1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a/:id'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name: 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components: {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default: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HomeView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other: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AView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props: {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default: </a:t>
            </a:r>
            <a:r>
              <a:rPr lang="en-US" altLang="zh-TW" sz="1400" dirty="0">
                <a:solidFill>
                  <a:srgbClr val="AE81FF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other: </a:t>
            </a:r>
            <a:r>
              <a:rPr lang="en-US" altLang="zh-TW" sz="1400" dirty="0">
                <a:solidFill>
                  <a:srgbClr val="AE81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},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CF5192-E5B8-4843-A772-00844662A105}"/>
              </a:ext>
            </a:extLst>
          </p:cNvPr>
          <p:cNvSpPr/>
          <p:nvPr/>
        </p:nvSpPr>
        <p:spPr>
          <a:xfrm>
            <a:off x="4094441" y="2235972"/>
            <a:ext cx="3128933" cy="172134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71444" y="1511452"/>
            <a:ext cx="3251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40B8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600" b="1" dirty="0" smtClean="0">
                <a:solidFill>
                  <a:srgbClr val="40B8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靜態</a:t>
            </a:r>
            <a:r>
              <a:rPr lang="en-US" altLang="zh-TW" sz="1600" b="1" dirty="0" smtClean="0">
                <a:solidFill>
                  <a:srgbClr val="40B8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props</a:t>
            </a:r>
            <a:r>
              <a:rPr lang="zh-TW" altLang="en-US" sz="1600" dirty="0" smtClean="0">
                <a:solidFill>
                  <a:srgbClr val="40B8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1600" dirty="0">
                <a:solidFill>
                  <a:schemeClr val="bg2">
                    <a:lumMod val="9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直接在路由表</a:t>
            </a:r>
            <a:r>
              <a:rPr lang="zh-TW" altLang="en-US" sz="1600" dirty="0" smtClean="0">
                <a:solidFill>
                  <a:schemeClr val="bg2">
                    <a:lumMod val="9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上加上靜態的</a:t>
            </a:r>
            <a:r>
              <a:rPr lang="en-US" altLang="zh-TW" sz="1600" dirty="0">
                <a:solidFill>
                  <a:schemeClr val="bg2">
                    <a:lumMod val="9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solidFill>
                  <a:schemeClr val="bg2">
                    <a:lumMod val="9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props</a:t>
            </a:r>
            <a:endParaRPr lang="zh-TW" altLang="en-US" sz="1600" dirty="0">
              <a:solidFill>
                <a:schemeClr val="bg2">
                  <a:lumMod val="9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70295" y="2440210"/>
            <a:ext cx="30530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path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'dog'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 err="1">
                <a:solidFill>
                  <a:srgbClr val="E6DB74"/>
                </a:solidFill>
                <a:latin typeface="Consolas" panose="020B0609020204030204" pitchFamily="49" charset="0"/>
              </a:rPr>
              <a:t>PetDog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component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PetDog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props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{id: 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'props'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},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9CF5192-E5B8-4843-A772-00844662A105}"/>
              </a:ext>
            </a:extLst>
          </p:cNvPr>
          <p:cNvSpPr/>
          <p:nvPr/>
        </p:nvSpPr>
        <p:spPr>
          <a:xfrm>
            <a:off x="7553534" y="2235972"/>
            <a:ext cx="4450506" cy="172134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430536" y="1511452"/>
            <a:ext cx="4488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40B8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1600" b="1" dirty="0" smtClean="0">
                <a:solidFill>
                  <a:srgbClr val="40B8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600" b="1" dirty="0" smtClean="0">
                <a:solidFill>
                  <a:srgbClr val="40B8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函數模式</a:t>
            </a:r>
            <a:r>
              <a:rPr lang="zh-TW" altLang="en-US" sz="1600" dirty="0" smtClean="0">
                <a:solidFill>
                  <a:srgbClr val="40B8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1600" dirty="0" smtClean="0">
                <a:solidFill>
                  <a:schemeClr val="bg2">
                    <a:lumMod val="9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可以取得路由的值進行資料的調整</a:t>
            </a:r>
            <a:endParaRPr lang="zh-TW" altLang="en-US" sz="1600" dirty="0">
              <a:solidFill>
                <a:schemeClr val="bg2">
                  <a:lumMod val="9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553534" y="2313243"/>
            <a:ext cx="45023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path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'cat'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 err="1">
                <a:solidFill>
                  <a:srgbClr val="E6DB74"/>
                </a:solidFill>
                <a:latin typeface="Consolas" panose="020B0609020204030204" pitchFamily="49" charset="0"/>
              </a:rPr>
              <a:t>PetCat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component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PetCat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props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i="1" dirty="0">
                <a:solidFill>
                  <a:srgbClr val="FD971F"/>
                </a:solidFill>
                <a:latin typeface="Consolas" panose="020B0609020204030204" pitchFamily="49" charset="0"/>
              </a:rPr>
              <a:t>route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({ id: </a:t>
            </a:r>
            <a:r>
              <a:rPr lang="en-US" altLang="zh-TW" sz="1400" i="1" dirty="0">
                <a:solidFill>
                  <a:srgbClr val="FD971F"/>
                </a:solidFill>
                <a:latin typeface="Consolas" panose="020B0609020204030204" pitchFamily="49" charset="0"/>
              </a:rPr>
              <a:t>route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.query.id })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},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24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2174982" y="1869264"/>
            <a:ext cx="6935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3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巢狀路由</a:t>
            </a:r>
            <a:endParaRPr lang="en-US" sz="6000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668893" y="1683494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05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4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</a:t>
              </a:r>
              <a:r>
                <a:rPr lang="en-US" altLang="zh-TW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5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.</a:t>
              </a:r>
              <a:r>
                <a:rPr lang="en" altLang="zh-TW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zh-TW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巢狀路由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80AC0D66-AEE8-6343-B272-817BE352EF25}"/>
              </a:ext>
            </a:extLst>
          </p:cNvPr>
          <p:cNvSpPr/>
          <p:nvPr/>
        </p:nvSpPr>
        <p:spPr>
          <a:xfrm>
            <a:off x="626326" y="1178504"/>
            <a:ext cx="105052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有些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網站的畫面會有共同</a:t>
            </a: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的畫面，但部分畫面隨 </a:t>
            </a:r>
            <a:r>
              <a:rPr lang="en-US" altLang="zh-TW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router </a:t>
            </a: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而不同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或是想要</a:t>
            </a: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安排路由有子層，這時候可以使用</a:t>
            </a:r>
            <a:r>
              <a:rPr lang="zh-TW" altLang="en-US" sz="1600" dirty="0" smtClean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巢狀路由</a:t>
            </a:r>
            <a:endParaRPr lang="en-US" altLang="zh-TW" sz="1600" b="0" dirty="0" smtClean="0">
              <a:solidFill>
                <a:srgbClr val="FFC000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巢狀路由</a:t>
            </a:r>
            <a:r>
              <a:rPr lang="en-US" altLang="zh-TW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(Nested Routes)</a:t>
            </a:r>
            <a:endParaRPr lang="zh-TW" altLang="en-US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795185-1378-524B-8615-1B972E5D754F}"/>
              </a:ext>
            </a:extLst>
          </p:cNvPr>
          <p:cNvSpPr/>
          <p:nvPr/>
        </p:nvSpPr>
        <p:spPr>
          <a:xfrm>
            <a:off x="671251" y="2177573"/>
            <a:ext cx="5338957" cy="380600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3BB0FA8-A944-E04C-AFE5-2DB57AF78CE6}"/>
              </a:ext>
            </a:extLst>
          </p:cNvPr>
          <p:cNvSpPr/>
          <p:nvPr/>
        </p:nvSpPr>
        <p:spPr>
          <a:xfrm>
            <a:off x="915965" y="3264404"/>
            <a:ext cx="4870175" cy="2582406"/>
          </a:xfrm>
          <a:prstGeom prst="rect">
            <a:avLst/>
          </a:prstGeom>
          <a:noFill/>
          <a:ln w="28575">
            <a:solidFill>
              <a:srgbClr val="DF5824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D49019F-3B1E-1547-A1EE-69AAF396EE2C}"/>
              </a:ext>
            </a:extLst>
          </p:cNvPr>
          <p:cNvSpPr txBox="1"/>
          <p:nvPr/>
        </p:nvSpPr>
        <p:spPr>
          <a:xfrm>
            <a:off x="915965" y="3324748"/>
            <a:ext cx="179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DF58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&lt;router-view&gt;</a:t>
            </a:r>
            <a:endParaRPr kumimoji="1" lang="zh-TW" altLang="en-US" dirty="0">
              <a:solidFill>
                <a:srgbClr val="DF582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34B2046-F020-6F4A-8DB2-3D34E94BBD63}"/>
              </a:ext>
            </a:extLst>
          </p:cNvPr>
          <p:cNvSpPr/>
          <p:nvPr/>
        </p:nvSpPr>
        <p:spPr>
          <a:xfrm>
            <a:off x="823652" y="2314341"/>
            <a:ext cx="5031692" cy="3559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2719C02-D448-3C46-9917-1C455C2A22A9}"/>
              </a:ext>
            </a:extLst>
          </p:cNvPr>
          <p:cNvSpPr txBox="1"/>
          <p:nvPr/>
        </p:nvSpPr>
        <p:spPr>
          <a:xfrm>
            <a:off x="831629" y="2307636"/>
            <a:ext cx="4872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www.xxx.com/pet</a:t>
            </a:r>
            <a:endParaRPr lang="zh-TW" altLang="en-US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795185-1378-524B-8615-1B972E5D754F}"/>
              </a:ext>
            </a:extLst>
          </p:cNvPr>
          <p:cNvSpPr/>
          <p:nvPr/>
        </p:nvSpPr>
        <p:spPr>
          <a:xfrm>
            <a:off x="823651" y="2775672"/>
            <a:ext cx="5031693" cy="313570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2719C02-D448-3C46-9917-1C455C2A22A9}"/>
              </a:ext>
            </a:extLst>
          </p:cNvPr>
          <p:cNvSpPr txBox="1"/>
          <p:nvPr/>
        </p:nvSpPr>
        <p:spPr>
          <a:xfrm>
            <a:off x="816507" y="2820441"/>
            <a:ext cx="4872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寵物頁面</a:t>
            </a:r>
            <a:endParaRPr lang="zh-TW" altLang="en-US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3795185-1378-524B-8615-1B972E5D754F}"/>
              </a:ext>
            </a:extLst>
          </p:cNvPr>
          <p:cNvSpPr/>
          <p:nvPr/>
        </p:nvSpPr>
        <p:spPr>
          <a:xfrm>
            <a:off x="7610947" y="1679713"/>
            <a:ext cx="3302218" cy="232326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3BB0FA8-A944-E04C-AFE5-2DB57AF78CE6}"/>
              </a:ext>
            </a:extLst>
          </p:cNvPr>
          <p:cNvSpPr/>
          <p:nvPr/>
        </p:nvSpPr>
        <p:spPr>
          <a:xfrm>
            <a:off x="7762306" y="2343138"/>
            <a:ext cx="3012270" cy="1576356"/>
          </a:xfrm>
          <a:prstGeom prst="rect">
            <a:avLst/>
          </a:prstGeom>
          <a:noFill/>
          <a:ln w="28575">
            <a:solidFill>
              <a:srgbClr val="DF5824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34B2046-F020-6F4A-8DB2-3D34E94BBD63}"/>
              </a:ext>
            </a:extLst>
          </p:cNvPr>
          <p:cNvSpPr/>
          <p:nvPr/>
        </p:nvSpPr>
        <p:spPr>
          <a:xfrm>
            <a:off x="7705209" y="1763199"/>
            <a:ext cx="3112170" cy="21726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2719C02-D448-3C46-9917-1C455C2A22A9}"/>
              </a:ext>
            </a:extLst>
          </p:cNvPr>
          <p:cNvSpPr txBox="1"/>
          <p:nvPr/>
        </p:nvSpPr>
        <p:spPr>
          <a:xfrm>
            <a:off x="7710143" y="1698855"/>
            <a:ext cx="301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www.xxx.com/pet/dog</a:t>
            </a:r>
            <a:endParaRPr lang="zh-TW" altLang="en-US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3795185-1378-524B-8615-1B972E5D754F}"/>
              </a:ext>
            </a:extLst>
          </p:cNvPr>
          <p:cNvSpPr/>
          <p:nvPr/>
        </p:nvSpPr>
        <p:spPr>
          <a:xfrm>
            <a:off x="7705208" y="2044805"/>
            <a:ext cx="3112171" cy="191409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2719C02-D448-3C46-9917-1C455C2A22A9}"/>
              </a:ext>
            </a:extLst>
          </p:cNvPr>
          <p:cNvSpPr txBox="1"/>
          <p:nvPr/>
        </p:nvSpPr>
        <p:spPr>
          <a:xfrm>
            <a:off x="7700790" y="2017296"/>
            <a:ext cx="3013550" cy="206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寵物頁面</a:t>
            </a:r>
            <a:endParaRPr lang="zh-TW" altLang="en-US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2719C02-D448-3C46-9917-1C455C2A22A9}"/>
              </a:ext>
            </a:extLst>
          </p:cNvPr>
          <p:cNvSpPr txBox="1"/>
          <p:nvPr/>
        </p:nvSpPr>
        <p:spPr>
          <a:xfrm>
            <a:off x="7719503" y="2396284"/>
            <a:ext cx="301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DF582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dog</a:t>
            </a:r>
            <a:r>
              <a:rPr lang="zh-TW" altLang="en-US" sz="1600" dirty="0" smtClean="0">
                <a:solidFill>
                  <a:srgbClr val="DF582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頁面</a:t>
            </a:r>
            <a:endParaRPr lang="zh-TW" altLang="en-US" sz="1600" dirty="0">
              <a:solidFill>
                <a:srgbClr val="DF582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3795185-1378-524B-8615-1B972E5D754F}"/>
              </a:ext>
            </a:extLst>
          </p:cNvPr>
          <p:cNvSpPr/>
          <p:nvPr/>
        </p:nvSpPr>
        <p:spPr>
          <a:xfrm>
            <a:off x="7615882" y="4214331"/>
            <a:ext cx="3302218" cy="232326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3BB0FA8-A944-E04C-AFE5-2DB57AF78CE6}"/>
              </a:ext>
            </a:extLst>
          </p:cNvPr>
          <p:cNvSpPr/>
          <p:nvPr/>
        </p:nvSpPr>
        <p:spPr>
          <a:xfrm>
            <a:off x="7767241" y="4877756"/>
            <a:ext cx="3012270" cy="1576356"/>
          </a:xfrm>
          <a:prstGeom prst="rect">
            <a:avLst/>
          </a:prstGeom>
          <a:noFill/>
          <a:ln w="28575">
            <a:solidFill>
              <a:srgbClr val="DF5824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34B2046-F020-6F4A-8DB2-3D34E94BBD63}"/>
              </a:ext>
            </a:extLst>
          </p:cNvPr>
          <p:cNvSpPr/>
          <p:nvPr/>
        </p:nvSpPr>
        <p:spPr>
          <a:xfrm>
            <a:off x="7710144" y="4297817"/>
            <a:ext cx="3112170" cy="21726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2719C02-D448-3C46-9917-1C455C2A22A9}"/>
              </a:ext>
            </a:extLst>
          </p:cNvPr>
          <p:cNvSpPr txBox="1"/>
          <p:nvPr/>
        </p:nvSpPr>
        <p:spPr>
          <a:xfrm>
            <a:off x="7715078" y="4233473"/>
            <a:ext cx="301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www.xxx.com/pet/cat</a:t>
            </a:r>
            <a:endParaRPr lang="zh-TW" altLang="en-US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3795185-1378-524B-8615-1B972E5D754F}"/>
              </a:ext>
            </a:extLst>
          </p:cNvPr>
          <p:cNvSpPr/>
          <p:nvPr/>
        </p:nvSpPr>
        <p:spPr>
          <a:xfrm>
            <a:off x="7710143" y="4579423"/>
            <a:ext cx="3112171" cy="191409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2719C02-D448-3C46-9917-1C455C2A22A9}"/>
              </a:ext>
            </a:extLst>
          </p:cNvPr>
          <p:cNvSpPr txBox="1"/>
          <p:nvPr/>
        </p:nvSpPr>
        <p:spPr>
          <a:xfrm>
            <a:off x="7705725" y="4551914"/>
            <a:ext cx="3013550" cy="206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寵物頁面</a:t>
            </a:r>
            <a:endParaRPr lang="zh-TW" altLang="en-US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2719C02-D448-3C46-9917-1C455C2A22A9}"/>
              </a:ext>
            </a:extLst>
          </p:cNvPr>
          <p:cNvSpPr txBox="1"/>
          <p:nvPr/>
        </p:nvSpPr>
        <p:spPr>
          <a:xfrm>
            <a:off x="7724438" y="4930902"/>
            <a:ext cx="301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DF582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cat</a:t>
            </a:r>
            <a:r>
              <a:rPr lang="zh-TW" altLang="en-US" sz="1600" dirty="0" smtClean="0">
                <a:solidFill>
                  <a:srgbClr val="DF582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頁面</a:t>
            </a:r>
            <a:endParaRPr lang="zh-TW" altLang="en-US" sz="1600" dirty="0">
              <a:solidFill>
                <a:srgbClr val="DF582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8" name="直線單箭頭接點 7"/>
          <p:cNvCxnSpPr>
            <a:stCxn id="18" idx="3"/>
            <a:endCxn id="35" idx="1"/>
          </p:cNvCxnSpPr>
          <p:nvPr/>
        </p:nvCxnSpPr>
        <p:spPr>
          <a:xfrm flipV="1">
            <a:off x="2709832" y="2565561"/>
            <a:ext cx="5009671" cy="943853"/>
          </a:xfrm>
          <a:prstGeom prst="straightConnector1">
            <a:avLst/>
          </a:prstGeom>
          <a:ln w="38100">
            <a:solidFill>
              <a:srgbClr val="DCA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8" idx="3"/>
            <a:endCxn id="42" idx="1"/>
          </p:cNvCxnSpPr>
          <p:nvPr/>
        </p:nvCxnSpPr>
        <p:spPr>
          <a:xfrm>
            <a:off x="2709832" y="3509414"/>
            <a:ext cx="5014606" cy="1590765"/>
          </a:xfrm>
          <a:prstGeom prst="straightConnector1">
            <a:avLst/>
          </a:prstGeom>
          <a:ln w="38100">
            <a:solidFill>
              <a:srgbClr val="DCA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37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</a:t>
              </a:r>
              <a:r>
                <a:rPr lang="en-US" altLang="zh-TW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5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.</a:t>
              </a:r>
              <a:r>
                <a:rPr lang="en" altLang="zh-TW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zh-TW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巢狀路由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4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巢狀路由</a:t>
            </a:r>
            <a:r>
              <a:rPr lang="en-US" altLang="zh-TW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(Nested Routes)</a:t>
            </a:r>
            <a:endParaRPr lang="zh-TW" altLang="en-US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795185-1378-524B-8615-1B972E5D754F}"/>
              </a:ext>
            </a:extLst>
          </p:cNvPr>
          <p:cNvSpPr/>
          <p:nvPr/>
        </p:nvSpPr>
        <p:spPr>
          <a:xfrm>
            <a:off x="671251" y="2177573"/>
            <a:ext cx="5338957" cy="380600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3BB0FA8-A944-E04C-AFE5-2DB57AF78CE6}"/>
              </a:ext>
            </a:extLst>
          </p:cNvPr>
          <p:cNvSpPr/>
          <p:nvPr/>
        </p:nvSpPr>
        <p:spPr>
          <a:xfrm>
            <a:off x="915965" y="3264404"/>
            <a:ext cx="4870175" cy="2582406"/>
          </a:xfrm>
          <a:prstGeom prst="rect">
            <a:avLst/>
          </a:prstGeom>
          <a:noFill/>
          <a:ln w="28575">
            <a:solidFill>
              <a:srgbClr val="DF5824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D49019F-3B1E-1547-A1EE-69AAF396EE2C}"/>
              </a:ext>
            </a:extLst>
          </p:cNvPr>
          <p:cNvSpPr txBox="1"/>
          <p:nvPr/>
        </p:nvSpPr>
        <p:spPr>
          <a:xfrm>
            <a:off x="915965" y="3324748"/>
            <a:ext cx="179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DF58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&lt;router-view&gt;</a:t>
            </a:r>
            <a:endParaRPr kumimoji="1" lang="zh-TW" altLang="en-US" dirty="0">
              <a:solidFill>
                <a:srgbClr val="DF582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34B2046-F020-6F4A-8DB2-3D34E94BBD63}"/>
              </a:ext>
            </a:extLst>
          </p:cNvPr>
          <p:cNvSpPr/>
          <p:nvPr/>
        </p:nvSpPr>
        <p:spPr>
          <a:xfrm>
            <a:off x="823652" y="2314341"/>
            <a:ext cx="5031692" cy="3559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2719C02-D448-3C46-9917-1C455C2A22A9}"/>
              </a:ext>
            </a:extLst>
          </p:cNvPr>
          <p:cNvSpPr txBox="1"/>
          <p:nvPr/>
        </p:nvSpPr>
        <p:spPr>
          <a:xfrm>
            <a:off x="831629" y="2307636"/>
            <a:ext cx="4872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www.xxx.com/pet</a:t>
            </a:r>
            <a:endParaRPr lang="zh-TW" altLang="en-US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795185-1378-524B-8615-1B972E5D754F}"/>
              </a:ext>
            </a:extLst>
          </p:cNvPr>
          <p:cNvSpPr/>
          <p:nvPr/>
        </p:nvSpPr>
        <p:spPr>
          <a:xfrm>
            <a:off x="823651" y="2775672"/>
            <a:ext cx="5031693" cy="313570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2719C02-D448-3C46-9917-1C455C2A22A9}"/>
              </a:ext>
            </a:extLst>
          </p:cNvPr>
          <p:cNvSpPr txBox="1"/>
          <p:nvPr/>
        </p:nvSpPr>
        <p:spPr>
          <a:xfrm>
            <a:off x="816507" y="2820441"/>
            <a:ext cx="4872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寵物頁面</a:t>
            </a:r>
            <a:endParaRPr lang="zh-TW" altLang="en-US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3795185-1378-524B-8615-1B972E5D754F}"/>
              </a:ext>
            </a:extLst>
          </p:cNvPr>
          <p:cNvSpPr/>
          <p:nvPr/>
        </p:nvSpPr>
        <p:spPr>
          <a:xfrm>
            <a:off x="7248169" y="1679713"/>
            <a:ext cx="3302218" cy="232326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3BB0FA8-A944-E04C-AFE5-2DB57AF78CE6}"/>
              </a:ext>
            </a:extLst>
          </p:cNvPr>
          <p:cNvSpPr/>
          <p:nvPr/>
        </p:nvSpPr>
        <p:spPr>
          <a:xfrm>
            <a:off x="7399528" y="2343138"/>
            <a:ext cx="3012270" cy="1576356"/>
          </a:xfrm>
          <a:prstGeom prst="rect">
            <a:avLst/>
          </a:prstGeom>
          <a:noFill/>
          <a:ln w="28575">
            <a:solidFill>
              <a:srgbClr val="DF5824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34B2046-F020-6F4A-8DB2-3D34E94BBD63}"/>
              </a:ext>
            </a:extLst>
          </p:cNvPr>
          <p:cNvSpPr/>
          <p:nvPr/>
        </p:nvSpPr>
        <p:spPr>
          <a:xfrm>
            <a:off x="7342431" y="1763199"/>
            <a:ext cx="3112170" cy="21726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2719C02-D448-3C46-9917-1C455C2A22A9}"/>
              </a:ext>
            </a:extLst>
          </p:cNvPr>
          <p:cNvSpPr txBox="1"/>
          <p:nvPr/>
        </p:nvSpPr>
        <p:spPr>
          <a:xfrm>
            <a:off x="7347365" y="1698855"/>
            <a:ext cx="301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www.xxx.com/pet/dog</a:t>
            </a:r>
            <a:endParaRPr lang="zh-TW" altLang="en-US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3795185-1378-524B-8615-1B972E5D754F}"/>
              </a:ext>
            </a:extLst>
          </p:cNvPr>
          <p:cNvSpPr/>
          <p:nvPr/>
        </p:nvSpPr>
        <p:spPr>
          <a:xfrm>
            <a:off x="7342430" y="2044805"/>
            <a:ext cx="3112171" cy="191409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2719C02-D448-3C46-9917-1C455C2A22A9}"/>
              </a:ext>
            </a:extLst>
          </p:cNvPr>
          <p:cNvSpPr txBox="1"/>
          <p:nvPr/>
        </p:nvSpPr>
        <p:spPr>
          <a:xfrm>
            <a:off x="7338012" y="2017296"/>
            <a:ext cx="3013550" cy="206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寵物頁面</a:t>
            </a:r>
            <a:endParaRPr lang="zh-TW" altLang="en-US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2719C02-D448-3C46-9917-1C455C2A22A9}"/>
              </a:ext>
            </a:extLst>
          </p:cNvPr>
          <p:cNvSpPr txBox="1"/>
          <p:nvPr/>
        </p:nvSpPr>
        <p:spPr>
          <a:xfrm>
            <a:off x="7356725" y="2396284"/>
            <a:ext cx="301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DF582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dog</a:t>
            </a:r>
            <a:r>
              <a:rPr lang="zh-TW" altLang="en-US" sz="1600" dirty="0" smtClean="0">
                <a:solidFill>
                  <a:srgbClr val="DF582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頁面</a:t>
            </a:r>
            <a:endParaRPr lang="zh-TW" altLang="en-US" sz="1600" dirty="0">
              <a:solidFill>
                <a:srgbClr val="DF582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3795185-1378-524B-8615-1B972E5D754F}"/>
              </a:ext>
            </a:extLst>
          </p:cNvPr>
          <p:cNvSpPr/>
          <p:nvPr/>
        </p:nvSpPr>
        <p:spPr>
          <a:xfrm>
            <a:off x="7253104" y="4214331"/>
            <a:ext cx="3302218" cy="232326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3BB0FA8-A944-E04C-AFE5-2DB57AF78CE6}"/>
              </a:ext>
            </a:extLst>
          </p:cNvPr>
          <p:cNvSpPr/>
          <p:nvPr/>
        </p:nvSpPr>
        <p:spPr>
          <a:xfrm>
            <a:off x="7404463" y="4877756"/>
            <a:ext cx="3012270" cy="1576356"/>
          </a:xfrm>
          <a:prstGeom prst="rect">
            <a:avLst/>
          </a:prstGeom>
          <a:noFill/>
          <a:ln w="28575">
            <a:solidFill>
              <a:srgbClr val="DF5824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34B2046-F020-6F4A-8DB2-3D34E94BBD63}"/>
              </a:ext>
            </a:extLst>
          </p:cNvPr>
          <p:cNvSpPr/>
          <p:nvPr/>
        </p:nvSpPr>
        <p:spPr>
          <a:xfrm>
            <a:off x="7347366" y="4297817"/>
            <a:ext cx="3112170" cy="21726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2719C02-D448-3C46-9917-1C455C2A22A9}"/>
              </a:ext>
            </a:extLst>
          </p:cNvPr>
          <p:cNvSpPr txBox="1"/>
          <p:nvPr/>
        </p:nvSpPr>
        <p:spPr>
          <a:xfrm>
            <a:off x="7352300" y="4233473"/>
            <a:ext cx="301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www.xxx.com/pet/cat</a:t>
            </a:r>
            <a:endParaRPr lang="zh-TW" altLang="en-US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3795185-1378-524B-8615-1B972E5D754F}"/>
              </a:ext>
            </a:extLst>
          </p:cNvPr>
          <p:cNvSpPr/>
          <p:nvPr/>
        </p:nvSpPr>
        <p:spPr>
          <a:xfrm>
            <a:off x="7347365" y="4579423"/>
            <a:ext cx="3112171" cy="191409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2719C02-D448-3C46-9917-1C455C2A22A9}"/>
              </a:ext>
            </a:extLst>
          </p:cNvPr>
          <p:cNvSpPr txBox="1"/>
          <p:nvPr/>
        </p:nvSpPr>
        <p:spPr>
          <a:xfrm>
            <a:off x="7342947" y="4551914"/>
            <a:ext cx="3013550" cy="206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寵物頁面</a:t>
            </a:r>
            <a:endParaRPr lang="zh-TW" altLang="en-US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2719C02-D448-3C46-9917-1C455C2A22A9}"/>
              </a:ext>
            </a:extLst>
          </p:cNvPr>
          <p:cNvSpPr txBox="1"/>
          <p:nvPr/>
        </p:nvSpPr>
        <p:spPr>
          <a:xfrm>
            <a:off x="7361660" y="4930902"/>
            <a:ext cx="301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DF582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cat</a:t>
            </a:r>
            <a:r>
              <a:rPr lang="zh-TW" altLang="en-US" sz="1600" dirty="0" smtClean="0">
                <a:solidFill>
                  <a:srgbClr val="DF582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頁面</a:t>
            </a:r>
            <a:endParaRPr lang="zh-TW" altLang="en-US" sz="1600" dirty="0">
              <a:solidFill>
                <a:srgbClr val="DF582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5965" y="3970400"/>
            <a:ext cx="38895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9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zh-TW" dirty="0" err="1" smtClean="0">
                <a:solidFill>
                  <a:schemeClr val="accent2">
                    <a:lumMod val="90000"/>
                  </a:schemeClr>
                </a:solidFill>
                <a:latin typeface="Consolas" panose="020B0609020204030204" pitchFamily="49" charset="0"/>
              </a:rPr>
              <a:t>PatView.vue</a:t>
            </a:r>
            <a:endParaRPr lang="en-US" altLang="zh-TW" dirty="0" smtClean="0">
              <a:solidFill>
                <a:schemeClr val="accent2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 &lt;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h1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r>
              <a:rPr lang="zh-TW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寵物頁面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h1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 &lt;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router-view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router-view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54656" y="2722540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9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zh-TW" dirty="0" err="1" smtClean="0">
                <a:solidFill>
                  <a:schemeClr val="accent2">
                    <a:lumMod val="90000"/>
                  </a:schemeClr>
                </a:solidFill>
                <a:latin typeface="Consolas" panose="020B0609020204030204" pitchFamily="49" charset="0"/>
              </a:rPr>
              <a:t>PatDog.vue</a:t>
            </a:r>
            <a:endParaRPr lang="en-US" altLang="zh-TW" dirty="0">
              <a:solidFill>
                <a:schemeClr val="accent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03742" y="3033492"/>
            <a:ext cx="2901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&lt;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solidFill>
                  <a:srgbClr val="E6DB74"/>
                </a:solidFill>
                <a:latin typeface="Consolas" panose="020B0609020204030204" pitchFamily="49" charset="0"/>
              </a:rPr>
              <a:t>“…"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E6DB74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450528" y="5322595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9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zh-TW" dirty="0" err="1" smtClean="0">
                <a:solidFill>
                  <a:schemeClr val="accent2">
                    <a:lumMod val="90000"/>
                  </a:schemeClr>
                </a:solidFill>
                <a:latin typeface="Consolas" panose="020B0609020204030204" pitchFamily="49" charset="0"/>
              </a:rPr>
              <a:t>PatCat.vue</a:t>
            </a:r>
            <a:endParaRPr lang="en-US" altLang="zh-TW" dirty="0">
              <a:solidFill>
                <a:schemeClr val="accent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299614" y="5633547"/>
            <a:ext cx="2901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&lt;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solidFill>
                  <a:srgbClr val="E6DB74"/>
                </a:solidFill>
                <a:latin typeface="Consolas" panose="020B0609020204030204" pitchFamily="49" charset="0"/>
              </a:rPr>
              <a:t>“…"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alt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E6DB74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2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</a:t>
              </a:r>
              <a:r>
                <a:rPr lang="en-US" altLang="zh-TW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5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.</a:t>
              </a:r>
              <a:r>
                <a:rPr lang="en" altLang="zh-TW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zh-TW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巢狀路由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巢狀</a:t>
            </a:r>
            <a:r>
              <a:rPr lang="zh-TW" altLang="en-US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路由</a:t>
            </a:r>
            <a:endParaRPr lang="zh-TW" altLang="en-US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3463" y="1560178"/>
            <a:ext cx="355606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   path: </a:t>
            </a:r>
            <a:r>
              <a:rPr lang="en-US" altLang="zh-TW" dirty="0">
                <a:solidFill>
                  <a:srgbClr val="E6DB74"/>
                </a:solidFill>
                <a:latin typeface="Consolas" panose="020B0609020204030204" pitchFamily="49" charset="0"/>
              </a:rPr>
              <a:t>'/pet'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   name: </a:t>
            </a:r>
            <a:r>
              <a:rPr lang="en-US" altLang="zh-TW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E6DB74"/>
                </a:solidFill>
                <a:latin typeface="Consolas" panose="020B0609020204030204" pitchFamily="49" charset="0"/>
              </a:rPr>
              <a:t>PetView</a:t>
            </a:r>
            <a:r>
              <a:rPr lang="en-US" altLang="zh-TW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   component: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PetView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   children: [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     {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       path: </a:t>
            </a:r>
            <a:r>
              <a:rPr lang="en-US" altLang="zh-TW" dirty="0">
                <a:solidFill>
                  <a:srgbClr val="E6DB74"/>
                </a:solidFill>
                <a:latin typeface="Consolas" panose="020B0609020204030204" pitchFamily="49" charset="0"/>
              </a:rPr>
              <a:t>'dog'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       name: </a:t>
            </a:r>
            <a:r>
              <a:rPr lang="en-US" altLang="zh-TW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E6DB74"/>
                </a:solidFill>
                <a:latin typeface="Consolas" panose="020B0609020204030204" pitchFamily="49" charset="0"/>
              </a:rPr>
              <a:t>PetDog</a:t>
            </a:r>
            <a:r>
              <a:rPr lang="en-US" altLang="zh-TW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       component: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PetDog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     {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       path: </a:t>
            </a:r>
            <a:r>
              <a:rPr lang="en-US" altLang="zh-TW" dirty="0">
                <a:solidFill>
                  <a:srgbClr val="E6DB74"/>
                </a:solidFill>
                <a:latin typeface="Consolas" panose="020B0609020204030204" pitchFamily="49" charset="0"/>
              </a:rPr>
              <a:t>'cat'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       name: </a:t>
            </a:r>
            <a:r>
              <a:rPr lang="en-US" altLang="zh-TW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E6DB74"/>
                </a:solidFill>
                <a:latin typeface="Consolas" panose="020B0609020204030204" pitchFamily="49" charset="0"/>
              </a:rPr>
              <a:t>PetCat</a:t>
            </a:r>
            <a:r>
              <a:rPr lang="en-US" altLang="zh-TW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       component: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PetCat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   ]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 }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b="14906"/>
          <a:stretch/>
        </p:blipFill>
        <p:spPr>
          <a:xfrm>
            <a:off x="5264684" y="1688714"/>
            <a:ext cx="3466842" cy="406107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/>
          <a:srcRect b="16223"/>
          <a:stretch/>
        </p:blipFill>
        <p:spPr>
          <a:xfrm>
            <a:off x="8792038" y="1688715"/>
            <a:ext cx="2877131" cy="406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5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2174982" y="2302930"/>
            <a:ext cx="73927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3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預設路由</a:t>
            </a:r>
            <a:r>
              <a:rPr lang="zh-TW" altLang="en-US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、</a:t>
            </a:r>
            <a:r>
              <a:rPr lang="zh-TW" altLang="en-US" sz="6000" spc="3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重新導向與別名</a:t>
            </a:r>
            <a:endParaRPr lang="en-US" sz="6000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668893" y="2117160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06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60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3274782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06.</a:t>
              </a:r>
              <a:r>
                <a:rPr lang="zh-TW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預設路由、重新導向與別名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404 Not found </a:t>
            </a: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路由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E75C543-5DF2-C046-812D-F713F01C9772}"/>
              </a:ext>
            </a:extLst>
          </p:cNvPr>
          <p:cNvSpPr/>
          <p:nvPr/>
        </p:nvSpPr>
        <p:spPr>
          <a:xfrm>
            <a:off x="1540726" y="2511859"/>
            <a:ext cx="3513322" cy="137434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2C6A4F-0059-674F-A833-99BF58E2201F}"/>
              </a:ext>
            </a:extLst>
          </p:cNvPr>
          <p:cNvSpPr/>
          <p:nvPr/>
        </p:nvSpPr>
        <p:spPr>
          <a:xfrm>
            <a:off x="1783404" y="2622158"/>
            <a:ext cx="30718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path: 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'/:</a:t>
            </a:r>
            <a:r>
              <a:rPr lang="en-US" altLang="zh-TW" sz="1400" dirty="0" err="1">
                <a:solidFill>
                  <a:srgbClr val="E6DB74"/>
                </a:solidFill>
                <a:latin typeface="Consolas" panose="020B0609020204030204" pitchFamily="49" charset="0"/>
              </a:rPr>
              <a:t>pathMatch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(.*)*'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name: 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 err="1">
                <a:solidFill>
                  <a:srgbClr val="E6DB74"/>
                </a:solidFill>
                <a:latin typeface="Consolas" panose="020B0609020204030204" pitchFamily="49" charset="0"/>
              </a:rPr>
              <a:t>NotFound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component: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NotFound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},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E75C543-5DF2-C046-812D-F713F01C9772}"/>
              </a:ext>
            </a:extLst>
          </p:cNvPr>
          <p:cNvSpPr/>
          <p:nvPr/>
        </p:nvSpPr>
        <p:spPr>
          <a:xfrm>
            <a:off x="1540726" y="4597419"/>
            <a:ext cx="3513322" cy="98340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A2C6A4F-0059-674F-A833-99BF58E2201F}"/>
              </a:ext>
            </a:extLst>
          </p:cNvPr>
          <p:cNvSpPr/>
          <p:nvPr/>
        </p:nvSpPr>
        <p:spPr>
          <a:xfrm>
            <a:off x="1783404" y="4707718"/>
            <a:ext cx="30718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&lt;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h1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找不到網頁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h1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96618" y="4232264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NotFound.vue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0AC0D66-AEE8-6343-B272-817BE352EF25}"/>
              </a:ext>
            </a:extLst>
          </p:cNvPr>
          <p:cNvSpPr/>
          <p:nvPr/>
        </p:nvSpPr>
        <p:spPr>
          <a:xfrm>
            <a:off x="626327" y="1462086"/>
            <a:ext cx="101725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 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path </a:t>
            </a: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加上 </a:t>
            </a:r>
            <a:r>
              <a:rPr lang="en-US" altLang="zh-TW" sz="16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‘/:</a:t>
            </a:r>
            <a:r>
              <a:rPr lang="en-US" altLang="zh-TW" sz="1600" dirty="0" err="1">
                <a:solidFill>
                  <a:srgbClr val="E6DB74"/>
                </a:solidFill>
                <a:latin typeface="Consolas" panose="020B0609020204030204" pitchFamily="49" charset="0"/>
              </a:rPr>
              <a:t>pathMatch</a:t>
            </a:r>
            <a:r>
              <a:rPr lang="en-US" altLang="zh-TW" sz="16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(.*)* </a:t>
            </a:r>
            <a:r>
              <a:rPr lang="zh-TW" altLang="en-US" sz="1600" dirty="0" smtClean="0">
                <a:solidFill>
                  <a:schemeClr val="accent2">
                    <a:lumMod val="90000"/>
                  </a:schemeClr>
                </a:solidFill>
                <a:latin typeface="Consolas" panose="020B0609020204030204" pitchFamily="49" charset="0"/>
              </a:rPr>
              <a:t>， </a:t>
            </a:r>
            <a:r>
              <a:rPr lang="zh-TW" altLang="en-US" sz="1600" dirty="0">
                <a:solidFill>
                  <a:schemeClr val="accent2">
                    <a:lumMod val="90000"/>
                  </a:schemeClr>
                </a:solidFill>
                <a:latin typeface="Consolas" panose="020B0609020204030204" pitchFamily="49" charset="0"/>
              </a:rPr>
              <a:t>代表如果沒有匹配在當前所有路由</a:t>
            </a:r>
            <a:r>
              <a:rPr lang="zh-TW" altLang="en-US" sz="1600" dirty="0" smtClean="0">
                <a:solidFill>
                  <a:schemeClr val="accent2">
                    <a:lumMod val="90000"/>
                  </a:schemeClr>
                </a:solidFill>
                <a:latin typeface="Consolas" panose="020B0609020204030204" pitchFamily="49" charset="0"/>
              </a:rPr>
              <a:t>表 </a:t>
            </a:r>
            <a:r>
              <a:rPr lang="en-US" altLang="zh-TW" sz="1600" dirty="0" smtClean="0">
                <a:solidFill>
                  <a:schemeClr val="accent2">
                    <a:lumMod val="90000"/>
                  </a:schemeClr>
                </a:solidFill>
                <a:latin typeface="Consolas" panose="020B0609020204030204" pitchFamily="49" charset="0"/>
              </a:rPr>
              <a:t>path</a:t>
            </a:r>
            <a:r>
              <a:rPr lang="zh-TW" altLang="en-US" sz="1600" dirty="0" smtClean="0">
                <a:solidFill>
                  <a:schemeClr val="accent2">
                    <a:lumMod val="90000"/>
                  </a:schemeClr>
                </a:solidFill>
                <a:latin typeface="Consolas" panose="020B0609020204030204" pitchFamily="49" charset="0"/>
              </a:rPr>
              <a:t>，就顯示 </a:t>
            </a:r>
            <a:r>
              <a:rPr lang="en-US" altLang="zh-TW" sz="1600" dirty="0" err="1" smtClean="0">
                <a:solidFill>
                  <a:schemeClr val="accent2">
                    <a:lumMod val="90000"/>
                  </a:schemeClr>
                </a:solidFill>
                <a:latin typeface="Consolas" panose="020B0609020204030204" pitchFamily="49" charset="0"/>
              </a:rPr>
              <a:t>NotFound</a:t>
            </a:r>
            <a:endParaRPr lang="en-US" altLang="zh-TW" sz="1600" b="0" dirty="0" smtClean="0">
              <a:solidFill>
                <a:schemeClr val="accent2">
                  <a:lumMod val="90000"/>
                </a:schemeClr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838" y="2511859"/>
            <a:ext cx="6207486" cy="18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3319508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06.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預設路由、重新導向與別名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重新</a:t>
            </a:r>
            <a:r>
              <a:rPr lang="zh-TW" altLang="en-US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定向</a:t>
            </a:r>
            <a:r>
              <a:rPr lang="en-US" altLang="zh-TW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(Redirect)</a:t>
            </a:r>
            <a:endParaRPr lang="zh-TW" altLang="en-US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E75C543-5DF2-C046-812D-F713F01C9772}"/>
              </a:ext>
            </a:extLst>
          </p:cNvPr>
          <p:cNvSpPr/>
          <p:nvPr/>
        </p:nvSpPr>
        <p:spPr>
          <a:xfrm>
            <a:off x="760503" y="2511859"/>
            <a:ext cx="2825535" cy="23334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2C6A4F-0059-674F-A833-99BF58E2201F}"/>
              </a:ext>
            </a:extLst>
          </p:cNvPr>
          <p:cNvSpPr/>
          <p:nvPr/>
        </p:nvSpPr>
        <p:spPr>
          <a:xfrm>
            <a:off x="1003182" y="2776214"/>
            <a:ext cx="4453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{ 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path: 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'/home'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redirect: 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'/'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},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AC0D66-AEE8-6343-B272-817BE352EF25}"/>
              </a:ext>
            </a:extLst>
          </p:cNvPr>
          <p:cNvSpPr/>
          <p:nvPr/>
        </p:nvSpPr>
        <p:spPr>
          <a:xfrm>
            <a:off x="700870" y="1453181"/>
            <a:ext cx="101725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 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redirect</a:t>
            </a:r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來進行導頁</a:t>
            </a:r>
            <a:endParaRPr lang="en-US" altLang="zh-TW" sz="1600" b="0" dirty="0" smtClean="0">
              <a:solidFill>
                <a:schemeClr val="accent2">
                  <a:lumMod val="90000"/>
                </a:schemeClr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97232" y="247826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path: 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'/home'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redirect: { name: 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'homepage'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75C543-5DF2-C046-812D-F713F01C9772}"/>
              </a:ext>
            </a:extLst>
          </p:cNvPr>
          <p:cNvSpPr/>
          <p:nvPr/>
        </p:nvSpPr>
        <p:spPr>
          <a:xfrm>
            <a:off x="4530746" y="2008910"/>
            <a:ext cx="4279299" cy="23334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83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2174982" y="2001775"/>
            <a:ext cx="5285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路由介紹</a:t>
            </a:r>
            <a:endParaRPr lang="en-US" sz="6000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668893" y="1882985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01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024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360277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06.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預設路由、重新導向與別名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別名</a:t>
            </a:r>
            <a:r>
              <a:rPr lang="en-US" altLang="zh-TW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(Alias)</a:t>
            </a:r>
            <a:endParaRPr lang="zh-TW" altLang="en-US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E75C543-5DF2-C046-812D-F713F01C9772}"/>
              </a:ext>
            </a:extLst>
          </p:cNvPr>
          <p:cNvSpPr/>
          <p:nvPr/>
        </p:nvSpPr>
        <p:spPr>
          <a:xfrm>
            <a:off x="760503" y="2590782"/>
            <a:ext cx="5381880" cy="239866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AC0D66-AEE8-6343-B272-817BE352EF25}"/>
              </a:ext>
            </a:extLst>
          </p:cNvPr>
          <p:cNvSpPr/>
          <p:nvPr/>
        </p:nvSpPr>
        <p:spPr>
          <a:xfrm>
            <a:off x="700870" y="1453181"/>
            <a:ext cx="101725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可以利用別名將多個不同的路由指向同一個畫面</a:t>
            </a:r>
            <a:endParaRPr lang="en-US" altLang="zh-TW" sz="1600" b="0" dirty="0" smtClean="0">
              <a:solidFill>
                <a:schemeClr val="accent2">
                  <a:lumMod val="90000"/>
                </a:schemeClr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3109" y="2613417"/>
            <a:ext cx="51103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path: 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'/'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name: 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'home'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component: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HomeView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600" dirty="0" smtClean="0">
                <a:solidFill>
                  <a:srgbClr val="88846F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600" dirty="0" smtClean="0">
                <a:solidFill>
                  <a:srgbClr val="88846F"/>
                </a:solidFill>
                <a:latin typeface="Consolas" panose="020B0609020204030204" pitchFamily="49" charset="0"/>
              </a:rPr>
              <a:t>單個</a:t>
            </a:r>
            <a:endParaRPr lang="zh-TW" altLang="en-US" sz="16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alias: </a:t>
            </a:r>
            <a:r>
              <a:rPr lang="en-US" altLang="zh-TW" sz="16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'/home'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},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0AC0D66-AEE8-6343-B272-817BE352EF25}"/>
              </a:ext>
            </a:extLst>
          </p:cNvPr>
          <p:cNvSpPr/>
          <p:nvPr/>
        </p:nvSpPr>
        <p:spPr>
          <a:xfrm>
            <a:off x="700870" y="2215304"/>
            <a:ext cx="66988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路徑</a:t>
            </a: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‘/home’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‘/index’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‘/home-alias’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這三個都會導向</a:t>
            </a:r>
            <a:r>
              <a:rPr lang="en-US" altLang="zh-TW" sz="16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‘/‘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的畫面</a:t>
            </a:r>
            <a:endParaRPr lang="en-US" altLang="zh-TW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75C543-5DF2-C046-812D-F713F01C9772}"/>
              </a:ext>
            </a:extLst>
          </p:cNvPr>
          <p:cNvSpPr/>
          <p:nvPr/>
        </p:nvSpPr>
        <p:spPr>
          <a:xfrm>
            <a:off x="6478816" y="2590782"/>
            <a:ext cx="5381880" cy="239866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71422" y="2613417"/>
            <a:ext cx="51103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path: 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'/'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name: 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'home'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component: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HomeView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600" dirty="0">
                <a:solidFill>
                  <a:srgbClr val="88846F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600" dirty="0">
                <a:solidFill>
                  <a:srgbClr val="88846F"/>
                </a:solidFill>
                <a:latin typeface="Consolas" panose="020B0609020204030204" pitchFamily="49" charset="0"/>
              </a:rPr>
              <a:t>可以多個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alias: [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'/home'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'/index'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'/home-alias'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},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88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360277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06.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預設路由、重新導向與別名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別名</a:t>
            </a:r>
            <a:endParaRPr lang="zh-TW" altLang="en-US" sz="3200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0" y="2057014"/>
            <a:ext cx="3913574" cy="46158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458" y="2057014"/>
            <a:ext cx="3907571" cy="460385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7992" y="2057014"/>
            <a:ext cx="3901568" cy="459784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575332" y="1504950"/>
            <a:ext cx="9207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/home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654868" y="1504950"/>
            <a:ext cx="9207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/index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439476" y="1504950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/home-alias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2174982" y="1843072"/>
            <a:ext cx="7392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3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路由</a:t>
            </a:r>
            <a:r>
              <a:rPr lang="en-US" altLang="zh-TW" sz="6000" spc="3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(Router)</a:t>
            </a:r>
            <a:r>
              <a:rPr lang="zh-TW" altLang="en-US" sz="6000" spc="3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方法</a:t>
            </a:r>
            <a:endParaRPr lang="en-US" sz="6000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668893" y="1657302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07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18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07.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路由方法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useRoute</a:t>
            </a:r>
            <a:r>
              <a:rPr lang="zh-TW" altLang="en-US" sz="3200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：取得 </a:t>
            </a:r>
            <a:r>
              <a:rPr lang="en-US" altLang="zh-TW" sz="3200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router </a:t>
            </a:r>
            <a:r>
              <a:rPr lang="zh-TW" altLang="en-US" sz="3200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資訊 </a:t>
            </a:r>
            <a:r>
              <a:rPr lang="en-US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(Composition </a:t>
            </a:r>
            <a:r>
              <a:rPr lang="en-US" altLang="zh-TW" sz="32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Api</a:t>
            </a:r>
            <a:r>
              <a:rPr lang="en-US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3B1979-7B7D-CE46-8CB4-50ED602EA42E}"/>
              </a:ext>
            </a:extLst>
          </p:cNvPr>
          <p:cNvSpPr/>
          <p:nvPr/>
        </p:nvSpPr>
        <p:spPr>
          <a:xfrm>
            <a:off x="777318" y="1217731"/>
            <a:ext cx="9043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 </a:t>
            </a:r>
            <a:r>
              <a:rPr lang="en-US" altLang="zh-TW" sz="1600" dirty="0" err="1" smtClean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useRoute</a:t>
            </a:r>
            <a:r>
              <a:rPr lang="en-US" altLang="zh-TW" sz="1600" dirty="0" smtClean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</a:t>
            </a:r>
            <a:r>
              <a:rPr lang="zh-TW" altLang="en-US" sz="1600" dirty="0" smtClean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 取得當前路由資訊</a:t>
            </a:r>
            <a:endParaRPr lang="zh-TW" altLang="en-US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E75C543-5DF2-C046-812D-F713F01C9772}"/>
              </a:ext>
            </a:extLst>
          </p:cNvPr>
          <p:cNvSpPr/>
          <p:nvPr/>
        </p:nvSpPr>
        <p:spPr>
          <a:xfrm>
            <a:off x="777318" y="1740287"/>
            <a:ext cx="8863602" cy="197446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8" y="3787777"/>
            <a:ext cx="8863602" cy="29594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01700" y="1834804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setup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route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useRoute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14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getRoute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()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console.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 err="1">
                <a:solidFill>
                  <a:srgbClr val="E6DB74"/>
                </a:solidFill>
                <a:latin typeface="Consolas" panose="020B0609020204030204" pitchFamily="49" charset="0"/>
              </a:rPr>
              <a:t>route'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,route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25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07.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路由方法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 err="1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useRouter</a:t>
            </a:r>
            <a:r>
              <a:rPr lang="zh-TW" altLang="en-US" sz="3200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：使用</a:t>
            </a: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路由</a:t>
            </a:r>
            <a:r>
              <a:rPr lang="zh-TW" altLang="en-US" sz="3200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方法 </a:t>
            </a:r>
            <a:r>
              <a:rPr lang="en-US" altLang="zh-TW" sz="3200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Composition</a:t>
            </a:r>
            <a:r>
              <a:rPr lang="en-US" altLang="zh-TW" sz="3200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API </a:t>
            </a:r>
            <a:r>
              <a:rPr lang="en-US" altLang="zh-TW" sz="3200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en-US" altLang="zh-TW" sz="3200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3B1979-7B7D-CE46-8CB4-50ED602EA42E}"/>
              </a:ext>
            </a:extLst>
          </p:cNvPr>
          <p:cNvSpPr/>
          <p:nvPr/>
        </p:nvSpPr>
        <p:spPr>
          <a:xfrm>
            <a:off x="777318" y="1265583"/>
            <a:ext cx="9043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 </a:t>
            </a:r>
            <a:r>
              <a:rPr lang="en-US" altLang="zh-TW" sz="1600" dirty="0" err="1" smtClean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useRouter</a:t>
            </a:r>
            <a:r>
              <a:rPr lang="en-US" altLang="zh-TW" sz="1600" dirty="0" smtClean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</a:t>
            </a:r>
            <a:r>
              <a:rPr lang="en-US" altLang="zh-TW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操作一些路由</a:t>
            </a: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方法</a:t>
            </a:r>
            <a:endParaRPr lang="zh-TW" altLang="en-US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E75C543-5DF2-C046-812D-F713F01C9772}"/>
              </a:ext>
            </a:extLst>
          </p:cNvPr>
          <p:cNvSpPr/>
          <p:nvPr/>
        </p:nvSpPr>
        <p:spPr>
          <a:xfrm>
            <a:off x="777318" y="1823941"/>
            <a:ext cx="5776902" cy="498933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2C6A4F-0059-674F-A833-99BF58E2201F}"/>
              </a:ext>
            </a:extLst>
          </p:cNvPr>
          <p:cNvSpPr/>
          <p:nvPr/>
        </p:nvSpPr>
        <p:spPr>
          <a:xfrm>
            <a:off x="879181" y="1934240"/>
            <a:ext cx="521361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{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useRouter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}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E6DB74"/>
                </a:solidFill>
                <a:latin typeface="Consolas" panose="020B0609020204030204" pitchFamily="49" charset="0"/>
              </a:rPr>
              <a:t>vue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-router</a:t>
            </a:r>
            <a:r>
              <a:rPr lang="en-US" altLang="zh-TW" sz="12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2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setup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router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useRouter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pushRouter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() </a:t>
            </a:r>
            <a:r>
              <a:rPr lang="en-US" altLang="zh-TW" sz="12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200" dirty="0" smtClean="0">
                <a:solidFill>
                  <a:srgbClr val="88846F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200" dirty="0">
                <a:solidFill>
                  <a:srgbClr val="88846F"/>
                </a:solidFill>
                <a:latin typeface="Consolas" panose="020B0609020204030204" pitchFamily="49" charset="0"/>
              </a:rPr>
              <a:t>導向一個新路由，並會留下歷史</a:t>
            </a:r>
            <a:r>
              <a:rPr lang="zh-TW" altLang="en-US" sz="1200" dirty="0" smtClean="0">
                <a:solidFill>
                  <a:srgbClr val="88846F"/>
                </a:solidFill>
                <a:latin typeface="Consolas" panose="020B0609020204030204" pitchFamily="49" charset="0"/>
              </a:rPr>
              <a:t>紀錄</a:t>
            </a:r>
            <a:endParaRPr lang="en-US" altLang="zh-TW" sz="12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router.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'./pet/dog'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replaceRouter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()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TW" altLang="en-US" sz="1200" dirty="0" smtClean="0">
                <a:solidFill>
                  <a:srgbClr val="88846F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200" dirty="0" smtClean="0">
                <a:solidFill>
                  <a:srgbClr val="88846F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200" dirty="0">
                <a:solidFill>
                  <a:srgbClr val="88846F"/>
                </a:solidFill>
                <a:latin typeface="Consolas" panose="020B0609020204030204" pitchFamily="49" charset="0"/>
              </a:rPr>
              <a:t>導向一個新路由</a:t>
            </a:r>
            <a:r>
              <a:rPr lang="zh-TW" altLang="en-US" sz="1200" dirty="0" smtClean="0">
                <a:solidFill>
                  <a:srgbClr val="88846F"/>
                </a:solidFill>
                <a:latin typeface="Consolas" panose="020B0609020204030204" pitchFamily="49" charset="0"/>
              </a:rPr>
              <a:t>，</a:t>
            </a:r>
            <a:r>
              <a:rPr lang="en-US" altLang="zh-TW" sz="1200" dirty="0" smtClean="0">
                <a:solidFill>
                  <a:srgbClr val="88846F"/>
                </a:solidFill>
                <a:latin typeface="Consolas" panose="020B0609020204030204" pitchFamily="49" charset="0"/>
              </a:rPr>
              <a:t>……fix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router.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replace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'./pet/dog'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back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()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TW" altLang="en-US" sz="1200" dirty="0" smtClean="0">
                <a:solidFill>
                  <a:srgbClr val="88846F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200" dirty="0" smtClean="0">
                <a:solidFill>
                  <a:srgbClr val="88846F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200" dirty="0">
                <a:solidFill>
                  <a:srgbClr val="88846F"/>
                </a:solidFill>
                <a:latin typeface="Consolas" panose="020B0609020204030204" pitchFamily="49" charset="0"/>
              </a:rPr>
              <a:t>返回到上一個歷史紀錄路由 </a:t>
            </a:r>
            <a:r>
              <a:rPr lang="en-US" altLang="zh-TW" sz="1200" dirty="0">
                <a:solidFill>
                  <a:srgbClr val="88846F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1200" dirty="0" err="1">
                <a:solidFill>
                  <a:srgbClr val="88846F"/>
                </a:solidFill>
                <a:latin typeface="Consolas" panose="020B0609020204030204" pitchFamily="49" charset="0"/>
              </a:rPr>
              <a:t>router.go</a:t>
            </a:r>
            <a:r>
              <a:rPr lang="en-US" altLang="zh-TW" sz="1200" dirty="0">
                <a:solidFill>
                  <a:srgbClr val="88846F"/>
                </a:solidFill>
                <a:latin typeface="Consolas" panose="020B0609020204030204" pitchFamily="49" charset="0"/>
              </a:rPr>
              <a:t>(-1</a:t>
            </a:r>
            <a:r>
              <a:rPr lang="en-US" altLang="zh-TW" sz="1200" dirty="0" smtClean="0">
                <a:solidFill>
                  <a:srgbClr val="88846F"/>
                </a:solidFill>
                <a:latin typeface="Consolas" panose="020B0609020204030204" pitchFamily="49" charset="0"/>
              </a:rPr>
              <a:t>)</a:t>
            </a:r>
            <a:endParaRPr lang="en-US" altLang="zh-TW" sz="12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router.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back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'./pet/dog'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go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()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TW" altLang="en-US" sz="1200" dirty="0" smtClean="0">
                <a:solidFill>
                  <a:srgbClr val="88846F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200" dirty="0" smtClean="0">
                <a:solidFill>
                  <a:srgbClr val="88846F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200" dirty="0">
                <a:solidFill>
                  <a:srgbClr val="88846F"/>
                </a:solidFill>
                <a:latin typeface="Consolas" panose="020B0609020204030204" pitchFamily="49" charset="0"/>
              </a:rPr>
              <a:t>移動到特定歷史紀錄，帶入數字，負數為往前，正整數為</a:t>
            </a:r>
            <a:r>
              <a:rPr lang="zh-TW" altLang="en-US" sz="1200" dirty="0" smtClean="0">
                <a:solidFill>
                  <a:srgbClr val="88846F"/>
                </a:solidFill>
                <a:latin typeface="Consolas" panose="020B0609020204030204" pitchFamily="49" charset="0"/>
              </a:rPr>
              <a:t>往後</a:t>
            </a:r>
            <a:endParaRPr lang="en-US" altLang="zh-TW" sz="12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router.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2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75C543-5DF2-C046-812D-F713F01C9772}"/>
              </a:ext>
            </a:extLst>
          </p:cNvPr>
          <p:cNvSpPr/>
          <p:nvPr/>
        </p:nvSpPr>
        <p:spPr>
          <a:xfrm>
            <a:off x="6762942" y="1823942"/>
            <a:ext cx="5305430" cy="103798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2C6A4F-0059-674F-A833-99BF58E2201F}"/>
              </a:ext>
            </a:extLst>
          </p:cNvPr>
          <p:cNvSpPr/>
          <p:nvPr/>
        </p:nvSpPr>
        <p:spPr>
          <a:xfrm>
            <a:off x="6864805" y="1934240"/>
            <a:ext cx="49948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&lt;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button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@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click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="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pushRouter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"&gt;push&lt;/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button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button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@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click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="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replaceRouter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"&gt;replace&lt;/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button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button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@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click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="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back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"&gt;back&lt;/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button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button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@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click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="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go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"&gt;go&lt;/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button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7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2174982" y="2302930"/>
            <a:ext cx="7392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3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路由設定</a:t>
            </a:r>
            <a:endParaRPr lang="en-US" sz="6000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668893" y="2117160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08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27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08.</a:t>
              </a:r>
              <a:r>
                <a:rPr lang="zh-TW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路由設定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b="1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linkActiveClass﹨linkExactActiveClass</a:t>
            </a:r>
            <a:endParaRPr lang="en-US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3B1979-7B7D-CE46-8CB4-50ED602EA42E}"/>
              </a:ext>
            </a:extLst>
          </p:cNvPr>
          <p:cNvSpPr/>
          <p:nvPr/>
        </p:nvSpPr>
        <p:spPr>
          <a:xfrm>
            <a:off x="626327" y="1292035"/>
            <a:ext cx="1049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在使用 </a:t>
            </a:r>
            <a:r>
              <a:rPr lang="en-US" altLang="zh-TW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&lt;router-link&gt;</a:t>
            </a: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時， 能夠使用 </a:t>
            </a:r>
            <a:r>
              <a:rPr lang="en-US" altLang="zh-TW" sz="1600" dirty="0" err="1" smtClean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linkActiveClass</a:t>
            </a:r>
            <a:r>
              <a:rPr lang="en-US" altLang="zh-TW" sz="1600" dirty="0" smtClean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1600" dirty="0" smtClean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模糊比對</a:t>
            </a:r>
            <a:r>
              <a:rPr lang="en-US" altLang="zh-TW" sz="1600" dirty="0" smtClean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1600" dirty="0" smtClean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1600" dirty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 err="1" smtClean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linkExactActiveClass</a:t>
            </a:r>
            <a:r>
              <a:rPr lang="en-US" altLang="zh-TW" sz="1600" dirty="0" smtClean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1600" dirty="0" smtClean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精確比對</a:t>
            </a:r>
            <a:r>
              <a:rPr lang="en-US" altLang="zh-TW" sz="1600" dirty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1600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來定義對應當前頁面時要加上的 </a:t>
            </a:r>
            <a:r>
              <a:rPr lang="en-US" altLang="zh-TW" sz="1600" dirty="0" smtClean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</a:t>
            </a: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zh-TW" altLang="en-US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1391" y="2020999"/>
            <a:ext cx="62450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router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createRouter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  history: 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createWebHistory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process.env.BASE_URL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  routes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600" dirty="0">
                <a:solidFill>
                  <a:schemeClr val="accent4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600" dirty="0">
                <a:solidFill>
                  <a:schemeClr val="accent4"/>
                </a:solidFill>
                <a:latin typeface="Consolas" panose="020B0609020204030204" pitchFamily="49" charset="0"/>
              </a:rPr>
              <a:t>預設</a:t>
            </a:r>
            <a:r>
              <a:rPr lang="en-US" altLang="zh-TW" sz="1600" dirty="0">
                <a:solidFill>
                  <a:schemeClr val="accent4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router-link-active</a:t>
            </a:r>
            <a:r>
              <a:rPr lang="en-US" altLang="zh-TW" sz="1600" dirty="0">
                <a:solidFill>
                  <a:schemeClr val="accent4"/>
                </a:solidFill>
                <a:latin typeface="Consolas" panose="020B0609020204030204" pitchFamily="49" charset="0"/>
              </a:rPr>
              <a:t>  </a:t>
            </a:r>
            <a:endParaRPr lang="en-US" altLang="zh-TW" sz="1600" dirty="0" smtClean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linkActiveClass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'customs-</a:t>
            </a:r>
            <a:r>
              <a:rPr lang="en-US" altLang="zh-TW" sz="1600" dirty="0" err="1">
                <a:solidFill>
                  <a:srgbClr val="E6DB74"/>
                </a:solidFill>
                <a:latin typeface="Consolas" panose="020B0609020204030204" pitchFamily="49" charset="0"/>
              </a:rPr>
              <a:t>linkActiveClass</a:t>
            </a:r>
            <a:r>
              <a:rPr lang="en-US" altLang="zh-TW" sz="16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endParaRPr lang="en-US" altLang="zh-TW" sz="16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6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chemeClr val="accent4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600" dirty="0">
                <a:solidFill>
                  <a:schemeClr val="accent4"/>
                </a:solidFill>
                <a:latin typeface="Consolas" panose="020B0609020204030204" pitchFamily="49" charset="0"/>
              </a:rPr>
              <a:t>預設</a:t>
            </a:r>
            <a:r>
              <a:rPr lang="en-US" altLang="zh-TW" sz="1600" dirty="0">
                <a:solidFill>
                  <a:schemeClr val="accent4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router-link-exact-active</a:t>
            </a:r>
          </a:p>
          <a:p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linkExactActiveClass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6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'customs-</a:t>
            </a:r>
            <a:r>
              <a:rPr lang="en-US" altLang="zh-TW" sz="1600" dirty="0" err="1" smtClean="0">
                <a:solidFill>
                  <a:srgbClr val="E6DB74"/>
                </a:solidFill>
                <a:latin typeface="Consolas" panose="020B0609020204030204" pitchFamily="49" charset="0"/>
              </a:rPr>
              <a:t>linkExactActiveClass</a:t>
            </a:r>
            <a:r>
              <a:rPr lang="en-US" altLang="zh-TW" sz="16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endParaRPr lang="en-US" altLang="zh-TW" sz="16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E75C543-5DF2-C046-812D-F713F01C9772}"/>
              </a:ext>
            </a:extLst>
          </p:cNvPr>
          <p:cNvSpPr/>
          <p:nvPr/>
        </p:nvSpPr>
        <p:spPr>
          <a:xfrm>
            <a:off x="777318" y="1998415"/>
            <a:ext cx="6329160" cy="262624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8" y="6129477"/>
            <a:ext cx="7268589" cy="50489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18" y="4857885"/>
            <a:ext cx="4239217" cy="10383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242313" y="1921029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dirty="0" err="1">
                <a:solidFill>
                  <a:srgbClr val="F92672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92672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.customs-linkActiveClass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color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600" dirty="0">
                <a:solidFill>
                  <a:srgbClr val="AE81FF"/>
                </a:solidFill>
                <a:latin typeface="Consolas" panose="020B0609020204030204" pitchFamily="49" charset="0"/>
              </a:rPr>
              <a:t>#42b983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6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綠色</a:t>
            </a:r>
            <a:endParaRPr lang="en-US" altLang="zh-TW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 err="1">
                <a:solidFill>
                  <a:srgbClr val="F92672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92672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.customs-linkExactActiveClass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color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600" dirty="0">
                <a:solidFill>
                  <a:srgbClr val="AE81FF"/>
                </a:solidFill>
                <a:latin typeface="Consolas" panose="020B0609020204030204" pitchFamily="49" charset="0"/>
              </a:rPr>
              <a:t>#2857bd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chemeClr val="accent4"/>
                </a:solidFill>
                <a:latin typeface="Consolas" panose="020B0609020204030204" pitchFamily="49" charset="0"/>
              </a:rPr>
              <a:t>藍色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E75C543-5DF2-C046-812D-F713F01C9772}"/>
              </a:ext>
            </a:extLst>
          </p:cNvPr>
          <p:cNvSpPr/>
          <p:nvPr/>
        </p:nvSpPr>
        <p:spPr>
          <a:xfrm>
            <a:off x="7190550" y="1998415"/>
            <a:ext cx="4264297" cy="171384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D3B1979-7B7D-CE46-8CB4-50ED602EA42E}"/>
              </a:ext>
            </a:extLst>
          </p:cNvPr>
          <p:cNvSpPr/>
          <p:nvPr/>
        </p:nvSpPr>
        <p:spPr>
          <a:xfrm>
            <a:off x="5142753" y="5042772"/>
            <a:ext cx="51475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/pet =&gt; </a:t>
            </a: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符合 模糊比對</a:t>
            </a:r>
            <a:r>
              <a:rPr lang="en-US" altLang="zh-TW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顯示綠色</a:t>
            </a:r>
            <a:r>
              <a:rPr lang="en-US" altLang="zh-TW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r>
              <a:rPr lang="en-US" altLang="zh-TW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/pet/dog =&gt;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符合模糊</a:t>
            </a: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比對</a:t>
            </a:r>
            <a:r>
              <a:rPr lang="en-US" altLang="zh-TW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精準比對</a:t>
            </a:r>
            <a:r>
              <a:rPr lang="en-US" altLang="zh-TW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顯示藍色</a:t>
            </a:r>
            <a:r>
              <a:rPr lang="en-US" altLang="zh-TW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zh-TW" altLang="en-US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569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08.</a:t>
              </a:r>
              <a:r>
                <a:rPr lang="zh-TW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路由設定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b="1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scrollBehavior</a:t>
            </a:r>
            <a:endParaRPr lang="en-US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3B1979-7B7D-CE46-8CB4-50ED602EA42E}"/>
              </a:ext>
            </a:extLst>
          </p:cNvPr>
          <p:cNvSpPr/>
          <p:nvPr/>
        </p:nvSpPr>
        <p:spPr>
          <a:xfrm>
            <a:off x="626327" y="1292035"/>
            <a:ext cx="1049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一般在切換頁面時，並不會去調整頁面到滾動的指定位置，比如當前頁面滾動到位置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altLang="zh-TW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000</a:t>
            </a: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，在切換頁面後他仍會停留在</a:t>
            </a:r>
            <a:r>
              <a:rPr lang="en-US" altLang="zh-TW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1000</a:t>
            </a: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位置，為了有更好的使用者體驗，可以使用 </a:t>
            </a:r>
            <a:r>
              <a:rPr lang="en-US" altLang="zh-TW" sz="1600" dirty="0" err="1" smtClean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scrollBehavior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，來操作頁面滾動的位置</a:t>
            </a:r>
          </a:p>
        </p:txBody>
      </p:sp>
      <p:sp>
        <p:nvSpPr>
          <p:cNvPr id="3" name="矩形 2"/>
          <p:cNvSpPr/>
          <p:nvPr/>
        </p:nvSpPr>
        <p:spPr>
          <a:xfrm>
            <a:off x="861391" y="2020999"/>
            <a:ext cx="62450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router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createRouter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  history: 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createWebHistory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process.env.BASE_URL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  routes,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scrollBehavior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to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savedPosition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600" dirty="0">
                <a:solidFill>
                  <a:srgbClr val="88846F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600" dirty="0">
                <a:solidFill>
                  <a:srgbClr val="88846F"/>
                </a:solidFill>
                <a:latin typeface="Consolas" panose="020B0609020204030204" pitchFamily="49" charset="0"/>
              </a:rPr>
              <a:t>每次切換頁面都滾動回到頂部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{ top: </a:t>
            </a:r>
            <a:r>
              <a:rPr lang="en-US" altLang="zh-TW" sz="16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 behavior: 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'smooth'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 }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  },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E75C543-5DF2-C046-812D-F713F01C9772}"/>
              </a:ext>
            </a:extLst>
          </p:cNvPr>
          <p:cNvSpPr/>
          <p:nvPr/>
        </p:nvSpPr>
        <p:spPr>
          <a:xfrm>
            <a:off x="777318" y="1998415"/>
            <a:ext cx="6329160" cy="214620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7318" y="450487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88846F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8846F"/>
                </a:solidFill>
                <a:latin typeface="Consolas" panose="020B0609020204030204" pitchFamily="49" charset="0"/>
              </a:rPr>
              <a:t>在元素 </a:t>
            </a:r>
            <a:r>
              <a:rPr lang="en-US" altLang="zh-TW" dirty="0">
                <a:solidFill>
                  <a:srgbClr val="88846F"/>
                </a:solidFill>
                <a:latin typeface="Consolas" panose="020B0609020204030204" pitchFamily="49" charset="0"/>
              </a:rPr>
              <a:t>#main </a:t>
            </a:r>
            <a:r>
              <a:rPr lang="zh-TW" altLang="en-US" dirty="0">
                <a:solidFill>
                  <a:srgbClr val="88846F"/>
                </a:solidFill>
                <a:latin typeface="Consolas" panose="020B0609020204030204" pitchFamily="49" charset="0"/>
              </a:rPr>
              <a:t>上方滾動 </a:t>
            </a:r>
            <a:r>
              <a:rPr lang="en-US" altLang="zh-TW" dirty="0">
                <a:solidFill>
                  <a:srgbClr val="88846F"/>
                </a:solidFill>
                <a:latin typeface="Consolas" panose="020B0609020204030204" pitchFamily="49" charset="0"/>
              </a:rPr>
              <a:t>10px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88846F"/>
                </a:solidFill>
                <a:latin typeface="Consolas" panose="020B0609020204030204" pitchFamily="49" charset="0"/>
              </a:rPr>
              <a:t>// el: </a:t>
            </a:r>
            <a:r>
              <a:rPr lang="en-US" altLang="zh-TW" dirty="0" err="1">
                <a:solidFill>
                  <a:srgbClr val="88846F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altLang="zh-TW" dirty="0">
                <a:solidFill>
                  <a:srgbClr val="88846F"/>
                </a:solidFill>
                <a:latin typeface="Consolas" panose="020B0609020204030204" pitchFamily="49" charset="0"/>
              </a:rPr>
              <a:t>('main'),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 el: </a:t>
            </a:r>
            <a:r>
              <a:rPr lang="en-US" altLang="zh-TW" dirty="0">
                <a:solidFill>
                  <a:srgbClr val="E6DB74"/>
                </a:solidFill>
                <a:latin typeface="Consolas" panose="020B0609020204030204" pitchFamily="49" charset="0"/>
              </a:rPr>
              <a:t>'#main'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 top: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E75C543-5DF2-C046-812D-F713F01C9772}"/>
              </a:ext>
            </a:extLst>
          </p:cNvPr>
          <p:cNvSpPr/>
          <p:nvPr/>
        </p:nvSpPr>
        <p:spPr>
          <a:xfrm>
            <a:off x="777318" y="4352332"/>
            <a:ext cx="6329160" cy="214620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551" y="1998415"/>
            <a:ext cx="4820888" cy="405317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9094305" y="4083102"/>
            <a:ext cx="242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從哪個頁面來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9094305" y="2517773"/>
            <a:ext cx="22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將要進入的頁面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741054" y="5553850"/>
            <a:ext cx="335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savePosition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有觸發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popstate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474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2174982" y="2302930"/>
            <a:ext cx="7392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3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路由守衛</a:t>
            </a:r>
            <a:endParaRPr lang="en-US" sz="6000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668893" y="2117160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09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406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09.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路由守衛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路由守衛</a:t>
            </a:r>
            <a:r>
              <a:rPr lang="en-US" altLang="zh-TW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(Navigation Guards)</a:t>
            </a:r>
            <a:endParaRPr lang="en-US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3B1979-7B7D-CE46-8CB4-50ED602EA42E}"/>
              </a:ext>
            </a:extLst>
          </p:cNvPr>
          <p:cNvSpPr/>
          <p:nvPr/>
        </p:nvSpPr>
        <p:spPr>
          <a:xfrm>
            <a:off x="603463" y="1202609"/>
            <a:ext cx="9043144" cy="41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透過路由守衛可以做到像是判斷是否為登入狀態，並放行到特定頁面</a:t>
            </a:r>
            <a:endParaRPr lang="zh-TW" altLang="en-US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E75C543-5DF2-C046-812D-F713F01C9772}"/>
              </a:ext>
            </a:extLst>
          </p:cNvPr>
          <p:cNvSpPr/>
          <p:nvPr/>
        </p:nvSpPr>
        <p:spPr>
          <a:xfrm>
            <a:off x="721849" y="2433026"/>
            <a:ext cx="5629255" cy="415523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60782" y="2553697"/>
            <a:ext cx="6096000" cy="36625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router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createRouter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({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...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})</a:t>
            </a:r>
          </a:p>
          <a:p>
            <a:endParaRPr lang="en-US" altLang="zh-TW" sz="16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router.</a:t>
            </a:r>
            <a:r>
              <a:rPr lang="en-US" altLang="zh-TW" sz="16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beforeEach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async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US" altLang="zh-TW" sz="1600" i="1" dirty="0" smtClean="0">
                <a:solidFill>
                  <a:srgbClr val="FD971F"/>
                </a:solidFill>
                <a:latin typeface="Consolas" panose="020B0609020204030204" pitchFamily="49" charset="0"/>
              </a:rPr>
              <a:t>to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i="1" dirty="0" smtClean="0">
                <a:solidFill>
                  <a:srgbClr val="FD971F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600" i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 next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16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600" dirty="0">
                <a:solidFill>
                  <a:srgbClr val="88846F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600" dirty="0">
                <a:solidFill>
                  <a:srgbClr val="88846F"/>
                </a:solidFill>
                <a:latin typeface="Consolas" panose="020B0609020204030204" pitchFamily="49" charset="0"/>
              </a:rPr>
              <a:t>判斷是否有登入 且 不是在登入頁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!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isAuthenticated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to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.name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!==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'Login</a:t>
            </a:r>
            <a:r>
              <a:rPr lang="en-US" altLang="zh-TW" sz="16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600" dirty="0">
                <a:solidFill>
                  <a:srgbClr val="88846F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600" dirty="0">
                <a:solidFill>
                  <a:srgbClr val="88846F"/>
                </a:solidFill>
                <a:latin typeface="Consolas" panose="020B0609020204030204" pitchFamily="49" charset="0"/>
              </a:rPr>
              <a:t>導到登入頁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{ name: </a:t>
            </a:r>
            <a:r>
              <a:rPr lang="en-US" altLang="zh-TW" sz="1600" dirty="0">
                <a:solidFill>
                  <a:srgbClr val="E6DB74"/>
                </a:solidFill>
                <a:latin typeface="Consolas" panose="020B0609020204030204" pitchFamily="49" charset="0"/>
              </a:rPr>
              <a:t>'Login'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  }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600" dirty="0">
                <a:solidFill>
                  <a:srgbClr val="88846F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600" dirty="0">
                <a:solidFill>
                  <a:srgbClr val="88846F"/>
                </a:solidFill>
                <a:latin typeface="Consolas" panose="020B0609020204030204" pitchFamily="49" charset="0"/>
              </a:rPr>
              <a:t>放行到要去到頁面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600" dirty="0">
                <a:solidFill>
                  <a:srgbClr val="88846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88846F"/>
                </a:solidFill>
                <a:latin typeface="Consolas" panose="020B0609020204030204" pitchFamily="49" charset="0"/>
              </a:rPr>
              <a:t> // </a:t>
            </a:r>
            <a:r>
              <a:rPr lang="en-US" altLang="zh-TW" sz="1600" dirty="0">
                <a:solidFill>
                  <a:srgbClr val="88846F"/>
                </a:solidFill>
                <a:latin typeface="Consolas" panose="020B0609020204030204" pitchFamily="49" charset="0"/>
              </a:rPr>
              <a:t>return </a:t>
            </a:r>
            <a:r>
              <a:rPr lang="en-US" altLang="zh-TW" sz="1600" dirty="0" smtClean="0">
                <a:solidFill>
                  <a:srgbClr val="88846F"/>
                </a:solidFill>
                <a:latin typeface="Consolas" panose="020B0609020204030204" pitchFamily="49" charset="0"/>
              </a:rPr>
              <a:t>false</a:t>
            </a:r>
            <a:r>
              <a:rPr lang="zh-TW" altLang="en-US" sz="1600" dirty="0" smtClean="0">
                <a:solidFill>
                  <a:srgbClr val="88846F"/>
                </a:solidFill>
                <a:latin typeface="Consolas" panose="020B0609020204030204" pitchFamily="49" charset="0"/>
              </a:rPr>
              <a:t> 以取消</a:t>
            </a:r>
            <a:r>
              <a:rPr lang="zh-TW" altLang="en-US" sz="1600" dirty="0">
                <a:solidFill>
                  <a:srgbClr val="88846F"/>
                </a:solidFill>
                <a:latin typeface="Consolas" panose="020B0609020204030204" pitchFamily="49" charset="0"/>
              </a:rPr>
              <a:t>頁面轉跳</a:t>
            </a:r>
          </a:p>
          <a:p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037" y="2433026"/>
            <a:ext cx="5001323" cy="3553321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8109841" y="4525515"/>
            <a:ext cx="242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從哪個頁面來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109841" y="2584380"/>
            <a:ext cx="22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將要進入的頁面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D3B1979-7B7D-CE46-8CB4-50ED602EA42E}"/>
              </a:ext>
            </a:extLst>
          </p:cNvPr>
          <p:cNvSpPr/>
          <p:nvPr/>
        </p:nvSpPr>
        <p:spPr>
          <a:xfrm>
            <a:off x="626327" y="1838732"/>
            <a:ext cx="9043144" cy="456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全域路由守衛</a:t>
            </a:r>
            <a:endParaRPr lang="zh-TW" altLang="en-US" dirty="0">
              <a:solidFill>
                <a:srgbClr val="FFC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440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後端路由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01. </a:t>
              </a:r>
              <a:r>
                <a:rPr lang="zh-TW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路由介紹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網站路由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921" y="1463659"/>
            <a:ext cx="7324157" cy="476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3173378" y="6459954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</a:t>
            </a:r>
            <a:r>
              <a:rPr lang="zh-TW" altLang="en-US" sz="1600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來源：</a:t>
            </a:r>
            <a:r>
              <a:rPr lang="en-US" altLang="zh-TW" sz="1600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  <a:r>
              <a:rPr lang="en-US" altLang="zh-TW" sz="16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://book.vue.tw/CH4/4-1-vue-router-intro.html</a:t>
            </a:r>
            <a:endParaRPr lang="zh-TW" altLang="en-US" sz="1600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49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09.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路由守衛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路由守衛</a:t>
            </a:r>
            <a:r>
              <a:rPr lang="en-US" altLang="zh-TW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(Navigation Guards)</a:t>
            </a:r>
            <a:endParaRPr lang="en-US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E75C543-5DF2-C046-812D-F713F01C9772}"/>
              </a:ext>
            </a:extLst>
          </p:cNvPr>
          <p:cNvSpPr/>
          <p:nvPr/>
        </p:nvSpPr>
        <p:spPr>
          <a:xfrm>
            <a:off x="721849" y="2841738"/>
            <a:ext cx="5629255" cy="288325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109841" y="4249067"/>
            <a:ext cx="242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從哪個頁面來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109841" y="2159074"/>
            <a:ext cx="22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將要進入的頁面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D3B1979-7B7D-CE46-8CB4-50ED602EA42E}"/>
              </a:ext>
            </a:extLst>
          </p:cNvPr>
          <p:cNvSpPr/>
          <p:nvPr/>
        </p:nvSpPr>
        <p:spPr>
          <a:xfrm>
            <a:off x="626327" y="1316558"/>
            <a:ext cx="90431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個別路由守衛</a:t>
            </a:r>
            <a:endParaRPr lang="en-US" altLang="zh-TW" dirty="0" smtClean="0">
              <a:solidFill>
                <a:srgbClr val="FFC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beforeEnter</a:t>
            </a:r>
            <a:r>
              <a:rPr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守衛只在進入路由時觸發，</a:t>
            </a:r>
            <a:r>
              <a:rPr lang="zh-TW" altLang="en-US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不會</a:t>
            </a:r>
            <a:r>
              <a:rPr lang="zh-TW" altLang="en-US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 </a:t>
            </a:r>
            <a:r>
              <a:rPr lang="en-US" altLang="zh-TW" dirty="0" err="1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params</a:t>
            </a:r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query </a:t>
            </a:r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 </a:t>
            </a:r>
            <a:r>
              <a:rPr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hash </a:t>
            </a:r>
            <a:r>
              <a:rPr lang="zh-TW" altLang="en-US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改變時觸發，比如從 </a:t>
            </a:r>
            <a:r>
              <a:rPr lang="en-US" altLang="zh-TW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/#about </a:t>
            </a:r>
            <a:r>
              <a:rPr lang="zh-TW" altLang="en-US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進入到 </a:t>
            </a:r>
            <a:r>
              <a:rPr lang="en-US" altLang="zh-TW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/#list</a:t>
            </a:r>
            <a:r>
              <a:rPr lang="zh-TW" altLang="en-US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。只有在從一個不同路由進入才會被觸發</a:t>
            </a:r>
            <a:endParaRPr lang="en-US" altLang="zh-TW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zh-TW" altLang="en-US" dirty="0">
              <a:solidFill>
                <a:srgbClr val="FFC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0782" y="3002411"/>
            <a:ext cx="52273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routes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   path: </a:t>
            </a:r>
            <a:r>
              <a:rPr lang="en-US" altLang="zh-TW" dirty="0">
                <a:solidFill>
                  <a:srgbClr val="E6DB74"/>
                </a:solidFill>
                <a:latin typeface="Consolas" panose="020B0609020204030204" pitchFamily="49" charset="0"/>
              </a:rPr>
              <a:t>'/'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 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   name: </a:t>
            </a:r>
            <a:r>
              <a:rPr lang="en-US" altLang="zh-TW" dirty="0">
                <a:solidFill>
                  <a:srgbClr val="E6DB74"/>
                </a:solidFill>
                <a:latin typeface="Consolas" panose="020B0609020204030204" pitchFamily="49" charset="0"/>
              </a:rPr>
              <a:t>'home'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beforeEnter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: (</a:t>
            </a:r>
            <a:r>
              <a:rPr lang="en-US" altLang="zh-TW" i="1" dirty="0">
                <a:solidFill>
                  <a:srgbClr val="FD971F"/>
                </a:solidFill>
                <a:latin typeface="Consolas" panose="020B0609020204030204" pitchFamily="49" charset="0"/>
              </a:rPr>
              <a:t>to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FD971F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TW" dirty="0">
                <a:solidFill>
                  <a:srgbClr val="88846F"/>
                </a:solidFill>
                <a:latin typeface="Consolas" panose="020B0609020204030204" pitchFamily="49" charset="0"/>
              </a:rPr>
              <a:t>// reject the navigation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E81FF"/>
                </a:solidFill>
                <a:latin typeface="Consolas" panose="020B0609020204030204" pitchFamily="49" charset="0"/>
              </a:rPr>
              <a:t>false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 }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9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09.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路由守衛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路由守衛</a:t>
            </a:r>
            <a:r>
              <a:rPr lang="en-US" altLang="zh-TW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(Navigation Guards)</a:t>
            </a:r>
            <a:endParaRPr lang="en-US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E75C543-5DF2-C046-812D-F713F01C9772}"/>
              </a:ext>
            </a:extLst>
          </p:cNvPr>
          <p:cNvSpPr/>
          <p:nvPr/>
        </p:nvSpPr>
        <p:spPr>
          <a:xfrm>
            <a:off x="721849" y="2007720"/>
            <a:ext cx="5706044" cy="391217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109841" y="4100209"/>
            <a:ext cx="242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從哪個頁面來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109841" y="2159074"/>
            <a:ext cx="22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將要進入的頁面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D3B1979-7B7D-CE46-8CB4-50ED602EA42E}"/>
              </a:ext>
            </a:extLst>
          </p:cNvPr>
          <p:cNvSpPr/>
          <p:nvPr/>
        </p:nvSpPr>
        <p:spPr>
          <a:xfrm>
            <a:off x="626327" y="1316558"/>
            <a:ext cx="90431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元件</a:t>
            </a:r>
            <a:r>
              <a:rPr lang="zh-TW" altLang="en-US" dirty="0" smtClean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內路由守衛</a:t>
            </a:r>
            <a:endParaRPr lang="zh-TW" altLang="en-US" dirty="0">
              <a:solidFill>
                <a:srgbClr val="FFC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2620" y="2261999"/>
            <a:ext cx="48918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在要離開當前元件時調用</a:t>
            </a:r>
            <a:endParaRPr lang="en-US" altLang="zh-TW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onBeforeRouteLeave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((</a:t>
            </a:r>
            <a:r>
              <a:rPr lang="en-US" altLang="zh-TW" i="1" dirty="0">
                <a:solidFill>
                  <a:srgbClr val="FD971F"/>
                </a:solidFill>
                <a:latin typeface="Consolas" panose="020B0609020204030204" pitchFamily="49" charset="0"/>
              </a:rPr>
              <a:t>to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FD971F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 console.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E6DB74"/>
                </a:solidFill>
                <a:latin typeface="Consolas" panose="020B0609020204030204" pitchFamily="49" charset="0"/>
              </a:rPr>
              <a:t>to'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to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E6DB74"/>
                </a:solidFill>
                <a:latin typeface="Consolas" panose="020B0609020204030204" pitchFamily="49" charset="0"/>
              </a:rPr>
              <a:t>from'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US" altLang="zh-TW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當前路由改變，但相同元件被覆用時調用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onBeforeRouteUpdate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((</a:t>
            </a:r>
            <a:r>
              <a:rPr lang="en-US" altLang="zh-TW" i="1" dirty="0">
                <a:solidFill>
                  <a:srgbClr val="FD971F"/>
                </a:solidFill>
                <a:latin typeface="Consolas" panose="020B0609020204030204" pitchFamily="49" charset="0"/>
              </a:rPr>
              <a:t>to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FD971F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 console.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E6DB74"/>
                </a:solidFill>
                <a:latin typeface="Consolas" panose="020B0609020204030204" pitchFamily="49" charset="0"/>
              </a:rPr>
              <a:t>to'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to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E6DB74"/>
                </a:solidFill>
                <a:latin typeface="Consolas" panose="020B0609020204030204" pitchFamily="49" charset="0"/>
              </a:rPr>
              <a:t>from'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42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09.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路由守衛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4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路由完整執行流程</a:t>
            </a:r>
            <a:endParaRPr lang="en-US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109841" y="4100209"/>
            <a:ext cx="242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從哪個頁面來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109841" y="2159074"/>
            <a:ext cx="22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將要進入的頁面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26327" y="1331348"/>
            <a:ext cx="6427894" cy="54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路由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被觸發。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在離開的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件裡調用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beforeRouteLeave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守衛。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調用全域的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beforeEach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守衛。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在被覆用的元件裡調用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beforeRouteUpdate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守衛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2.2+)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在路由配置裡調用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beforeEnter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解析非同步路由元件。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在被啟動的元件裡調用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beforeRouteEnter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調用全域的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beforeResolve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守衛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2.5+)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路由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被確認。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調用全域的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afterEach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鉤子。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觸發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調用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beforeRouteEnter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守衛中傳給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next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的回呼函數，創建好的元件實例會作為回呼函數的參數傳入。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827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2174982" y="2302930"/>
            <a:ext cx="7392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spc="3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meta</a:t>
            </a:r>
            <a:endParaRPr lang="en-US" sz="6000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668893" y="2117160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10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9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10.meta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meta</a:t>
            </a:r>
            <a:endParaRPr lang="en-US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3B1979-7B7D-CE46-8CB4-50ED602EA42E}"/>
              </a:ext>
            </a:extLst>
          </p:cNvPr>
          <p:cNvSpPr/>
          <p:nvPr/>
        </p:nvSpPr>
        <p:spPr>
          <a:xfrm>
            <a:off x="690508" y="1589034"/>
            <a:ext cx="112538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除了之前提過的 </a:t>
            </a:r>
            <a:r>
              <a:rPr lang="en-US" altLang="zh-TW" sz="1600" dirty="0" err="1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params</a:t>
            </a: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與 </a:t>
            </a:r>
            <a:r>
              <a:rPr lang="en-US" altLang="zh-TW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query </a:t>
            </a: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，還可以使用 </a:t>
            </a:r>
            <a:r>
              <a:rPr lang="en-US" altLang="zh-TW" sz="1600" dirty="0" smtClean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meta</a:t>
            </a:r>
            <a:r>
              <a:rPr lang="en-US" altLang="zh-TW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帶上客製資料，並且在 </a:t>
            </a:r>
            <a:r>
              <a:rPr lang="zh-TW" altLang="en-US" sz="1600" dirty="0" smtClean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導航守衛</a:t>
            </a: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或是 </a:t>
            </a:r>
            <a:r>
              <a:rPr lang="en-US" altLang="zh-TW" sz="1600" dirty="0" smtClean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$route/</a:t>
            </a:r>
            <a:r>
              <a:rPr lang="en-US" altLang="zh-TW" sz="1600" dirty="0" err="1" smtClean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useRoute</a:t>
            </a:r>
            <a:r>
              <a:rPr lang="en-US" altLang="zh-TW" sz="1600" dirty="0" smtClean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</a:t>
            </a:r>
            <a:r>
              <a:rPr lang="zh-TW" altLang="en-US" sz="1600" dirty="0" smtClean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取得值</a:t>
            </a:r>
            <a:endParaRPr lang="zh-TW" altLang="en-US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6327" y="2564398"/>
            <a:ext cx="36053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path: 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'/dynamic/:id'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name: 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'dynamic'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component: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DynamicRoute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meta: {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customKey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'this is meta!'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},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E75C543-5DF2-C046-812D-F713F01C9772}"/>
              </a:ext>
            </a:extLst>
          </p:cNvPr>
          <p:cNvSpPr/>
          <p:nvPr/>
        </p:nvSpPr>
        <p:spPr>
          <a:xfrm>
            <a:off x="721849" y="2484120"/>
            <a:ext cx="3865391" cy="196088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983" y="2484120"/>
            <a:ext cx="5468113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2174982" y="2302930"/>
            <a:ext cx="7392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3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過渡動畫</a:t>
            </a:r>
            <a:endParaRPr lang="en-US" sz="6000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668893" y="2117160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 smtClean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11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49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10.</a:t>
              </a:r>
              <a:r>
                <a:rPr lang="zh-TW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過渡動畫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過渡動畫</a:t>
            </a:r>
            <a:r>
              <a:rPr lang="en-US" altLang="zh-TW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(Transitions)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3B1979-7B7D-CE46-8CB4-50ED602EA42E}"/>
              </a:ext>
            </a:extLst>
          </p:cNvPr>
          <p:cNvSpPr/>
          <p:nvPr/>
        </p:nvSpPr>
        <p:spPr>
          <a:xfrm>
            <a:off x="626327" y="1589034"/>
            <a:ext cx="57737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可以透過 </a:t>
            </a:r>
            <a:r>
              <a:rPr lang="en-US" altLang="zh-TW" sz="1600" dirty="0" err="1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的 </a:t>
            </a:r>
            <a:r>
              <a:rPr lang="en-US" altLang="zh-TW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transition</a:t>
            </a:r>
            <a:r>
              <a:rPr lang="zh-TW" altLang="en-US" sz="1600" dirty="0" smtClean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元件做出路由切換時的轉場動畫</a:t>
            </a:r>
            <a:endParaRPr lang="zh-TW" altLang="en-US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E75C543-5DF2-C046-812D-F713F01C9772}"/>
              </a:ext>
            </a:extLst>
          </p:cNvPr>
          <p:cNvSpPr/>
          <p:nvPr/>
        </p:nvSpPr>
        <p:spPr>
          <a:xfrm>
            <a:off x="721849" y="2484120"/>
            <a:ext cx="5329701" cy="196088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4550" y="2879784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router-view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v-slot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="{ Component, route }"&gt;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transition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E6DB74"/>
                </a:solidFill>
                <a:latin typeface="Consolas" panose="020B0609020204030204" pitchFamily="49" charset="0"/>
              </a:rPr>
              <a:t>"slide"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&gt;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component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: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="Component" :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key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="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route.path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transition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router-view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51750" y="429714"/>
            <a:ext cx="41275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.slide-enter-active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.slide-leave-active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transition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dirty="0">
                <a:solidFill>
                  <a:srgbClr val="66D9EF"/>
                </a:solidFill>
                <a:latin typeface="Consolas" panose="020B0609020204030204" pitchFamily="49" charset="0"/>
              </a:rPr>
              <a:t>all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E81FF"/>
                </a:solidFill>
                <a:latin typeface="Consolas" panose="020B0609020204030204" pitchFamily="49" charset="0"/>
              </a:rPr>
              <a:t>0.75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6D9EF"/>
                </a:solidFill>
                <a:latin typeface="Consolas" panose="020B0609020204030204" pitchFamily="49" charset="0"/>
              </a:rPr>
              <a:t>ease-out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.slide-enter-to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position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dirty="0">
                <a:solidFill>
                  <a:srgbClr val="66D9EF"/>
                </a:solidFill>
                <a:latin typeface="Consolas" panose="020B0609020204030204" pitchFamily="49" charset="0"/>
              </a:rPr>
              <a:t>absolute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right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.slide-enter-from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position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dirty="0">
                <a:solidFill>
                  <a:srgbClr val="66D9EF"/>
                </a:solidFill>
                <a:latin typeface="Consolas" panose="020B0609020204030204" pitchFamily="49" charset="0"/>
              </a:rPr>
              <a:t>absolute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right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dirty="0">
                <a:solidFill>
                  <a:srgbClr val="AE81FF"/>
                </a:solidFill>
                <a:latin typeface="Consolas" panose="020B0609020204030204" pitchFamily="49" charset="0"/>
              </a:rPr>
              <a:t>-100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.slide-leave-to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position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dirty="0">
                <a:solidFill>
                  <a:srgbClr val="66D9EF"/>
                </a:solidFill>
                <a:latin typeface="Consolas" panose="020B0609020204030204" pitchFamily="49" charset="0"/>
              </a:rPr>
              <a:t>absolute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left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dirty="0">
                <a:solidFill>
                  <a:srgbClr val="AE81FF"/>
                </a:solidFill>
                <a:latin typeface="Consolas" panose="020B0609020204030204" pitchFamily="49" charset="0"/>
              </a:rPr>
              <a:t>-100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.slide-leave-from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position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dirty="0">
                <a:solidFill>
                  <a:srgbClr val="66D9EF"/>
                </a:solidFill>
                <a:latin typeface="Consolas" panose="020B0609020204030204" pitchFamily="49" charset="0"/>
              </a:rPr>
              <a:t>absolute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left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E75C543-5DF2-C046-812D-F713F01C9772}"/>
              </a:ext>
            </a:extLst>
          </p:cNvPr>
          <p:cNvSpPr/>
          <p:nvPr/>
        </p:nvSpPr>
        <p:spPr>
          <a:xfrm>
            <a:off x="7440149" y="375110"/>
            <a:ext cx="3837451" cy="624793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381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70091"/>
            <a:ext cx="97647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前端</a:t>
            </a: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路由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01. </a:t>
              </a:r>
              <a:r>
                <a:rPr lang="zh-TW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路由介紹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字方塊 10"/>
          <p:cNvSpPr txBox="1"/>
          <p:nvPr/>
        </p:nvSpPr>
        <p:spPr>
          <a:xfrm>
            <a:off x="2959100" y="6459954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</a:t>
            </a:r>
            <a:r>
              <a:rPr lang="zh-TW" altLang="en-US" sz="1600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來源：</a:t>
            </a:r>
            <a:r>
              <a:rPr lang="en-US" altLang="zh-TW" sz="1600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  <a:r>
              <a:rPr lang="en-US" altLang="zh-TW" sz="16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://book.vue.tw/CH4/4-1-vue-router-intro.html</a:t>
            </a:r>
            <a:endParaRPr lang="zh-TW" altLang="en-US" sz="1600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146" name="Picture 2" descr="前端路由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125" y="1447801"/>
            <a:ext cx="7073750" cy="491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73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2174982" y="1424025"/>
            <a:ext cx="5285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安裝</a:t>
            </a:r>
            <a:endParaRPr lang="en-US" sz="6000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668893" y="1238255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02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79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70091"/>
            <a:ext cx="9764751" cy="74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err="1" smtClean="0">
                <a:solidFill>
                  <a:srgbClr val="40B88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endParaRPr lang="zh-TW" altLang="en-US" sz="3200" dirty="0">
              <a:solidFill>
                <a:srgbClr val="40B88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Poppins Medium" panose="00000600000000000000" pitchFamily="2" charset="0"/>
                </a:rPr>
                <a:t>02.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Poppins Medium" panose="00000600000000000000" pitchFamily="2" charset="0"/>
                </a:rPr>
                <a:t>安裝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18B7EA2C-D2D8-7146-B88D-566C26AA0C4F}"/>
              </a:ext>
            </a:extLst>
          </p:cNvPr>
          <p:cNvSpPr txBox="1"/>
          <p:nvPr/>
        </p:nvSpPr>
        <p:spPr>
          <a:xfrm>
            <a:off x="1572322" y="2140262"/>
            <a:ext cx="2346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400" dirty="0" err="1">
                <a:solidFill>
                  <a:srgbClr val="F08D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en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F08D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</a:t>
            </a:r>
            <a:r>
              <a:rPr lang="en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" altLang="zh-TW" sz="1400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vue-router@4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F2CE111-ECBD-444E-B760-41C2C303E490}"/>
              </a:ext>
            </a:extLst>
          </p:cNvPr>
          <p:cNvSpPr txBox="1"/>
          <p:nvPr/>
        </p:nvSpPr>
        <p:spPr>
          <a:xfrm>
            <a:off x="1382753" y="1387893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endParaRPr kumimoji="1" lang="zh-TW" altLang="en-US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9DC453-3B83-EA41-9279-D5C1A121FDA3}"/>
              </a:ext>
            </a:extLst>
          </p:cNvPr>
          <p:cNvSpPr/>
          <p:nvPr/>
        </p:nvSpPr>
        <p:spPr>
          <a:xfrm>
            <a:off x="1449659" y="1963294"/>
            <a:ext cx="9590874" cy="67085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61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2174981" y="2181518"/>
            <a:ext cx="6589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基礎用法</a:t>
            </a:r>
            <a:endParaRPr lang="en-US" sz="6000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668893" y="1995748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03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4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說明</a:t>
            </a:r>
            <a:endParaRPr lang="en-US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03463" y="219669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03.</a:t>
              </a:r>
              <a:r>
                <a:rPr lang="en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基礎用法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E188B1F1-8EAE-304A-8889-1F8546183257}"/>
              </a:ext>
            </a:extLst>
          </p:cNvPr>
          <p:cNvSpPr/>
          <p:nvPr/>
        </p:nvSpPr>
        <p:spPr>
          <a:xfrm>
            <a:off x="1624519" y="1450651"/>
            <a:ext cx="8452624" cy="416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透過 </a:t>
            </a:r>
            <a:r>
              <a:rPr lang="en" altLang="zh-TW" sz="16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Router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，可以讓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元件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依照路由的設定，在畫面上的特定位置渲染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元件</a:t>
            </a:r>
            <a:endParaRPr lang="zh-TW" altLang="en-US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795185-1378-524B-8615-1B972E5D754F}"/>
              </a:ext>
            </a:extLst>
          </p:cNvPr>
          <p:cNvSpPr/>
          <p:nvPr/>
        </p:nvSpPr>
        <p:spPr>
          <a:xfrm>
            <a:off x="6533772" y="2438400"/>
            <a:ext cx="5338957" cy="380600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5BA6C93-0F3E-824A-A222-82CEC4522619}"/>
              </a:ext>
            </a:extLst>
          </p:cNvPr>
          <p:cNvSpPr/>
          <p:nvPr/>
        </p:nvSpPr>
        <p:spPr>
          <a:xfrm>
            <a:off x="280319" y="2438400"/>
            <a:ext cx="2893060" cy="207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4366525-6DB3-6141-ABCF-8AF25EDB1AA9}"/>
              </a:ext>
            </a:extLst>
          </p:cNvPr>
          <p:cNvSpPr/>
          <p:nvPr/>
        </p:nvSpPr>
        <p:spPr>
          <a:xfrm>
            <a:off x="1353777" y="4587747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路由表</a:t>
            </a:r>
            <a:endParaRPr lang="en-US" altLang="zh-TW" sz="1400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04CBA5C-346F-794D-A571-0980ED892587}"/>
              </a:ext>
            </a:extLst>
          </p:cNvPr>
          <p:cNvSpPr/>
          <p:nvPr/>
        </p:nvSpPr>
        <p:spPr>
          <a:xfrm>
            <a:off x="8931380" y="6334780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網頁</a:t>
            </a:r>
            <a:endParaRPr lang="en-US" altLang="zh-TW" sz="14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268D996-7DA3-F343-BC4E-4338F7209FC0}"/>
              </a:ext>
            </a:extLst>
          </p:cNvPr>
          <p:cNvSpPr/>
          <p:nvPr/>
        </p:nvSpPr>
        <p:spPr>
          <a:xfrm>
            <a:off x="3520886" y="2438399"/>
            <a:ext cx="2665379" cy="184009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C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7DEA39E-8617-5A41-9699-83076C325D4F}"/>
              </a:ext>
            </a:extLst>
          </p:cNvPr>
          <p:cNvSpPr/>
          <p:nvPr/>
        </p:nvSpPr>
        <p:spPr>
          <a:xfrm>
            <a:off x="3520886" y="4404316"/>
            <a:ext cx="2665379" cy="184009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C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25DA5C6-77D8-4A4B-BD80-DFF752C7468F}"/>
              </a:ext>
            </a:extLst>
          </p:cNvPr>
          <p:cNvSpPr/>
          <p:nvPr/>
        </p:nvSpPr>
        <p:spPr>
          <a:xfrm>
            <a:off x="4397746" y="6321049"/>
            <a:ext cx="911660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err="1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-US" altLang="zh-CN" sz="1400" dirty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400" dirty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元件</a:t>
            </a:r>
            <a:endParaRPr lang="en-US" altLang="zh-TW" sz="1400" dirty="0">
              <a:solidFill>
                <a:srgbClr val="FFC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3BB0FA8-A944-E04C-AFE5-2DB57AF78CE6}"/>
              </a:ext>
            </a:extLst>
          </p:cNvPr>
          <p:cNvSpPr/>
          <p:nvPr/>
        </p:nvSpPr>
        <p:spPr>
          <a:xfrm>
            <a:off x="6688633" y="3067858"/>
            <a:ext cx="5029231" cy="3039779"/>
          </a:xfrm>
          <a:prstGeom prst="rect">
            <a:avLst/>
          </a:prstGeom>
          <a:noFill/>
          <a:ln w="28575">
            <a:solidFill>
              <a:srgbClr val="DF5824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D49019F-3B1E-1547-A1EE-69AAF396EE2C}"/>
              </a:ext>
            </a:extLst>
          </p:cNvPr>
          <p:cNvSpPr txBox="1"/>
          <p:nvPr/>
        </p:nvSpPr>
        <p:spPr>
          <a:xfrm>
            <a:off x="6694149" y="3067858"/>
            <a:ext cx="179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DF58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&lt;router-view&gt;</a:t>
            </a:r>
            <a:endParaRPr kumimoji="1" lang="zh-TW" altLang="en-US" dirty="0">
              <a:solidFill>
                <a:srgbClr val="DF582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90DDB55-E8AF-524C-BF02-DCF7BA5A9AB8}"/>
              </a:ext>
            </a:extLst>
          </p:cNvPr>
          <p:cNvSpPr/>
          <p:nvPr/>
        </p:nvSpPr>
        <p:spPr>
          <a:xfrm>
            <a:off x="4169736" y="3204555"/>
            <a:ext cx="1367683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Component A</a:t>
            </a:r>
            <a:endParaRPr lang="en-US" altLang="zh-TW" sz="1400" dirty="0">
              <a:solidFill>
                <a:srgbClr val="FFC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6A09BB2-1CAE-C545-8933-65159335D01F}"/>
              </a:ext>
            </a:extLst>
          </p:cNvPr>
          <p:cNvSpPr/>
          <p:nvPr/>
        </p:nvSpPr>
        <p:spPr>
          <a:xfrm>
            <a:off x="4169733" y="5173105"/>
            <a:ext cx="1367683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Component B</a:t>
            </a:r>
            <a:endParaRPr lang="en-US" altLang="zh-TW" sz="1400" dirty="0">
              <a:solidFill>
                <a:srgbClr val="FFC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133026-5CFC-594A-9755-9606EE9157BD}"/>
              </a:ext>
            </a:extLst>
          </p:cNvPr>
          <p:cNvSpPr/>
          <p:nvPr/>
        </p:nvSpPr>
        <p:spPr>
          <a:xfrm>
            <a:off x="280318" y="2575167"/>
            <a:ext cx="28701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200" dirty="0">
                <a:solidFill>
                  <a:srgbClr val="F8F8F2"/>
                </a:solidFill>
                <a:latin typeface="Menlo" panose="020B0609030804020204" pitchFamily="49" charset="0"/>
              </a:rPr>
              <a:t>routes: [</a:t>
            </a:r>
          </a:p>
          <a:p>
            <a:pPr marL="205200" lvl="1"/>
            <a:r>
              <a:rPr lang="en" altLang="zh-TW" sz="1200" dirty="0">
                <a:solidFill>
                  <a:srgbClr val="F8F8F2"/>
                </a:solidFill>
                <a:latin typeface="Menlo" panose="020B0609030804020204" pitchFamily="49" charset="0"/>
              </a:rPr>
              <a:t>{</a:t>
            </a:r>
          </a:p>
          <a:p>
            <a:pPr marL="662400" lvl="2"/>
            <a:r>
              <a:rPr lang="en" altLang="zh-TW" sz="1200" dirty="0">
                <a:solidFill>
                  <a:srgbClr val="F8F8F2"/>
                </a:solidFill>
                <a:latin typeface="Menlo" panose="020B0609030804020204" pitchFamily="49" charset="0"/>
              </a:rPr>
              <a:t>path: </a:t>
            </a:r>
            <a:r>
              <a:rPr lang="en" altLang="zh-TW" sz="1200" dirty="0">
                <a:solidFill>
                  <a:srgbClr val="E6DB74"/>
                </a:solidFill>
                <a:latin typeface="Menlo" panose="020B0609030804020204" pitchFamily="49" charset="0"/>
              </a:rPr>
              <a:t>"/page-a"</a:t>
            </a:r>
            <a:r>
              <a:rPr lang="en" altLang="zh-TW" sz="1200" dirty="0">
                <a:solidFill>
                  <a:srgbClr val="F8F8F2"/>
                </a:solidFill>
                <a:latin typeface="Menlo" panose="020B0609030804020204" pitchFamily="49" charset="0"/>
              </a:rPr>
              <a:t>,</a:t>
            </a:r>
          </a:p>
          <a:p>
            <a:pPr marL="662400" lvl="2"/>
            <a:r>
              <a:rPr lang="en" altLang="zh-TW" sz="1200" dirty="0">
                <a:solidFill>
                  <a:srgbClr val="F8F8F2"/>
                </a:solidFill>
                <a:latin typeface="Menlo" panose="020B0609030804020204" pitchFamily="49" charset="0"/>
              </a:rPr>
              <a:t>component: </a:t>
            </a:r>
            <a:r>
              <a:rPr lang="en" altLang="zh-TW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ComponentA</a:t>
            </a:r>
            <a:r>
              <a:rPr lang="en" altLang="zh-TW" sz="1200" dirty="0">
                <a:solidFill>
                  <a:srgbClr val="F8F8F2"/>
                </a:solidFill>
                <a:latin typeface="Menlo" panose="020B0609030804020204" pitchFamily="49" charset="0"/>
              </a:rPr>
              <a:t>,</a:t>
            </a:r>
          </a:p>
          <a:p>
            <a:pPr marL="205200" lvl="1"/>
            <a:r>
              <a:rPr lang="en" altLang="zh-TW" sz="1200" dirty="0">
                <a:solidFill>
                  <a:srgbClr val="F8F8F2"/>
                </a:solidFill>
                <a:latin typeface="Menlo" panose="020B0609030804020204" pitchFamily="49" charset="0"/>
              </a:rPr>
              <a:t>},</a:t>
            </a:r>
          </a:p>
          <a:p>
            <a:pPr marL="205200" lvl="1"/>
            <a:r>
              <a:rPr lang="en" altLang="zh-TW" sz="1200" dirty="0">
                <a:solidFill>
                  <a:srgbClr val="F8F8F2"/>
                </a:solidFill>
                <a:latin typeface="Menlo" panose="020B0609030804020204" pitchFamily="49" charset="0"/>
              </a:rPr>
              <a:t>{</a:t>
            </a:r>
          </a:p>
          <a:p>
            <a:pPr marL="662400" lvl="2"/>
            <a:r>
              <a:rPr lang="en" altLang="zh-TW" sz="1200" dirty="0">
                <a:solidFill>
                  <a:srgbClr val="F8F8F2"/>
                </a:solidFill>
                <a:latin typeface="Menlo" panose="020B0609030804020204" pitchFamily="49" charset="0"/>
              </a:rPr>
              <a:t>path: </a:t>
            </a:r>
            <a:r>
              <a:rPr lang="en" altLang="zh-TW" sz="1200" dirty="0">
                <a:solidFill>
                  <a:srgbClr val="E6DB74"/>
                </a:solidFill>
                <a:latin typeface="Menlo" panose="020B0609030804020204" pitchFamily="49" charset="0"/>
              </a:rPr>
              <a:t>"/page-b"</a:t>
            </a:r>
            <a:r>
              <a:rPr lang="en" altLang="zh-TW" sz="1200" dirty="0">
                <a:solidFill>
                  <a:srgbClr val="F8F8F2"/>
                </a:solidFill>
                <a:latin typeface="Menlo" panose="020B0609030804020204" pitchFamily="49" charset="0"/>
              </a:rPr>
              <a:t>,</a:t>
            </a:r>
          </a:p>
          <a:p>
            <a:pPr marL="662400" lvl="2"/>
            <a:r>
              <a:rPr lang="en" altLang="zh-TW" sz="1200" dirty="0">
                <a:solidFill>
                  <a:srgbClr val="F8F8F2"/>
                </a:solidFill>
                <a:latin typeface="Menlo" panose="020B0609030804020204" pitchFamily="49" charset="0"/>
              </a:rPr>
              <a:t>component: </a:t>
            </a:r>
            <a:r>
              <a:rPr lang="en" altLang="zh-TW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ComponentB</a:t>
            </a:r>
            <a:r>
              <a:rPr lang="en" altLang="zh-TW" sz="1200" dirty="0">
                <a:solidFill>
                  <a:srgbClr val="F8F8F2"/>
                </a:solidFill>
                <a:latin typeface="Menlo" panose="020B0609030804020204" pitchFamily="49" charset="0"/>
              </a:rPr>
              <a:t>,</a:t>
            </a:r>
          </a:p>
          <a:p>
            <a:pPr marL="205200" lvl="1"/>
            <a:r>
              <a:rPr lang="en" altLang="zh-TW" sz="1200" dirty="0">
                <a:solidFill>
                  <a:srgbClr val="F8F8F2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" altLang="zh-TW" sz="1200" dirty="0">
                <a:solidFill>
                  <a:srgbClr val="F8F8F2"/>
                </a:solidFill>
                <a:latin typeface="Menlo" panose="020B0609030804020204" pitchFamily="49" charset="0"/>
              </a:rPr>
              <a:t>],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34B2046-F020-6F4A-8DB2-3D34E94BBD63}"/>
              </a:ext>
            </a:extLst>
          </p:cNvPr>
          <p:cNvSpPr/>
          <p:nvPr/>
        </p:nvSpPr>
        <p:spPr>
          <a:xfrm>
            <a:off x="6686173" y="2575168"/>
            <a:ext cx="5031692" cy="3559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2719C02-D448-3C46-9917-1C455C2A22A9}"/>
              </a:ext>
            </a:extLst>
          </p:cNvPr>
          <p:cNvSpPr txBox="1"/>
          <p:nvPr/>
        </p:nvSpPr>
        <p:spPr>
          <a:xfrm>
            <a:off x="6694150" y="2568463"/>
            <a:ext cx="4872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www.xxx.com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/page-a</a:t>
            </a:r>
            <a:endParaRPr lang="zh-TW" altLang="en-US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2" name="直線箭頭接點 31">
            <a:extLst>
              <a:ext uri="{FF2B5EF4-FFF2-40B4-BE49-F238E27FC236}">
                <a16:creationId xmlns:a16="http://schemas.microsoft.com/office/drawing/2014/main" id="{D4AF1645-5391-1A46-BC79-8154AF3B47EF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537419" y="3358444"/>
            <a:ext cx="1992710" cy="42735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>
            <a:extLst>
              <a:ext uri="{FF2B5EF4-FFF2-40B4-BE49-F238E27FC236}">
                <a16:creationId xmlns:a16="http://schemas.microsoft.com/office/drawing/2014/main" id="{AD6AA2F9-B4E5-FF44-92B8-AB7621AF2288}"/>
              </a:ext>
            </a:extLst>
          </p:cNvPr>
          <p:cNvCxnSpPr>
            <a:cxnSpLocks/>
            <a:endCxn id="16" idx="0"/>
          </p:cNvCxnSpPr>
          <p:nvPr/>
        </p:nvCxnSpPr>
        <p:spPr>
          <a:xfrm flipV="1">
            <a:off x="1955800" y="2438400"/>
            <a:ext cx="7247451" cy="492690"/>
          </a:xfrm>
          <a:prstGeom prst="bentConnector4">
            <a:avLst>
              <a:gd name="adj1" fmla="val -91"/>
              <a:gd name="adj2" fmla="val 14639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箭頭接點 45">
            <a:extLst>
              <a:ext uri="{FF2B5EF4-FFF2-40B4-BE49-F238E27FC236}">
                <a16:creationId xmlns:a16="http://schemas.microsoft.com/office/drawing/2014/main" id="{6344FF09-4E76-E64E-ABE3-27E4833DB77D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070993" y="3250853"/>
            <a:ext cx="1098743" cy="10759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12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 - Multi 1 - Bright">
  <a:themeElements>
    <a:clrScheme name="Custom 34">
      <a:dk1>
        <a:srgbClr val="000000"/>
      </a:dk1>
      <a:lt1>
        <a:srgbClr val="FFFFFF"/>
      </a:lt1>
      <a:dk2>
        <a:srgbClr val="1D2128"/>
      </a:dk2>
      <a:lt2>
        <a:srgbClr val="F2F2F2"/>
      </a:lt2>
      <a:accent1>
        <a:srgbClr val="97CCB8"/>
      </a:accent1>
      <a:accent2>
        <a:srgbClr val="CECECE"/>
      </a:accent2>
      <a:accent3>
        <a:srgbClr val="323C3E"/>
      </a:accent3>
      <a:accent4>
        <a:srgbClr val="8F8F8F"/>
      </a:accent4>
      <a:accent5>
        <a:srgbClr val="CDC5C3"/>
      </a:accent5>
      <a:accent6>
        <a:srgbClr val="E2E2DA"/>
      </a:accent6>
      <a:hlink>
        <a:srgbClr val="0563C1"/>
      </a:hlink>
      <a:folHlink>
        <a:srgbClr val="954F72"/>
      </a:folHlink>
    </a:clrScheme>
    <a:fontScheme name="Montserrat - Digit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igit - Multi 1 - Bright" id="{1EED83A8-EBEE-4595-BF05-49EE0B6BAEB2}" vid="{B438FD33-41AA-434C-8FF8-841AA7F5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 - Multi 1 - Bright</Template>
  <TotalTime>65536</TotalTime>
  <Words>4240</Words>
  <Application>Microsoft Office PowerPoint</Application>
  <PresentationFormat>寬螢幕</PresentationFormat>
  <Paragraphs>620</Paragraphs>
  <Slides>46</Slides>
  <Notes>34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8" baseType="lpstr">
      <vt:lpstr>Menlo</vt:lpstr>
      <vt:lpstr>Montserrat</vt:lpstr>
      <vt:lpstr>Open Sans Semibold</vt:lpstr>
      <vt:lpstr>Poppins Medium</vt:lpstr>
      <vt:lpstr>Microsoft JhengHei</vt:lpstr>
      <vt:lpstr>Microsoft JhengHei</vt:lpstr>
      <vt:lpstr>新細明體</vt:lpstr>
      <vt:lpstr>Arial</vt:lpstr>
      <vt:lpstr>Calibri</vt:lpstr>
      <vt:lpstr>Consolas</vt:lpstr>
      <vt:lpstr>Impact</vt:lpstr>
      <vt:lpstr>Digit - Multi 1 - Bright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沈佩泠</cp:lastModifiedBy>
  <cp:revision>5686</cp:revision>
  <cp:lastPrinted>2022-11-02T09:02:52Z</cp:lastPrinted>
  <dcterms:created xsi:type="dcterms:W3CDTF">2015-09-24T05:44:04Z</dcterms:created>
  <dcterms:modified xsi:type="dcterms:W3CDTF">2023-02-15T05:11:17Z</dcterms:modified>
</cp:coreProperties>
</file>