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3" r:id="rId1"/>
  </p:sldMasterIdLst>
  <p:notesMasterIdLst>
    <p:notesMasterId r:id="rId22"/>
  </p:notesMasterIdLst>
  <p:handoutMasterIdLst>
    <p:handoutMasterId r:id="rId23"/>
  </p:handoutMasterIdLst>
  <p:sldIdLst>
    <p:sldId id="537" r:id="rId2"/>
    <p:sldId id="678" r:id="rId3"/>
    <p:sldId id="530" r:id="rId4"/>
    <p:sldId id="568" r:id="rId5"/>
    <p:sldId id="643" r:id="rId6"/>
    <p:sldId id="656" r:id="rId7"/>
    <p:sldId id="657" r:id="rId8"/>
    <p:sldId id="658" r:id="rId9"/>
    <p:sldId id="659" r:id="rId10"/>
    <p:sldId id="676" r:id="rId11"/>
    <p:sldId id="674" r:id="rId12"/>
    <p:sldId id="677" r:id="rId13"/>
    <p:sldId id="662" r:id="rId14"/>
    <p:sldId id="675" r:id="rId15"/>
    <p:sldId id="663" r:id="rId16"/>
    <p:sldId id="665" r:id="rId17"/>
    <p:sldId id="679" r:id="rId18"/>
    <p:sldId id="667" r:id="rId19"/>
    <p:sldId id="668" r:id="rId20"/>
    <p:sldId id="6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0_目錄" id="{84BDE803-C752-254A-A645-14DE5BC6EC0B}">
          <p14:sldIdLst>
            <p14:sldId id="537"/>
            <p14:sldId id="678"/>
          </p14:sldIdLst>
        </p14:section>
        <p14:section name="01_什麼是Pinia?" id="{B3EA6D13-9BCC-C647-95DE-DD5561B821C4}">
          <p14:sldIdLst>
            <p14:sldId id="530"/>
            <p14:sldId id="568"/>
            <p14:sldId id="643"/>
          </p14:sldIdLst>
        </p14:section>
        <p14:section name="02_安裝Pinia" id="{0AFA2751-9D21-4176-9D93-04DB175A94B7}">
          <p14:sldIdLst>
            <p14:sldId id="656"/>
            <p14:sldId id="657"/>
            <p14:sldId id="658"/>
          </p14:sldIdLst>
        </p14:section>
        <p14:section name="03_基本使用" id="{F27D05BF-2045-45BC-8143-B193F7265843}">
          <p14:sldIdLst>
            <p14:sldId id="659"/>
            <p14:sldId id="676"/>
            <p14:sldId id="674"/>
            <p14:sldId id="677"/>
            <p14:sldId id="662"/>
            <p14:sldId id="675"/>
            <p14:sldId id="663"/>
            <p14:sldId id="665"/>
            <p14:sldId id="679"/>
          </p14:sldIdLst>
        </p14:section>
        <p14:section name="04_插件使用" id="{02CDB564-18E1-4ADE-AA31-A6C311852579}">
          <p14:sldIdLst>
            <p14:sldId id="667"/>
            <p14:sldId id="668"/>
            <p14:sldId id="6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src" initials="s" lastIdx="1" clrIdx="0">
    <p:extLst>
      <p:ext uri="{19B8F6BF-5375-455C-9EA6-DF929625EA0E}">
        <p15:presenceInfo xmlns:p15="http://schemas.microsoft.com/office/powerpoint/2012/main" userId=" src" providerId="None"/>
      </p:ext>
    </p:extLst>
  </p:cmAuthor>
  <p:cmAuthor id="2" name="Shopon Ahmed" initials="SA" lastIdx="1" clrIdx="1">
    <p:extLst>
      <p:ext uri="{19B8F6BF-5375-455C-9EA6-DF929625EA0E}">
        <p15:presenceInfo xmlns:p15="http://schemas.microsoft.com/office/powerpoint/2012/main" userId="Shopon Ahmed" providerId="None"/>
      </p:ext>
    </p:extLst>
  </p:cmAuthor>
  <p:cmAuthor id="3" name="SRC" initials="S" lastIdx="1" clrIdx="2">
    <p:extLst>
      <p:ext uri="{19B8F6BF-5375-455C-9EA6-DF929625EA0E}">
        <p15:presenceInfo xmlns:p15="http://schemas.microsoft.com/office/powerpoint/2012/main" userId="SRC" providerId="None"/>
      </p:ext>
    </p:extLst>
  </p:cmAuthor>
  <p:cmAuthor id="4" name="陳毅丞" initials="陳毅丞" lastIdx="1" clrIdx="3">
    <p:extLst>
      <p:ext uri="{19B8F6BF-5375-455C-9EA6-DF929625EA0E}">
        <p15:presenceInfo xmlns:p15="http://schemas.microsoft.com/office/powerpoint/2012/main" userId="S::eason.yc.chen@fubon.com::eb8fd181-d4d9-4151-b390-4ae15f65d8e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B883"/>
    <a:srgbClr val="E9B48B"/>
    <a:srgbClr val="0B1412"/>
    <a:srgbClr val="E2E2DB"/>
    <a:srgbClr val="EBE2D1"/>
    <a:srgbClr val="010101"/>
    <a:srgbClr val="FEFEFE"/>
    <a:srgbClr val="021113"/>
    <a:srgbClr val="F0F2F5"/>
    <a:srgbClr val="F8F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52" autoAdjust="0"/>
    <p:restoredTop sz="58827" autoAdjust="0"/>
  </p:normalViewPr>
  <p:slideViewPr>
    <p:cSldViewPr snapToGrid="0" snapToObjects="1">
      <p:cViewPr varScale="1">
        <p:scale>
          <a:sx n="69" d="100"/>
          <a:sy n="69" d="100"/>
        </p:scale>
        <p:origin x="504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57" d="100"/>
          <a:sy n="57" d="100"/>
        </p:scale>
        <p:origin x="2754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4DFA9-38CF-7D4C-9EB4-7A6A0A01A9C5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C5D27-E275-914C-B9A8-807C55B0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984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9CB90-614C-5144-87C1-67812BEDF5F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E7EC0-9BE3-5541-9D76-7DE32A6C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26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6E7EC0-9BE3-5541-9D76-7DE32A6C9D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2218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6E7EC0-9BE3-5541-9D76-7DE32A6C9D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7584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6E7EC0-9BE3-5541-9D76-7DE32A6C9D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94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6E7EC0-9BE3-5541-9D76-7DE32A6C9D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361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52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05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6E7EC0-9BE3-5541-9D76-7DE32A6C9D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305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6E7EC0-9BE3-5541-9D76-7DE32A6C9D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2180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6E7EC0-9BE3-5541-9D76-7DE32A6C9D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145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6E7EC0-9BE3-5541-9D76-7DE32A6C9D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2239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6E7EC0-9BE3-5541-9D76-7DE32A6C9D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7673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6E7EC0-9BE3-5541-9D76-7DE32A6C9D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6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6337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AFBA2A-4D75-422C-8973-8E504D9CF41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86401" y="2306069"/>
            <a:ext cx="2817476" cy="2817476"/>
          </a:xfrm>
          <a:custGeom>
            <a:avLst/>
            <a:gdLst>
              <a:gd name="connsiteX0" fmla="*/ 1408738 w 2817476"/>
              <a:gd name="connsiteY0" fmla="*/ 0 h 2817476"/>
              <a:gd name="connsiteX1" fmla="*/ 2817476 w 2817476"/>
              <a:gd name="connsiteY1" fmla="*/ 1408738 h 2817476"/>
              <a:gd name="connsiteX2" fmla="*/ 1408738 w 2817476"/>
              <a:gd name="connsiteY2" fmla="*/ 2817476 h 2817476"/>
              <a:gd name="connsiteX3" fmla="*/ 0 w 2817476"/>
              <a:gd name="connsiteY3" fmla="*/ 1408738 h 2817476"/>
              <a:gd name="connsiteX4" fmla="*/ 1408738 w 2817476"/>
              <a:gd name="connsiteY4" fmla="*/ 0 h 281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476" h="2817476">
                <a:moveTo>
                  <a:pt x="1408738" y="0"/>
                </a:moveTo>
                <a:cubicBezTo>
                  <a:pt x="2186763" y="0"/>
                  <a:pt x="2817476" y="630713"/>
                  <a:pt x="2817476" y="1408738"/>
                </a:cubicBezTo>
                <a:cubicBezTo>
                  <a:pt x="2817476" y="2186763"/>
                  <a:pt x="2186763" y="2817476"/>
                  <a:pt x="1408738" y="2817476"/>
                </a:cubicBezTo>
                <a:cubicBezTo>
                  <a:pt x="630713" y="2817476"/>
                  <a:pt x="0" y="2186763"/>
                  <a:pt x="0" y="1408738"/>
                </a:cubicBezTo>
                <a:cubicBezTo>
                  <a:pt x="0" y="630713"/>
                  <a:pt x="630713" y="0"/>
                  <a:pt x="14087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064825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6E75597-66B8-4C3B-807F-D0DA4053186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786245" y="1760863"/>
            <a:ext cx="2177030" cy="3877937"/>
          </a:xfrm>
          <a:custGeom>
            <a:avLst/>
            <a:gdLst>
              <a:gd name="connsiteX0" fmla="*/ 0 w 2177030"/>
              <a:gd name="connsiteY0" fmla="*/ 0 h 3877937"/>
              <a:gd name="connsiteX1" fmla="*/ 2177030 w 2177030"/>
              <a:gd name="connsiteY1" fmla="*/ 0 h 3877937"/>
              <a:gd name="connsiteX2" fmla="*/ 2177030 w 2177030"/>
              <a:gd name="connsiteY2" fmla="*/ 3877937 h 3877937"/>
              <a:gd name="connsiteX3" fmla="*/ 0 w 2177030"/>
              <a:gd name="connsiteY3" fmla="*/ 3877937 h 387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7030" h="3877937">
                <a:moveTo>
                  <a:pt x="0" y="0"/>
                </a:moveTo>
                <a:lnTo>
                  <a:pt x="2177030" y="0"/>
                </a:lnTo>
                <a:lnTo>
                  <a:pt x="2177030" y="3877937"/>
                </a:lnTo>
                <a:lnTo>
                  <a:pt x="0" y="387793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26C9D26-66D4-4B0F-B17B-0B282D2ED73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03950" y="1987550"/>
            <a:ext cx="2146300" cy="3206750"/>
          </a:xfrm>
          <a:custGeom>
            <a:avLst/>
            <a:gdLst>
              <a:gd name="connsiteX0" fmla="*/ 0 w 2146300"/>
              <a:gd name="connsiteY0" fmla="*/ 0 h 3206750"/>
              <a:gd name="connsiteX1" fmla="*/ 2146300 w 2146300"/>
              <a:gd name="connsiteY1" fmla="*/ 0 h 3206750"/>
              <a:gd name="connsiteX2" fmla="*/ 2146300 w 2146300"/>
              <a:gd name="connsiteY2" fmla="*/ 3206750 h 3206750"/>
              <a:gd name="connsiteX3" fmla="*/ 0 w 2146300"/>
              <a:gd name="connsiteY3" fmla="*/ 3206750 h 320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6300" h="3206750">
                <a:moveTo>
                  <a:pt x="0" y="0"/>
                </a:moveTo>
                <a:lnTo>
                  <a:pt x="2146300" y="0"/>
                </a:lnTo>
                <a:lnTo>
                  <a:pt x="2146300" y="3206750"/>
                </a:lnTo>
                <a:lnTo>
                  <a:pt x="0" y="32067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000184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1C97DCF-47A1-40C5-B3D9-EBB13090C42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258546" y="1582058"/>
            <a:ext cx="3933455" cy="5275943"/>
          </a:xfrm>
          <a:custGeom>
            <a:avLst/>
            <a:gdLst>
              <a:gd name="connsiteX0" fmla="*/ 0 w 3933455"/>
              <a:gd name="connsiteY0" fmla="*/ 0 h 5275943"/>
              <a:gd name="connsiteX1" fmla="*/ 3933455 w 3933455"/>
              <a:gd name="connsiteY1" fmla="*/ 0 h 5275943"/>
              <a:gd name="connsiteX2" fmla="*/ 3933455 w 3933455"/>
              <a:gd name="connsiteY2" fmla="*/ 5275943 h 5275943"/>
              <a:gd name="connsiteX3" fmla="*/ 0 w 3933455"/>
              <a:gd name="connsiteY3" fmla="*/ 5275943 h 527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3455" h="5275943">
                <a:moveTo>
                  <a:pt x="0" y="0"/>
                </a:moveTo>
                <a:lnTo>
                  <a:pt x="3933455" y="0"/>
                </a:lnTo>
                <a:lnTo>
                  <a:pt x="3933455" y="5275943"/>
                </a:lnTo>
                <a:lnTo>
                  <a:pt x="0" y="52759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8167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3715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DD4A3CF-24E9-41F8-BE95-9C02D8EB8F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794171" y="3429000"/>
            <a:ext cx="2714171" cy="3429000"/>
          </a:xfrm>
          <a:custGeom>
            <a:avLst/>
            <a:gdLst>
              <a:gd name="connsiteX0" fmla="*/ 0 w 2714171"/>
              <a:gd name="connsiteY0" fmla="*/ 0 h 3429000"/>
              <a:gd name="connsiteX1" fmla="*/ 2714171 w 2714171"/>
              <a:gd name="connsiteY1" fmla="*/ 0 h 3429000"/>
              <a:gd name="connsiteX2" fmla="*/ 2714171 w 2714171"/>
              <a:gd name="connsiteY2" fmla="*/ 3429000 h 3429000"/>
              <a:gd name="connsiteX3" fmla="*/ 0 w 2714171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171" h="3429000">
                <a:moveTo>
                  <a:pt x="0" y="0"/>
                </a:moveTo>
                <a:lnTo>
                  <a:pt x="2714171" y="0"/>
                </a:lnTo>
                <a:lnTo>
                  <a:pt x="2714171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FAFB61A-C461-44E4-A249-BCDCD4B5A1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080001" y="3429000"/>
            <a:ext cx="2714171" cy="3429000"/>
          </a:xfrm>
          <a:custGeom>
            <a:avLst/>
            <a:gdLst>
              <a:gd name="connsiteX0" fmla="*/ 0 w 2714171"/>
              <a:gd name="connsiteY0" fmla="*/ 0 h 3429000"/>
              <a:gd name="connsiteX1" fmla="*/ 2714171 w 2714171"/>
              <a:gd name="connsiteY1" fmla="*/ 0 h 3429000"/>
              <a:gd name="connsiteX2" fmla="*/ 2714171 w 2714171"/>
              <a:gd name="connsiteY2" fmla="*/ 3429000 h 3429000"/>
              <a:gd name="connsiteX3" fmla="*/ 0 w 2714171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171" h="3429000">
                <a:moveTo>
                  <a:pt x="0" y="0"/>
                </a:moveTo>
                <a:lnTo>
                  <a:pt x="2714171" y="0"/>
                </a:lnTo>
                <a:lnTo>
                  <a:pt x="2714171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3632EC-4667-4652-9880-E9F6789B70A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365829" y="3429000"/>
            <a:ext cx="2714171" cy="3429000"/>
          </a:xfrm>
          <a:custGeom>
            <a:avLst/>
            <a:gdLst>
              <a:gd name="connsiteX0" fmla="*/ 0 w 2714171"/>
              <a:gd name="connsiteY0" fmla="*/ 0 h 3429000"/>
              <a:gd name="connsiteX1" fmla="*/ 2714171 w 2714171"/>
              <a:gd name="connsiteY1" fmla="*/ 0 h 3429000"/>
              <a:gd name="connsiteX2" fmla="*/ 2714171 w 2714171"/>
              <a:gd name="connsiteY2" fmla="*/ 3429000 h 3429000"/>
              <a:gd name="connsiteX3" fmla="*/ 0 w 2714171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171" h="3429000">
                <a:moveTo>
                  <a:pt x="0" y="0"/>
                </a:moveTo>
                <a:lnTo>
                  <a:pt x="2714171" y="0"/>
                </a:lnTo>
                <a:lnTo>
                  <a:pt x="2714171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749880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360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文字方塊 5"/>
          <p:cNvSpPr txBox="1"/>
          <p:nvPr userDrawn="1"/>
        </p:nvSpPr>
        <p:spPr>
          <a:xfrm>
            <a:off x="11573164" y="641625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0759CA7-3AE8-4DC2-AE52-ED43A8C5A22F}" type="slidenum">
              <a:rPr lang="en-US" altLang="zh-TW" sz="1600" smtClean="0">
                <a:solidFill>
                  <a:schemeClr val="bg1"/>
                </a:solidFill>
              </a:rPr>
              <a:t>‹#›</a:t>
            </a:fld>
            <a:endParaRPr lang="zh-TW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60" r:id="rId2"/>
    <p:sldLayoutId id="2147483759" r:id="rId3"/>
    <p:sldLayoutId id="2147483758" r:id="rId4"/>
    <p:sldLayoutId id="2147483757" r:id="rId5"/>
    <p:sldLayoutId id="2147483756" r:id="rId6"/>
    <p:sldLayoutId id="214748375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inia.web3doc.top/core-concepts/plugins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281" y="1022819"/>
            <a:ext cx="1727031" cy="258242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400025" y="3725255"/>
            <a:ext cx="465554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dirty="0" smtClean="0">
                <a:solidFill>
                  <a:srgbClr val="FFC000"/>
                </a:solidFill>
                <a:latin typeface="Bahnschrift" panose="020B0502040204020203" pitchFamily="34" charset="0"/>
              </a:rPr>
              <a:t>Pinia </a:t>
            </a:r>
          </a:p>
          <a:p>
            <a:pPr algn="ctr"/>
            <a:r>
              <a:rPr lang="en-US" altLang="zh-CN" sz="2000" dirty="0" err="1" smtClean="0">
                <a:solidFill>
                  <a:srgbClr val="FFC000"/>
                </a:solidFill>
                <a:latin typeface="Bahnschrift" panose="020B0502040204020203" pitchFamily="34" charset="0"/>
              </a:rPr>
              <a:t>Vue</a:t>
            </a:r>
            <a:r>
              <a:rPr lang="zh-TW" altLang="en-US" sz="2000" dirty="0" smtClean="0">
                <a:solidFill>
                  <a:srgbClr val="FFC000"/>
                </a:solidFill>
                <a:latin typeface="Bahnschrift" panose="020B0502040204020203" pitchFamily="34" charset="0"/>
              </a:rPr>
              <a:t> </a:t>
            </a:r>
            <a:r>
              <a:rPr lang="zh-CN" altLang="en-US" sz="2000" dirty="0" smtClean="0">
                <a:solidFill>
                  <a:srgbClr val="FFC000"/>
                </a:solidFill>
                <a:latin typeface="Bahnschrift" panose="020B0502040204020203" pitchFamily="34" charset="0"/>
              </a:rPr>
              <a:t>新</a:t>
            </a:r>
            <a:r>
              <a:rPr lang="zh-CN" altLang="en-US" sz="2000" dirty="0">
                <a:solidFill>
                  <a:srgbClr val="FFC000"/>
                </a:solidFill>
                <a:latin typeface="Bahnschrift" panose="020B0502040204020203" pitchFamily="34" charset="0"/>
              </a:rPr>
              <a:t>一代</a:t>
            </a:r>
            <a:r>
              <a:rPr lang="zh-CN" altLang="en-US" sz="2000" dirty="0" smtClean="0">
                <a:solidFill>
                  <a:srgbClr val="FFC000"/>
                </a:solidFill>
                <a:latin typeface="Bahnschrift" panose="020B0502040204020203" pitchFamily="34" charset="0"/>
              </a:rPr>
              <a:t>的</a:t>
            </a:r>
            <a:r>
              <a:rPr lang="zh-TW" altLang="en-US" sz="2000" dirty="0" smtClean="0">
                <a:solidFill>
                  <a:srgbClr val="FFC000"/>
                </a:solidFill>
                <a:latin typeface="Bahnschrift" panose="020B0502040204020203" pitchFamily="34" charset="0"/>
              </a:rPr>
              <a:t>狀態</a:t>
            </a:r>
            <a:r>
              <a:rPr lang="zh-CN" altLang="en-US" sz="2000" dirty="0" smtClean="0">
                <a:solidFill>
                  <a:srgbClr val="FFC000"/>
                </a:solidFill>
                <a:latin typeface="Bahnschrift" panose="020B0502040204020203" pitchFamily="34" charset="0"/>
              </a:rPr>
              <a:t>管理</a:t>
            </a:r>
            <a:r>
              <a:rPr lang="zh-CN" altLang="en-US" sz="2000" dirty="0">
                <a:solidFill>
                  <a:srgbClr val="FFC000"/>
                </a:solidFill>
                <a:latin typeface="Bahnschrift" panose="020B0502040204020203" pitchFamily="34" charset="0"/>
              </a:rPr>
              <a:t>器</a:t>
            </a:r>
          </a:p>
          <a:p>
            <a:pPr algn="ctr"/>
            <a:endParaRPr lang="zh-TW" altLang="en-US" sz="2000" dirty="0" smtClean="0">
              <a:solidFill>
                <a:srgbClr val="FFC000"/>
              </a:solidFill>
              <a:latin typeface="Bahnschrift" panose="020B0502040204020203" pitchFamily="34" charset="0"/>
            </a:endParaRPr>
          </a:p>
          <a:p>
            <a:pPr algn="ctr"/>
            <a:endParaRPr lang="zh-TW" altLang="en-US" sz="5400" dirty="0">
              <a:solidFill>
                <a:srgbClr val="FFC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8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03.</a:t>
              </a:r>
              <a:r>
                <a:rPr kumimoji="0" lang="en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kumimoji="0" lang="zh-TW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基本使用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E188B1F1-8EAE-304A-8889-1F8546183257}"/>
              </a:ext>
            </a:extLst>
          </p:cNvPr>
          <p:cNvSpPr/>
          <p:nvPr/>
        </p:nvSpPr>
        <p:spPr>
          <a:xfrm>
            <a:off x="1624519" y="1101042"/>
            <a:ext cx="8452624" cy="416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26327" y="1834126"/>
            <a:ext cx="7218964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sng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定義 </a:t>
            </a:r>
            <a:r>
              <a:rPr kumimoji="0" lang="en-US" altLang="zh-TW" b="0" i="0" u="sng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Store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Store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是使用 </a:t>
            </a:r>
            <a:r>
              <a:rPr kumimoji="0" lang="en-US" altLang="zh-TW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defineStore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定義的</a:t>
            </a: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，並且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它需要一個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唯一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名稱，作為第一個參數</a:t>
            </a: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傳遞</a:t>
            </a: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TW" altLang="zh-TW" sz="1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可以根據需要定義</a:t>
            </a:r>
            <a:r>
              <a:rPr lang="zh-TW" altLang="zh-TW" sz="140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任意數量的 </a:t>
            </a:r>
            <a:r>
              <a:rPr lang="zh-TW" altLang="zh-TW" sz="14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store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6430680" y="3421062"/>
            <a:ext cx="6232331" cy="3303052"/>
            <a:chOff x="5788391" y="2566988"/>
            <a:chExt cx="6232331" cy="330305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89DC453-3B83-EA41-9279-D5C1A121FDA3}"/>
                </a:ext>
              </a:extLst>
            </p:cNvPr>
            <p:cNvSpPr/>
            <p:nvPr/>
          </p:nvSpPr>
          <p:spPr>
            <a:xfrm>
              <a:off x="5788391" y="2566988"/>
              <a:ext cx="5128991" cy="330305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924722" y="2638386"/>
              <a:ext cx="6096000" cy="323165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TW" sz="1200" dirty="0">
                  <a:solidFill>
                    <a:srgbClr val="F92672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{ </a:t>
              </a:r>
              <a:r>
                <a:rPr lang="en-US" altLang="zh-TW" sz="1200" dirty="0" err="1">
                  <a:solidFill>
                    <a:srgbClr val="F8F8F2"/>
                  </a:solidFill>
                  <a:latin typeface="Consolas" panose="020B0609020204030204" pitchFamily="49" charset="0"/>
                </a:rPr>
                <a:t>defineStore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} </a:t>
              </a:r>
              <a:r>
                <a:rPr lang="en-US" altLang="zh-TW" sz="1200" dirty="0">
                  <a:solidFill>
                    <a:srgbClr val="F92672"/>
                  </a:solidFill>
                  <a:latin typeface="Consolas" panose="020B0609020204030204" pitchFamily="49" charset="0"/>
                </a:rPr>
                <a:t>from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200" dirty="0">
                  <a:solidFill>
                    <a:srgbClr val="E6DB74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sz="1200" dirty="0" err="1">
                  <a:solidFill>
                    <a:srgbClr val="E6DB74"/>
                  </a:solidFill>
                  <a:latin typeface="Consolas" panose="020B0609020204030204" pitchFamily="49" charset="0"/>
                </a:rPr>
                <a:t>pinia</a:t>
              </a:r>
              <a:r>
                <a:rPr lang="en-US" altLang="zh-TW" sz="1200" dirty="0">
                  <a:solidFill>
                    <a:srgbClr val="E6DB74"/>
                  </a:solidFill>
                  <a:latin typeface="Consolas" panose="020B0609020204030204" pitchFamily="49" charset="0"/>
                </a:rPr>
                <a:t>'</a:t>
              </a:r>
              <a:endPara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200" dirty="0">
                  <a:solidFill>
                    <a:srgbClr val="F92672"/>
                  </a:solidFill>
                  <a:latin typeface="Consolas" panose="020B0609020204030204" pitchFamily="49" charset="0"/>
                </a:rPr>
                <a:t>export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200" i="1" dirty="0" err="1">
                  <a:solidFill>
                    <a:srgbClr val="66D9E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200" dirty="0" err="1" smtClean="0">
                  <a:solidFill>
                    <a:srgbClr val="F8F8F2"/>
                  </a:solidFill>
                  <a:latin typeface="Consolas" panose="020B0609020204030204" pitchFamily="49" charset="0"/>
                </a:rPr>
                <a:t>useCounterStore</a:t>
              </a:r>
              <a:r>
                <a:rPr lang="en-US" altLang="zh-TW" sz="1200" dirty="0" smtClean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200" dirty="0">
                  <a:solidFill>
                    <a:srgbClr val="F92672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200" dirty="0" err="1" smtClean="0">
                  <a:solidFill>
                    <a:srgbClr val="A6E22E"/>
                  </a:solidFill>
                  <a:latin typeface="Consolas" panose="020B0609020204030204" pitchFamily="49" charset="0"/>
                </a:rPr>
                <a:t>defineStore</a:t>
              </a:r>
              <a:r>
                <a:rPr lang="en-US" altLang="zh-TW" sz="1200" dirty="0" smtClean="0">
                  <a:solidFill>
                    <a:srgbClr val="F8F8F2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200" dirty="0" smtClean="0">
                  <a:solidFill>
                    <a:srgbClr val="E6DB74"/>
                  </a:solidFill>
                  <a:latin typeface="Consolas" panose="020B0609020204030204" pitchFamily="49" charset="0"/>
                </a:rPr>
                <a:t>‘test'</a:t>
              </a:r>
              <a:r>
                <a:rPr lang="en-US" altLang="zh-TW" sz="1200" dirty="0" smtClean="0">
                  <a:solidFill>
                    <a:srgbClr val="F8F8F2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  </a:t>
              </a:r>
              <a:r>
                <a:rPr lang="en-US" altLang="zh-TW" sz="1200" i="1" dirty="0" smtClean="0">
                  <a:solidFill>
                    <a:srgbClr val="BC9458"/>
                  </a:solidFill>
                  <a:latin typeface="Menlo"/>
                </a:rPr>
                <a:t>//</a:t>
              </a:r>
              <a:r>
                <a:rPr lang="zh-TW" altLang="en-US" sz="1200" i="1" dirty="0" smtClean="0">
                  <a:solidFill>
                    <a:srgbClr val="BC9458"/>
                  </a:solidFill>
                  <a:latin typeface="Menlo"/>
                </a:rPr>
                <a:t>定義狀態初始值</a:t>
              </a:r>
              <a:r>
                <a:rPr lang="en-US" altLang="zh-TW" sz="1200" dirty="0" smtClean="0">
                  <a:solidFill>
                    <a:srgbClr val="F8F8F2"/>
                  </a:solidFill>
                  <a:latin typeface="Consolas" panose="020B0609020204030204" pitchFamily="49" charset="0"/>
                </a:rPr>
                <a:t/>
              </a:r>
              <a:br>
                <a:rPr lang="en-US" altLang="zh-TW" sz="1200" dirty="0" smtClean="0">
                  <a:solidFill>
                    <a:srgbClr val="F8F8F2"/>
                  </a:solidFill>
                  <a:latin typeface="Consolas" panose="020B0609020204030204" pitchFamily="49" charset="0"/>
                </a:rPr>
              </a:br>
              <a:r>
                <a:rPr lang="zh-TW" altLang="en-US" sz="1200" dirty="0" smtClean="0">
                  <a:solidFill>
                    <a:srgbClr val="F8F8F2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zh-TW" sz="1200" dirty="0" smtClean="0">
                  <a:solidFill>
                    <a:srgbClr val="A6E22E"/>
                  </a:solidFill>
                  <a:latin typeface="Consolas" panose="020B0609020204030204" pitchFamily="49" charset="0"/>
                </a:rPr>
                <a:t>state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: () </a:t>
              </a:r>
              <a:r>
                <a:rPr lang="en-US" altLang="zh-TW" sz="1200" i="1" dirty="0">
                  <a:solidFill>
                    <a:srgbClr val="66D9EF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200" dirty="0" smtClean="0">
                  <a:solidFill>
                    <a:srgbClr val="F8F8F2"/>
                  </a:solidFill>
                  <a:latin typeface="Consolas" panose="020B0609020204030204" pitchFamily="49" charset="0"/>
                </a:rPr>
                <a:t>({</a:t>
              </a:r>
            </a:p>
            <a:p>
              <a:r>
                <a:rPr lang="zh-TW" altLang="en-US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  </a:t>
              </a:r>
              <a:r>
                <a:rPr lang="zh-TW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2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count: 0,</a:t>
              </a:r>
            </a:p>
            <a:p>
              <a:r>
                <a:rPr lang="en-US" altLang="zh-TW" sz="1200" dirty="0" smtClean="0">
                  <a:solidFill>
                    <a:srgbClr val="F8F8F2"/>
                  </a:solidFill>
                  <a:latin typeface="Consolas" panose="020B0609020204030204" pitchFamily="49" charset="0"/>
                </a:rPr>
                <a:t>  }),</a:t>
              </a:r>
            </a:p>
            <a:p>
              <a:r>
                <a:rPr lang="zh-TW" altLang="en-US" sz="1200" dirty="0" smtClean="0">
                  <a:solidFill>
                    <a:srgbClr val="F8F8F2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zh-TW" sz="1200" i="1" dirty="0">
                  <a:solidFill>
                    <a:srgbClr val="BC9458"/>
                  </a:solidFill>
                  <a:latin typeface="Menlo"/>
                </a:rPr>
                <a:t>//</a:t>
              </a:r>
              <a:r>
                <a:rPr lang="zh-TW" altLang="en-US" sz="1200" i="1" dirty="0">
                  <a:solidFill>
                    <a:srgbClr val="BC9458"/>
                  </a:solidFill>
                  <a:latin typeface="Menlo"/>
                </a:rPr>
                <a:t>對狀態加工的 </a:t>
              </a:r>
              <a:r>
                <a:rPr lang="en-US" altLang="zh-TW" sz="1200" i="1" dirty="0">
                  <a:solidFill>
                    <a:srgbClr val="BC9458"/>
                  </a:solidFill>
                  <a:latin typeface="Menlo"/>
                </a:rPr>
                <a:t>getters</a:t>
              </a:r>
              <a:r>
                <a:rPr lang="zh-TW" altLang="en-US" sz="1200" i="1" dirty="0">
                  <a:solidFill>
                    <a:srgbClr val="BC9458"/>
                  </a:solidFill>
                  <a:latin typeface="Menlo"/>
                </a:rPr>
                <a:t>，如同 </a:t>
              </a:r>
              <a:r>
                <a:rPr lang="en-US" altLang="zh-TW" sz="1200" i="1" dirty="0" smtClean="0">
                  <a:solidFill>
                    <a:srgbClr val="BC9458"/>
                  </a:solidFill>
                  <a:latin typeface="Menlo"/>
                </a:rPr>
                <a:t>computed</a:t>
              </a:r>
              <a:endPara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  </a:t>
              </a:r>
              <a:r>
                <a:rPr lang="en-US" altLang="zh-TW" sz="1200" dirty="0">
                  <a:solidFill>
                    <a:srgbClr val="A6E22E"/>
                  </a:solidFill>
                  <a:latin typeface="Consolas" panose="020B0609020204030204" pitchFamily="49" charset="0"/>
                </a:rPr>
                <a:t>getters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: </a:t>
              </a:r>
              <a:r>
                <a:rPr lang="en-US" altLang="zh-TW" sz="1200" dirty="0" smtClean="0">
                  <a:solidFill>
                    <a:srgbClr val="F8F8F2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200" dirty="0" smtClean="0">
                  <a:solidFill>
                    <a:srgbClr val="F8F8F2"/>
                  </a:solidFill>
                  <a:latin typeface="Consolas" panose="020B0609020204030204" pitchFamily="49" charset="0"/>
                </a:rPr>
                <a:t>   double: state =&gt; </a:t>
              </a:r>
              <a:r>
                <a:rPr lang="en-US" altLang="zh-TW" sz="1200" dirty="0" err="1" smtClean="0">
                  <a:solidFill>
                    <a:srgbClr val="F8F8F2"/>
                  </a:solidFill>
                  <a:latin typeface="Consolas" panose="020B0609020204030204" pitchFamily="49" charset="0"/>
                </a:rPr>
                <a:t>state.count</a:t>
              </a:r>
              <a:r>
                <a:rPr lang="en-US" altLang="zh-TW" sz="1200" dirty="0" smtClean="0">
                  <a:solidFill>
                    <a:srgbClr val="F8F8F2"/>
                  </a:solidFill>
                  <a:latin typeface="Consolas" panose="020B0609020204030204" pitchFamily="49" charset="0"/>
                </a:rPr>
                <a:t>*2</a:t>
              </a:r>
              <a:endParaRPr lang="en-US" altLang="zh-TW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200" dirty="0" smtClean="0">
                  <a:solidFill>
                    <a:srgbClr val="F8F8F2"/>
                  </a:solidFill>
                  <a:latin typeface="Consolas" panose="020B0609020204030204" pitchFamily="49" charset="0"/>
                </a:rPr>
                <a:t>  },</a:t>
              </a:r>
            </a:p>
            <a:p>
              <a:r>
                <a:rPr lang="zh-TW" altLang="en-US" sz="1200" dirty="0" smtClean="0">
                  <a:solidFill>
                    <a:srgbClr val="F8F8F2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zh-TW" sz="1200" i="1" dirty="0">
                  <a:solidFill>
                    <a:srgbClr val="BC9458"/>
                  </a:solidFill>
                  <a:latin typeface="Menlo"/>
                </a:rPr>
                <a:t>//</a:t>
              </a:r>
              <a:r>
                <a:rPr lang="zh-TW" altLang="en-US" sz="1200" i="1" dirty="0">
                  <a:solidFill>
                    <a:srgbClr val="BC9458"/>
                  </a:solidFill>
                  <a:latin typeface="Menlo"/>
                </a:rPr>
                <a:t>定義使用到的函式，可以為同步和非同步，如同 </a:t>
              </a:r>
              <a:r>
                <a:rPr lang="en-US" altLang="zh-TW" sz="1200" i="1" dirty="0" smtClean="0">
                  <a:solidFill>
                    <a:srgbClr val="BC9458"/>
                  </a:solidFill>
                  <a:latin typeface="Menlo"/>
                </a:rPr>
                <a:t>method</a:t>
              </a:r>
              <a:endPara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  </a:t>
              </a:r>
              <a:r>
                <a:rPr lang="en-US" altLang="zh-TW" sz="1200" dirty="0">
                  <a:solidFill>
                    <a:srgbClr val="A6E22E"/>
                  </a:solidFill>
                  <a:latin typeface="Consolas" panose="020B0609020204030204" pitchFamily="49" charset="0"/>
                </a:rPr>
                <a:t>actions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: </a:t>
              </a:r>
              <a:r>
                <a:rPr lang="en-US" altLang="zh-TW" sz="1200" dirty="0" smtClean="0">
                  <a:solidFill>
                    <a:srgbClr val="F8F8F2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200" dirty="0" smtClean="0">
                  <a:solidFill>
                    <a:srgbClr val="F8F8F2"/>
                  </a:solidFill>
                  <a:latin typeface="Consolas" panose="020B0609020204030204" pitchFamily="49" charset="0"/>
                </a:rPr>
                <a:t>   </a:t>
              </a:r>
              <a:r>
                <a:rPr lang="en-US" altLang="zh-TW" sz="12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increment(){</a:t>
              </a:r>
            </a:p>
            <a:p>
              <a:r>
                <a:rPr lang="en-US" altLang="zh-TW" sz="12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      this.$</a:t>
              </a:r>
              <a:r>
                <a:rPr lang="en-US" altLang="zh-TW" sz="1200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state.count</a:t>
              </a:r>
              <a:r>
                <a:rPr lang="en-US" altLang="zh-TW" sz="12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++</a:t>
              </a:r>
              <a:endParaRPr lang="en-US" altLang="zh-TW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2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  },</a:t>
              </a:r>
            </a:p>
            <a:p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})</a:t>
              </a:r>
              <a:endPara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6430680" y="3082508"/>
            <a:ext cx="2704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</a:t>
            </a:r>
            <a:r>
              <a:rPr lang="en-US" altLang="zh-TW" sz="16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. </a:t>
            </a:r>
            <a:r>
              <a:rPr lang="zh-TW" altLang="en-US" sz="16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使用</a:t>
            </a:r>
            <a:r>
              <a:rPr lang="en-US" altLang="zh-TW" sz="16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options API</a:t>
            </a:r>
            <a:r>
              <a:rPr lang="zh-TW" altLang="en-US" sz="16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方式創建</a:t>
            </a:r>
            <a:endParaRPr lang="zh-TW" altLang="en-US" sz="16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6327" y="3079352"/>
            <a:ext cx="4230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1. </a:t>
            </a:r>
            <a:r>
              <a:rPr lang="zh-TW" altLang="en-US" sz="16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使用</a:t>
            </a:r>
            <a:r>
              <a:rPr lang="en-US" altLang="zh-TW" sz="16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Composition API</a:t>
            </a:r>
            <a:r>
              <a:rPr lang="zh-TW" altLang="en-US" sz="16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方式創建 </a:t>
            </a:r>
            <a:r>
              <a:rPr lang="en-US" altLang="zh-TW" sz="16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</a:t>
            </a:r>
            <a:r>
              <a:rPr lang="zh-TW" altLang="en-US" sz="16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推薦使用</a:t>
            </a:r>
            <a:r>
              <a:rPr lang="en-US" altLang="zh-TW" sz="16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r>
              <a:rPr lang="zh-TW" altLang="en-US" sz="16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endParaRPr lang="zh-TW" altLang="en-US" sz="16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0982" y="3549858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{ ref, computed }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 err="1">
                <a:solidFill>
                  <a:srgbClr val="E6DB74"/>
                </a:solidFill>
                <a:latin typeface="Consolas" panose="020B0609020204030204" pitchFamily="49" charset="0"/>
              </a:rPr>
              <a:t>vue</a:t>
            </a:r>
            <a:r>
              <a:rPr lang="en-US" altLang="zh-TW" sz="12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{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defineStore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}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 err="1">
                <a:solidFill>
                  <a:srgbClr val="E6DB74"/>
                </a:solidFill>
                <a:latin typeface="Consolas" panose="020B0609020204030204" pitchFamily="49" charset="0"/>
              </a:rPr>
              <a:t>pinia</a:t>
            </a:r>
            <a:r>
              <a:rPr lang="en-US" altLang="zh-TW" sz="12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export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useCounterStore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defineStore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E6DB74"/>
                </a:solidFill>
                <a:latin typeface="Consolas" panose="020B0609020204030204" pitchFamily="49" charset="0"/>
              </a:rPr>
              <a:t>'test'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count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ref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double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computed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(()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count.value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E81FF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increment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count.value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  count, double,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increment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9DC453-3B83-EA41-9279-D5C1A121FDA3}"/>
              </a:ext>
            </a:extLst>
          </p:cNvPr>
          <p:cNvSpPr/>
          <p:nvPr/>
        </p:nvSpPr>
        <p:spPr>
          <a:xfrm>
            <a:off x="626327" y="3417906"/>
            <a:ext cx="5668255" cy="299427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E1E9889-FF09-2443-A3FD-D33F1AC08C0E}"/>
              </a:ext>
            </a:extLst>
          </p:cNvPr>
          <p:cNvSpPr/>
          <p:nvPr/>
        </p:nvSpPr>
        <p:spPr>
          <a:xfrm>
            <a:off x="603463" y="451618"/>
            <a:ext cx="9764751" cy="74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S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tore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6327" y="1184699"/>
            <a:ext cx="111592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 </a:t>
            </a:r>
            <a:r>
              <a:rPr lang="en-US" altLang="zh-TW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Store </a:t>
            </a: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是一個實體，它持有未綁定到您的組件樹的狀態和業務邏輯。換句話說，它託管全局狀態。它有點像一個始終存在並且每個人</a:t>
            </a:r>
            <a:r>
              <a:rPr lang="en-US" altLang="zh-TW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  <a:r>
              <a:rPr lang="en-US" altLang="zh-TW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都可以讀取和寫入的組件</a:t>
            </a:r>
            <a:endParaRPr lang="zh-TW" altLang="en-US" sz="1600" dirty="0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4718823" y="2669309"/>
            <a:ext cx="730632" cy="149629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5485838" y="2669309"/>
            <a:ext cx="5015907" cy="101600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7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03.</a:t>
              </a:r>
              <a:r>
                <a:rPr kumimoji="0" lang="en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kumimoji="0" lang="zh-TW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基本使用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E188B1F1-8EAE-304A-8889-1F8546183257}"/>
              </a:ext>
            </a:extLst>
          </p:cNvPr>
          <p:cNvSpPr/>
          <p:nvPr/>
        </p:nvSpPr>
        <p:spPr>
          <a:xfrm>
            <a:off x="1624519" y="1525915"/>
            <a:ext cx="8452624" cy="416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6327" y="736297"/>
            <a:ext cx="1060948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在元件使用 </a:t>
            </a:r>
            <a:r>
              <a:rPr kumimoji="0" lang="en-US" altLang="zh-TW" sz="20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Store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342900" indent="-34290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TW" altLang="zh-TW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store 的實體要到 </a:t>
            </a:r>
            <a:r>
              <a:rPr lang="zh-TW" altLang="zh-TW" sz="160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useStore()</a:t>
            </a:r>
            <a:r>
              <a:rPr lang="zh-TW" altLang="zh-TW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被呼叫的時候才會建立，實體化之後</a:t>
            </a:r>
            <a:r>
              <a:rPr lang="zh-TW" altLang="zh-TW" sz="16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，就</a:t>
            </a:r>
            <a:r>
              <a:rPr lang="zh-TW" altLang="zh-TW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可以存取定義在 state、getters 和 actions 中的屬性。 </a:t>
            </a:r>
            <a:endParaRPr lang="en-US" altLang="zh-TW" sz="1600" dirty="0" smtClean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0" indent="-34290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store </a:t>
            </a: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是一個用 </a:t>
            </a:r>
            <a:r>
              <a:rPr lang="en-US" altLang="zh-TW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reactive </a:t>
            </a: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包裹的對象</a:t>
            </a:r>
            <a:r>
              <a:rPr lang="zh-TW" altLang="zh-TW" sz="16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zh-TW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所以</a:t>
            </a:r>
            <a:r>
              <a:rPr lang="zh-TW" altLang="zh-TW" sz="160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不可以直接解構</a:t>
            </a:r>
            <a:r>
              <a:rPr lang="zh-TW" altLang="zh-TW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，會失去響應性</a:t>
            </a:r>
            <a:r>
              <a:rPr lang="zh-TW" altLang="zh-TW" sz="16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 smtClean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如果想解構</a:t>
            </a: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使用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store</a:t>
            </a: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？為了從 </a:t>
            </a:r>
            <a:r>
              <a:rPr lang="en-US" altLang="zh-TW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Store </a:t>
            </a: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中提取屬性同時保持其響應式，您需要使用</a:t>
            </a:r>
            <a:r>
              <a:rPr lang="en-US" altLang="zh-TW" sz="1600" b="1" dirty="0" err="1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storeToRefs</a:t>
            </a:r>
            <a:r>
              <a:rPr lang="en-US" altLang="zh-TW" sz="1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lang="en-US" altLang="zh-TW" sz="1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1. </a:t>
            </a:r>
            <a:r>
              <a:rPr lang="en-US" altLang="zh-TW" sz="1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state </a:t>
            </a:r>
            <a:r>
              <a:rPr lang="zh-TW" altLang="en-US" sz="1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和 </a:t>
            </a:r>
            <a:r>
              <a:rPr lang="en-US" altLang="zh-TW" sz="1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getters </a:t>
            </a:r>
            <a:r>
              <a:rPr lang="zh-TW" altLang="en-US" sz="1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直接解構會失去響應性，需要從 </a:t>
            </a:r>
            <a:r>
              <a:rPr lang="en-US" altLang="zh-TW" sz="1400" dirty="0" err="1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storeToRefs</a:t>
            </a:r>
            <a:r>
              <a:rPr lang="en-US" altLang="zh-TW" sz="1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(store) </a:t>
            </a:r>
            <a:r>
              <a:rPr lang="zh-TW" altLang="en-US" sz="1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解</a:t>
            </a:r>
            <a:r>
              <a:rPr lang="zh-TW" altLang="en-US" sz="14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構</a:t>
            </a:r>
            <a:r>
              <a:rPr lang="en-US" altLang="zh-TW" sz="14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sz="14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en-US" altLang="zh-TW" sz="1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2. </a:t>
            </a:r>
            <a:r>
              <a:rPr lang="en-US" altLang="zh-TW" sz="14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action </a:t>
            </a:r>
            <a:r>
              <a:rPr lang="zh-TW" altLang="en-US" sz="1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可以直接從原 </a:t>
            </a:r>
            <a:r>
              <a:rPr lang="en-US" altLang="zh-TW" sz="1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store </a:t>
            </a:r>
            <a:r>
              <a:rPr lang="zh-TW" altLang="en-US" sz="1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解構，從 </a:t>
            </a:r>
            <a:r>
              <a:rPr lang="en-US" altLang="zh-TW" sz="1400" dirty="0" err="1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storeToRefs</a:t>
            </a:r>
            <a:r>
              <a:rPr lang="en-US" altLang="zh-TW" sz="1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(store) </a:t>
            </a:r>
            <a:r>
              <a:rPr lang="zh-TW" altLang="en-US" sz="1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解構反而會失去響應</a:t>
            </a:r>
            <a:r>
              <a:rPr lang="zh-TW" altLang="en-US" sz="14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性</a:t>
            </a:r>
            <a:endParaRPr kumimoji="0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730298" y="3784542"/>
            <a:ext cx="7083665" cy="2143834"/>
            <a:chOff x="531923" y="4044530"/>
            <a:chExt cx="6044368" cy="214383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89DC453-3B83-EA41-9279-D5C1A121FDA3}"/>
                </a:ext>
              </a:extLst>
            </p:cNvPr>
            <p:cNvSpPr/>
            <p:nvPr/>
          </p:nvSpPr>
          <p:spPr>
            <a:xfrm>
              <a:off x="531923" y="4044530"/>
              <a:ext cx="6044368" cy="214383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18690" y="4239462"/>
              <a:ext cx="5719055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solidFill>
                    <a:srgbClr val="F92672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{ </a:t>
              </a:r>
              <a:r>
                <a:rPr lang="en-US" altLang="zh-TW" sz="1200" dirty="0" err="1" smtClean="0">
                  <a:solidFill>
                    <a:srgbClr val="F8F8F2"/>
                  </a:solidFill>
                  <a:latin typeface="Consolas" panose="020B0609020204030204" pitchFamily="49" charset="0"/>
                </a:rPr>
                <a:t>useCounterStore</a:t>
              </a:r>
              <a:r>
                <a:rPr lang="en-US" altLang="zh-TW" sz="1200" dirty="0" smtClean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} </a:t>
              </a:r>
              <a:r>
                <a:rPr lang="en-US" altLang="zh-TW" sz="1200" dirty="0">
                  <a:solidFill>
                    <a:srgbClr val="F92672"/>
                  </a:solidFill>
                  <a:latin typeface="Consolas" panose="020B0609020204030204" pitchFamily="49" charset="0"/>
                </a:rPr>
                <a:t>from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200" dirty="0">
                  <a:solidFill>
                    <a:srgbClr val="E6DB74"/>
                  </a:solidFill>
                  <a:latin typeface="Consolas" panose="020B0609020204030204" pitchFamily="49" charset="0"/>
                </a:rPr>
                <a:t>'@/stores/counter.js'</a:t>
              </a:r>
              <a:endPara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200" dirty="0">
                  <a:solidFill>
                    <a:srgbClr val="F92672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{ </a:t>
              </a:r>
              <a:r>
                <a:rPr lang="en-US" altLang="zh-TW" sz="1200" dirty="0" err="1">
                  <a:solidFill>
                    <a:srgbClr val="F8F8F2"/>
                  </a:solidFill>
                  <a:latin typeface="Consolas" panose="020B0609020204030204" pitchFamily="49" charset="0"/>
                </a:rPr>
                <a:t>storeToRefs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} </a:t>
              </a:r>
              <a:r>
                <a:rPr lang="en-US" altLang="zh-TW" sz="1200" dirty="0">
                  <a:solidFill>
                    <a:srgbClr val="F92672"/>
                  </a:solidFill>
                  <a:latin typeface="Consolas" panose="020B0609020204030204" pitchFamily="49" charset="0"/>
                </a:rPr>
                <a:t>from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200" dirty="0">
                  <a:solidFill>
                    <a:srgbClr val="E6DB74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TW" sz="1200" dirty="0" err="1">
                  <a:solidFill>
                    <a:srgbClr val="E6DB74"/>
                  </a:solidFill>
                  <a:latin typeface="Consolas" panose="020B0609020204030204" pitchFamily="49" charset="0"/>
                </a:rPr>
                <a:t>pinia</a:t>
              </a:r>
              <a:r>
                <a:rPr lang="en-US" altLang="zh-TW" sz="1200" dirty="0">
                  <a:solidFill>
                    <a:srgbClr val="E6DB74"/>
                  </a:solidFill>
                  <a:latin typeface="Consolas" panose="020B0609020204030204" pitchFamily="49" charset="0"/>
                </a:rPr>
                <a:t>'</a:t>
              </a:r>
              <a:endPara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200" i="1" dirty="0" err="1">
                  <a:solidFill>
                    <a:srgbClr val="66D9E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200" dirty="0" err="1">
                  <a:solidFill>
                    <a:srgbClr val="F8F8F2"/>
                  </a:solidFill>
                  <a:latin typeface="Consolas" panose="020B0609020204030204" pitchFamily="49" charset="0"/>
                </a:rPr>
                <a:t>counterStore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200" dirty="0">
                  <a:solidFill>
                    <a:srgbClr val="F92672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200" dirty="0" err="1">
                  <a:solidFill>
                    <a:srgbClr val="A6E22E"/>
                  </a:solidFill>
                  <a:latin typeface="Consolas" panose="020B0609020204030204" pitchFamily="49" charset="0"/>
                </a:rPr>
                <a:t>useCounterStore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()</a:t>
              </a:r>
            </a:p>
            <a:p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/>
              </a:r>
              <a:b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</a:br>
              <a:r>
                <a:rPr lang="en-US" altLang="zh-TW" sz="1200" dirty="0">
                  <a:solidFill>
                    <a:srgbClr val="88846F"/>
                  </a:solidFill>
                  <a:latin typeface="Consolas" panose="020B0609020204030204" pitchFamily="49" charset="0"/>
                </a:rPr>
                <a:t>// state </a:t>
              </a:r>
              <a:r>
                <a:rPr lang="zh-TW" altLang="en-US" sz="1200" dirty="0">
                  <a:solidFill>
                    <a:srgbClr val="88846F"/>
                  </a:solidFill>
                  <a:latin typeface="Consolas" panose="020B0609020204030204" pitchFamily="49" charset="0"/>
                </a:rPr>
                <a:t>和 </a:t>
              </a:r>
              <a:r>
                <a:rPr lang="en-US" altLang="zh-TW" sz="1200" dirty="0">
                  <a:solidFill>
                    <a:srgbClr val="88846F"/>
                  </a:solidFill>
                  <a:latin typeface="Consolas" panose="020B0609020204030204" pitchFamily="49" charset="0"/>
                </a:rPr>
                <a:t>getters </a:t>
              </a:r>
              <a:r>
                <a:rPr lang="zh-TW" altLang="en-US" sz="1200" dirty="0">
                  <a:solidFill>
                    <a:srgbClr val="88846F"/>
                  </a:solidFill>
                  <a:latin typeface="Consolas" panose="020B0609020204030204" pitchFamily="49" charset="0"/>
                </a:rPr>
                <a:t>直接解構會失去響應性，所以需要從 </a:t>
              </a:r>
              <a:r>
                <a:rPr lang="en-US" altLang="zh-TW" sz="1200" dirty="0" err="1">
                  <a:solidFill>
                    <a:srgbClr val="88846F"/>
                  </a:solidFill>
                  <a:latin typeface="Consolas" panose="020B0609020204030204" pitchFamily="49" charset="0"/>
                </a:rPr>
                <a:t>storeToRefs</a:t>
              </a:r>
              <a:r>
                <a:rPr lang="en-US" altLang="zh-TW" sz="1200" dirty="0">
                  <a:solidFill>
                    <a:srgbClr val="88846F"/>
                  </a:solidFill>
                  <a:latin typeface="Consolas" panose="020B0609020204030204" pitchFamily="49" charset="0"/>
                </a:rPr>
                <a:t>(store) </a:t>
              </a:r>
              <a:r>
                <a:rPr lang="zh-TW" altLang="en-US" sz="1200" dirty="0">
                  <a:solidFill>
                    <a:srgbClr val="88846F"/>
                  </a:solidFill>
                  <a:latin typeface="Consolas" panose="020B0609020204030204" pitchFamily="49" charset="0"/>
                </a:rPr>
                <a:t>解構</a:t>
              </a:r>
              <a:endPara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200" i="1" dirty="0" err="1">
                  <a:solidFill>
                    <a:srgbClr val="66D9E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{ count, </a:t>
              </a:r>
              <a:r>
                <a:rPr lang="en-US" altLang="zh-TW" sz="1200" dirty="0" err="1">
                  <a:solidFill>
                    <a:srgbClr val="F8F8F2"/>
                  </a:solidFill>
                  <a:latin typeface="Consolas" panose="020B0609020204030204" pitchFamily="49" charset="0"/>
                </a:rPr>
                <a:t>doubleCount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} </a:t>
              </a:r>
              <a:r>
                <a:rPr lang="en-US" altLang="zh-TW" sz="1200" dirty="0">
                  <a:solidFill>
                    <a:srgbClr val="F92672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200" dirty="0" err="1">
                  <a:solidFill>
                    <a:srgbClr val="A6E22E"/>
                  </a:solidFill>
                  <a:latin typeface="Consolas" panose="020B0609020204030204" pitchFamily="49" charset="0"/>
                </a:rPr>
                <a:t>storeToRefs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200" dirty="0" err="1">
                  <a:solidFill>
                    <a:srgbClr val="F8F8F2"/>
                  </a:solidFill>
                  <a:latin typeface="Consolas" panose="020B0609020204030204" pitchFamily="49" charset="0"/>
                </a:rPr>
                <a:t>counterStore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sz="1200" dirty="0">
                  <a:solidFill>
                    <a:srgbClr val="88846F"/>
                  </a:solidFill>
                  <a:latin typeface="Consolas" panose="020B0609020204030204" pitchFamily="49" charset="0"/>
                </a:rPr>
                <a:t>// action </a:t>
              </a:r>
              <a:r>
                <a:rPr lang="zh-TW" altLang="en-US" sz="1200" dirty="0">
                  <a:solidFill>
                    <a:srgbClr val="88846F"/>
                  </a:solidFill>
                  <a:latin typeface="Consolas" panose="020B0609020204030204" pitchFamily="49" charset="0"/>
                </a:rPr>
                <a:t>可以直接解構，從 </a:t>
              </a:r>
              <a:r>
                <a:rPr lang="en-US" altLang="zh-TW" sz="1200" dirty="0" err="1">
                  <a:solidFill>
                    <a:srgbClr val="88846F"/>
                  </a:solidFill>
                  <a:latin typeface="Consolas" panose="020B0609020204030204" pitchFamily="49" charset="0"/>
                </a:rPr>
                <a:t>storeToRefs</a:t>
              </a:r>
              <a:r>
                <a:rPr lang="en-US" altLang="zh-TW" sz="1200" dirty="0">
                  <a:solidFill>
                    <a:srgbClr val="88846F"/>
                  </a:solidFill>
                  <a:latin typeface="Consolas" panose="020B0609020204030204" pitchFamily="49" charset="0"/>
                </a:rPr>
                <a:t>(store) </a:t>
              </a:r>
              <a:r>
                <a:rPr lang="zh-TW" altLang="en-US" sz="1200" dirty="0">
                  <a:solidFill>
                    <a:srgbClr val="88846F"/>
                  </a:solidFill>
                  <a:latin typeface="Consolas" panose="020B0609020204030204" pitchFamily="49" charset="0"/>
                </a:rPr>
                <a:t>解構反而會失去響應性</a:t>
              </a:r>
              <a:endPara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200" i="1" dirty="0" err="1">
                  <a:solidFill>
                    <a:srgbClr val="66D9E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{ </a:t>
              </a:r>
              <a:r>
                <a:rPr lang="en-US" altLang="zh-TW" sz="1200" dirty="0">
                  <a:solidFill>
                    <a:srgbClr val="A6E22E"/>
                  </a:solidFill>
                  <a:latin typeface="Consolas" panose="020B0609020204030204" pitchFamily="49" charset="0"/>
                </a:rPr>
                <a:t>increment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} </a:t>
              </a:r>
              <a:r>
                <a:rPr lang="en-US" altLang="zh-TW" sz="1200" dirty="0">
                  <a:solidFill>
                    <a:srgbClr val="F92672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200" dirty="0" err="1">
                  <a:solidFill>
                    <a:srgbClr val="F8F8F2"/>
                  </a:solidFill>
                  <a:latin typeface="Consolas" panose="020B0609020204030204" pitchFamily="49" charset="0"/>
                </a:rPr>
                <a:t>counterStore</a:t>
              </a:r>
              <a:endPara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921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03.</a:t>
              </a:r>
              <a:r>
                <a:rPr kumimoji="0" lang="en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kumimoji="0" lang="zh-TW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基本使用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E188B1F1-8EAE-304A-8889-1F8546183257}"/>
              </a:ext>
            </a:extLst>
          </p:cNvPr>
          <p:cNvSpPr/>
          <p:nvPr/>
        </p:nvSpPr>
        <p:spPr>
          <a:xfrm>
            <a:off x="1624519" y="1525915"/>
            <a:ext cx="8452624" cy="416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6327" y="736297"/>
            <a:ext cx="1060948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在</a:t>
            </a:r>
            <a:r>
              <a:rPr kumimoji="0" lang="zh-TW" alt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非</a:t>
            </a:r>
            <a:r>
              <a:rPr kumimoji="0" lang="zh-TW" alt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元件使用 </a:t>
            </a:r>
            <a:r>
              <a:rPr kumimoji="0" lang="en-US" altLang="zh-TW" sz="20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Store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342900" indent="-34290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大多數時候，只需調用你定義的 </a:t>
            </a:r>
            <a:r>
              <a:rPr lang="en-US" altLang="zh-TW" sz="16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useStore</a:t>
            </a:r>
            <a:r>
              <a:rPr lang="en-US" altLang="zh-TW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函數，完全開箱即用。但在組件之外，情況就有點不同了。實際上，</a:t>
            </a:r>
            <a:r>
              <a:rPr lang="en-US" altLang="zh-TW" sz="16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useStore</a:t>
            </a:r>
            <a:r>
              <a:rPr lang="en-US" altLang="zh-TW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給你的 </a:t>
            </a:r>
            <a:r>
              <a:rPr lang="en-US" altLang="zh-TW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 </a:t>
            </a: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自動注入了 </a:t>
            </a:r>
            <a:r>
              <a:rPr lang="en-US" altLang="zh-TW" sz="16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pinia</a:t>
            </a:r>
            <a:r>
              <a:rPr lang="en-US" altLang="zh-TW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實例。這意味著，如果 </a:t>
            </a:r>
            <a:r>
              <a:rPr lang="en-US" altLang="zh-TW" sz="16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pinia</a:t>
            </a:r>
            <a:r>
              <a:rPr lang="en-US" altLang="zh-TW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實例不能自動注入，你必須手動提供給 </a:t>
            </a:r>
            <a:r>
              <a:rPr lang="en-US" altLang="zh-TW" sz="16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useStore</a:t>
            </a:r>
            <a:r>
              <a:rPr lang="en-US" altLang="zh-TW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zh-TW" altLang="en-US" sz="1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函數</a:t>
            </a:r>
            <a:r>
              <a:rPr lang="zh-TW" altLang="en-US" sz="16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 smtClean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26327" y="2145667"/>
            <a:ext cx="2996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Example: 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router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內使用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store</a:t>
            </a:r>
            <a:endParaRPr lang="zh-TW" altLang="en-US" sz="16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89DC453-3B83-EA41-9279-D5C1A121FDA3}"/>
              </a:ext>
            </a:extLst>
          </p:cNvPr>
          <p:cNvSpPr/>
          <p:nvPr/>
        </p:nvSpPr>
        <p:spPr>
          <a:xfrm>
            <a:off x="626327" y="2570288"/>
            <a:ext cx="5857600" cy="40357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816" y="3490697"/>
            <a:ext cx="5105257" cy="86192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38909" y="263574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{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createRouter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}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E6DB74"/>
                </a:solidFill>
                <a:latin typeface="Consolas" panose="020B0609020204030204" pitchFamily="49" charset="0"/>
              </a:rPr>
              <a:t>vue</a:t>
            </a:r>
            <a:r>
              <a:rPr lang="en-US" altLang="zh-TW" sz="1200" dirty="0">
                <a:solidFill>
                  <a:srgbClr val="E6DB74"/>
                </a:solidFill>
                <a:latin typeface="Consolas" panose="020B0609020204030204" pitchFamily="49" charset="0"/>
              </a:rPr>
              <a:t>-router'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router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createRouter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200" dirty="0">
                <a:solidFill>
                  <a:srgbClr val="88846F"/>
                </a:solidFill>
                <a:latin typeface="Consolas" panose="020B0609020204030204" pitchFamily="49" charset="0"/>
              </a:rPr>
              <a:t>// ...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>
                <a:solidFill>
                  <a:srgbClr val="88846F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200" dirty="0">
                <a:solidFill>
                  <a:srgbClr val="88846F"/>
                </a:solidFill>
                <a:latin typeface="Consolas" panose="020B0609020204030204" pitchFamily="49" charset="0"/>
              </a:rPr>
              <a:t>❌ 由於引入順序的問題，這將失敗</a:t>
            </a:r>
            <a:endParaRPr lang="zh-TW" altLang="en-US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store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useStore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router.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beforeEach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((</a:t>
            </a:r>
            <a:r>
              <a:rPr lang="en-US" altLang="zh-TW" sz="1200" i="1" dirty="0">
                <a:solidFill>
                  <a:srgbClr val="FD971F"/>
                </a:solidFill>
                <a:latin typeface="Consolas" panose="020B0609020204030204" pitchFamily="49" charset="0"/>
              </a:rPr>
              <a:t>to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FD971F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200" dirty="0">
                <a:solidFill>
                  <a:srgbClr val="88846F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200" dirty="0" smtClean="0">
                <a:solidFill>
                  <a:srgbClr val="88846F"/>
                </a:solidFill>
                <a:latin typeface="Consolas" panose="020B0609020204030204" pitchFamily="49" charset="0"/>
              </a:rPr>
              <a:t>這裡的 </a:t>
            </a:r>
            <a:r>
              <a:rPr lang="en-US" altLang="zh-TW" sz="1200" dirty="0" smtClean="0">
                <a:solidFill>
                  <a:srgbClr val="88846F"/>
                </a:solidFill>
                <a:latin typeface="Consolas" panose="020B0609020204030204" pitchFamily="49" charset="0"/>
              </a:rPr>
              <a:t>store</a:t>
            </a:r>
            <a:r>
              <a:rPr lang="zh-TW" altLang="en-US" sz="1200" dirty="0" smtClean="0">
                <a:solidFill>
                  <a:srgbClr val="88846F"/>
                </a:solidFill>
                <a:latin typeface="Consolas" panose="020B0609020204030204" pitchFamily="49" charset="0"/>
              </a:rPr>
              <a:t> 會噴錯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store.isLoggedIn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E6DB74"/>
                </a:solidFill>
                <a:latin typeface="Consolas" panose="020B0609020204030204" pitchFamily="49" charset="0"/>
              </a:rPr>
              <a:t>'/login'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>
                <a:solidFill>
                  <a:srgbClr val="88846F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200" dirty="0">
                <a:solidFill>
                  <a:srgbClr val="88846F"/>
                </a:solidFill>
                <a:latin typeface="Consolas" panose="020B0609020204030204" pitchFamily="49" charset="0"/>
              </a:rPr>
              <a:t>✅ 這樣做是可行的，因為路由器在安裝完之後就會開始導航。</a:t>
            </a:r>
            <a:endParaRPr lang="zh-TW" altLang="en-US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200" dirty="0">
                <a:solidFill>
                  <a:srgbClr val="88846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200" dirty="0" err="1">
                <a:solidFill>
                  <a:srgbClr val="88846F"/>
                </a:solidFill>
                <a:latin typeface="Consolas" panose="020B0609020204030204" pitchFamily="49" charset="0"/>
              </a:rPr>
              <a:t>Pinia</a:t>
            </a:r>
            <a:r>
              <a:rPr lang="en-US" altLang="zh-TW" sz="1200" dirty="0">
                <a:solidFill>
                  <a:srgbClr val="88846F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200" dirty="0">
                <a:solidFill>
                  <a:srgbClr val="88846F"/>
                </a:solidFill>
                <a:latin typeface="Consolas" panose="020B0609020204030204" pitchFamily="49" charset="0"/>
              </a:rPr>
              <a:t>也將被安裝。</a:t>
            </a:r>
            <a:endParaRPr lang="zh-TW" altLang="en-US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router.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beforeEach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((</a:t>
            </a:r>
            <a:r>
              <a:rPr lang="en-US" altLang="zh-TW" sz="1200" i="1" dirty="0">
                <a:solidFill>
                  <a:srgbClr val="FD971F"/>
                </a:solidFill>
                <a:latin typeface="Consolas" panose="020B0609020204030204" pitchFamily="49" charset="0"/>
              </a:rPr>
              <a:t>to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store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useStore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US" altLang="zh-TW" sz="12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to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.meta.requiresAuth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!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store.isLoggedIn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E6DB74"/>
                </a:solidFill>
                <a:latin typeface="Consolas" panose="020B0609020204030204" pitchFamily="49" charset="0"/>
              </a:rPr>
              <a:t>'/login'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6327" y="3490697"/>
            <a:ext cx="5386546" cy="14415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>
            <a:endCxn id="8" idx="1"/>
          </p:cNvCxnSpPr>
          <p:nvPr/>
        </p:nvCxnSpPr>
        <p:spPr>
          <a:xfrm>
            <a:off x="6012873" y="3906982"/>
            <a:ext cx="685943" cy="146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26327" y="4996873"/>
            <a:ext cx="5709818" cy="1609191"/>
          </a:xfrm>
          <a:prstGeom prst="rect">
            <a:avLst/>
          </a:prstGeom>
          <a:noFill/>
          <a:ln w="28575">
            <a:solidFill>
              <a:srgbClr val="40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903153" y="4995128"/>
            <a:ext cx="11615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5400" dirty="0">
                <a:solidFill>
                  <a:srgbClr val="40B883"/>
                </a:solidFill>
                <a:latin typeface="Apple Color Emoji"/>
              </a:rPr>
              <a:t>✔</a:t>
            </a:r>
            <a:endParaRPr lang="zh-TW" altLang="en-US" sz="5400" dirty="0">
              <a:solidFill>
                <a:srgbClr val="40B883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78904" y="3481789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rgbClr val="FF0000"/>
                </a:solidFill>
                <a:latin typeface="Apple Color Emoji"/>
              </a:rPr>
              <a:t>❌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68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8E1E9889-FF09-2443-A3FD-D33F1AC08C0E}"/>
              </a:ext>
            </a:extLst>
          </p:cNvPr>
          <p:cNvSpPr/>
          <p:nvPr/>
        </p:nvSpPr>
        <p:spPr>
          <a:xfrm>
            <a:off x="603463" y="470091"/>
            <a:ext cx="9764751" cy="74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State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03.</a:t>
              </a:r>
              <a:r>
                <a:rPr kumimoji="0" lang="en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kumimoji="0" lang="zh-TW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基本使用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字方塊 3"/>
          <p:cNvSpPr txBox="1"/>
          <p:nvPr/>
        </p:nvSpPr>
        <p:spPr>
          <a:xfrm>
            <a:off x="626327" y="1190458"/>
            <a:ext cx="10688218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TW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state存儲store的數據</a:t>
            </a:r>
            <a:r>
              <a:rPr kumimoji="0" lang="zh-TW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部分，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且所有屬性皆會自動推斷類型，</a:t>
            </a:r>
            <a:r>
              <a:rPr kumimoji="0" lang="zh-TW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完整</a:t>
            </a:r>
            <a:r>
              <a:rPr kumimoji="0" lang="zh-TW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類型推斷建議使用</a:t>
            </a:r>
            <a:r>
              <a:rPr kumimoji="0" lang="zh-TW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箭頭函數</a:t>
            </a:r>
            <a:r>
              <a:rPr kumimoji="0" lang="zh-TW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。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046260" y="1972294"/>
            <a:ext cx="4182683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TW" altLang="en-US" sz="18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使用</a:t>
            </a:r>
            <a:r>
              <a:rPr kumimoji="0" lang="en-US" altLang="zh-TW" sz="18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/</a:t>
            </a:r>
            <a:r>
              <a:rPr kumimoji="0" lang="zh-TW" altLang="en-US" sz="18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修改 </a:t>
            </a:r>
            <a:r>
              <a:rPr kumimoji="0" lang="en-US" altLang="zh-TW" sz="18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state:</a:t>
            </a:r>
            <a:r>
              <a:rPr kumimoji="0" lang="zh-TW" altLang="en-US" sz="18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endParaRPr kumimoji="0" lang="en-US" altLang="zh-TW" sz="1800" b="0" i="0" u="sng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342900" indent="-342900">
              <a:buFontTx/>
              <a:buAutoNum type="arabicPeriod"/>
            </a:pPr>
            <a:r>
              <a:rPr lang="en-US" altLang="zh-TW" sz="1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一般推薦作法</a:t>
            </a:r>
            <a:r>
              <a:rPr lang="en-US" altLang="zh-TW" sz="1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state的改變交給action去處理 </a:t>
            </a: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342900" indent="-342900">
              <a:buFontTx/>
              <a:buAutoNum type="arabicPeriod"/>
            </a:pP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2. </a:t>
            </a: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使用</a:t>
            </a: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$patch</a:t>
            </a:r>
          </a:p>
          <a:p>
            <a:pPr marL="342900" indent="-342900">
              <a:buFontTx/>
              <a:buAutoNum type="arabicPeriod"/>
            </a:pPr>
            <a:endParaRPr lang="en-US" altLang="zh-TW" sz="1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AutoNum type="arabicPeriod"/>
            </a:pP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342900" indent="-342900">
              <a:buFontTx/>
              <a:buAutoNum type="arabicPeriod"/>
            </a:pPr>
            <a:endParaRPr lang="en-US" altLang="zh-TW" sz="1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AutoNum type="arabicPeriod"/>
            </a:pP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342900" indent="-342900">
              <a:buFontTx/>
              <a:buAutoNum type="arabicPeriod"/>
            </a:pPr>
            <a:endParaRPr lang="en-US" altLang="zh-TW" sz="1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AutoNum type="arabicPeriod"/>
            </a:pP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342900" indent="-342900">
              <a:buFontTx/>
              <a:buAutoNum type="arabicPeriod"/>
            </a:pPr>
            <a:endParaRPr lang="en-US" altLang="zh-TW" sz="1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AutoNum type="arabicPeriod"/>
            </a:pP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342900" indent="-342900">
              <a:buFontTx/>
              <a:buAutoNum type="arabicPeriod"/>
            </a:pPr>
            <a:endParaRPr lang="en-US" altLang="zh-TW" sz="1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AutoNum type="arabicPeriod"/>
            </a:pP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89DC453-3B83-EA41-9279-D5C1A121FDA3}"/>
              </a:ext>
            </a:extLst>
          </p:cNvPr>
          <p:cNvSpPr/>
          <p:nvPr/>
        </p:nvSpPr>
        <p:spPr>
          <a:xfrm>
            <a:off x="7046260" y="3629164"/>
            <a:ext cx="3996000" cy="17166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7054764" y="5915427"/>
            <a:ext cx="4174179" cy="734688"/>
            <a:chOff x="8254562" y="3391240"/>
            <a:chExt cx="3382381" cy="73468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89DC453-3B83-EA41-9279-D5C1A121FDA3}"/>
                </a:ext>
              </a:extLst>
            </p:cNvPr>
            <p:cNvSpPr/>
            <p:nvPr/>
          </p:nvSpPr>
          <p:spPr>
            <a:xfrm>
              <a:off x="8254562" y="3391240"/>
              <a:ext cx="3238001" cy="734688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8325915" y="3471117"/>
              <a:ext cx="331102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8F8F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const</a:t>
              </a:r>
              <a:r>
                <a: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altLang="zh-TW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8F8F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counterStore</a:t>
              </a:r>
              <a:r>
                <a:rPr kumimoji="0" lang="en-US" altLang="zh-TW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8F8F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9267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=</a:t>
              </a:r>
              <a:r>
                <a: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altLang="zh-TW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A6E22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useCounterStore</a:t>
              </a:r>
              <a:r>
                <a: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() </a:t>
              </a:r>
            </a:p>
            <a:p>
              <a:pPr lvl="0"/>
              <a:r>
                <a:rPr lang="en-US" altLang="zh-TW" sz="1400" dirty="0" err="1" smtClean="0">
                  <a:solidFill>
                    <a:srgbClr val="F8F8F2"/>
                  </a:solidFill>
                  <a:latin typeface="Consolas" panose="020B0609020204030204" pitchFamily="49" charset="0"/>
                </a:rPr>
                <a:t>counterStore.count</a:t>
              </a:r>
              <a:r>
                <a:rPr kumimoji="0" lang="en-US" altLang="zh-TW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9267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++</a:t>
              </a:r>
              <a:r>
                <a:rPr kumimoji="0" lang="en-US" altLang="zh-TW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8F8F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endPara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7157196" y="3790402"/>
            <a:ext cx="32318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counterStore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6E22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$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A6E22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patch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({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count: </a:t>
            </a:r>
            <a:r>
              <a:rPr kumimoji="0" lang="en-US" altLang="zh-TW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D971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counterStore</a:t>
            </a:r>
            <a:r>
              <a:rPr kumimoji="0" lang="en-US" altLang="zh-TW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altLang="zh-TW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D971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count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++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counterStore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$patch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i="1" dirty="0">
                <a:solidFill>
                  <a:srgbClr val="FD971F"/>
                </a:solidFill>
                <a:latin typeface="Consolas" panose="020B0609020204030204" pitchFamily="49" charset="0"/>
              </a:rPr>
              <a:t>state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2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state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.count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603462" y="2747225"/>
            <a:ext cx="6118865" cy="2748799"/>
            <a:chOff x="603462" y="2362215"/>
            <a:chExt cx="6118865" cy="2748799"/>
          </a:xfrm>
        </p:grpSpPr>
        <p:sp>
          <p:nvSpPr>
            <p:cNvPr id="12" name="矩形 11"/>
            <p:cNvSpPr/>
            <p:nvPr/>
          </p:nvSpPr>
          <p:spPr>
            <a:xfrm>
              <a:off x="626327" y="2464119"/>
              <a:ext cx="6096000" cy="249299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TW" sz="1200" dirty="0">
                  <a:solidFill>
                    <a:srgbClr val="F92672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{ ref, computed } </a:t>
              </a:r>
              <a:r>
                <a:rPr lang="en-US" altLang="zh-TW" sz="1200" dirty="0">
                  <a:solidFill>
                    <a:srgbClr val="F92672"/>
                  </a:solidFill>
                  <a:latin typeface="Consolas" panose="020B0609020204030204" pitchFamily="49" charset="0"/>
                </a:rPr>
                <a:t>from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200" dirty="0">
                  <a:solidFill>
                    <a:srgbClr val="E6DB74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TW" sz="1200" dirty="0" err="1">
                  <a:solidFill>
                    <a:srgbClr val="E6DB74"/>
                  </a:solidFill>
                  <a:latin typeface="Consolas" panose="020B0609020204030204" pitchFamily="49" charset="0"/>
                </a:rPr>
                <a:t>vue</a:t>
              </a:r>
              <a:r>
                <a:rPr lang="en-US" altLang="zh-TW" sz="1200" dirty="0">
                  <a:solidFill>
                    <a:srgbClr val="E6DB74"/>
                  </a:solidFill>
                  <a:latin typeface="Consolas" panose="020B0609020204030204" pitchFamily="49" charset="0"/>
                </a:rPr>
                <a:t>"</a:t>
              </a:r>
              <a:endPara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200" dirty="0">
                  <a:solidFill>
                    <a:srgbClr val="F92672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{ </a:t>
              </a:r>
              <a:r>
                <a:rPr lang="en-US" altLang="zh-TW" sz="1200" dirty="0" err="1">
                  <a:solidFill>
                    <a:srgbClr val="F8F8F2"/>
                  </a:solidFill>
                  <a:latin typeface="Consolas" panose="020B0609020204030204" pitchFamily="49" charset="0"/>
                </a:rPr>
                <a:t>defineStore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} </a:t>
              </a:r>
              <a:r>
                <a:rPr lang="en-US" altLang="zh-TW" sz="1200" dirty="0">
                  <a:solidFill>
                    <a:srgbClr val="F92672"/>
                  </a:solidFill>
                  <a:latin typeface="Consolas" panose="020B0609020204030204" pitchFamily="49" charset="0"/>
                </a:rPr>
                <a:t>from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200" dirty="0">
                  <a:solidFill>
                    <a:srgbClr val="E6DB74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TW" sz="1200" dirty="0" err="1">
                  <a:solidFill>
                    <a:srgbClr val="E6DB74"/>
                  </a:solidFill>
                  <a:latin typeface="Consolas" panose="020B0609020204030204" pitchFamily="49" charset="0"/>
                </a:rPr>
                <a:t>pinia</a:t>
              </a:r>
              <a:r>
                <a:rPr lang="en-US" altLang="zh-TW" sz="1200" dirty="0">
                  <a:solidFill>
                    <a:srgbClr val="E6DB74"/>
                  </a:solidFill>
                  <a:latin typeface="Consolas" panose="020B0609020204030204" pitchFamily="49" charset="0"/>
                </a:rPr>
                <a:t>"</a:t>
              </a:r>
              <a:endPara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/>
              </a:r>
              <a:b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</a:br>
              <a:r>
                <a:rPr lang="en-US" altLang="zh-TW" sz="1200" dirty="0">
                  <a:solidFill>
                    <a:srgbClr val="F92672"/>
                  </a:solidFill>
                  <a:latin typeface="Consolas" panose="020B0609020204030204" pitchFamily="49" charset="0"/>
                </a:rPr>
                <a:t>export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200" i="1" dirty="0" err="1">
                  <a:solidFill>
                    <a:srgbClr val="66D9E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200" dirty="0" err="1">
                  <a:solidFill>
                    <a:srgbClr val="F8F8F2"/>
                  </a:solidFill>
                  <a:latin typeface="Consolas" panose="020B0609020204030204" pitchFamily="49" charset="0"/>
                </a:rPr>
                <a:t>useCounterStore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200" dirty="0">
                  <a:solidFill>
                    <a:srgbClr val="F92672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200" dirty="0" err="1">
                  <a:solidFill>
                    <a:srgbClr val="A6E22E"/>
                  </a:solidFill>
                  <a:latin typeface="Consolas" panose="020B0609020204030204" pitchFamily="49" charset="0"/>
                </a:rPr>
                <a:t>defineStore</a:t>
              </a:r>
              <a:r>
                <a:rPr lang="en-US" altLang="zh-TW" sz="1200" dirty="0" smtClean="0">
                  <a:solidFill>
                    <a:srgbClr val="F8F8F2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200" dirty="0" smtClean="0">
                  <a:solidFill>
                    <a:srgbClr val="E6DB74"/>
                  </a:solidFill>
                  <a:latin typeface="Consolas" panose="020B0609020204030204" pitchFamily="49" charset="0"/>
                </a:rPr>
                <a:t>‘counter'</a:t>
              </a:r>
              <a:r>
                <a:rPr lang="en-US" altLang="zh-TW" sz="1200" dirty="0" smtClean="0">
                  <a:solidFill>
                    <a:srgbClr val="F8F8F2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TW" sz="1200" i="1" dirty="0">
                  <a:solidFill>
                    <a:srgbClr val="66D9E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() {</a:t>
              </a:r>
            </a:p>
            <a:p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  </a:t>
              </a:r>
              <a:r>
                <a:rPr lang="en-US" altLang="zh-TW" sz="1200" i="1" dirty="0" err="1">
                  <a:solidFill>
                    <a:srgbClr val="66D9E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count </a:t>
              </a:r>
              <a:r>
                <a:rPr lang="en-US" altLang="zh-TW" sz="1200" dirty="0">
                  <a:solidFill>
                    <a:srgbClr val="F92672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200" dirty="0">
                  <a:solidFill>
                    <a:srgbClr val="A6E22E"/>
                  </a:solidFill>
                  <a:latin typeface="Consolas" panose="020B0609020204030204" pitchFamily="49" charset="0"/>
                </a:rPr>
                <a:t>ref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200" dirty="0">
                  <a:solidFill>
                    <a:srgbClr val="AE81FF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  </a:t>
              </a:r>
              <a:r>
                <a:rPr lang="en-US" altLang="zh-TW" sz="1200" i="1" dirty="0" err="1">
                  <a:solidFill>
                    <a:srgbClr val="66D9E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double </a:t>
              </a:r>
              <a:r>
                <a:rPr lang="en-US" altLang="zh-TW" sz="1200" dirty="0">
                  <a:solidFill>
                    <a:srgbClr val="F92672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200" dirty="0">
                  <a:solidFill>
                    <a:srgbClr val="A6E22E"/>
                  </a:solidFill>
                  <a:latin typeface="Consolas" panose="020B0609020204030204" pitchFamily="49" charset="0"/>
                </a:rPr>
                <a:t>computed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(() </a:t>
              </a:r>
              <a:r>
                <a:rPr lang="en-US" altLang="zh-TW" sz="1200" i="1" dirty="0">
                  <a:solidFill>
                    <a:srgbClr val="66D9EF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200" dirty="0" err="1">
                  <a:solidFill>
                    <a:srgbClr val="F8F8F2"/>
                  </a:solidFill>
                  <a:latin typeface="Consolas" panose="020B0609020204030204" pitchFamily="49" charset="0"/>
                </a:rPr>
                <a:t>count.value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200" dirty="0">
                  <a:solidFill>
                    <a:srgbClr val="F92672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200" dirty="0">
                  <a:solidFill>
                    <a:srgbClr val="AE81FF"/>
                  </a:solidFill>
                  <a:latin typeface="Consolas" panose="020B0609020204030204" pitchFamily="49" charset="0"/>
                </a:rPr>
                <a:t>2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  </a:t>
              </a:r>
              <a:r>
                <a:rPr lang="en-US" altLang="zh-TW" sz="1200" i="1" dirty="0">
                  <a:solidFill>
                    <a:srgbClr val="66D9E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200" dirty="0">
                  <a:solidFill>
                    <a:srgbClr val="A6E22E"/>
                  </a:solidFill>
                  <a:latin typeface="Consolas" panose="020B0609020204030204" pitchFamily="49" charset="0"/>
                </a:rPr>
                <a:t>increment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() {</a:t>
              </a:r>
            </a:p>
            <a:p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      </a:t>
              </a:r>
              <a:r>
                <a:rPr lang="en-US" altLang="zh-TW" sz="1200" dirty="0" err="1">
                  <a:solidFill>
                    <a:srgbClr val="F8F8F2"/>
                  </a:solidFill>
                  <a:latin typeface="Consolas" panose="020B0609020204030204" pitchFamily="49" charset="0"/>
                </a:rPr>
                <a:t>count.value</a:t>
              </a:r>
              <a:r>
                <a:rPr lang="en-US" altLang="zh-TW" sz="1200" dirty="0">
                  <a:solidFill>
                    <a:srgbClr val="F92672"/>
                  </a:solidFill>
                  <a:latin typeface="Consolas" panose="020B0609020204030204" pitchFamily="49" charset="0"/>
                </a:rPr>
                <a:t>++</a:t>
              </a:r>
              <a:endPara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  }</a:t>
              </a:r>
            </a:p>
            <a:p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  </a:t>
              </a:r>
              <a:r>
                <a:rPr lang="en-US" altLang="zh-TW" sz="1200" dirty="0">
                  <a:solidFill>
                    <a:srgbClr val="F92672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      count, double, </a:t>
              </a:r>
              <a:r>
                <a:rPr lang="en-US" altLang="zh-TW" sz="1200" dirty="0">
                  <a:solidFill>
                    <a:srgbClr val="A6E22E"/>
                  </a:solidFill>
                  <a:latin typeface="Consolas" panose="020B0609020204030204" pitchFamily="49" charset="0"/>
                </a:rPr>
                <a:t>increment</a:t>
              </a:r>
              <a:endPara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  }</a:t>
              </a:r>
            </a:p>
            <a:p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})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89DC453-3B83-EA41-9279-D5C1A121FDA3}"/>
                </a:ext>
              </a:extLst>
            </p:cNvPr>
            <p:cNvSpPr/>
            <p:nvPr/>
          </p:nvSpPr>
          <p:spPr>
            <a:xfrm>
              <a:off x="603462" y="2362215"/>
              <a:ext cx="5900531" cy="274879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603463" y="2347121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counterStore.ts</a:t>
            </a:r>
            <a:endParaRPr lang="zh-TW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032618" y="5511595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sz="1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直接修改</a:t>
            </a:r>
          </a:p>
        </p:txBody>
      </p:sp>
    </p:spTree>
    <p:extLst>
      <p:ext uri="{BB962C8B-B14F-4D97-AF65-F5344CB8AC3E}">
        <p14:creationId xmlns:p14="http://schemas.microsoft.com/office/powerpoint/2010/main" val="243768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03.</a:t>
              </a:r>
              <a:r>
                <a:rPr kumimoji="0" lang="en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kumimoji="0" lang="zh-TW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基本使用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26327" y="936940"/>
            <a:ext cx="428110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將 </a:t>
            </a:r>
            <a:r>
              <a:rPr lang="en-US" altLang="zh-TW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state </a:t>
            </a:r>
            <a:r>
              <a:rPr lang="zh-TW" altLang="en-US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初始化</a:t>
            </a:r>
            <a:r>
              <a:rPr kumimoji="0" lang="en-US" altLang="zh-TW" sz="1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: $reset</a:t>
            </a:r>
            <a:br>
              <a:rPr kumimoji="0" lang="en-US" altLang="zh-TW" sz="1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kumimoji="0" lang="en-US" altLang="zh-TW" sz="1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kumimoji="0" lang="en-US" altLang="zh-TW" sz="1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sz="14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會</a:t>
            </a:r>
            <a:r>
              <a:rPr lang="zh-TW" altLang="en-US" sz="1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將 </a:t>
            </a:r>
            <a:r>
              <a:rPr lang="en-US" altLang="zh-TW" sz="1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store </a:t>
            </a:r>
            <a:r>
              <a:rPr lang="zh-TW" altLang="en-US" sz="1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內的狀態全部初始化</a:t>
            </a:r>
            <a:r>
              <a:rPr lang="zh-TW" altLang="en-US" sz="14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，回到</a:t>
            </a:r>
            <a:r>
              <a:rPr lang="zh-TW" altLang="en-US" sz="14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預設的初始值</a:t>
            </a:r>
            <a:endParaRPr kumimoji="0" lang="zh-TW" altLang="en-US" sz="1400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26327" y="3235775"/>
            <a:ext cx="752014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監聽 </a:t>
            </a:r>
            <a:r>
              <a:rPr lang="en-US" altLang="zh-TW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state </a:t>
            </a:r>
            <a:r>
              <a:rPr lang="zh-TW" altLang="en-US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變化：</a:t>
            </a:r>
            <a:r>
              <a:rPr lang="en-US" altLang="zh-TW" u="sng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$</a:t>
            </a:r>
            <a:r>
              <a:rPr lang="en-US" altLang="zh-TW" u="sng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subscribe</a:t>
            </a:r>
            <a:br>
              <a:rPr lang="en-US" altLang="zh-TW" u="sng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endParaRPr lang="en-US" altLang="zh-TW" u="sng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state 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每次改變後</a:t>
            </a:r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觸發</a:t>
            </a:r>
            <a:endParaRPr lang="en-US" altLang="zh-TW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如果是透過 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.$patch 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一次修改多個 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state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，只會觸發</a:t>
            </a:r>
            <a:r>
              <a:rPr lang="zh-TW" altLang="en-US" sz="1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一次</a:t>
            </a:r>
            <a:endParaRPr lang="en-US" altLang="zh-TW" sz="16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通常在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component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卸載後自動刪除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若要保留需加 </a:t>
            </a:r>
            <a:r>
              <a:rPr lang="en-US" altLang="zh-TW" dirty="0">
                <a:solidFill>
                  <a:srgbClr val="FFC000"/>
                </a:solidFill>
              </a:rPr>
              <a:t>{ detached: true </a:t>
            </a:r>
            <a:r>
              <a:rPr lang="en-US" altLang="zh-TW" dirty="0" smtClean="0">
                <a:solidFill>
                  <a:srgbClr val="FFC000"/>
                </a:solidFill>
              </a:rPr>
              <a:t>}</a:t>
            </a:r>
            <a:endParaRPr lang="zh-TW" altLang="en-US" sz="1600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626327" y="1989013"/>
            <a:ext cx="2727321" cy="734688"/>
            <a:chOff x="4778080" y="5003314"/>
            <a:chExt cx="2727321" cy="73468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89DC453-3B83-EA41-9279-D5C1A121FDA3}"/>
                </a:ext>
              </a:extLst>
            </p:cNvPr>
            <p:cNvSpPr/>
            <p:nvPr/>
          </p:nvSpPr>
          <p:spPr>
            <a:xfrm>
              <a:off x="4778080" y="5003314"/>
              <a:ext cx="2484781" cy="734688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861023" y="5115646"/>
              <a:ext cx="264437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8F8F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const</a:t>
              </a: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store </a:t>
              </a: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9267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=</a:t>
              </a: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altLang="zh-TW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A6E22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useStore</a:t>
              </a: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()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8F8F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store.</a:t>
              </a:r>
              <a:r>
                <a:rPr kumimoji="0" lang="en-US" altLang="zh-TW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A6E22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$reset</a:t>
              </a: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() 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4665961" y="3244334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zh-TW" altLang="en-US" b="0" i="0" dirty="0">
              <a:solidFill>
                <a:srgbClr val="303233"/>
              </a:solidFill>
              <a:effectLst/>
              <a:latin typeface="Lato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626326" y="4739098"/>
            <a:ext cx="8443782" cy="1673311"/>
            <a:chOff x="5922811" y="1395534"/>
            <a:chExt cx="6332940" cy="167331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89DC453-3B83-EA41-9279-D5C1A121FDA3}"/>
                </a:ext>
              </a:extLst>
            </p:cNvPr>
            <p:cNvSpPr/>
            <p:nvPr/>
          </p:nvSpPr>
          <p:spPr>
            <a:xfrm>
              <a:off x="5922811" y="1395534"/>
              <a:ext cx="6102934" cy="167331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048914" y="1511985"/>
              <a:ext cx="6206837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200" dirty="0" err="1">
                  <a:solidFill>
                    <a:srgbClr val="F8F8F2"/>
                  </a:solidFill>
                  <a:latin typeface="Consolas" panose="020B0609020204030204" pitchFamily="49" charset="0"/>
                </a:rPr>
                <a:t>counterStore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sz="1200" dirty="0">
                  <a:solidFill>
                    <a:srgbClr val="A6E22E"/>
                  </a:solidFill>
                  <a:latin typeface="Consolas" panose="020B0609020204030204" pitchFamily="49" charset="0"/>
                </a:rPr>
                <a:t>$subscribe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((</a:t>
              </a:r>
              <a:r>
                <a:rPr lang="en-US" altLang="zh-TW" sz="1200" i="1" dirty="0">
                  <a:solidFill>
                    <a:srgbClr val="FD971F"/>
                  </a:solidFill>
                  <a:latin typeface="Consolas" panose="020B0609020204030204" pitchFamily="49" charset="0"/>
                </a:rPr>
                <a:t>mutation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TW" sz="1200" i="1" dirty="0">
                  <a:solidFill>
                    <a:srgbClr val="FD971F"/>
                  </a:solidFill>
                  <a:latin typeface="Consolas" panose="020B0609020204030204" pitchFamily="49" charset="0"/>
                </a:rPr>
                <a:t>state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) </a:t>
              </a:r>
              <a:r>
                <a:rPr lang="en-US" altLang="zh-TW" sz="1200" i="1" dirty="0">
                  <a:solidFill>
                    <a:srgbClr val="66D9EF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  </a:t>
              </a:r>
              <a:r>
                <a:rPr lang="en-US" altLang="zh-TW" sz="1200" i="1" dirty="0" err="1" smtClean="0">
                  <a:solidFill>
                    <a:srgbClr val="FD971F"/>
                  </a:solidFill>
                  <a:latin typeface="Consolas" panose="020B0609020204030204" pitchFamily="49" charset="0"/>
                </a:rPr>
                <a:t>mutation</a:t>
              </a:r>
              <a:r>
                <a:rPr lang="en-US" altLang="zh-TW" sz="1200" dirty="0" err="1" smtClean="0">
                  <a:solidFill>
                    <a:srgbClr val="F8F8F2"/>
                  </a:solidFill>
                  <a:latin typeface="Consolas" panose="020B0609020204030204" pitchFamily="49" charset="0"/>
                </a:rPr>
                <a:t>.type</a:t>
              </a:r>
              <a:r>
                <a:rPr lang="en-US" altLang="zh-TW" sz="1200" dirty="0" smtClean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200" dirty="0" smtClean="0">
                  <a:solidFill>
                    <a:srgbClr val="88846F"/>
                  </a:solidFill>
                  <a:latin typeface="Consolas" panose="020B0609020204030204" pitchFamily="49" charset="0"/>
                </a:rPr>
                <a:t>// </a:t>
              </a:r>
              <a:r>
                <a:rPr lang="zh-TW" altLang="en-US" sz="1200" dirty="0" smtClean="0">
                  <a:solidFill>
                    <a:srgbClr val="88846F"/>
                  </a:solidFill>
                  <a:latin typeface="Consolas" panose="020B0609020204030204" pitchFamily="49" charset="0"/>
                </a:rPr>
                <a:t>這次是透過甚麼方式改動 </a:t>
              </a:r>
              <a:r>
                <a:rPr lang="en-US" altLang="zh-TW" sz="1200" dirty="0">
                  <a:solidFill>
                    <a:srgbClr val="88846F"/>
                  </a:solidFill>
                  <a:latin typeface="Consolas" panose="020B0609020204030204" pitchFamily="49" charset="0"/>
                </a:rPr>
                <a:t>(// 'direct' | 'patch object' | 'patch function</a:t>
              </a:r>
              <a:r>
                <a:rPr lang="en-US" altLang="zh-TW" sz="1200" dirty="0" smtClean="0">
                  <a:solidFill>
                    <a:srgbClr val="88846F"/>
                  </a:solidFill>
                  <a:latin typeface="Consolas" panose="020B0609020204030204" pitchFamily="49" charset="0"/>
                </a:rPr>
                <a:t>')</a:t>
              </a:r>
              <a:endPara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  </a:t>
              </a:r>
              <a:r>
                <a:rPr lang="en-US" altLang="zh-TW" sz="1200" i="1" dirty="0" err="1" smtClean="0">
                  <a:solidFill>
                    <a:srgbClr val="FD971F"/>
                  </a:solidFill>
                  <a:latin typeface="Consolas" panose="020B0609020204030204" pitchFamily="49" charset="0"/>
                </a:rPr>
                <a:t>mutation</a:t>
              </a:r>
              <a:r>
                <a:rPr lang="en-US" altLang="zh-TW" sz="1200" dirty="0" err="1" smtClean="0">
                  <a:solidFill>
                    <a:srgbClr val="F8F8F2"/>
                  </a:solidFill>
                  <a:latin typeface="Consolas" panose="020B0609020204030204" pitchFamily="49" charset="0"/>
                </a:rPr>
                <a:t>.storeId</a:t>
              </a:r>
              <a:r>
                <a:rPr lang="en-US" altLang="zh-TW" sz="1200" dirty="0" smtClean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200" dirty="0" smtClean="0">
                  <a:solidFill>
                    <a:srgbClr val="88846F"/>
                  </a:solidFill>
                  <a:latin typeface="Consolas" panose="020B0609020204030204" pitchFamily="49" charset="0"/>
                </a:rPr>
                <a:t>// </a:t>
              </a:r>
              <a:r>
                <a:rPr lang="zh-TW" altLang="en-US" sz="1200" dirty="0" smtClean="0">
                  <a:solidFill>
                    <a:srgbClr val="88846F"/>
                  </a:solidFill>
                  <a:latin typeface="Consolas" panose="020B0609020204030204" pitchFamily="49" charset="0"/>
                </a:rPr>
                <a:t>被監聽的</a:t>
              </a:r>
              <a:r>
                <a:rPr lang="en-US" altLang="zh-TW" sz="1200" dirty="0" smtClean="0">
                  <a:solidFill>
                    <a:srgbClr val="88846F"/>
                  </a:solidFill>
                  <a:latin typeface="Consolas" panose="020B0609020204030204" pitchFamily="49" charset="0"/>
                </a:rPr>
                <a:t>store id</a:t>
              </a:r>
              <a:endPara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  </a:t>
              </a:r>
              <a:r>
                <a:rPr lang="en-US" altLang="zh-TW" sz="1200" i="1" dirty="0" err="1" smtClean="0">
                  <a:solidFill>
                    <a:srgbClr val="FD971F"/>
                  </a:solidFill>
                  <a:latin typeface="Consolas" panose="020B0609020204030204" pitchFamily="49" charset="0"/>
                </a:rPr>
                <a:t>mutation</a:t>
              </a:r>
              <a:r>
                <a:rPr lang="en-US" altLang="zh-TW" sz="1200" dirty="0" err="1" smtClean="0">
                  <a:solidFill>
                    <a:srgbClr val="F8F8F2"/>
                  </a:solidFill>
                  <a:latin typeface="Consolas" panose="020B0609020204030204" pitchFamily="49" charset="0"/>
                </a:rPr>
                <a:t>.payload</a:t>
              </a:r>
              <a:r>
                <a:rPr lang="en-US" altLang="zh-TW" sz="1200" dirty="0" smtClean="0">
                  <a:solidFill>
                    <a:srgbClr val="F8F8F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200" dirty="0" smtClean="0">
                  <a:solidFill>
                    <a:srgbClr val="88846F"/>
                  </a:solidFill>
                  <a:latin typeface="Consolas" panose="020B0609020204030204" pitchFamily="49" charset="0"/>
                </a:rPr>
                <a:t>//</a:t>
              </a:r>
              <a:r>
                <a:rPr lang="zh-TW" altLang="en-US" sz="1200" dirty="0" smtClean="0">
                  <a:solidFill>
                    <a:srgbClr val="88846F"/>
                  </a:solidFill>
                  <a:latin typeface="Consolas" panose="020B0609020204030204" pitchFamily="49" charset="0"/>
                </a:rPr>
                <a:t> 傳入</a:t>
              </a:r>
              <a:r>
                <a:rPr lang="en-US" altLang="zh-TW" sz="1200" dirty="0">
                  <a:solidFill>
                    <a:srgbClr val="88846F"/>
                  </a:solidFill>
                  <a:latin typeface="Consolas" panose="020B0609020204030204" pitchFamily="49" charset="0"/>
                </a:rPr>
                <a:t>$</a:t>
              </a:r>
              <a:r>
                <a:rPr lang="en-US" altLang="zh-TW" sz="1200" dirty="0" smtClean="0">
                  <a:solidFill>
                    <a:srgbClr val="88846F"/>
                  </a:solidFill>
                  <a:latin typeface="Consolas" panose="020B0609020204030204" pitchFamily="49" charset="0"/>
                </a:rPr>
                <a:t>patch()</a:t>
              </a:r>
              <a:r>
                <a:rPr lang="zh-TW" altLang="en-US" sz="1200" dirty="0" smtClean="0">
                  <a:solidFill>
                    <a:srgbClr val="88846F"/>
                  </a:solidFill>
                  <a:latin typeface="Consolas" panose="020B0609020204030204" pitchFamily="49" charset="0"/>
                </a:rPr>
                <a:t>內的參數，如果是直接改動則為</a:t>
              </a:r>
              <a:r>
                <a:rPr lang="en-US" altLang="zh-TW" sz="1200" dirty="0" smtClean="0">
                  <a:solidFill>
                    <a:srgbClr val="88846F"/>
                  </a:solidFill>
                  <a:latin typeface="Consolas" panose="020B0609020204030204" pitchFamily="49" charset="0"/>
                </a:rPr>
                <a:t>undefined</a:t>
              </a:r>
              <a:endPara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endParaRPr>
            </a:p>
            <a:p>
              <a:endPara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200" dirty="0" smtClean="0">
                  <a:solidFill>
                    <a:srgbClr val="F8F8F2"/>
                  </a:solidFill>
                  <a:latin typeface="Consolas" panose="020B0609020204030204" pitchFamily="49" charset="0"/>
                </a:rPr>
                <a:t>  state</a:t>
              </a:r>
              <a:r>
                <a:rPr lang="en-US" altLang="zh-TW" sz="1200" dirty="0">
                  <a:solidFill>
                    <a:srgbClr val="F8F8F2"/>
                  </a:solidFill>
                  <a:latin typeface="Consolas" panose="020B0609020204030204" pitchFamily="49" charset="0"/>
                </a:rPr>
                <a:t>  </a:t>
              </a:r>
              <a:r>
                <a:rPr lang="en-US" altLang="zh-TW" sz="1200" dirty="0" smtClean="0">
                  <a:solidFill>
                    <a:srgbClr val="88846F"/>
                  </a:solidFill>
                  <a:latin typeface="Consolas" panose="020B0609020204030204" pitchFamily="49" charset="0"/>
                </a:rPr>
                <a:t>// </a:t>
              </a:r>
              <a:r>
                <a:rPr lang="zh-TW" altLang="en-US" sz="1200" dirty="0" smtClean="0">
                  <a:solidFill>
                    <a:srgbClr val="88846F"/>
                  </a:solidFill>
                  <a:latin typeface="Consolas" panose="020B0609020204030204" pitchFamily="49" charset="0"/>
                </a:rPr>
                <a:t>被監聽的</a:t>
              </a:r>
              <a:r>
                <a:rPr lang="en-US" altLang="zh-TW" sz="1200" dirty="0" smtClean="0">
                  <a:solidFill>
                    <a:srgbClr val="88846F"/>
                  </a:solidFill>
                  <a:latin typeface="Consolas" panose="020B0609020204030204" pitchFamily="49" charset="0"/>
                </a:rPr>
                <a:t>store</a:t>
              </a:r>
              <a:r>
                <a:rPr lang="zh-TW" altLang="en-US" sz="1200" dirty="0" smtClean="0">
                  <a:solidFill>
                    <a:srgbClr val="88846F"/>
                  </a:solidFill>
                  <a:latin typeface="Consolas" panose="020B0609020204030204" pitchFamily="49" charset="0"/>
                </a:rPr>
                <a:t>實例內整個</a:t>
              </a:r>
              <a:r>
                <a:rPr lang="en-US" altLang="zh-TW" sz="1200" dirty="0" smtClean="0">
                  <a:solidFill>
                    <a:srgbClr val="88846F"/>
                  </a:solidFill>
                  <a:latin typeface="Consolas" panose="020B0609020204030204" pitchFamily="49" charset="0"/>
                </a:rPr>
                <a:t>state</a:t>
              </a:r>
              <a:r>
                <a:rPr lang="zh-TW" altLang="en-US" sz="1200" dirty="0" smtClean="0">
                  <a:solidFill>
                    <a:srgbClr val="88846F"/>
                  </a:solidFill>
                  <a:latin typeface="Consolas" panose="020B0609020204030204" pitchFamily="49" charset="0"/>
                </a:rPr>
                <a:t>物件</a:t>
              </a:r>
              <a:endPara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200" dirty="0" smtClean="0">
                  <a:solidFill>
                    <a:srgbClr val="F8F8F2"/>
                  </a:solidFill>
                  <a:latin typeface="Consolas" panose="020B0609020204030204" pitchFamily="49" charset="0"/>
                </a:rPr>
                <a:t>}, {detached: true});</a:t>
              </a:r>
              <a:endParaRPr lang="en-US" altLang="zh-TW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262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8E1E9889-FF09-2443-A3FD-D33F1AC08C0E}"/>
              </a:ext>
            </a:extLst>
          </p:cNvPr>
          <p:cNvSpPr/>
          <p:nvPr/>
        </p:nvSpPr>
        <p:spPr>
          <a:xfrm>
            <a:off x="603463" y="470091"/>
            <a:ext cx="9764751" cy="74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Getter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03.</a:t>
              </a:r>
              <a:r>
                <a:rPr kumimoji="0" lang="en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kumimoji="0" lang="zh-TW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基本使用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689DC453-3B83-EA41-9279-D5C1A121FDA3}"/>
              </a:ext>
            </a:extLst>
          </p:cNvPr>
          <p:cNvSpPr/>
          <p:nvPr/>
        </p:nvSpPr>
        <p:spPr>
          <a:xfrm>
            <a:off x="657817" y="3287806"/>
            <a:ext cx="6001601" cy="252186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26327" y="1190458"/>
            <a:ext cx="9741887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Getter 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完全等同於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Store 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狀態的 計算</a:t>
            </a: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值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(computed values)</a:t>
            </a: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。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40415" y="1830692"/>
            <a:ext cx="88268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TW" alt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使用</a:t>
            </a:r>
            <a:r>
              <a:rPr kumimoji="0" lang="en-US" altLang="zh-TW" sz="18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getter: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1800" b="0" i="0" u="sng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可以透過 </a:t>
            </a:r>
            <a:r>
              <a:rPr lang="en-US" altLang="zh-TW" sz="14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storeInstance.getterName</a:t>
            </a:r>
            <a:r>
              <a:rPr lang="en-US" altLang="zh-TW" sz="1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直接取得 </a:t>
            </a:r>
            <a:r>
              <a:rPr lang="en-US" altLang="zh-TW" sz="1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getter </a:t>
            </a:r>
            <a:r>
              <a:rPr lang="zh-TW" altLang="en-US" sz="14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回傳的</a:t>
            </a:r>
            <a:r>
              <a:rPr lang="zh-TW" altLang="en-US" sz="14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en-US" altLang="zh-TW" sz="1400" dirty="0" smtClean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可以再</a:t>
            </a:r>
            <a:r>
              <a:rPr lang="en-US" altLang="zh-TW" sz="14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getter</a:t>
            </a:r>
            <a:r>
              <a:rPr lang="zh-TW" altLang="en-US" sz="14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裡再呼叫其他</a:t>
            </a:r>
            <a:r>
              <a:rPr lang="en-US" altLang="zh-TW" sz="14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getter</a:t>
            </a:r>
            <a:endParaRPr kumimoji="0" lang="en-US" altLang="zh-TW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81878" y="3510871"/>
            <a:ext cx="46795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store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6E22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useStore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zh-TW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store.counter</a:t>
            </a: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store.double</a:t>
            </a: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88846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</a:t>
            </a: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846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89DC453-3B83-EA41-9279-D5C1A121FDA3}"/>
              </a:ext>
            </a:extLst>
          </p:cNvPr>
          <p:cNvSpPr/>
          <p:nvPr/>
        </p:nvSpPr>
        <p:spPr>
          <a:xfrm>
            <a:off x="7139227" y="3287806"/>
            <a:ext cx="3565717" cy="163551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7164" y="341994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{ ref, computed } </a:t>
            </a:r>
            <a:r>
              <a:rPr lang="en-US" altLang="zh-TW" sz="12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 err="1" smtClean="0">
                <a:solidFill>
                  <a:srgbClr val="E6DB74"/>
                </a:solidFill>
                <a:latin typeface="Consolas" panose="020B0609020204030204" pitchFamily="49" charset="0"/>
              </a:rPr>
              <a:t>vue</a:t>
            </a:r>
            <a:r>
              <a:rPr lang="en-US" altLang="zh-TW" sz="12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endParaRPr lang="en-US" altLang="zh-TW" sz="1200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{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defineStore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} </a:t>
            </a:r>
            <a:r>
              <a:rPr lang="en-US" altLang="zh-TW" sz="12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 err="1" smtClean="0">
                <a:solidFill>
                  <a:srgbClr val="E6DB74"/>
                </a:solidFill>
                <a:latin typeface="Consolas" panose="020B0609020204030204" pitchFamily="49" charset="0"/>
              </a:rPr>
              <a:t>pinia</a:t>
            </a:r>
            <a:r>
              <a:rPr lang="en-US" altLang="zh-TW" sz="12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endParaRPr lang="en-US" altLang="zh-TW" sz="1200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export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useCounterStore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defineStore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‘counter'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count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ref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double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computed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(()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count.value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E81FF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altLang="zh-TW" sz="12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2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doublePlusOne</a:t>
            </a:r>
            <a:r>
              <a:rPr lang="en-US" altLang="zh-TW" sz="12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computed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(() </a:t>
            </a:r>
            <a:r>
              <a:rPr lang="en-US" altLang="zh-TW" sz="12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doubleCount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E81FF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smtClean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endParaRPr lang="en-US" altLang="zh-TW" sz="1200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  count, double,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doublePlusOne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97124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8E1E9889-FF09-2443-A3FD-D33F1AC08C0E}"/>
              </a:ext>
            </a:extLst>
          </p:cNvPr>
          <p:cNvSpPr/>
          <p:nvPr/>
        </p:nvSpPr>
        <p:spPr>
          <a:xfrm>
            <a:off x="603463" y="470091"/>
            <a:ext cx="9764751" cy="74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Action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03.</a:t>
              </a:r>
              <a:r>
                <a:rPr kumimoji="0" lang="en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kumimoji="0" lang="zh-TW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基本使用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689DC453-3B83-EA41-9279-D5C1A121FDA3}"/>
              </a:ext>
            </a:extLst>
          </p:cNvPr>
          <p:cNvSpPr/>
          <p:nvPr/>
        </p:nvSpPr>
        <p:spPr>
          <a:xfrm>
            <a:off x="667534" y="2523137"/>
            <a:ext cx="5973411" cy="251068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26327" y="1190458"/>
            <a:ext cx="9741887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Actions 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相當於組件中的 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methods</a:t>
            </a: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，適合用來</a:t>
            </a:r>
            <a:r>
              <a:rPr kumimoji="0" lang="zh-TW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定義</a:t>
            </a:r>
            <a:r>
              <a: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業務</a:t>
            </a:r>
            <a:r>
              <a:rPr kumimoji="0" lang="zh-TW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邏輯</a:t>
            </a:r>
            <a:r>
              <a:rPr lang="zh-TW" altLang="en-US" sz="16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 smtClean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03463" y="1825590"/>
            <a:ext cx="5677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TW" altLang="en-US" sz="18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基本使用</a:t>
            </a:r>
            <a:r>
              <a:rPr kumimoji="0" lang="en-US" altLang="zh-TW" sz="18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Action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06860" y="2746202"/>
            <a:ext cx="4679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store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6E22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useMainStore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846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88846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Actions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8846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像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88846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methods </a:t>
            </a: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846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一樣被調用：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store</a:t>
            </a: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altLang="zh-TW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6E22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randomizeCounter</a:t>
            </a: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89DC453-3B83-EA41-9279-D5C1A121FDA3}"/>
              </a:ext>
            </a:extLst>
          </p:cNvPr>
          <p:cNvSpPr/>
          <p:nvPr/>
        </p:nvSpPr>
        <p:spPr>
          <a:xfrm>
            <a:off x="6964209" y="2523137"/>
            <a:ext cx="4516582" cy="112751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0652" y="265485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{ ref, computed }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 err="1">
                <a:solidFill>
                  <a:srgbClr val="E6DB74"/>
                </a:solidFill>
                <a:latin typeface="Consolas" panose="020B0609020204030204" pitchFamily="49" charset="0"/>
              </a:rPr>
              <a:t>vue</a:t>
            </a:r>
            <a:r>
              <a:rPr lang="en-US" altLang="zh-TW" sz="12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{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defineStore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}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 err="1">
                <a:solidFill>
                  <a:srgbClr val="E6DB74"/>
                </a:solidFill>
                <a:latin typeface="Consolas" panose="020B0609020204030204" pitchFamily="49" charset="0"/>
              </a:rPr>
              <a:t>pinia</a:t>
            </a:r>
            <a:r>
              <a:rPr lang="en-US" altLang="zh-TW" sz="12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export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useCounterStore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defineStore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‘counter'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count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ref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randomizeCounter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 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counter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Math.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round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AE81FF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Math.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()) </a:t>
            </a:r>
            <a:endParaRPr lang="en-US" altLang="zh-TW" sz="1200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  count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randomizeCounter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88144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89DC453-3B83-EA41-9279-D5C1A121FDA3}"/>
              </a:ext>
            </a:extLst>
          </p:cNvPr>
          <p:cNvSpPr/>
          <p:nvPr/>
        </p:nvSpPr>
        <p:spPr>
          <a:xfrm>
            <a:off x="385112" y="840509"/>
            <a:ext cx="6034161" cy="47382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11222" y="29066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u="sng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</a:t>
            </a:r>
            <a:r>
              <a:rPr lang="zh-TW" altLang="en-US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同步使用範例</a:t>
            </a:r>
            <a:endParaRPr lang="zh-TW" altLang="en-US" u="sng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9DC453-3B83-EA41-9279-D5C1A121FDA3}"/>
              </a:ext>
            </a:extLst>
          </p:cNvPr>
          <p:cNvSpPr/>
          <p:nvPr/>
        </p:nvSpPr>
        <p:spPr>
          <a:xfrm>
            <a:off x="6591949" y="829557"/>
            <a:ext cx="5258305" cy="42504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33310" y="90344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&lt;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div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&lt;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button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@click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“</a:t>
            </a:r>
            <a:r>
              <a:rPr lang="en-US" altLang="zh-TW" sz="1200" dirty="0" err="1" smtClean="0">
                <a:solidFill>
                  <a:srgbClr val="E6DB74"/>
                </a:solidFill>
                <a:latin typeface="Consolas" panose="020B0609020204030204" pitchFamily="49" charset="0"/>
              </a:rPr>
              <a:t>fetchData</a:t>
            </a:r>
            <a:r>
              <a:rPr lang="en-US" altLang="zh-TW" sz="12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”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:disabled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“</a:t>
            </a:r>
            <a:r>
              <a:rPr lang="en-US" altLang="zh-TW" sz="1200" dirty="0" err="1" smtClean="0">
                <a:solidFill>
                  <a:srgbClr val="E6DB74"/>
                </a:solidFill>
                <a:latin typeface="Consolas" panose="020B0609020204030204" pitchFamily="49" charset="0"/>
              </a:rPr>
              <a:t>isLoading</a:t>
            </a:r>
            <a:r>
              <a:rPr lang="en-US" altLang="zh-TW" sz="12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”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Fetch </a:t>
            </a:r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	Data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button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&lt;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div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v-if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 err="1">
                <a:solidFill>
                  <a:srgbClr val="E6DB74"/>
                </a:solidFill>
                <a:latin typeface="Consolas" panose="020B0609020204030204" pitchFamily="49" charset="0"/>
              </a:rPr>
              <a:t>isLoading</a:t>
            </a:r>
            <a:r>
              <a:rPr lang="en-US" altLang="zh-TW" sz="12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&gt;Loading...&lt;/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div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&lt;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div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v-else-if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E6DB74"/>
                </a:solidFill>
                <a:latin typeface="Consolas" panose="020B0609020204030204" pitchFamily="49" charset="0"/>
              </a:rPr>
              <a:t>"data"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&gt;{{ data }}&lt;/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div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&lt;/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div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setup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lang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 err="1">
                <a:solidFill>
                  <a:srgbClr val="E6DB74"/>
                </a:solidFill>
                <a:latin typeface="Consolas" panose="020B0609020204030204" pitchFamily="49" charset="0"/>
              </a:rPr>
              <a:t>ts</a:t>
            </a:r>
            <a:r>
              <a:rPr lang="en-US" altLang="zh-TW" sz="12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{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defineComponent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ref }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E6DB74"/>
                </a:solidFill>
                <a:latin typeface="Consolas" panose="020B0609020204030204" pitchFamily="49" charset="0"/>
              </a:rPr>
              <a:t>vue</a:t>
            </a:r>
            <a:r>
              <a:rPr lang="en-US" altLang="zh-TW" sz="12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{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useExampleStore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}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E6DB74"/>
                </a:solidFill>
                <a:latin typeface="Consolas" panose="020B0609020204030204" pitchFamily="49" charset="0"/>
              </a:rPr>
              <a:t>'./</a:t>
            </a:r>
            <a:r>
              <a:rPr lang="en-US" altLang="zh-TW" sz="1200" dirty="0" err="1">
                <a:solidFill>
                  <a:srgbClr val="E6DB74"/>
                </a:solidFill>
                <a:latin typeface="Consolas" panose="020B0609020204030204" pitchFamily="49" charset="0"/>
              </a:rPr>
              <a:t>exampleStore</a:t>
            </a:r>
            <a:r>
              <a:rPr lang="en-US" altLang="zh-TW" sz="12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exampleStore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useExampleStore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isLoading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ref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exampleStore.isLoading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data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ref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exampleStore.data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fetchData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async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()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2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	await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exampleStore.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fetchData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3741" y="938677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{ ref }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 err="1">
                <a:solidFill>
                  <a:srgbClr val="E6DB74"/>
                </a:solidFill>
                <a:latin typeface="Consolas" panose="020B0609020204030204" pitchFamily="49" charset="0"/>
              </a:rPr>
              <a:t>vue</a:t>
            </a:r>
            <a:r>
              <a:rPr lang="en-US" altLang="zh-TW" sz="12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{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defineStore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}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 err="1">
                <a:solidFill>
                  <a:srgbClr val="E6DB74"/>
                </a:solidFill>
                <a:latin typeface="Consolas" panose="020B0609020204030204" pitchFamily="49" charset="0"/>
              </a:rPr>
              <a:t>pinia</a:t>
            </a:r>
            <a:r>
              <a:rPr lang="en-US" altLang="zh-TW" sz="12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axios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E6DB74"/>
                </a:solidFill>
                <a:latin typeface="Consolas" panose="020B0609020204030204" pitchFamily="49" charset="0"/>
              </a:rPr>
              <a:t>axios</a:t>
            </a:r>
            <a:r>
              <a:rPr lang="en-US" altLang="zh-TW" sz="12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export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useExampleStore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defineStore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>
                <a:solidFill>
                  <a:srgbClr val="E6DB74"/>
                </a:solidFill>
                <a:latin typeface="Consolas" panose="020B0609020204030204" pitchFamily="49" charset="0"/>
              </a:rPr>
              <a:t>example</a:t>
            </a:r>
            <a:r>
              <a:rPr lang="en-US" altLang="zh-TW" sz="12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isLoading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ref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AE81FF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data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ref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AE81FF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async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fetchData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 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isLoading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smtClean="0">
                <a:solidFill>
                  <a:srgbClr val="AE81FF"/>
                </a:solidFill>
                <a:latin typeface="Consolas" panose="020B0609020204030204" pitchFamily="49" charset="0"/>
              </a:rPr>
              <a:t>true</a:t>
            </a:r>
            <a:endParaRPr lang="en-US" altLang="zh-TW" sz="1200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TW" sz="12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response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await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axios.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E6DB74"/>
                </a:solidFill>
                <a:latin typeface="Consolas" panose="020B0609020204030204" pitchFamily="49" charset="0"/>
              </a:rPr>
              <a:t>'https://example.com/data'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data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response.data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  }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(error) {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console.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error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(error)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 </a:t>
            </a:r>
            <a:r>
              <a:rPr lang="en-US" altLang="zh-TW" sz="12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isLoading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smtClean="0">
                <a:solidFill>
                  <a:srgbClr val="AE81FF"/>
                </a:solidFill>
                <a:latin typeface="Consolas" panose="020B0609020204030204" pitchFamily="49" charset="0"/>
              </a:rPr>
              <a:t>false</a:t>
            </a:r>
            <a:endParaRPr lang="en-US" altLang="zh-TW" sz="1200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isLoading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data,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fetchData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53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B56CC41-451A-48B5-98D9-E21A756EC82A}"/>
              </a:ext>
            </a:extLst>
          </p:cNvPr>
          <p:cNvSpPr txBox="1"/>
          <p:nvPr/>
        </p:nvSpPr>
        <p:spPr>
          <a:xfrm>
            <a:off x="2174982" y="2068755"/>
            <a:ext cx="5285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60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其他插件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A1AFBD-E2B7-AE49-9046-FA05FDBDAEC1}"/>
              </a:ext>
            </a:extLst>
          </p:cNvPr>
          <p:cNvGrpSpPr/>
          <p:nvPr/>
        </p:nvGrpSpPr>
        <p:grpSpPr>
          <a:xfrm>
            <a:off x="668893" y="1882985"/>
            <a:ext cx="1460900" cy="1355322"/>
            <a:chOff x="668893" y="2117160"/>
            <a:chExt cx="1460900" cy="135532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847BFC-4C13-41C9-82DD-3670DD43FBC6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802232AB-C77C-DF44-8960-8A39F6CD1F75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8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04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  <p:sp>
        <p:nvSpPr>
          <p:cNvPr id="20" name="TextBox 32">
            <a:extLst>
              <a:ext uri="{FF2B5EF4-FFF2-40B4-BE49-F238E27FC236}">
                <a16:creationId xmlns:a16="http://schemas.microsoft.com/office/drawing/2014/main" id="{F9A989E0-F489-DB44-B89B-68BD347FD29D}"/>
              </a:ext>
            </a:extLst>
          </p:cNvPr>
          <p:cNvSpPr txBox="1"/>
          <p:nvPr/>
        </p:nvSpPr>
        <p:spPr>
          <a:xfrm>
            <a:off x="2599176" y="3814615"/>
            <a:ext cx="321060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Plugins</a:t>
            </a:r>
            <a:endParaRPr kumimoji="0" lang="en-US" sz="18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21" name="Straight Connector 5">
            <a:extLst>
              <a:ext uri="{FF2B5EF4-FFF2-40B4-BE49-F238E27FC236}">
                <a16:creationId xmlns:a16="http://schemas.microsoft.com/office/drawing/2014/main" id="{AD6343A5-68E9-4F40-B234-9CF092DB6F7B}"/>
              </a:ext>
            </a:extLst>
          </p:cNvPr>
          <p:cNvCxnSpPr/>
          <p:nvPr/>
        </p:nvCxnSpPr>
        <p:spPr>
          <a:xfrm>
            <a:off x="2304839" y="4155939"/>
            <a:ext cx="4714709" cy="0"/>
          </a:xfrm>
          <a:prstGeom prst="line">
            <a:avLst/>
          </a:prstGeom>
          <a:ln>
            <a:solidFill>
              <a:srgbClr val="FFC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7">
            <a:extLst>
              <a:ext uri="{FF2B5EF4-FFF2-40B4-BE49-F238E27FC236}">
                <a16:creationId xmlns:a16="http://schemas.microsoft.com/office/drawing/2014/main" id="{B2649E52-0171-4B40-A163-7DD7D901559B}"/>
              </a:ext>
            </a:extLst>
          </p:cNvPr>
          <p:cNvSpPr/>
          <p:nvPr/>
        </p:nvSpPr>
        <p:spPr>
          <a:xfrm>
            <a:off x="2252456" y="4103556"/>
            <a:ext cx="104766" cy="1047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6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8E1E9889-FF09-2443-A3FD-D33F1AC08C0E}"/>
              </a:ext>
            </a:extLst>
          </p:cNvPr>
          <p:cNvSpPr/>
          <p:nvPr/>
        </p:nvSpPr>
        <p:spPr>
          <a:xfrm>
            <a:off x="603463" y="470091"/>
            <a:ext cx="9764751" cy="74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Plugins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04.</a:t>
              </a:r>
              <a:r>
                <a:rPr lang="en" altLang="zh-CN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lang="zh-TW" altLang="en-US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其他插件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689DC453-3B83-EA41-9279-D5C1A121FDA3}"/>
              </a:ext>
            </a:extLst>
          </p:cNvPr>
          <p:cNvSpPr/>
          <p:nvPr/>
        </p:nvSpPr>
        <p:spPr>
          <a:xfrm>
            <a:off x="5283199" y="3084440"/>
            <a:ext cx="5977466" cy="197016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26328" y="1825590"/>
            <a:ext cx="476307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由於是底層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API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Pinia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Store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可以完全擴展</a:t>
            </a: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。</a:t>
            </a:r>
            <a:endParaRPr kumimoji="0" lang="en-US" altLang="zh-TW" sz="1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以下是可以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執行的操作列表</a:t>
            </a: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：</a:t>
            </a:r>
            <a:endParaRPr kumimoji="0" lang="en-US" altLang="zh-TW" sz="1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向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Store 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添加新属</a:t>
            </a:r>
            <a:r>
              <a:rPr kumimoji="0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性</a:t>
            </a:r>
            <a:endParaRPr kumimoji="0" lang="en-US" altLang="zh-TW" sz="1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定義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Store 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時添加新</a:t>
            </a:r>
            <a:r>
              <a:rPr kumimoji="0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選項</a:t>
            </a:r>
            <a:endParaRPr kumimoji="0" lang="en-US" altLang="zh-TW" sz="1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為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Store 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添加新</a:t>
            </a:r>
            <a:r>
              <a:rPr kumimoji="0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方法</a:t>
            </a:r>
            <a:endParaRPr kumimoji="0" lang="en-US" altLang="zh-TW" sz="1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包裝現有</a:t>
            </a:r>
            <a:r>
              <a:rPr kumimoji="0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方法</a:t>
            </a:r>
            <a:endParaRPr kumimoji="0" lang="en-US" altLang="zh-TW" sz="1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修改或者刪除 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actions</a:t>
            </a:r>
          </a:p>
          <a:p>
            <a:pPr marL="285750" marR="0" lvl="0" indent="-28575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針對特定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store 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做</a:t>
            </a:r>
            <a:r>
              <a:rPr kumimoji="0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擴展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83199" y="148175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 type { </a:t>
            </a:r>
            <a:r>
              <a:rPr kumimoji="0" lang="en-US" altLang="zh-TW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PiniaPluginContext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} from 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6DB7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zh-TW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6DB7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pinia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6DB7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export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default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1200" b="0" i="0" u="sng" strike="noStrike" kern="1200" cap="none" spc="0" normalizeH="0" baseline="0" noProof="0" dirty="0" err="1">
                <a:ln>
                  <a:noFill/>
                </a:ln>
                <a:solidFill>
                  <a:srgbClr val="A6E22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piniaPlugin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FD971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context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1200" b="0" i="0" u="sng" strike="noStrike" kern="1200" cap="none" spc="0" normalizeH="0" baseline="0" noProof="0" dirty="0" err="1">
                <a:ln>
                  <a:noFill/>
                </a:ln>
                <a:solidFill>
                  <a:srgbClr val="A6E22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PiniaPluginContext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6E22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E6DB7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'context:'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FD971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context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89DC453-3B83-EA41-9279-D5C1A121FDA3}"/>
              </a:ext>
            </a:extLst>
          </p:cNvPr>
          <p:cNvSpPr/>
          <p:nvPr/>
        </p:nvSpPr>
        <p:spPr>
          <a:xfrm>
            <a:off x="5266265" y="1393951"/>
            <a:ext cx="5994400" cy="105630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283199" y="954899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1. </a:t>
            </a: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創建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plugins.ts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283199" y="2639949"/>
            <a:ext cx="26997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2. </a:t>
            </a: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使用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pinia.use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()</a:t>
            </a: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到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main.ts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59400" y="312791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 {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createApp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} from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E6DB7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E6DB7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vue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E6DB7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createPinia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} from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E6DB7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E6DB7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pinia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E6DB7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piniaPlugin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from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E6DB7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'./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6DB7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store/</a:t>
            </a:r>
            <a:r>
              <a:rPr kumimoji="0" lang="en-US" altLang="zh-TW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6DB7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plugin.ts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6DB7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endParaRPr kumimoji="0" lang="en-US" altLang="zh-TW" sz="1200" b="0" i="0" u="none" strike="noStrike" kern="1200" cap="none" spc="0" normalizeH="0" baseline="0" noProof="0" dirty="0" smtClean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 App from 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6DB7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'./</a:t>
            </a:r>
            <a:r>
              <a:rPr kumimoji="0" lang="en-US" altLang="zh-TW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6DB7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App.vue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6DB7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endParaRPr kumimoji="0" lang="en-US" altLang="zh-TW" sz="1200" b="0" i="0" u="none" strike="noStrike" kern="1200" cap="none" spc="0" normalizeH="0" baseline="0" noProof="0" dirty="0" smtClean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zh-TW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pinia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6E22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createPinia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pinia.</a:t>
            </a:r>
            <a:r>
              <a:rPr kumimoji="0" lang="en-US" altLang="zh-TW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6E22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zh-TW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piniaPlugin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zh-TW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6E22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createApp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zh-TW" sz="1200" b="0" i="0" u="sng" strike="noStrike" kern="1200" cap="none" spc="0" normalizeH="0" baseline="0" noProof="0" dirty="0" smtClean="0">
                <a:ln>
                  <a:noFill/>
                </a:ln>
                <a:solidFill>
                  <a:srgbClr val="A6E22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).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A6E22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pinia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).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A6E22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mount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E6DB7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'#app'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5359400" y="5221344"/>
            <a:ext cx="177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補充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context</a:t>
            </a: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對象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782733" y="591820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27132" y="568878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context.pinia // 使用 `createPinia()` 創建的 pinia </a:t>
            </a: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context</a:t>
            </a:r>
            <a:r>
              <a:rPr kumimoji="0" lang="zh-TW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.app // 使用 `createApp()` 創建的當前應用程序（僅限 Vue 3） </a:t>
            </a: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context</a:t>
            </a:r>
            <a:r>
              <a:rPr kumimoji="0" lang="zh-TW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.store // 插件正在擴充的 store </a:t>
            </a: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context</a:t>
            </a:r>
            <a:r>
              <a:rPr kumimoji="0" lang="zh-TW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.options /</a:t>
            </a:r>
            <a:r>
              <a:rPr kumimoji="0" lang="zh-TW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/ </a:t>
            </a:r>
            <a:r>
              <a:rPr kumimoji="0" lang="zh-TW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存</a:t>
            </a:r>
            <a:r>
              <a:rPr kumimoji="0" lang="zh-TW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儲的</a:t>
            </a:r>
            <a:r>
              <a:rPr kumimoji="0" lang="zh-TW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選項</a:t>
            </a:r>
            <a:r>
              <a:rPr kumimoji="0" lang="zh-TW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對</a:t>
            </a:r>
            <a:r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象</a:t>
            </a:r>
            <a:r>
              <a:rPr kumimoji="0" lang="zh-TW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傳遞</a:t>
            </a:r>
            <a:r>
              <a:rPr kumimoji="0" lang="zh-TW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給`defineStore()` 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5228735" y="5667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基本使用</a:t>
            </a:r>
            <a:endParaRPr kumimoji="0" lang="zh-TW" altLang="en-US" sz="1800" b="0" i="0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26328" y="5888838"/>
            <a:ext cx="412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更多</a:t>
            </a:r>
            <a:r>
              <a:rPr kumimoji="0" lang="zh-TW" alt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進階使用範例</a:t>
            </a:r>
            <a:r>
              <a:rPr kumimoji="0" lang="en-US" altLang="zh-TW" sz="120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endParaRPr kumimoji="0" lang="en-US" altLang="zh-TW" sz="1200" b="0" i="1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hlinkClick r:id="rId3"/>
              </a:rPr>
              <a:t>https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hlinkClick r:id="rId3"/>
              </a:rPr>
              <a:t>://</a:t>
            </a:r>
            <a:r>
              <a:rPr kumimoji="0" lang="en-US" altLang="zh-TW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hlinkClick r:id="rId3"/>
              </a:rPr>
              <a:t>pinia.web3doc.top/core-concepts/plugins.html</a:t>
            </a:r>
            <a:endParaRPr kumimoji="0" lang="en-US" altLang="zh-TW" sz="1200" b="0" i="1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83199" y="5144655"/>
            <a:ext cx="6239933" cy="160712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9698182" y="1921164"/>
            <a:ext cx="110836" cy="31334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9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E67780B9-AED4-D14D-9A93-67FCAAD77649}"/>
              </a:ext>
            </a:extLst>
          </p:cNvPr>
          <p:cNvSpPr txBox="1"/>
          <p:nvPr/>
        </p:nvSpPr>
        <p:spPr>
          <a:xfrm>
            <a:off x="1322503" y="620822"/>
            <a:ext cx="50219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500" b="1" dirty="0" smtClean="0">
                <a:solidFill>
                  <a:schemeClr val="bg1"/>
                </a:solidFill>
                <a:latin typeface="Bahnschrift" panose="020B0502040204020203" pitchFamily="34" charset="0"/>
                <a:ea typeface="Microsoft JhengHei" panose="020B0604030504040204" pitchFamily="34" charset="-120"/>
                <a:cs typeface="Poppins Medium" panose="00000600000000000000" pitchFamily="2" charset="0"/>
              </a:rPr>
              <a:t>Overview</a:t>
            </a:r>
            <a:endParaRPr lang="en-US" sz="3500" b="1" dirty="0">
              <a:solidFill>
                <a:schemeClr val="bg1"/>
              </a:solidFill>
              <a:latin typeface="Bahnschrift" panose="020B0502040204020203" pitchFamily="34" charset="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4E0E58A-09BD-5742-AEE9-D9E6AC0CB52D}"/>
              </a:ext>
            </a:extLst>
          </p:cNvPr>
          <p:cNvGrpSpPr/>
          <p:nvPr/>
        </p:nvGrpSpPr>
        <p:grpSpPr>
          <a:xfrm>
            <a:off x="1381291" y="1527700"/>
            <a:ext cx="4767092" cy="393707"/>
            <a:chOff x="1381291" y="1683817"/>
            <a:chExt cx="4767092" cy="393707"/>
          </a:xfrm>
        </p:grpSpPr>
        <p:sp>
          <p:nvSpPr>
            <p:cNvPr id="6" name="TextBox 32">
              <a:extLst>
                <a:ext uri="{FF2B5EF4-FFF2-40B4-BE49-F238E27FC236}">
                  <a16:creationId xmlns:a16="http://schemas.microsoft.com/office/drawing/2014/main" id="{C816C0BF-2C26-E94F-B349-5E10DA748CAC}"/>
                </a:ext>
              </a:extLst>
            </p:cNvPr>
            <p:cNvSpPr txBox="1"/>
            <p:nvPr/>
          </p:nvSpPr>
          <p:spPr>
            <a:xfrm>
              <a:off x="1728011" y="1683817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01. </a:t>
              </a:r>
              <a:r>
                <a:rPr lang="zh-TW" altLang="en-US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什麼是 </a:t>
              </a:r>
              <a:r>
                <a:rPr lang="en-US" altLang="zh-TW" dirty="0" err="1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Pinia</a:t>
              </a:r>
              <a:r>
                <a:rPr lang="en-US" altLang="zh-TW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?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7" name="Straight Connector 5">
              <a:extLst>
                <a:ext uri="{FF2B5EF4-FFF2-40B4-BE49-F238E27FC236}">
                  <a16:creationId xmlns:a16="http://schemas.microsoft.com/office/drawing/2014/main" id="{C34251BB-CA27-DE44-B6BC-F6853AC0D0C1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EDE4009-DFDE-F741-B4AF-EDC859526192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DFC2D099-C2CB-904E-B031-73DF073B0321}"/>
              </a:ext>
            </a:extLst>
          </p:cNvPr>
          <p:cNvGrpSpPr/>
          <p:nvPr/>
        </p:nvGrpSpPr>
        <p:grpSpPr>
          <a:xfrm>
            <a:off x="1381291" y="2109040"/>
            <a:ext cx="4767092" cy="393707"/>
            <a:chOff x="1381291" y="1683817"/>
            <a:chExt cx="4767092" cy="393707"/>
          </a:xfrm>
        </p:grpSpPr>
        <p:sp>
          <p:nvSpPr>
            <p:cNvPr id="10" name="TextBox 32">
              <a:extLst>
                <a:ext uri="{FF2B5EF4-FFF2-40B4-BE49-F238E27FC236}">
                  <a16:creationId xmlns:a16="http://schemas.microsoft.com/office/drawing/2014/main" id="{6879865F-A255-A145-9513-B9348C4B32E6}"/>
                </a:ext>
              </a:extLst>
            </p:cNvPr>
            <p:cNvSpPr txBox="1"/>
            <p:nvPr/>
          </p:nvSpPr>
          <p:spPr>
            <a:xfrm>
              <a:off x="1728011" y="1683817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02. </a:t>
              </a:r>
              <a:r>
                <a:rPr lang="zh-TW" altLang="en-US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安裝 </a:t>
              </a:r>
              <a:r>
                <a:rPr lang="en-US" altLang="zh-TW" dirty="0" err="1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Pinia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11" name="Straight Connector 5">
              <a:extLst>
                <a:ext uri="{FF2B5EF4-FFF2-40B4-BE49-F238E27FC236}">
                  <a16:creationId xmlns:a16="http://schemas.microsoft.com/office/drawing/2014/main" id="{2CB20620-9F28-3144-AEF2-7743D98B5A1E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70EDA8D7-804C-DC43-9149-37443772E631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DEA3DB2-A167-F345-A69A-5D306EBDEA69}"/>
              </a:ext>
            </a:extLst>
          </p:cNvPr>
          <p:cNvGrpSpPr/>
          <p:nvPr/>
        </p:nvGrpSpPr>
        <p:grpSpPr>
          <a:xfrm>
            <a:off x="1381291" y="2690380"/>
            <a:ext cx="4767092" cy="393707"/>
            <a:chOff x="1381291" y="1683817"/>
            <a:chExt cx="4767092" cy="393707"/>
          </a:xfrm>
        </p:grpSpPr>
        <p:sp>
          <p:nvSpPr>
            <p:cNvPr id="14" name="TextBox 32">
              <a:extLst>
                <a:ext uri="{FF2B5EF4-FFF2-40B4-BE49-F238E27FC236}">
                  <a16:creationId xmlns:a16="http://schemas.microsoft.com/office/drawing/2014/main" id="{4F49FDB7-1D23-B644-9F44-04C06873BE34}"/>
                </a:ext>
              </a:extLst>
            </p:cNvPr>
            <p:cNvSpPr txBox="1"/>
            <p:nvPr/>
          </p:nvSpPr>
          <p:spPr>
            <a:xfrm>
              <a:off x="1728011" y="1683817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03. </a:t>
              </a:r>
              <a:r>
                <a:rPr lang="zh-TW" altLang="en-US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基本使用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15" name="Straight Connector 5">
              <a:extLst>
                <a:ext uri="{FF2B5EF4-FFF2-40B4-BE49-F238E27FC236}">
                  <a16:creationId xmlns:a16="http://schemas.microsoft.com/office/drawing/2014/main" id="{8E0FA3ED-4863-5D49-B97D-8EEEC085E711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7">
              <a:extLst>
                <a:ext uri="{FF2B5EF4-FFF2-40B4-BE49-F238E27FC236}">
                  <a16:creationId xmlns:a16="http://schemas.microsoft.com/office/drawing/2014/main" id="{71723309-B9BA-1048-B0DF-2945CAC02D15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0AD58B12-E9F2-ED40-8E2D-8F63C218D590}"/>
              </a:ext>
            </a:extLst>
          </p:cNvPr>
          <p:cNvGrpSpPr/>
          <p:nvPr/>
        </p:nvGrpSpPr>
        <p:grpSpPr>
          <a:xfrm>
            <a:off x="1381291" y="3271720"/>
            <a:ext cx="4767092" cy="393707"/>
            <a:chOff x="1381291" y="1683817"/>
            <a:chExt cx="4767092" cy="393707"/>
          </a:xfrm>
        </p:grpSpPr>
        <p:sp>
          <p:nvSpPr>
            <p:cNvPr id="18" name="TextBox 32">
              <a:extLst>
                <a:ext uri="{FF2B5EF4-FFF2-40B4-BE49-F238E27FC236}">
                  <a16:creationId xmlns:a16="http://schemas.microsoft.com/office/drawing/2014/main" id="{0670CCE9-1F4A-FC4B-BEA1-C02516A89B36}"/>
                </a:ext>
              </a:extLst>
            </p:cNvPr>
            <p:cNvSpPr txBox="1"/>
            <p:nvPr/>
          </p:nvSpPr>
          <p:spPr>
            <a:xfrm>
              <a:off x="1728011" y="1683817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04. </a:t>
              </a:r>
              <a:r>
                <a:rPr lang="zh-TW" altLang="en-US" dirty="0" smtClean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插件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使用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19" name="Straight Connector 5">
              <a:extLst>
                <a:ext uri="{FF2B5EF4-FFF2-40B4-BE49-F238E27FC236}">
                  <a16:creationId xmlns:a16="http://schemas.microsoft.com/office/drawing/2014/main" id="{D54B2C2B-F487-C04B-BEBE-554F490ED2D4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rgbClr val="FFC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7">
              <a:extLst>
                <a:ext uri="{FF2B5EF4-FFF2-40B4-BE49-F238E27FC236}">
                  <a16:creationId xmlns:a16="http://schemas.microsoft.com/office/drawing/2014/main" id="{3FC4DD95-B7DD-0841-ADC6-B4787ED96B71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33" y="546971"/>
            <a:ext cx="442929" cy="662311"/>
          </a:xfrm>
          <a:prstGeom prst="rect">
            <a:avLst/>
          </a:prstGeom>
        </p:spPr>
      </p:pic>
      <p:sp>
        <p:nvSpPr>
          <p:cNvPr id="24" name="投影片編號版面配置區 2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7E2F9-011C-4A46-A405-1218A7CD2112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44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6">
            <a:extLst>
              <a:ext uri="{FF2B5EF4-FFF2-40B4-BE49-F238E27FC236}">
                <a16:creationId xmlns:a16="http://schemas.microsoft.com/office/drawing/2014/main" id="{B4B2BBCE-B690-3F4B-B6E2-C9E8E33D2954}"/>
              </a:ext>
            </a:extLst>
          </p:cNvPr>
          <p:cNvCxnSpPr>
            <a:cxnSpLocks/>
          </p:cNvCxnSpPr>
          <p:nvPr/>
        </p:nvCxnSpPr>
        <p:spPr>
          <a:xfrm>
            <a:off x="1444171" y="4077343"/>
            <a:ext cx="9303657" cy="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0F3500B7-514D-1148-9084-BEFAADF59037}"/>
              </a:ext>
            </a:extLst>
          </p:cNvPr>
          <p:cNvSpPr txBox="1"/>
          <p:nvPr/>
        </p:nvSpPr>
        <p:spPr>
          <a:xfrm>
            <a:off x="3510549" y="2476022"/>
            <a:ext cx="51709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8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Thank you</a:t>
            </a:r>
            <a:endParaRPr kumimoji="1" lang="zh-TW" altLang="en-US" sz="8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B56CC41-451A-48B5-98D9-E21A756EC82A}"/>
              </a:ext>
            </a:extLst>
          </p:cNvPr>
          <p:cNvSpPr txBox="1"/>
          <p:nvPr/>
        </p:nvSpPr>
        <p:spPr>
          <a:xfrm>
            <a:off x="2174982" y="1754728"/>
            <a:ext cx="5285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3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什麼是</a:t>
            </a:r>
            <a:r>
              <a:rPr lang="en-US" altLang="zh-TW" sz="6000" spc="3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Pinia?</a:t>
            </a:r>
            <a:endParaRPr lang="en-US" sz="6000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A1AFBD-E2B7-AE49-9046-FA05FDBDAEC1}"/>
              </a:ext>
            </a:extLst>
          </p:cNvPr>
          <p:cNvGrpSpPr/>
          <p:nvPr/>
        </p:nvGrpSpPr>
        <p:grpSpPr>
          <a:xfrm>
            <a:off x="668893" y="1882985"/>
            <a:ext cx="1460900" cy="1355322"/>
            <a:chOff x="668893" y="2117160"/>
            <a:chExt cx="1460900" cy="135532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847BFC-4C13-41C9-82DD-3670DD43FBC6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802232AB-C77C-DF44-8960-8A39F6CD1F75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0" dirty="0">
                  <a:solidFill>
                    <a:srgbClr val="FFC000"/>
                  </a:solidFill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01</a:t>
              </a:r>
              <a:endParaRPr lang="en-US" sz="8000" dirty="0">
                <a:solidFill>
                  <a:srgbClr val="FFC000"/>
                </a:solidFill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938A2FCA-AAEE-FB42-A73D-B2F782CF2CF4}"/>
              </a:ext>
            </a:extLst>
          </p:cNvPr>
          <p:cNvSpPr/>
          <p:nvPr/>
        </p:nvSpPr>
        <p:spPr>
          <a:xfrm>
            <a:off x="2252456" y="2687209"/>
            <a:ext cx="7460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pc="30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-US" altLang="zh-TW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新一代的輕量級狀態管理庫，相當於</a:t>
            </a:r>
            <a:r>
              <a:rPr lang="en-US" altLang="zh-TW" spc="300" dirty="0" err="1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Vuex</a:t>
            </a:r>
            <a:r>
              <a:rPr lang="zh-TW" altLang="en-US" spc="3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zh-TW" altLang="en-US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TextBox 32">
            <a:extLst>
              <a:ext uri="{FF2B5EF4-FFF2-40B4-BE49-F238E27FC236}">
                <a16:creationId xmlns:a16="http://schemas.microsoft.com/office/drawing/2014/main" id="{F9A989E0-F489-DB44-B89B-68BD347FD29D}"/>
              </a:ext>
            </a:extLst>
          </p:cNvPr>
          <p:cNvSpPr txBox="1"/>
          <p:nvPr/>
        </p:nvSpPr>
        <p:spPr>
          <a:xfrm>
            <a:off x="2599176" y="3814615"/>
            <a:ext cx="321060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TW" altLang="en-US" spc="3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簡介</a:t>
            </a:r>
            <a:endParaRPr lang="en-US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21" name="Straight Connector 5">
            <a:extLst>
              <a:ext uri="{FF2B5EF4-FFF2-40B4-BE49-F238E27FC236}">
                <a16:creationId xmlns:a16="http://schemas.microsoft.com/office/drawing/2014/main" id="{AD6343A5-68E9-4F40-B234-9CF092DB6F7B}"/>
              </a:ext>
            </a:extLst>
          </p:cNvPr>
          <p:cNvCxnSpPr/>
          <p:nvPr/>
        </p:nvCxnSpPr>
        <p:spPr>
          <a:xfrm>
            <a:off x="2304839" y="4155939"/>
            <a:ext cx="4714709" cy="0"/>
          </a:xfrm>
          <a:prstGeom prst="line">
            <a:avLst/>
          </a:prstGeom>
          <a:ln>
            <a:solidFill>
              <a:srgbClr val="FFC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7">
            <a:extLst>
              <a:ext uri="{FF2B5EF4-FFF2-40B4-BE49-F238E27FC236}">
                <a16:creationId xmlns:a16="http://schemas.microsoft.com/office/drawing/2014/main" id="{B2649E52-0171-4B40-A163-7DD7D901559B}"/>
              </a:ext>
            </a:extLst>
          </p:cNvPr>
          <p:cNvSpPr/>
          <p:nvPr/>
        </p:nvSpPr>
        <p:spPr>
          <a:xfrm>
            <a:off x="2252456" y="4103556"/>
            <a:ext cx="104766" cy="1047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TextBox 32">
            <a:extLst>
              <a:ext uri="{FF2B5EF4-FFF2-40B4-BE49-F238E27FC236}">
                <a16:creationId xmlns:a16="http://schemas.microsoft.com/office/drawing/2014/main" id="{51069DEA-AC61-3F45-BCAF-786DBB2B47E9}"/>
              </a:ext>
            </a:extLst>
          </p:cNvPr>
          <p:cNvSpPr txBox="1"/>
          <p:nvPr/>
        </p:nvSpPr>
        <p:spPr>
          <a:xfrm>
            <a:off x="2599176" y="4376569"/>
            <a:ext cx="3210609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TW" altLang="en-US" spc="3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與</a:t>
            </a:r>
            <a:r>
              <a:rPr lang="en-US" altLang="zh-TW" spc="30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Vuex</a:t>
            </a:r>
            <a:r>
              <a:rPr lang="zh-TW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差異</a:t>
            </a:r>
            <a:endParaRPr lang="en-US" altLang="zh-TW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  <a:p>
            <a:pPr>
              <a:lnSpc>
                <a:spcPts val="2000"/>
              </a:lnSpc>
            </a:pPr>
            <a:endParaRPr lang="en-US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7CC00A96-DAD5-4E43-9723-32F6CF4C8BB9}"/>
              </a:ext>
            </a:extLst>
          </p:cNvPr>
          <p:cNvCxnSpPr/>
          <p:nvPr/>
        </p:nvCxnSpPr>
        <p:spPr>
          <a:xfrm>
            <a:off x="2304839" y="4717893"/>
            <a:ext cx="4714709" cy="0"/>
          </a:xfrm>
          <a:prstGeom prst="line">
            <a:avLst/>
          </a:prstGeom>
          <a:ln>
            <a:solidFill>
              <a:srgbClr val="FFC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7">
            <a:extLst>
              <a:ext uri="{FF2B5EF4-FFF2-40B4-BE49-F238E27FC236}">
                <a16:creationId xmlns:a16="http://schemas.microsoft.com/office/drawing/2014/main" id="{84339385-80F7-F048-9BF3-353E98B63022}"/>
              </a:ext>
            </a:extLst>
          </p:cNvPr>
          <p:cNvSpPr/>
          <p:nvPr/>
        </p:nvSpPr>
        <p:spPr>
          <a:xfrm>
            <a:off x="2252456" y="4665510"/>
            <a:ext cx="104766" cy="1047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024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38582ED4-A2EE-C843-9591-0613AC058924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11149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11149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01. </a:t>
              </a:r>
              <a:r>
                <a:rPr lang="zh-TW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什麼是</a:t>
              </a:r>
              <a:r>
                <a:rPr lang="en-US" altLang="zh-TW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Pinia?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48627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字方塊 1"/>
          <p:cNvSpPr txBox="1"/>
          <p:nvPr/>
        </p:nvSpPr>
        <p:spPr>
          <a:xfrm>
            <a:off x="626327" y="104378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簡介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26327" y="2096862"/>
            <a:ext cx="108469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Pinia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 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的存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儲庫，它允許您跨組件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共享狀態。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核心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團隊推薦的狀態管理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庫，同時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支持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Vue2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Vue3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Pinia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（發音為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piːnjʌ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，類似於英語中的“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peenya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）是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接近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piña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（西班牙語中的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_pineapple_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）的詞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。鳳梨實際上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是一組單獨的花朵，它們結合在一起形成多個水果。與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Store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類似，每一家都是獨立誕生的，但最終都是相互聯繫的。它也是一種美味的熱帶水果，原產於南美洲。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507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38582ED4-A2EE-C843-9591-0613AC058924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11149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11149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01. </a:t>
              </a:r>
              <a:r>
                <a:rPr lang="zh-TW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什麼是</a:t>
              </a:r>
              <a:r>
                <a:rPr lang="en-US" altLang="zh-TW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Pinia?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48627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字方塊 1"/>
          <p:cNvSpPr txBox="1"/>
          <p:nvPr/>
        </p:nvSpPr>
        <p:spPr>
          <a:xfrm>
            <a:off x="626327" y="1043785"/>
            <a:ext cx="2559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與 </a:t>
            </a:r>
            <a:r>
              <a:rPr lang="en-US" altLang="zh-TW" sz="3200" dirty="0" err="1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Vuex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差異</a:t>
            </a:r>
            <a:endParaRPr lang="zh-TW" altLang="en-US" sz="32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26327" y="1628560"/>
            <a:ext cx="108469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C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Composition-API</a:t>
            </a:r>
            <a:r>
              <a:rPr lang="en-US" altLang="zh-TW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風格</a:t>
            </a:r>
            <a:endParaRPr lang="en-US" altLang="zh-TW" dirty="0" smtClean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FFC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mutations </a:t>
            </a:r>
            <a:r>
              <a:rPr lang="zh-TW" altLang="en-US" dirty="0">
                <a:solidFill>
                  <a:srgbClr val="FFC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不再</a:t>
            </a:r>
            <a:r>
              <a:rPr lang="zh-TW" altLang="en-US" dirty="0" smtClean="0">
                <a:solidFill>
                  <a:srgbClr val="FFC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存在</a:t>
            </a:r>
            <a:r>
              <a:rPr lang="zh-TW" altLang="en-US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</a:t>
            </a:r>
            <a:r>
              <a:rPr lang="zh-TW" altLang="en-US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只有 </a:t>
            </a:r>
            <a:r>
              <a:rPr lang="en-US" altLang="zh-TW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state</a:t>
            </a:r>
            <a:r>
              <a:rPr lang="zh-TW" altLang="en-US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</a:t>
            </a:r>
            <a:r>
              <a:rPr lang="en-US" altLang="zh-TW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getters</a:t>
            </a:r>
            <a:r>
              <a:rPr lang="zh-TW" altLang="en-US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</a:t>
            </a:r>
            <a:r>
              <a:rPr lang="en-US" altLang="zh-TW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actions </a:t>
            </a:r>
            <a:r>
              <a:rPr lang="zh-TW" altLang="en-US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；</a:t>
            </a:r>
            <a:r>
              <a:rPr lang="en-US" altLang="zh-TW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actions</a:t>
            </a:r>
            <a:r>
              <a:rPr lang="zh-TW" altLang="en-US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支持同步和異</a:t>
            </a:r>
            <a:r>
              <a:rPr lang="zh-TW" altLang="en-US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步</a:t>
            </a:r>
            <a:endParaRPr lang="en-US" altLang="zh-TW" dirty="0" smtClean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FFC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支持</a:t>
            </a:r>
            <a:r>
              <a:rPr lang="en-US" altLang="zh-TW" dirty="0" smtClean="0">
                <a:solidFill>
                  <a:srgbClr val="FFC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Typescript</a:t>
            </a:r>
            <a:r>
              <a:rPr lang="zh-TW" altLang="en-US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，不再</a:t>
            </a:r>
            <a:r>
              <a:rPr lang="zh-TW" altLang="en-US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需要多餘的 </a:t>
            </a:r>
            <a:r>
              <a:rPr lang="en-US" altLang="zh-TW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types </a:t>
            </a:r>
            <a:r>
              <a:rPr lang="zh-TW" altLang="en-US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來</a:t>
            </a:r>
            <a:r>
              <a:rPr lang="zh-TW" altLang="en-US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包裝</a:t>
            </a:r>
            <a:endParaRPr lang="en-US" altLang="zh-TW" dirty="0" smtClean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API</a:t>
            </a:r>
            <a:r>
              <a:rPr lang="zh-TW" altLang="en-US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更簡單、直覺</a:t>
            </a:r>
            <a:endParaRPr lang="en-US" altLang="zh-TW" dirty="0" smtClean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自動</a:t>
            </a:r>
            <a:r>
              <a:rPr lang="zh-TW" altLang="en-US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補全</a:t>
            </a:r>
            <a:r>
              <a:rPr lang="zh-TW" altLang="en-US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功能</a:t>
            </a:r>
            <a:endParaRPr lang="en-US" altLang="zh-TW" dirty="0" smtClean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不再有可命名的模塊。考慮到 </a:t>
            </a:r>
            <a:r>
              <a:rPr lang="en-US" altLang="zh-TW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Store </a:t>
            </a:r>
            <a:r>
              <a:rPr lang="zh-TW" altLang="en-US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的扁平架構，</a:t>
            </a:r>
            <a:r>
              <a:rPr lang="en-US" altLang="zh-TW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Store </a:t>
            </a:r>
            <a:r>
              <a:rPr lang="zh-TW" altLang="en-US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的命名取決於它們的定義方式，你甚至可以說所有 </a:t>
            </a:r>
            <a:r>
              <a:rPr lang="en-US" altLang="zh-TW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Store </a:t>
            </a:r>
            <a:r>
              <a:rPr lang="zh-TW" altLang="en-US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都應該</a:t>
            </a:r>
            <a:r>
              <a:rPr lang="zh-TW" altLang="en-US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命名</a:t>
            </a:r>
            <a:endParaRPr lang="en-US" altLang="zh-TW" dirty="0" smtClean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能</a:t>
            </a:r>
            <a:r>
              <a:rPr lang="zh-TW" altLang="en-US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構建多個 </a:t>
            </a:r>
            <a:r>
              <a:rPr lang="en-US" altLang="zh-TW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store</a:t>
            </a:r>
            <a:endParaRPr lang="en-US" altLang="zh-TW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1026" name="Picture 2" descr="https://www.readfog.com/assets/a4/c4/97ee7c98932f5f5b8f9b24d5e26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73" y="1553608"/>
            <a:ext cx="6670100" cy="384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90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B56CC41-451A-48B5-98D9-E21A756EC82A}"/>
              </a:ext>
            </a:extLst>
          </p:cNvPr>
          <p:cNvSpPr txBox="1"/>
          <p:nvPr/>
        </p:nvSpPr>
        <p:spPr>
          <a:xfrm>
            <a:off x="2174982" y="2068755"/>
            <a:ext cx="5285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60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安裝</a:t>
            </a:r>
            <a:r>
              <a:rPr kumimoji="0" lang="en-US" altLang="zh-TW" sz="6000" b="0" i="0" u="none" strike="noStrike" kern="1200" cap="none" spc="30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Pinia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A1AFBD-E2B7-AE49-9046-FA05FDBDAEC1}"/>
              </a:ext>
            </a:extLst>
          </p:cNvPr>
          <p:cNvGrpSpPr/>
          <p:nvPr/>
        </p:nvGrpSpPr>
        <p:grpSpPr>
          <a:xfrm>
            <a:off x="668893" y="1882985"/>
            <a:ext cx="1460900" cy="1355322"/>
            <a:chOff x="668893" y="2117160"/>
            <a:chExt cx="1460900" cy="135532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847BFC-4C13-41C9-82DD-3670DD43FBC6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802232AB-C77C-DF44-8960-8A39F6CD1F75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8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02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  <p:sp>
        <p:nvSpPr>
          <p:cNvPr id="20" name="TextBox 32">
            <a:extLst>
              <a:ext uri="{FF2B5EF4-FFF2-40B4-BE49-F238E27FC236}">
                <a16:creationId xmlns:a16="http://schemas.microsoft.com/office/drawing/2014/main" id="{F9A989E0-F489-DB44-B89B-68BD347FD29D}"/>
              </a:ext>
            </a:extLst>
          </p:cNvPr>
          <p:cNvSpPr txBox="1"/>
          <p:nvPr/>
        </p:nvSpPr>
        <p:spPr>
          <a:xfrm>
            <a:off x="2599176" y="3814615"/>
            <a:ext cx="321060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安裝前的思考</a:t>
            </a:r>
            <a:endParaRPr kumimoji="0" lang="en-US" sz="18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21" name="Straight Connector 5">
            <a:extLst>
              <a:ext uri="{FF2B5EF4-FFF2-40B4-BE49-F238E27FC236}">
                <a16:creationId xmlns:a16="http://schemas.microsoft.com/office/drawing/2014/main" id="{AD6343A5-68E9-4F40-B234-9CF092DB6F7B}"/>
              </a:ext>
            </a:extLst>
          </p:cNvPr>
          <p:cNvCxnSpPr/>
          <p:nvPr/>
        </p:nvCxnSpPr>
        <p:spPr>
          <a:xfrm>
            <a:off x="2304839" y="4155939"/>
            <a:ext cx="4714709" cy="0"/>
          </a:xfrm>
          <a:prstGeom prst="line">
            <a:avLst/>
          </a:prstGeom>
          <a:ln>
            <a:solidFill>
              <a:srgbClr val="FFC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7">
            <a:extLst>
              <a:ext uri="{FF2B5EF4-FFF2-40B4-BE49-F238E27FC236}">
                <a16:creationId xmlns:a16="http://schemas.microsoft.com/office/drawing/2014/main" id="{B2649E52-0171-4B40-A163-7DD7D901559B}"/>
              </a:ext>
            </a:extLst>
          </p:cNvPr>
          <p:cNvSpPr/>
          <p:nvPr/>
        </p:nvSpPr>
        <p:spPr>
          <a:xfrm>
            <a:off x="2252456" y="4103556"/>
            <a:ext cx="104766" cy="1047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23" name="TextBox 32">
            <a:extLst>
              <a:ext uri="{FF2B5EF4-FFF2-40B4-BE49-F238E27FC236}">
                <a16:creationId xmlns:a16="http://schemas.microsoft.com/office/drawing/2014/main" id="{51069DEA-AC61-3F45-BCAF-786DBB2B47E9}"/>
              </a:ext>
            </a:extLst>
          </p:cNvPr>
          <p:cNvSpPr txBox="1"/>
          <p:nvPr/>
        </p:nvSpPr>
        <p:spPr>
          <a:xfrm>
            <a:off x="2599176" y="4376569"/>
            <a:ext cx="321060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安裝</a:t>
            </a:r>
            <a:r>
              <a:rPr kumimoji="0" lang="en-US" altLang="zh-TW" sz="18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/</a:t>
            </a:r>
            <a:r>
              <a:rPr kumimoji="0" lang="zh-TW" altLang="en-US" sz="18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初始化</a:t>
            </a:r>
            <a:endParaRPr kumimoji="0" lang="en-US" sz="18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7CC00A96-DAD5-4E43-9723-32F6CF4C8BB9}"/>
              </a:ext>
            </a:extLst>
          </p:cNvPr>
          <p:cNvCxnSpPr/>
          <p:nvPr/>
        </p:nvCxnSpPr>
        <p:spPr>
          <a:xfrm>
            <a:off x="2304839" y="4717893"/>
            <a:ext cx="4714709" cy="0"/>
          </a:xfrm>
          <a:prstGeom prst="line">
            <a:avLst/>
          </a:prstGeom>
          <a:ln>
            <a:solidFill>
              <a:srgbClr val="FFC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7">
            <a:extLst>
              <a:ext uri="{FF2B5EF4-FFF2-40B4-BE49-F238E27FC236}">
                <a16:creationId xmlns:a16="http://schemas.microsoft.com/office/drawing/2014/main" id="{84339385-80F7-F048-9BF3-353E98B63022}"/>
              </a:ext>
            </a:extLst>
          </p:cNvPr>
          <p:cNvSpPr/>
          <p:nvPr/>
        </p:nvSpPr>
        <p:spPr>
          <a:xfrm>
            <a:off x="2252456" y="4665510"/>
            <a:ext cx="104766" cy="1047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473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8E1E9889-FF09-2443-A3FD-D33F1AC08C0E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什麼情況應該安裝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/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使用</a:t>
            </a: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Pinia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?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PingFang TC" panose="020B0400000000000000" pitchFamily="34" charset="-120"/>
              <a:ea typeface="PingFang TC" panose="020B0400000000000000" pitchFamily="34" charset="-120"/>
              <a:cs typeface="+mn-cs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5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Poppins Medium" panose="00000600000000000000" pitchFamily="2" charset="0"/>
                  <a:ea typeface="+mn-ea"/>
                  <a:cs typeface="Poppins Medium" panose="00000600000000000000" pitchFamily="2" charset="0"/>
                </a:rPr>
                <a:t>02</a:t>
              </a: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Poppins Medium" panose="00000600000000000000" pitchFamily="2" charset="0"/>
                  <a:ea typeface="+mn-ea"/>
                  <a:cs typeface="Poppins Medium" panose="00000600000000000000" pitchFamily="2" charset="0"/>
                </a:rPr>
                <a:t>.</a:t>
              </a:r>
              <a:r>
                <a:rPr kumimoji="0" lang="zh-TW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Poppins Medium" panose="00000600000000000000" pitchFamily="2" charset="0"/>
                  <a:ea typeface="+mn-ea"/>
                  <a:cs typeface="Poppins Medium" panose="00000600000000000000" pitchFamily="2" charset="0"/>
                </a:rPr>
                <a:t>安裝</a:t>
              </a:r>
              <a:r>
                <a:rPr kumimoji="0" lang="en-US" altLang="zh-TW" sz="1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Poppins Medium" panose="00000600000000000000" pitchFamily="2" charset="0"/>
                  <a:ea typeface="+mn-ea"/>
                  <a:cs typeface="Poppins Medium" panose="00000600000000000000" pitchFamily="2" charset="0"/>
                </a:rPr>
                <a:t>Pinia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Poppins Medium" panose="00000600000000000000" pitchFamily="2" charset="0"/>
                <a:ea typeface="+mn-ea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32">
            <a:extLst>
              <a:ext uri="{FF2B5EF4-FFF2-40B4-BE49-F238E27FC236}">
                <a16:creationId xmlns:a16="http://schemas.microsoft.com/office/drawing/2014/main" id="{8041A14E-9DF3-E246-9BC1-11D979C1CA49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Poppins Medium" panose="00000600000000000000" pitchFamily="2" charset="0"/>
                <a:ea typeface="+mn-ea"/>
                <a:cs typeface="Poppins Medium" panose="00000600000000000000" pitchFamily="2" charset="0"/>
              </a:rPr>
              <a:t>安裝前的思考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Poppins Medium" panose="00000600000000000000" pitchFamily="2" charset="0"/>
              <a:ea typeface="+mn-ea"/>
              <a:cs typeface="Poppins Medium" panose="00000600000000000000" pitchFamily="2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03463" y="1801091"/>
            <a:ext cx="90506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並非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所有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專案都需要使用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Pinia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，若你的專案需要在各頁面取得</a:t>
            </a: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全局狀態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變數，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那非常適合使用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Pinia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。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(ex: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不同頁面需拿取使用者資訊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/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權限，以顯示不同畫面，這時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使用者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資訊就很適合利用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Pinia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儲存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</a:t>
            </a: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13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8E1E9889-FF09-2443-A3FD-D33F1AC08C0E}"/>
              </a:ext>
            </a:extLst>
          </p:cNvPr>
          <p:cNvSpPr/>
          <p:nvPr/>
        </p:nvSpPr>
        <p:spPr>
          <a:xfrm>
            <a:off x="603463" y="451618"/>
            <a:ext cx="97647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安裝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/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初始化 </a:t>
            </a: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Pinia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PingFang TC" panose="020B0400000000000000" pitchFamily="34" charset="-120"/>
              <a:ea typeface="PingFang TC" panose="020B0400000000000000" pitchFamily="34" charset="-120"/>
              <a:cs typeface="+mn-cs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5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Poppins Medium" panose="00000600000000000000" pitchFamily="2" charset="0"/>
                  <a:ea typeface="+mn-ea"/>
                  <a:cs typeface="Poppins Medium" panose="00000600000000000000" pitchFamily="2" charset="0"/>
                </a:rPr>
                <a:t>02</a:t>
              </a: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Poppins Medium" panose="00000600000000000000" pitchFamily="2" charset="0"/>
                  <a:ea typeface="+mn-ea"/>
                  <a:cs typeface="Poppins Medium" panose="00000600000000000000" pitchFamily="2" charset="0"/>
                </a:rPr>
                <a:t>.</a:t>
              </a:r>
              <a:r>
                <a:rPr kumimoji="0" lang="zh-TW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Poppins Medium" panose="00000600000000000000" pitchFamily="2" charset="0"/>
                  <a:ea typeface="+mn-ea"/>
                  <a:cs typeface="Poppins Medium" panose="00000600000000000000" pitchFamily="2" charset="0"/>
                </a:rPr>
                <a:t>安裝</a:t>
              </a:r>
              <a:r>
                <a:rPr kumimoji="0" lang="en-US" altLang="zh-TW" sz="1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Poppins Medium" panose="00000600000000000000" pitchFamily="2" charset="0"/>
                  <a:ea typeface="+mn-ea"/>
                  <a:cs typeface="Poppins Medium" panose="00000600000000000000" pitchFamily="2" charset="0"/>
                </a:rPr>
                <a:t>Pinia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Poppins Medium" panose="00000600000000000000" pitchFamily="2" charset="0"/>
                <a:ea typeface="+mn-ea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32">
            <a:extLst>
              <a:ext uri="{FF2B5EF4-FFF2-40B4-BE49-F238E27FC236}">
                <a16:creationId xmlns:a16="http://schemas.microsoft.com/office/drawing/2014/main" id="{8041A14E-9DF3-E246-9BC1-11D979C1CA49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Poppins Medium" panose="00000600000000000000" pitchFamily="2" charset="0"/>
                <a:ea typeface="+mn-ea"/>
                <a:cs typeface="Poppins Medium" panose="00000600000000000000" pitchFamily="2" charset="0"/>
              </a:rPr>
              <a:t>安裝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Poppins Medium" panose="00000600000000000000" pitchFamily="2" charset="0"/>
                <a:ea typeface="+mn-ea"/>
                <a:cs typeface="Poppins Medium" panose="00000600000000000000" pitchFamily="2" charset="0"/>
              </a:rPr>
              <a:t>/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Poppins Medium" panose="00000600000000000000" pitchFamily="2" charset="0"/>
                <a:ea typeface="+mn-ea"/>
                <a:cs typeface="Poppins Medium" panose="00000600000000000000" pitchFamily="2" charset="0"/>
              </a:rPr>
              <a:t>初始化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Poppins Medium" panose="00000600000000000000" pitchFamily="2" charset="0"/>
              <a:ea typeface="+mn-ea"/>
              <a:cs typeface="Poppins Medium" panose="00000600000000000000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A0BF4E6-EE48-7E43-B9DD-A5E509B9E484}"/>
              </a:ext>
            </a:extLst>
          </p:cNvPr>
          <p:cNvSpPr/>
          <p:nvPr/>
        </p:nvSpPr>
        <p:spPr>
          <a:xfrm>
            <a:off x="7051788" y="1849994"/>
            <a:ext cx="44640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在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src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/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main.ts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文件，使用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Vue.use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()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方法將</a:t>
            </a: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pinia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作為插件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使用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89DC453-3B83-EA41-9279-D5C1A121FDA3}"/>
              </a:ext>
            </a:extLst>
          </p:cNvPr>
          <p:cNvSpPr/>
          <p:nvPr/>
        </p:nvSpPr>
        <p:spPr>
          <a:xfrm>
            <a:off x="7051788" y="3183721"/>
            <a:ext cx="4513886" cy="236009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51787" y="1265090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初始化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26327" y="124942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安裝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52153" y="3401585"/>
            <a:ext cx="426327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 { </a:t>
            </a:r>
            <a:r>
              <a:rPr kumimoji="0" lang="en-US" altLang="zh-TW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createApp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} from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E6DB7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6DB7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vue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E6DB7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 { </a:t>
            </a:r>
            <a:r>
              <a:rPr kumimoji="0" lang="en-US" altLang="zh-TW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createPinia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} from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E6DB7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6DB7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pinia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E6DB7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 App from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E6DB7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'./</a:t>
            </a:r>
            <a:r>
              <a:rPr kumimoji="0" lang="en-US" altLang="zh-TW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6DB7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App.vue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E6DB7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srgbClr val="F8F8F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onst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app = 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createApp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App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pPr lvl="0">
              <a:defRPr/>
            </a:pPr>
            <a:endParaRPr lang="en-US" altLang="zh-TW" sz="1400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a</a:t>
            </a:r>
            <a:r>
              <a:rPr kumimoji="0" lang="en-US" altLang="zh-TW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pp.</a:t>
            </a:r>
            <a:r>
              <a:rPr kumimoji="0" lang="en-US" altLang="zh-TW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6E22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</a:t>
            </a: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zh-TW" sz="14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D971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createPinia</a:t>
            </a: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</a:t>
            </a:r>
          </a:p>
          <a:p>
            <a:pPr lvl="0">
              <a:defRPr/>
            </a:pP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app</a:t>
            </a: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6E22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mount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E6DB7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'#app'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626327" y="5732919"/>
            <a:ext cx="6289862" cy="675518"/>
            <a:chOff x="631172" y="4616919"/>
            <a:chExt cx="6289862" cy="67551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89DC453-3B83-EA41-9279-D5C1A121FDA3}"/>
                </a:ext>
              </a:extLst>
            </p:cNvPr>
            <p:cNvSpPr/>
            <p:nvPr/>
          </p:nvSpPr>
          <p:spPr>
            <a:xfrm>
              <a:off x="631172" y="4616919"/>
              <a:ext cx="3949192" cy="675518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25034" y="4765573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8F8F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npm</a:t>
              </a:r>
              <a:r>
                <a:rPr kumimoji="0" lang="en-US" altLang="zh-TW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8F8F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8F8F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install </a:t>
              </a:r>
              <a:r>
                <a:rPr kumimoji="0" lang="en-US" altLang="zh-TW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8F8F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pinia</a:t>
              </a:r>
              <a:endPara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-1148148" y="1866046"/>
            <a:ext cx="6096000" cy="665130"/>
            <a:chOff x="-1148148" y="3245125"/>
            <a:chExt cx="6096000" cy="665130"/>
          </a:xfrm>
        </p:grpSpPr>
        <p:sp>
          <p:nvSpPr>
            <p:cNvPr id="6" name="矩形 5"/>
            <p:cNvSpPr/>
            <p:nvPr/>
          </p:nvSpPr>
          <p:spPr>
            <a:xfrm>
              <a:off x="-1148148" y="3370152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zh-TW" dirty="0" err="1" smtClean="0">
                  <a:solidFill>
                    <a:schemeClr val="bg1"/>
                  </a:solidFill>
                  <a:latin typeface="Arial" panose="020B0604020202020204" pitchFamily="34" charset="0"/>
                </a:rPr>
                <a:t>npm</a:t>
              </a:r>
              <a:r>
                <a:rPr lang="en-US" altLang="zh-TW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zh-TW" dirty="0" err="1" smtClean="0">
                  <a:solidFill>
                    <a:schemeClr val="bg1"/>
                  </a:solidFill>
                  <a:latin typeface="Arial" panose="020B0604020202020204" pitchFamily="34" charset="0"/>
                </a:rPr>
                <a:t>init</a:t>
              </a:r>
              <a:r>
                <a:rPr lang="en-US" altLang="zh-TW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 vue@3.4.0</a:t>
              </a:r>
              <a:endParaRPr lang="en-US" altLang="zh-TW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89DC453-3B83-EA41-9279-D5C1A121FDA3}"/>
                </a:ext>
              </a:extLst>
            </p:cNvPr>
            <p:cNvSpPr/>
            <p:nvPr/>
          </p:nvSpPr>
          <p:spPr>
            <a:xfrm>
              <a:off x="626327" y="3245125"/>
              <a:ext cx="3949192" cy="66513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27" y="2639910"/>
            <a:ext cx="5952184" cy="291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5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B56CC41-451A-48B5-98D9-E21A756EC82A}"/>
              </a:ext>
            </a:extLst>
          </p:cNvPr>
          <p:cNvSpPr txBox="1"/>
          <p:nvPr/>
        </p:nvSpPr>
        <p:spPr>
          <a:xfrm>
            <a:off x="2174982" y="2068755"/>
            <a:ext cx="5285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60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基本使用</a:t>
            </a:r>
            <a:endParaRPr kumimoji="0" lang="en-US" sz="60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A1AFBD-E2B7-AE49-9046-FA05FDBDAEC1}"/>
              </a:ext>
            </a:extLst>
          </p:cNvPr>
          <p:cNvGrpSpPr/>
          <p:nvPr/>
        </p:nvGrpSpPr>
        <p:grpSpPr>
          <a:xfrm>
            <a:off x="668893" y="1882985"/>
            <a:ext cx="1460900" cy="1355322"/>
            <a:chOff x="668893" y="2117160"/>
            <a:chExt cx="1460900" cy="135532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847BFC-4C13-41C9-82DD-3670DD43FBC6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802232AB-C77C-DF44-8960-8A39F6CD1F75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8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03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  <p:sp>
        <p:nvSpPr>
          <p:cNvPr id="20" name="TextBox 32">
            <a:extLst>
              <a:ext uri="{FF2B5EF4-FFF2-40B4-BE49-F238E27FC236}">
                <a16:creationId xmlns:a16="http://schemas.microsoft.com/office/drawing/2014/main" id="{F9A989E0-F489-DB44-B89B-68BD347FD29D}"/>
              </a:ext>
            </a:extLst>
          </p:cNvPr>
          <p:cNvSpPr txBox="1"/>
          <p:nvPr/>
        </p:nvSpPr>
        <p:spPr>
          <a:xfrm>
            <a:off x="2599176" y="3814615"/>
            <a:ext cx="321060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Store</a:t>
            </a:r>
            <a:endParaRPr kumimoji="0" lang="en-US" sz="18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21" name="Straight Connector 5">
            <a:extLst>
              <a:ext uri="{FF2B5EF4-FFF2-40B4-BE49-F238E27FC236}">
                <a16:creationId xmlns:a16="http://schemas.microsoft.com/office/drawing/2014/main" id="{AD6343A5-68E9-4F40-B234-9CF092DB6F7B}"/>
              </a:ext>
            </a:extLst>
          </p:cNvPr>
          <p:cNvCxnSpPr/>
          <p:nvPr/>
        </p:nvCxnSpPr>
        <p:spPr>
          <a:xfrm>
            <a:off x="2304839" y="4155939"/>
            <a:ext cx="4714709" cy="0"/>
          </a:xfrm>
          <a:prstGeom prst="line">
            <a:avLst/>
          </a:prstGeom>
          <a:ln>
            <a:solidFill>
              <a:srgbClr val="FFC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7">
            <a:extLst>
              <a:ext uri="{FF2B5EF4-FFF2-40B4-BE49-F238E27FC236}">
                <a16:creationId xmlns:a16="http://schemas.microsoft.com/office/drawing/2014/main" id="{B2649E52-0171-4B40-A163-7DD7D901559B}"/>
              </a:ext>
            </a:extLst>
          </p:cNvPr>
          <p:cNvSpPr/>
          <p:nvPr/>
        </p:nvSpPr>
        <p:spPr>
          <a:xfrm>
            <a:off x="2252456" y="4103556"/>
            <a:ext cx="104766" cy="1047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23" name="TextBox 32">
            <a:extLst>
              <a:ext uri="{FF2B5EF4-FFF2-40B4-BE49-F238E27FC236}">
                <a16:creationId xmlns:a16="http://schemas.microsoft.com/office/drawing/2014/main" id="{51069DEA-AC61-3F45-BCAF-786DBB2B47E9}"/>
              </a:ext>
            </a:extLst>
          </p:cNvPr>
          <p:cNvSpPr txBox="1"/>
          <p:nvPr/>
        </p:nvSpPr>
        <p:spPr>
          <a:xfrm>
            <a:off x="2599176" y="4376569"/>
            <a:ext cx="321060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State</a:t>
            </a:r>
            <a:endParaRPr kumimoji="0" lang="en-US" sz="18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7CC00A96-DAD5-4E43-9723-32F6CF4C8BB9}"/>
              </a:ext>
            </a:extLst>
          </p:cNvPr>
          <p:cNvCxnSpPr/>
          <p:nvPr/>
        </p:nvCxnSpPr>
        <p:spPr>
          <a:xfrm>
            <a:off x="2304839" y="4717893"/>
            <a:ext cx="4714709" cy="0"/>
          </a:xfrm>
          <a:prstGeom prst="line">
            <a:avLst/>
          </a:prstGeom>
          <a:ln>
            <a:solidFill>
              <a:srgbClr val="FFC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7">
            <a:extLst>
              <a:ext uri="{FF2B5EF4-FFF2-40B4-BE49-F238E27FC236}">
                <a16:creationId xmlns:a16="http://schemas.microsoft.com/office/drawing/2014/main" id="{84339385-80F7-F048-9BF3-353E98B63022}"/>
              </a:ext>
            </a:extLst>
          </p:cNvPr>
          <p:cNvSpPr/>
          <p:nvPr/>
        </p:nvSpPr>
        <p:spPr>
          <a:xfrm>
            <a:off x="2252456" y="4665510"/>
            <a:ext cx="104766" cy="1047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F9A989E0-F489-DB44-B89B-68BD347FD29D}"/>
              </a:ext>
            </a:extLst>
          </p:cNvPr>
          <p:cNvSpPr txBox="1"/>
          <p:nvPr/>
        </p:nvSpPr>
        <p:spPr>
          <a:xfrm>
            <a:off x="2622270" y="4992253"/>
            <a:ext cx="321060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Getters</a:t>
            </a:r>
            <a:endParaRPr kumimoji="0" lang="en-US" sz="18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14" name="Straight Connector 5">
            <a:extLst>
              <a:ext uri="{FF2B5EF4-FFF2-40B4-BE49-F238E27FC236}">
                <a16:creationId xmlns:a16="http://schemas.microsoft.com/office/drawing/2014/main" id="{AD6343A5-68E9-4F40-B234-9CF092DB6F7B}"/>
              </a:ext>
            </a:extLst>
          </p:cNvPr>
          <p:cNvCxnSpPr/>
          <p:nvPr/>
        </p:nvCxnSpPr>
        <p:spPr>
          <a:xfrm>
            <a:off x="2327933" y="5333577"/>
            <a:ext cx="4714709" cy="0"/>
          </a:xfrm>
          <a:prstGeom prst="line">
            <a:avLst/>
          </a:prstGeom>
          <a:ln>
            <a:solidFill>
              <a:srgbClr val="FFC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7">
            <a:extLst>
              <a:ext uri="{FF2B5EF4-FFF2-40B4-BE49-F238E27FC236}">
                <a16:creationId xmlns:a16="http://schemas.microsoft.com/office/drawing/2014/main" id="{B2649E52-0171-4B40-A163-7DD7D901559B}"/>
              </a:ext>
            </a:extLst>
          </p:cNvPr>
          <p:cNvSpPr/>
          <p:nvPr/>
        </p:nvSpPr>
        <p:spPr>
          <a:xfrm>
            <a:off x="2275550" y="5281194"/>
            <a:ext cx="104766" cy="1047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16" name="TextBox 32">
            <a:extLst>
              <a:ext uri="{FF2B5EF4-FFF2-40B4-BE49-F238E27FC236}">
                <a16:creationId xmlns:a16="http://schemas.microsoft.com/office/drawing/2014/main" id="{51069DEA-AC61-3F45-BCAF-786DBB2B47E9}"/>
              </a:ext>
            </a:extLst>
          </p:cNvPr>
          <p:cNvSpPr txBox="1"/>
          <p:nvPr/>
        </p:nvSpPr>
        <p:spPr>
          <a:xfrm>
            <a:off x="2622270" y="5554207"/>
            <a:ext cx="321060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Actions</a:t>
            </a:r>
            <a:endParaRPr kumimoji="0" lang="en-US" sz="18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18" name="Straight Connector 5">
            <a:extLst>
              <a:ext uri="{FF2B5EF4-FFF2-40B4-BE49-F238E27FC236}">
                <a16:creationId xmlns:a16="http://schemas.microsoft.com/office/drawing/2014/main" id="{7CC00A96-DAD5-4E43-9723-32F6CF4C8BB9}"/>
              </a:ext>
            </a:extLst>
          </p:cNvPr>
          <p:cNvCxnSpPr/>
          <p:nvPr/>
        </p:nvCxnSpPr>
        <p:spPr>
          <a:xfrm>
            <a:off x="2327933" y="5895531"/>
            <a:ext cx="4714709" cy="0"/>
          </a:xfrm>
          <a:prstGeom prst="line">
            <a:avLst/>
          </a:prstGeom>
          <a:ln>
            <a:solidFill>
              <a:srgbClr val="FFC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7">
            <a:extLst>
              <a:ext uri="{FF2B5EF4-FFF2-40B4-BE49-F238E27FC236}">
                <a16:creationId xmlns:a16="http://schemas.microsoft.com/office/drawing/2014/main" id="{84339385-80F7-F048-9BF3-353E98B63022}"/>
              </a:ext>
            </a:extLst>
          </p:cNvPr>
          <p:cNvSpPr/>
          <p:nvPr/>
        </p:nvSpPr>
        <p:spPr>
          <a:xfrm>
            <a:off x="2275550" y="5843148"/>
            <a:ext cx="104766" cy="1047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56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t - Multi 1 - Bright">
  <a:themeElements>
    <a:clrScheme name="Custom 34">
      <a:dk1>
        <a:srgbClr val="000000"/>
      </a:dk1>
      <a:lt1>
        <a:srgbClr val="FFFFFF"/>
      </a:lt1>
      <a:dk2>
        <a:srgbClr val="1D2128"/>
      </a:dk2>
      <a:lt2>
        <a:srgbClr val="F2F2F2"/>
      </a:lt2>
      <a:accent1>
        <a:srgbClr val="97CCB8"/>
      </a:accent1>
      <a:accent2>
        <a:srgbClr val="CECECE"/>
      </a:accent2>
      <a:accent3>
        <a:srgbClr val="323C3E"/>
      </a:accent3>
      <a:accent4>
        <a:srgbClr val="8F8F8F"/>
      </a:accent4>
      <a:accent5>
        <a:srgbClr val="CDC5C3"/>
      </a:accent5>
      <a:accent6>
        <a:srgbClr val="E2E2DA"/>
      </a:accent6>
      <a:hlink>
        <a:srgbClr val="0563C1"/>
      </a:hlink>
      <a:folHlink>
        <a:srgbClr val="954F72"/>
      </a:folHlink>
    </a:clrScheme>
    <a:fontScheme name="Montserrat - Digit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igit - Multi 1 - Bright" id="{1EED83A8-EBEE-4595-BF05-49EE0B6BAEB2}" vid="{B438FD33-41AA-434C-8FF8-841AA7F5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 - Multi 1 - Bright</Template>
  <TotalTime>49961</TotalTime>
  <Words>2268</Words>
  <Application>Microsoft Office PowerPoint</Application>
  <PresentationFormat>寬螢幕</PresentationFormat>
  <Paragraphs>315</Paragraphs>
  <Slides>20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17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8" baseType="lpstr">
      <vt:lpstr>Apple Color Emoji</vt:lpstr>
      <vt:lpstr>Lato</vt:lpstr>
      <vt:lpstr>Menlo</vt:lpstr>
      <vt:lpstr>Montserrat</vt:lpstr>
      <vt:lpstr>Open Sans Semibold</vt:lpstr>
      <vt:lpstr>PingFang TC</vt:lpstr>
      <vt:lpstr>Poppins Medium</vt:lpstr>
      <vt:lpstr>微軟正黑體</vt:lpstr>
      <vt:lpstr>微軟正黑體</vt:lpstr>
      <vt:lpstr>微軟正黑體 Light</vt:lpstr>
      <vt:lpstr>新細明體</vt:lpstr>
      <vt:lpstr>Arial</vt:lpstr>
      <vt:lpstr>Bahnschrift</vt:lpstr>
      <vt:lpstr>Calibri</vt:lpstr>
      <vt:lpstr>Consolas</vt:lpstr>
      <vt:lpstr>Impact</vt:lpstr>
      <vt:lpstr>Wingdings</vt:lpstr>
      <vt:lpstr>Digit - Multi 1 - Bright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羅巧吟</cp:lastModifiedBy>
  <cp:revision>5764</cp:revision>
  <cp:lastPrinted>2022-11-02T09:02:52Z</cp:lastPrinted>
  <dcterms:created xsi:type="dcterms:W3CDTF">2015-09-24T05:44:04Z</dcterms:created>
  <dcterms:modified xsi:type="dcterms:W3CDTF">2023-03-16T07:31:39Z</dcterms:modified>
</cp:coreProperties>
</file>