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4" r:id="rId1"/>
  </p:sldMasterIdLst>
  <p:notesMasterIdLst>
    <p:notesMasterId r:id="rId65"/>
  </p:notesMasterIdLst>
  <p:handoutMasterIdLst>
    <p:handoutMasterId r:id="rId66"/>
  </p:handoutMasterIdLst>
  <p:sldIdLst>
    <p:sldId id="646" r:id="rId2"/>
    <p:sldId id="647" r:id="rId3"/>
    <p:sldId id="648" r:id="rId4"/>
    <p:sldId id="651" r:id="rId5"/>
    <p:sldId id="585" r:id="rId6"/>
    <p:sldId id="586" r:id="rId7"/>
    <p:sldId id="587" r:id="rId8"/>
    <p:sldId id="649" r:id="rId9"/>
    <p:sldId id="589" r:id="rId10"/>
    <p:sldId id="582" r:id="rId11"/>
    <p:sldId id="590" r:id="rId12"/>
    <p:sldId id="591" r:id="rId13"/>
    <p:sldId id="592" r:id="rId14"/>
    <p:sldId id="595" r:id="rId15"/>
    <p:sldId id="569" r:id="rId16"/>
    <p:sldId id="596" r:id="rId17"/>
    <p:sldId id="597" r:id="rId18"/>
    <p:sldId id="599" r:id="rId19"/>
    <p:sldId id="570" r:id="rId20"/>
    <p:sldId id="602" r:id="rId21"/>
    <p:sldId id="604" r:id="rId22"/>
    <p:sldId id="603" r:id="rId23"/>
    <p:sldId id="571" r:id="rId24"/>
    <p:sldId id="605" r:id="rId25"/>
    <p:sldId id="607" r:id="rId26"/>
    <p:sldId id="608" r:id="rId27"/>
    <p:sldId id="572" r:id="rId28"/>
    <p:sldId id="609" r:id="rId29"/>
    <p:sldId id="573" r:id="rId30"/>
    <p:sldId id="610" r:id="rId31"/>
    <p:sldId id="611" r:id="rId32"/>
    <p:sldId id="612" r:id="rId33"/>
    <p:sldId id="574" r:id="rId34"/>
    <p:sldId id="613" r:id="rId35"/>
    <p:sldId id="575" r:id="rId36"/>
    <p:sldId id="614" r:id="rId37"/>
    <p:sldId id="576" r:id="rId38"/>
    <p:sldId id="615" r:id="rId39"/>
    <p:sldId id="577" r:id="rId40"/>
    <p:sldId id="616" r:id="rId41"/>
    <p:sldId id="617" r:id="rId42"/>
    <p:sldId id="618" r:id="rId43"/>
    <p:sldId id="619" r:id="rId44"/>
    <p:sldId id="578" r:id="rId45"/>
    <p:sldId id="620" r:id="rId46"/>
    <p:sldId id="621" r:id="rId47"/>
    <p:sldId id="624" r:id="rId48"/>
    <p:sldId id="625" r:id="rId49"/>
    <p:sldId id="641" r:id="rId50"/>
    <p:sldId id="579" r:id="rId51"/>
    <p:sldId id="626" r:id="rId52"/>
    <p:sldId id="627" r:id="rId53"/>
    <p:sldId id="628" r:id="rId54"/>
    <p:sldId id="629" r:id="rId55"/>
    <p:sldId id="643" r:id="rId56"/>
    <p:sldId id="580" r:id="rId57"/>
    <p:sldId id="630" r:id="rId58"/>
    <p:sldId id="632" r:id="rId59"/>
    <p:sldId id="631" r:id="rId60"/>
    <p:sldId id="581" r:id="rId61"/>
    <p:sldId id="652" r:id="rId62"/>
    <p:sldId id="639" r:id="rId63"/>
    <p:sldId id="640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0_目錄" id="{23D549AD-A133-8245-A5EA-2D76F554D0FE}">
          <p14:sldIdLst>
            <p14:sldId id="646"/>
            <p14:sldId id="647"/>
          </p14:sldIdLst>
        </p14:section>
        <p14:section name="01_Module 發展史" id="{4C84EBA8-D9D0-534F-916F-608B2F2613A5}">
          <p14:sldIdLst>
            <p14:sldId id="648"/>
            <p14:sldId id="651"/>
            <p14:sldId id="585"/>
            <p14:sldId id="586"/>
            <p14:sldId id="587"/>
            <p14:sldId id="649"/>
            <p14:sldId id="589"/>
          </p14:sldIdLst>
        </p14:section>
        <p14:section name="02_建置Vue應用" id="{C650C2E9-4127-6548-BF13-E59B73BB0C0D}">
          <p14:sldIdLst>
            <p14:sldId id="582"/>
            <p14:sldId id="590"/>
            <p14:sldId id="591"/>
            <p14:sldId id="592"/>
            <p14:sldId id="595"/>
          </p14:sldIdLst>
        </p14:section>
        <p14:section name="03_單文件組件 (SFC)" id="{A5FE83CA-17F7-4142-91C8-DC0B763D0DCA}">
          <p14:sldIdLst>
            <p14:sldId id="569"/>
            <p14:sldId id="596"/>
            <p14:sldId id="597"/>
            <p14:sldId id="599"/>
          </p14:sldIdLst>
        </p14:section>
        <p14:section name="04_文本插值" id="{3B7CB62E-F075-494B-A273-FA03F8AD9468}">
          <p14:sldIdLst>
            <p14:sldId id="570"/>
            <p14:sldId id="602"/>
            <p14:sldId id="604"/>
            <p14:sldId id="603"/>
          </p14:sldIdLst>
        </p14:section>
        <p14:section name="05_屬性綁定（v-bind）" id="{B1E63A95-5135-B94E-8A34-09DAB8352AD0}">
          <p14:sldIdLst>
            <p14:sldId id="571"/>
            <p14:sldId id="605"/>
            <p14:sldId id="607"/>
            <p14:sldId id="608"/>
          </p14:sldIdLst>
        </p14:section>
        <p14:section name="06_原始HTML渲染（v-html）" id="{21B9DB49-304D-5543-ACEE-A3F1EAE75B4A}">
          <p14:sldIdLst>
            <p14:sldId id="572"/>
            <p14:sldId id="609"/>
          </p14:sldIdLst>
        </p14:section>
        <p14:section name="07_條件渲染（v-if、v-show）" id="{ABE8B744-288B-6A4D-B01C-11B3A8A99A62}">
          <p14:sldIdLst>
            <p14:sldId id="573"/>
            <p14:sldId id="610"/>
            <p14:sldId id="611"/>
            <p14:sldId id="612"/>
          </p14:sldIdLst>
        </p14:section>
        <p14:section name="08_遞迴 ( v-for )" id="{1A377941-B363-E949-B18D-A7E16B67156F}">
          <p14:sldIdLst>
            <p14:sldId id="574"/>
            <p14:sldId id="613"/>
          </p14:sldIdLst>
        </p14:section>
        <p14:section name="09_事件綁定（v-on）" id="{066CEE3F-294A-A446-9153-6B5A02443D92}">
          <p14:sldIdLst>
            <p14:sldId id="575"/>
            <p14:sldId id="614"/>
          </p14:sldIdLst>
        </p14:section>
        <p14:section name="10_事件修飾符" id="{FEE31645-59FF-024C-BF98-9AB2D0A78D40}">
          <p14:sldIdLst>
            <p14:sldId id="576"/>
            <p14:sldId id="615"/>
          </p14:sldIdLst>
        </p14:section>
        <p14:section name="11_按鍵修飾符" id="{39127B49-D25F-CB42-B933-BC69C11B2605}">
          <p14:sldIdLst>
            <p14:sldId id="577"/>
            <p14:sldId id="616"/>
            <p14:sldId id="617"/>
            <p14:sldId id="618"/>
            <p14:sldId id="619"/>
          </p14:sldIdLst>
        </p14:section>
        <p14:section name="12_雙向綁定（v-model）" id="{FECBC472-1FC0-6147-840E-B8DACB67EA96}">
          <p14:sldIdLst>
            <p14:sldId id="578"/>
            <p14:sldId id="620"/>
            <p14:sldId id="621"/>
            <p14:sldId id="624"/>
            <p14:sldId id="625"/>
            <p14:sldId id="641"/>
          </p14:sldIdLst>
        </p14:section>
        <p14:section name="13_響應式(reactive、ref)" id="{94CABF6B-524F-3544-8C9D-A4FD86D9CC02}">
          <p14:sldIdLst>
            <p14:sldId id="579"/>
            <p14:sldId id="626"/>
            <p14:sldId id="627"/>
            <p14:sldId id="628"/>
            <p14:sldId id="629"/>
            <p14:sldId id="643"/>
          </p14:sldIdLst>
        </p14:section>
        <p14:section name="14_計算屬性（Computed）" id="{B12005DD-CB5E-5947-A4E1-702D033BA49E}">
          <p14:sldIdLst>
            <p14:sldId id="580"/>
            <p14:sldId id="630"/>
            <p14:sldId id="632"/>
            <p14:sldId id="631"/>
          </p14:sldIdLst>
        </p14:section>
        <p14:section name="15_Class、CSS綁定" id="{980B2591-3D10-8142-846B-E77661790A22}">
          <p14:sldIdLst>
            <p14:sldId id="581"/>
            <p14:sldId id="652"/>
            <p14:sldId id="639"/>
            <p14:sldId id="6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src" initials="s" lastIdx="1" clrIdx="0">
    <p:extLst>
      <p:ext uri="{19B8F6BF-5375-455C-9EA6-DF929625EA0E}">
        <p15:presenceInfo xmlns:p15="http://schemas.microsoft.com/office/powerpoint/2012/main" userId=" src" providerId="None"/>
      </p:ext>
    </p:extLst>
  </p:cmAuthor>
  <p:cmAuthor id="2" name="Shopon Ahmed" initials="SA" lastIdx="1" clrIdx="1">
    <p:extLst>
      <p:ext uri="{19B8F6BF-5375-455C-9EA6-DF929625EA0E}">
        <p15:presenceInfo xmlns:p15="http://schemas.microsoft.com/office/powerpoint/2012/main" userId="Shopon Ahmed" providerId="None"/>
      </p:ext>
    </p:extLst>
  </p:cmAuthor>
  <p:cmAuthor id="3" name="SRC" initials="S" lastIdx="1" clrIdx="2">
    <p:extLst>
      <p:ext uri="{19B8F6BF-5375-455C-9EA6-DF929625EA0E}">
        <p15:presenceInfo xmlns:p15="http://schemas.microsoft.com/office/powerpoint/2012/main" userId="SRC" providerId="None"/>
      </p:ext>
    </p:extLst>
  </p:cmAuthor>
  <p:cmAuthor id="4" name="陳毅丞" initials="陳毅丞" lastIdx="1" clrIdx="3">
    <p:extLst>
      <p:ext uri="{19B8F6BF-5375-455C-9EA6-DF929625EA0E}">
        <p15:presenceInfo xmlns:p15="http://schemas.microsoft.com/office/powerpoint/2012/main" userId="S::eason.yc.chen@fubon.com::eb8fd181-d4d9-4151-b390-4ae15f65d8e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883"/>
    <a:srgbClr val="E9B48B"/>
    <a:srgbClr val="0B1412"/>
    <a:srgbClr val="E2E2DB"/>
    <a:srgbClr val="EBE2D1"/>
    <a:srgbClr val="010101"/>
    <a:srgbClr val="FEFEFE"/>
    <a:srgbClr val="021113"/>
    <a:srgbClr val="F0F2F5"/>
    <a:srgbClr val="F8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31" autoAdjust="0"/>
    <p:restoredTop sz="86415" autoAdjust="0"/>
  </p:normalViewPr>
  <p:slideViewPr>
    <p:cSldViewPr snapToGrid="0" snapToObjects="1">
      <p:cViewPr>
        <p:scale>
          <a:sx n="110" d="100"/>
          <a:sy n="110" d="100"/>
        </p:scale>
        <p:origin x="1552" y="1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31" d="100"/>
          <a:sy n="131" d="100"/>
        </p:scale>
        <p:origin x="4496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C5D27-E275-914C-B9A8-807C55B0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25B7-CBEB-DE45-B441-A45593FA4CC5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E7EC0-9BE3-5541-9D76-7DE32A6C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5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3AF61D-DBD1-F14A-B39E-985506A88E6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0153722-CB6F-F34B-86CD-D2F92A95920B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E6F434-0BF0-D247-A283-C89E48C3F2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7BCA5646-FD40-2644-97C8-BC67EC02A6C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61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17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4389CE-0F74-5E47-B576-75A2FAEE135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0D142E-D542-1942-8243-51C23BDAE24D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550D74-4A8F-9348-BA57-47333EFEDF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46336303-B277-0345-8BC3-7000F025BED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14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18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CD54E5-7314-0540-BD5C-7ED81EB5F44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E99DB3E-FDE1-144E-A819-B19C46A8B414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A4AFC7-B9B5-F64B-93B9-ACA7DA3701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79FF6D24-2678-1F4C-9990-48AABD6C78B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74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20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7978A2-F8BB-1F41-9B9D-DD0C02E973A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F83DD4C-7C54-D044-8DF9-E2C7B6A06427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EB5B05-7227-5642-95A6-6552593186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65DC7F1F-CF87-864D-BC80-C64C246660F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15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21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BD41A1-D857-7D4D-A0C4-B2279B0CBB8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79AA191-2727-0740-A6CD-FF6A9B9BD546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EBECE5-D4EF-9348-A660-72F96AA237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BFFA9095-1FC5-7348-99B5-FFD99EF07A6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31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22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BF1966-64F8-9B4A-B62A-FF40E9F570A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CC2C09-1B3F-BE42-A827-01A8EE3074FE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E15B1A-C173-9240-BF80-5806366443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8FF2E71E-2FFC-8746-ADA6-14B30CE61C6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34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24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BB573C-8FAA-EB42-9276-51FDED1C0A4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8059892-81ED-634A-A20F-B9009CB3269D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ECA447-4D99-4649-966A-DAB9BB0B75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CE38873E-9499-5340-9B40-37AB1C0C99B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02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25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60553D-85F9-054E-B9B6-018A1A4D6B0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DE26500-99E9-E543-8CBB-26228EBE0597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441AC1-CBCA-C040-8E20-21F2051A82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FB883CEA-D7F2-1F4F-863B-F2501B0AE05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59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26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1C6E1E-8031-5744-BA58-274B06C6048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263F7CD-C64B-CE44-A6A4-64211B3E575C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0CA8CD-4564-9C4D-9C50-DF58B23E2F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65621999-59F4-BC4C-A79D-3D035F9DD1C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90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28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5418E9-4415-4249-ABA4-C2483D7084C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E76496A-9548-3241-B6C1-B1BA55FB603F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434A7B-E020-F04D-B03B-685B949389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4D222B32-1D6F-934E-9AEC-9D6CAAA42E9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35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30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121CF1-6CE8-FE42-8DE0-3E2DFF13CF2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3CF7323-5FE9-2A4F-ABE2-F39A6DCD0DE1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F16692-8B79-5C43-8184-DFC93D26C2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80BBE4D6-6A80-5B41-9E2C-11DE439D4EB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31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6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12DF23-EDDA-6743-BE0B-DE053141E2D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6B35FB1-A571-414D-BA57-F22CA048D45F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CD7996-6DA0-D347-BA62-A49F6575EF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A98FD97C-1CB0-124F-BE0E-67E3B94DC2C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56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31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1EC643-5585-4944-8D28-BD242B9585C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FD58CD5-6E10-B346-A81F-B685D3F05AE2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287341-63F8-AD40-B436-3F855AACD6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C842BA7A-7818-ED4F-A221-D7410B31019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574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32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9CD44C-C9E0-1B4F-A55A-375DA2E634A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D78DA18-A071-3444-9BF5-E988629374DA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8E119C-EA4A-4E4F-BB17-7C2A9C7E83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FBD7227F-41EA-A648-ADE5-801540E4B15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49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34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667C66-C045-4144-AFBB-F4CC099516F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5206F38-2F7C-1F49-B2F5-EBD6A06059A4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D8D121-2E46-5C49-8B4B-4A5C952FF9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75A7922F-ED7E-E842-B07E-D294A593528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64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36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EE8923-6B91-F349-9AE9-7A58E99666C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4412C1E-A798-E540-92A2-DDC9225915EC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A27621-6369-9240-BE82-CECE9445A9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4CF6B7B0-7620-B94A-9D8A-339833F3872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5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38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3C0C5E-E478-354E-A698-E1644ECCFF2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2609984-6BEF-0D4D-9474-77DCF19B3C0D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7DFFBB-7943-5242-B096-65925B33B7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A93F1088-04CE-744C-B833-AF20C1A329C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232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40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C7EA65-BEF9-C24A-A5DC-82E4AF35C83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37BED16-E1BC-1843-91CC-F8BC434675CA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BD96BE-278B-864F-99F9-83B80D97A6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DAC8A60C-5714-1C44-BF54-36DB6801DB7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791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41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E55547-0482-9049-BE10-7D8E1CF06E5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885851D-8309-7D49-978A-14E48C373322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5B65C-55DF-0F48-B612-D615A8F71F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C61AE705-EC86-FB44-88C8-06AB29B44F5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57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42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622A49-5AA4-C840-BE0B-897FDAB40E2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E0346EB-0D40-3749-8A34-8CFD0FE73BA6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CA04DE-9F00-A346-8D42-2708CCF34B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E4C5FB78-DB80-F441-B0FB-FFD643996A5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57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43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D6F343-EC6C-DA4A-B16B-FF90BC6BD5F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CE52B3-C293-0744-96FE-BDE612755F25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B3A244-4324-764D-85B7-3BE5B1135C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10C7B527-A974-0746-993B-46584B398DC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81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45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92C1C2-CDCB-864B-B4E5-D81EF2CA124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4DD9B30-BABC-7544-900E-9C876CD1F92D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064B2D-E1CA-7D46-B006-5C8DED117B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CAC0AD7F-DA9C-C747-99BF-3EE226465FA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26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7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175FA4-B595-444D-B9D3-29A223EE2FE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4F51EEE-5A45-9146-BAA4-3CCE78F425D9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A72C47-C5E2-8946-B3CE-FC4FF5DBF3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0D14AB4B-F842-8545-8B58-8D36BA49E83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20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46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70122E-AAA7-1542-BEBC-EC09FEDC44A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1A16A43-D963-0548-9CB6-5F3FF72FC31A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3C9DC1-EBC5-5043-9B49-B62FF35A58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4313A9B3-9780-A647-8BA0-5F96691C4D2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42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47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F9E2CB-A580-A648-8885-1CC4F13393F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1C4ACCD-6011-C04C-A79E-6CA7C978F801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8410E5-38E9-8149-8299-415988710C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B4135DA4-428B-DF4F-9ACF-005F3F65C8D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034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48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B28209-4D29-8342-A42C-C6179E93558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CEC86AB-883D-BC4A-B17E-2E88F5C39777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36395E-B74C-844A-8EA2-62726DD7B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A06470E4-97E3-C24C-9D9C-EC3C668AADE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164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49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F8AAF6-775E-2C47-BDE4-3E75AEAF304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0E3097B-939E-624C-987F-DCCF612EFD9D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CEAEB0-924E-654D-B9AF-4886657DB2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DB27A56F-EC62-6142-B0BC-68CF7ECC533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241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51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1133BC-C9B9-AC4B-8CE0-A792F9B0848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4B0253C-A88B-5349-B5C3-CE554941B90F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1CCE51-5AA2-E643-AFBB-BD2C503D63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70BB3C59-CB76-9E40-BB05-314B035DCCB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08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52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0C778B-D741-A142-BD91-8CAE429306D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6C7AA51-92FA-AE47-8827-E93C5F56D468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63F4EF-8017-394F-BD4C-B216C6323C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2838D8B9-3F02-6141-8428-8CCD53742B5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9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53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6EC2ED-6790-2044-9D9E-6D8F9EFA5B7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188FB1B-2C1B-FC49-BA0C-55528AE1F618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8FDA45-C8AD-C445-BDFD-5F41F1A4C5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76F7EE05-7641-9A4F-AE01-4E109085B1C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453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54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574540-1E4D-C249-9F42-B65041F3B66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17092E7-B01F-084B-A811-B516EADA8A2F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F05DF4-8F19-CC4B-B7C7-5A47971C7D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B86BBC5D-D549-724B-AE71-0737105914A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265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55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98EAAA-234F-5040-9FA3-EF993D03B51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10C25E0-3E70-1F41-9549-CFAA539DE4B9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571568-A643-C64B-92F2-2844CDCB6A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4946208E-8DE9-7846-9C57-BE7308E023D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0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57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CE2D83-DD4B-394D-907C-B4E1509D564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6D431F1-DC8C-4845-8D61-203A5AA28B07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ED0A28-8846-6345-9C62-769021DDC5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7E7C9156-A04B-5B44-B621-DF1FA3794FB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56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9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68B9B3-C778-AC40-A615-2AD50D2D9C9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6C7989-4212-4E4B-B410-C9B4DB410A8B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BDDC20-7433-3A41-9C7F-2373879B75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747BC4FC-6BD0-A64E-ACB0-B91B5164F8C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205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58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A33967-44ED-E040-B144-039F6187CA4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EBE2ED9-CF21-6D4F-9F52-DC995534C59E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90B2C3-4F89-2245-B98B-8EE9D76EB7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A81A3BA8-E1AE-6F41-ACED-07CC8EB4A19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782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59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69B3AE-4D32-684D-94AC-5C07005394E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0977A22-E284-6B46-BEE4-9B099A23A38D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1FDBAC-E2D2-F44A-8779-F8BD265BA8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77908DE1-35E6-344D-A51A-8160078A857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769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60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560D1-DA51-FB4F-BDBD-F57BBE9D8C7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4B8BF47-A439-B845-8020-A750BC630546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1E6E61-45EB-6F42-81D1-0FAD7E13D9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96D668EB-9DF8-884D-99ED-722C94446A1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626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61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8E12A7-72C7-AD47-A44A-0CBCF30F841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86CA46B-5F78-1249-8E78-F22621CC8691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D14C24-FD42-F245-97A8-69147402F5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5CD643EB-98AD-6A41-8899-C5CB8AABCF6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751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62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6FEAC7-6730-DC49-8D30-C8F5200933F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C079E06-7839-1348-B051-D72582C9C11D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D76BFF-47D0-904C-85C3-3C280708EB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4EA009DE-7D82-2949-8BA1-FFA48BC7757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07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11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77C136-0C0E-154F-950B-134B278180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280ACDF-0533-2943-8B50-08C88840E6EB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383816-DD2B-0146-9A85-156FF2090D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43FE9CBE-209D-3D4E-A991-89F1EBCA0F0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07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12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C4D0E9-A86E-0E40-9CDA-6074742417D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B1E978C-E1F2-3846-B91A-778324052513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260B7A-B4B5-1545-A558-610C15CBA1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45E75B32-F346-FC43-B05E-C3414531BCB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1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13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D1E5D0-18BC-A843-896C-482E87319DA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A787296-099F-9341-8E75-9FB8A6DA0E33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790547-252D-4644-ABFE-D52062D126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DD41508A-CD0F-504E-B7AC-26F7705C9B4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55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14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8B0EDF-B494-EE4C-B318-FC2639AFDB9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CA23775-8C42-F340-B1A5-E014D6512830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48AD26-E890-C54D-80AD-8D48297259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48D4E688-74ED-8A41-9159-6AD03C200E8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55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16</a:t>
            </a:fld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A3B3E5-4223-C44A-AD60-3779DA36839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69F66F5-40BE-A241-B062-D0BFCB8AB630}" type="datetime1">
              <a:rPr lang="zh-TW" altLang="en-US" smtClean="0"/>
              <a:t>2023/3/2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3143D-E6B7-544E-8AD2-242B53E17B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頁首版面配置區 6">
            <a:extLst>
              <a:ext uri="{FF2B5EF4-FFF2-40B4-BE49-F238E27FC236}">
                <a16:creationId xmlns:a16="http://schemas.microsoft.com/office/drawing/2014/main" id="{10E1643B-6298-4445-A042-99A5B282C9F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34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C0D9E5-84DD-D745-9C63-0B1F1C5FC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D93314-A5B7-D740-9049-CE3331D17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C7B0C3-193E-744D-A59E-14E4236E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383EDC-D3D3-934D-8CB3-63421944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8C7933-F706-A342-A42B-BC9C1745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989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BA149-7906-F747-80A7-166DFAC3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CF19139-1DDA-B343-A4E3-48283383C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F1F2C4-D31C-5140-B4E9-43B5E18C0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C0123B-287E-0140-8BCD-898B7D00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6F8725-3DC9-DE4D-A5CE-1227552F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61F0CB-E9C8-2245-A69F-0F56A075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806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0BACCB-5EB9-724A-AB19-7950D9B5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68A544-38C2-6F40-A60B-86FD09D9B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00851E-DCF8-F548-842E-1DA88953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29AB63-2BD4-DD47-A686-86A11A16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CBD6B0-8A72-2745-81BF-5C97AA20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6450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F582B40-5F22-2C48-B0E8-D5069142D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DB7548-39E1-8947-9E7A-31612CB78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D1B3D8-8F28-6F41-8C48-BA581184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77611C-2AC7-D94B-950A-7F2543BD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6F63A6-E6C6-7248-AB36-A2DC91F7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72026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CAF4F9D-61BA-4153-8AC1-998390F5A39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94412" y="2520158"/>
            <a:ext cx="4897587" cy="4337842"/>
          </a:xfrm>
          <a:custGeom>
            <a:avLst/>
            <a:gdLst>
              <a:gd name="connsiteX0" fmla="*/ 0 w 4897587"/>
              <a:gd name="connsiteY0" fmla="*/ 0 h 4337842"/>
              <a:gd name="connsiteX1" fmla="*/ 4897587 w 4897587"/>
              <a:gd name="connsiteY1" fmla="*/ 0 h 4337842"/>
              <a:gd name="connsiteX2" fmla="*/ 4897587 w 4897587"/>
              <a:gd name="connsiteY2" fmla="*/ 4337842 h 4337842"/>
              <a:gd name="connsiteX3" fmla="*/ 0 w 4897587"/>
              <a:gd name="connsiteY3" fmla="*/ 4337842 h 4337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7587" h="4337842">
                <a:moveTo>
                  <a:pt x="0" y="0"/>
                </a:moveTo>
                <a:lnTo>
                  <a:pt x="4897587" y="0"/>
                </a:lnTo>
                <a:lnTo>
                  <a:pt x="4897587" y="4337842"/>
                </a:lnTo>
                <a:lnTo>
                  <a:pt x="0" y="43378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378504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FBA2A-4D75-422C-8973-8E504D9CF41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86401" y="2306069"/>
            <a:ext cx="2817476" cy="2817476"/>
          </a:xfrm>
          <a:custGeom>
            <a:avLst/>
            <a:gdLst>
              <a:gd name="connsiteX0" fmla="*/ 1408738 w 2817476"/>
              <a:gd name="connsiteY0" fmla="*/ 0 h 2817476"/>
              <a:gd name="connsiteX1" fmla="*/ 2817476 w 2817476"/>
              <a:gd name="connsiteY1" fmla="*/ 1408738 h 2817476"/>
              <a:gd name="connsiteX2" fmla="*/ 1408738 w 2817476"/>
              <a:gd name="connsiteY2" fmla="*/ 2817476 h 2817476"/>
              <a:gd name="connsiteX3" fmla="*/ 0 w 2817476"/>
              <a:gd name="connsiteY3" fmla="*/ 1408738 h 2817476"/>
              <a:gd name="connsiteX4" fmla="*/ 1408738 w 2817476"/>
              <a:gd name="connsiteY4" fmla="*/ 0 h 281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476" h="2817476">
                <a:moveTo>
                  <a:pt x="1408738" y="0"/>
                </a:moveTo>
                <a:cubicBezTo>
                  <a:pt x="2186763" y="0"/>
                  <a:pt x="2817476" y="630713"/>
                  <a:pt x="2817476" y="1408738"/>
                </a:cubicBezTo>
                <a:cubicBezTo>
                  <a:pt x="2817476" y="2186763"/>
                  <a:pt x="2186763" y="2817476"/>
                  <a:pt x="1408738" y="2817476"/>
                </a:cubicBezTo>
                <a:cubicBezTo>
                  <a:pt x="630713" y="2817476"/>
                  <a:pt x="0" y="2186763"/>
                  <a:pt x="0" y="1408738"/>
                </a:cubicBezTo>
                <a:cubicBezTo>
                  <a:pt x="0" y="630713"/>
                  <a:pt x="630713" y="0"/>
                  <a:pt x="14087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6482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6E75597-66B8-4C3B-807F-D0DA4053186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86245" y="1760863"/>
            <a:ext cx="2177030" cy="3877937"/>
          </a:xfrm>
          <a:custGeom>
            <a:avLst/>
            <a:gdLst>
              <a:gd name="connsiteX0" fmla="*/ 0 w 2177030"/>
              <a:gd name="connsiteY0" fmla="*/ 0 h 3877937"/>
              <a:gd name="connsiteX1" fmla="*/ 2177030 w 2177030"/>
              <a:gd name="connsiteY1" fmla="*/ 0 h 3877937"/>
              <a:gd name="connsiteX2" fmla="*/ 2177030 w 2177030"/>
              <a:gd name="connsiteY2" fmla="*/ 3877937 h 3877937"/>
              <a:gd name="connsiteX3" fmla="*/ 0 w 2177030"/>
              <a:gd name="connsiteY3" fmla="*/ 3877937 h 387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7030" h="3877937">
                <a:moveTo>
                  <a:pt x="0" y="0"/>
                </a:moveTo>
                <a:lnTo>
                  <a:pt x="2177030" y="0"/>
                </a:lnTo>
                <a:lnTo>
                  <a:pt x="2177030" y="3877937"/>
                </a:lnTo>
                <a:lnTo>
                  <a:pt x="0" y="387793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26C9D26-66D4-4B0F-B17B-0B282D2ED7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03950" y="1987550"/>
            <a:ext cx="2146300" cy="3206750"/>
          </a:xfrm>
          <a:custGeom>
            <a:avLst/>
            <a:gdLst>
              <a:gd name="connsiteX0" fmla="*/ 0 w 2146300"/>
              <a:gd name="connsiteY0" fmla="*/ 0 h 3206750"/>
              <a:gd name="connsiteX1" fmla="*/ 2146300 w 2146300"/>
              <a:gd name="connsiteY1" fmla="*/ 0 h 3206750"/>
              <a:gd name="connsiteX2" fmla="*/ 2146300 w 2146300"/>
              <a:gd name="connsiteY2" fmla="*/ 3206750 h 3206750"/>
              <a:gd name="connsiteX3" fmla="*/ 0 w 2146300"/>
              <a:gd name="connsiteY3" fmla="*/ 3206750 h 320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6300" h="3206750">
                <a:moveTo>
                  <a:pt x="0" y="0"/>
                </a:moveTo>
                <a:lnTo>
                  <a:pt x="2146300" y="0"/>
                </a:lnTo>
                <a:lnTo>
                  <a:pt x="2146300" y="3206750"/>
                </a:lnTo>
                <a:lnTo>
                  <a:pt x="0" y="32067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00184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1C97DCF-47A1-40C5-B3D9-EBB13090C42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258546" y="1582058"/>
            <a:ext cx="3933455" cy="5275943"/>
          </a:xfrm>
          <a:custGeom>
            <a:avLst/>
            <a:gdLst>
              <a:gd name="connsiteX0" fmla="*/ 0 w 3933455"/>
              <a:gd name="connsiteY0" fmla="*/ 0 h 5275943"/>
              <a:gd name="connsiteX1" fmla="*/ 3933455 w 3933455"/>
              <a:gd name="connsiteY1" fmla="*/ 0 h 5275943"/>
              <a:gd name="connsiteX2" fmla="*/ 3933455 w 3933455"/>
              <a:gd name="connsiteY2" fmla="*/ 5275943 h 5275943"/>
              <a:gd name="connsiteX3" fmla="*/ 0 w 3933455"/>
              <a:gd name="connsiteY3" fmla="*/ 5275943 h 527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3455" h="5275943">
                <a:moveTo>
                  <a:pt x="0" y="0"/>
                </a:moveTo>
                <a:lnTo>
                  <a:pt x="3933455" y="0"/>
                </a:lnTo>
                <a:lnTo>
                  <a:pt x="3933455" y="5275943"/>
                </a:lnTo>
                <a:lnTo>
                  <a:pt x="0" y="52759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81677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8247FCA-D6FD-4DEF-BD3C-FAE54CF764F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89372" y="3826020"/>
            <a:ext cx="4702629" cy="3031980"/>
          </a:xfrm>
          <a:custGeom>
            <a:avLst/>
            <a:gdLst>
              <a:gd name="connsiteX0" fmla="*/ 0 w 4702629"/>
              <a:gd name="connsiteY0" fmla="*/ 0 h 3031980"/>
              <a:gd name="connsiteX1" fmla="*/ 4702629 w 4702629"/>
              <a:gd name="connsiteY1" fmla="*/ 0 h 3031980"/>
              <a:gd name="connsiteX2" fmla="*/ 4702629 w 4702629"/>
              <a:gd name="connsiteY2" fmla="*/ 3031980 h 3031980"/>
              <a:gd name="connsiteX3" fmla="*/ 0 w 4702629"/>
              <a:gd name="connsiteY3" fmla="*/ 3031980 h 303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2629" h="3031980">
                <a:moveTo>
                  <a:pt x="0" y="0"/>
                </a:moveTo>
                <a:lnTo>
                  <a:pt x="4702629" y="0"/>
                </a:lnTo>
                <a:lnTo>
                  <a:pt x="4702629" y="3031980"/>
                </a:lnTo>
                <a:lnTo>
                  <a:pt x="0" y="30319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73715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DD4A3CF-24E9-41F8-BE95-9C02D8EB8F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794171" y="3429000"/>
            <a:ext cx="2714171" cy="3429000"/>
          </a:xfrm>
          <a:custGeom>
            <a:avLst/>
            <a:gdLst>
              <a:gd name="connsiteX0" fmla="*/ 0 w 2714171"/>
              <a:gd name="connsiteY0" fmla="*/ 0 h 3429000"/>
              <a:gd name="connsiteX1" fmla="*/ 2714171 w 2714171"/>
              <a:gd name="connsiteY1" fmla="*/ 0 h 3429000"/>
              <a:gd name="connsiteX2" fmla="*/ 2714171 w 2714171"/>
              <a:gd name="connsiteY2" fmla="*/ 3429000 h 3429000"/>
              <a:gd name="connsiteX3" fmla="*/ 0 w 271417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171" h="3429000">
                <a:moveTo>
                  <a:pt x="0" y="0"/>
                </a:moveTo>
                <a:lnTo>
                  <a:pt x="2714171" y="0"/>
                </a:lnTo>
                <a:lnTo>
                  <a:pt x="2714171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FAFB61A-C461-44E4-A249-BCDCD4B5A1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80001" y="3429000"/>
            <a:ext cx="2714171" cy="3429000"/>
          </a:xfrm>
          <a:custGeom>
            <a:avLst/>
            <a:gdLst>
              <a:gd name="connsiteX0" fmla="*/ 0 w 2714171"/>
              <a:gd name="connsiteY0" fmla="*/ 0 h 3429000"/>
              <a:gd name="connsiteX1" fmla="*/ 2714171 w 2714171"/>
              <a:gd name="connsiteY1" fmla="*/ 0 h 3429000"/>
              <a:gd name="connsiteX2" fmla="*/ 2714171 w 2714171"/>
              <a:gd name="connsiteY2" fmla="*/ 3429000 h 3429000"/>
              <a:gd name="connsiteX3" fmla="*/ 0 w 271417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171" h="3429000">
                <a:moveTo>
                  <a:pt x="0" y="0"/>
                </a:moveTo>
                <a:lnTo>
                  <a:pt x="2714171" y="0"/>
                </a:lnTo>
                <a:lnTo>
                  <a:pt x="2714171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3632EC-4667-4652-9880-E9F6789B70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65829" y="3429000"/>
            <a:ext cx="2714171" cy="3429000"/>
          </a:xfrm>
          <a:custGeom>
            <a:avLst/>
            <a:gdLst>
              <a:gd name="connsiteX0" fmla="*/ 0 w 2714171"/>
              <a:gd name="connsiteY0" fmla="*/ 0 h 3429000"/>
              <a:gd name="connsiteX1" fmla="*/ 2714171 w 2714171"/>
              <a:gd name="connsiteY1" fmla="*/ 0 h 3429000"/>
              <a:gd name="connsiteX2" fmla="*/ 2714171 w 2714171"/>
              <a:gd name="connsiteY2" fmla="*/ 3429000 h 3429000"/>
              <a:gd name="connsiteX3" fmla="*/ 0 w 271417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171" h="3429000">
                <a:moveTo>
                  <a:pt x="0" y="0"/>
                </a:moveTo>
                <a:lnTo>
                  <a:pt x="2714171" y="0"/>
                </a:lnTo>
                <a:lnTo>
                  <a:pt x="2714171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749880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F75E06E-B17D-49A1-9E53-127C2EA78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41256" y="3251200"/>
            <a:ext cx="6850744" cy="3606800"/>
          </a:xfrm>
          <a:custGeom>
            <a:avLst/>
            <a:gdLst>
              <a:gd name="connsiteX0" fmla="*/ 0 w 8026400"/>
              <a:gd name="connsiteY0" fmla="*/ 0 h 3606800"/>
              <a:gd name="connsiteX1" fmla="*/ 8026400 w 8026400"/>
              <a:gd name="connsiteY1" fmla="*/ 0 h 3606800"/>
              <a:gd name="connsiteX2" fmla="*/ 8026400 w 8026400"/>
              <a:gd name="connsiteY2" fmla="*/ 3606800 h 3606800"/>
              <a:gd name="connsiteX3" fmla="*/ 0 w 8026400"/>
              <a:gd name="connsiteY3" fmla="*/ 3606800 h 360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26400" h="3606800">
                <a:moveTo>
                  <a:pt x="0" y="0"/>
                </a:moveTo>
                <a:lnTo>
                  <a:pt x="8026400" y="0"/>
                </a:lnTo>
                <a:lnTo>
                  <a:pt x="8026400" y="3606800"/>
                </a:lnTo>
                <a:lnTo>
                  <a:pt x="0" y="36068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8336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0E1FA-E000-9240-82D9-675F7F96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A2BE81-FD93-B944-A575-113885416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6870A7-6FE9-9F49-91B0-BAED9063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5D616E-B2DA-4D46-AC8F-302DD47E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8B95E6-74D3-BE4A-B837-CCE99B14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847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6386E-EC00-1040-8E15-0D36457B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C257471-85E6-3B4A-B2FE-D49FAF5A4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A87932-D345-A541-98B9-764A1406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CFDB7A-4636-7540-8F56-864FF594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1CDA67-6915-6549-8D58-089E4525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653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12CF4-C150-A945-B3B4-2D29444E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E7A84-244E-734B-9805-957BB3F34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7B27AF-336E-C442-8713-AF1EDD9C8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B481A2-19E1-544C-B532-63C57C8F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9FE4EE-613A-1C46-AF59-D4469483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45F426-86B6-0E44-BDE9-A9EF02AC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48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C87C7-652F-1241-A05C-EE41C0CE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EDD0D2-79FC-4346-8934-705F7AD54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24CEAF-7B1C-D24B-9EB8-61DCC4F48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F4D9D54-BE39-EA44-8398-A27151675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9158F5D-47B5-FF40-A370-070874E12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4C3F2A1-8342-FD41-B21F-1212691B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088BCCA-1E2A-0A48-81F3-FF7E2D50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2444EC0-F33C-BB4B-9E0A-6CF26302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256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BD5B77-1D41-DB47-89C9-82A834A4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58FE60B-96A5-7A42-BBBA-A850EC6D7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F2F79B-A56F-EA4E-8822-FC494EDA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D28D62A-42B3-6042-B247-A568E849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322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頁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D28D62A-42B3-6042-B247-A568E849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8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E09DF55-E799-204A-9724-3A47456BF21C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241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E4A44C-CB97-1242-A51F-847BD2B2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8464D6-0128-EF4B-8DF0-FE7A5247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43978E-37D9-6F43-832F-B99D0F7E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E09DF55-E799-204A-9724-3A47456BF2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161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133191-794D-2048-8CDF-1304D337A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B53C51-5A9E-CD4B-883B-A91E92CF5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58B24C-F8DD-4D46-AEF3-7385213CE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9A5D03-F2D4-F44E-B2E9-7E4CA023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627663-AB29-624D-B2E7-3A03B172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8397BA-0FE2-B445-BA63-35B2DE5A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430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54B14B2-FC92-1B49-B937-AED95BBC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5381A7-5416-4046-9890-76994882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B136A9-4E69-3443-AA84-95D9737EB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FCC000-E1BA-994C-9A33-5B8477E7B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33C03D-7A07-924B-AC07-F602206EB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09DF55-E799-204A-9724-3A47456BF21C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240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7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760" r:id="rId14"/>
    <p:sldLayoutId id="2147483759" r:id="rId15"/>
    <p:sldLayoutId id="2147483758" r:id="rId16"/>
    <p:sldLayoutId id="2147483757" r:id="rId17"/>
    <p:sldLayoutId id="2147483756" r:id="rId18"/>
    <p:sldLayoutId id="214748375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n.vuej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111508F-4BD2-B846-BE10-FDDAF52E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1</a:t>
            </a:fld>
            <a:endParaRPr kumimoji="1" lang="zh-TW" altLang="en-US" dirty="0"/>
          </a:p>
        </p:txBody>
      </p:sp>
      <p:cxnSp>
        <p:nvCxnSpPr>
          <p:cNvPr id="3" name="Straight Connector 16">
            <a:extLst>
              <a:ext uri="{FF2B5EF4-FFF2-40B4-BE49-F238E27FC236}">
                <a16:creationId xmlns:a16="http://schemas.microsoft.com/office/drawing/2014/main" id="{C61804DC-2E72-5B4B-A86A-CE1E7321CAF0}"/>
              </a:ext>
            </a:extLst>
          </p:cNvPr>
          <p:cNvCxnSpPr>
            <a:cxnSpLocks/>
          </p:cNvCxnSpPr>
          <p:nvPr/>
        </p:nvCxnSpPr>
        <p:spPr>
          <a:xfrm>
            <a:off x="1444171" y="5254389"/>
            <a:ext cx="9303657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EB77F241-55DA-5B40-B97B-6C3CDE08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365" y="1039578"/>
            <a:ext cx="2830749" cy="28307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2BBA5B6-0203-0A47-88A5-45F46052EB92}"/>
              </a:ext>
            </a:extLst>
          </p:cNvPr>
          <p:cNvSpPr txBox="1"/>
          <p:nvPr/>
        </p:nvSpPr>
        <p:spPr>
          <a:xfrm>
            <a:off x="4263692" y="4005796"/>
            <a:ext cx="352211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54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Vue3 </a:t>
            </a:r>
            <a:r>
              <a:rPr lang="zh-CN" altLang="en-US" sz="54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基礎</a:t>
            </a:r>
            <a:endParaRPr lang="zh-TW" altLang="en-US" sz="54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035E4563-3C31-E741-9BAF-B578F8EF7B85}"/>
              </a:ext>
            </a:extLst>
          </p:cNvPr>
          <p:cNvSpPr txBox="1"/>
          <p:nvPr/>
        </p:nvSpPr>
        <p:spPr>
          <a:xfrm>
            <a:off x="9338552" y="5322266"/>
            <a:ext cx="1553580" cy="356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200"/>
              </a:lnSpc>
            </a:pPr>
            <a:r>
              <a:rPr 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@Eason</a:t>
            </a:r>
          </a:p>
        </p:txBody>
      </p:sp>
      <p:sp>
        <p:nvSpPr>
          <p:cNvPr id="9" name="TextBox 27">
            <a:extLst>
              <a:ext uri="{FF2B5EF4-FFF2-40B4-BE49-F238E27FC236}">
                <a16:creationId xmlns:a16="http://schemas.microsoft.com/office/drawing/2014/main" id="{19CCFD31-8234-B24C-949E-82D5FC96E3AB}"/>
              </a:ext>
            </a:extLst>
          </p:cNvPr>
          <p:cNvSpPr txBox="1"/>
          <p:nvPr/>
        </p:nvSpPr>
        <p:spPr>
          <a:xfrm>
            <a:off x="1367962" y="5322266"/>
            <a:ext cx="1043598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906616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3429850" y="1424025"/>
            <a:ext cx="5891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建置</a:t>
            </a:r>
            <a:r>
              <a:rPr lang="en-US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Vue3</a:t>
            </a:r>
            <a:r>
              <a:rPr lang="zh-CN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應用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1923761" y="1238255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02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ED4FCDAF-D6DE-DE44-9B94-30401403369E}"/>
              </a:ext>
            </a:extLst>
          </p:cNvPr>
          <p:cNvGrpSpPr/>
          <p:nvPr/>
        </p:nvGrpSpPr>
        <p:grpSpPr>
          <a:xfrm>
            <a:off x="3507324" y="4492264"/>
            <a:ext cx="4767092" cy="393707"/>
            <a:chOff x="3507324" y="3987590"/>
            <a:chExt cx="4767092" cy="393707"/>
          </a:xfrm>
        </p:grpSpPr>
        <p:sp>
          <p:nvSpPr>
            <p:cNvPr id="8" name="TextBox 32">
              <a:extLst>
                <a:ext uri="{FF2B5EF4-FFF2-40B4-BE49-F238E27FC236}">
                  <a16:creationId xmlns:a16="http://schemas.microsoft.com/office/drawing/2014/main" id="{4934F66D-42D7-8B43-9F5D-1AEE02E34566}"/>
                </a:ext>
              </a:extLst>
            </p:cNvPr>
            <p:cNvSpPr txBox="1"/>
            <p:nvPr/>
          </p:nvSpPr>
          <p:spPr>
            <a:xfrm>
              <a:off x="3854044" y="3987590"/>
              <a:ext cx="321060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TW" altLang="en-US" spc="3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應用實例</a:t>
              </a:r>
              <a:endParaRPr 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9" name="Straight Connector 5">
              <a:extLst>
                <a:ext uri="{FF2B5EF4-FFF2-40B4-BE49-F238E27FC236}">
                  <a16:creationId xmlns:a16="http://schemas.microsoft.com/office/drawing/2014/main" id="{A3138A9B-0F0C-7F43-8294-0FF8802AA5D4}"/>
                </a:ext>
              </a:extLst>
            </p:cNvPr>
            <p:cNvCxnSpPr/>
            <p:nvPr/>
          </p:nvCxnSpPr>
          <p:spPr>
            <a:xfrm>
              <a:off x="3559707" y="4328914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0B46FEE6-E732-BE42-A8DD-2FEED2083DF0}"/>
                </a:ext>
              </a:extLst>
            </p:cNvPr>
            <p:cNvSpPr/>
            <p:nvPr/>
          </p:nvSpPr>
          <p:spPr>
            <a:xfrm>
              <a:off x="3507324" y="4276531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C18F0F16-3FA8-8843-A628-FCBDEA62DCDC}"/>
              </a:ext>
            </a:extLst>
          </p:cNvPr>
          <p:cNvGrpSpPr/>
          <p:nvPr/>
        </p:nvGrpSpPr>
        <p:grpSpPr>
          <a:xfrm>
            <a:off x="3504934" y="5250996"/>
            <a:ext cx="4767092" cy="393707"/>
            <a:chOff x="3504934" y="5708197"/>
            <a:chExt cx="4767092" cy="393707"/>
          </a:xfrm>
        </p:grpSpPr>
        <p:sp>
          <p:nvSpPr>
            <p:cNvPr id="20" name="TextBox 32">
              <a:extLst>
                <a:ext uri="{FF2B5EF4-FFF2-40B4-BE49-F238E27FC236}">
                  <a16:creationId xmlns:a16="http://schemas.microsoft.com/office/drawing/2014/main" id="{83DAACEB-1251-654B-9621-F54C36F4E4FF}"/>
                </a:ext>
              </a:extLst>
            </p:cNvPr>
            <p:cNvSpPr txBox="1"/>
            <p:nvPr/>
          </p:nvSpPr>
          <p:spPr>
            <a:xfrm>
              <a:off x="3851654" y="5708197"/>
              <a:ext cx="321060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TW" altLang="en-US" spc="3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多個應用實例情境</a:t>
              </a:r>
              <a:endParaRPr 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1" name="Straight Connector 5">
              <a:extLst>
                <a:ext uri="{FF2B5EF4-FFF2-40B4-BE49-F238E27FC236}">
                  <a16:creationId xmlns:a16="http://schemas.microsoft.com/office/drawing/2014/main" id="{6C107EB6-E955-CA42-9CB2-BF466F3F577F}"/>
                </a:ext>
              </a:extLst>
            </p:cNvPr>
            <p:cNvCxnSpPr/>
            <p:nvPr/>
          </p:nvCxnSpPr>
          <p:spPr>
            <a:xfrm>
              <a:off x="3557317" y="604952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7">
              <a:extLst>
                <a:ext uri="{FF2B5EF4-FFF2-40B4-BE49-F238E27FC236}">
                  <a16:creationId xmlns:a16="http://schemas.microsoft.com/office/drawing/2014/main" id="{80A7531B-D3B6-A64E-B45A-E5BAC5CA5EEE}"/>
                </a:ext>
              </a:extLst>
            </p:cNvPr>
            <p:cNvSpPr/>
            <p:nvPr/>
          </p:nvSpPr>
          <p:spPr>
            <a:xfrm>
              <a:off x="3504934" y="599713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5784B1D-11DE-EE44-B271-642285EB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800" y="6356350"/>
            <a:ext cx="2743200" cy="365125"/>
          </a:xfrm>
        </p:spPr>
        <p:txBody>
          <a:bodyPr/>
          <a:lstStyle/>
          <a:p>
            <a:fld id="{FE09DF55-E799-204A-9724-3A47456BF21C}" type="slidenum">
              <a:rPr kumimoji="1" lang="zh-TW" altLang="en-US" smtClean="0"/>
              <a:t>10</a:t>
            </a:fld>
            <a:endParaRPr kumimoji="1"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64A4C3A-8882-314C-BDB0-DD95F166904D}"/>
              </a:ext>
            </a:extLst>
          </p:cNvPr>
          <p:cNvGrpSpPr/>
          <p:nvPr/>
        </p:nvGrpSpPr>
        <p:grpSpPr>
          <a:xfrm>
            <a:off x="3507324" y="3733531"/>
            <a:ext cx="4767092" cy="393707"/>
            <a:chOff x="3507324" y="3210431"/>
            <a:chExt cx="4767092" cy="393707"/>
          </a:xfrm>
        </p:grpSpPr>
        <p:sp>
          <p:nvSpPr>
            <p:cNvPr id="27" name="TextBox 32">
              <a:extLst>
                <a:ext uri="{FF2B5EF4-FFF2-40B4-BE49-F238E27FC236}">
                  <a16:creationId xmlns:a16="http://schemas.microsoft.com/office/drawing/2014/main" id="{04AE4665-6649-7D4A-97F4-0F94ADA97CD6}"/>
                </a:ext>
              </a:extLst>
            </p:cNvPr>
            <p:cNvSpPr txBox="1"/>
            <p:nvPr/>
          </p:nvSpPr>
          <p:spPr>
            <a:xfrm>
              <a:off x="3854044" y="3210431"/>
              <a:ext cx="321060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pc="3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運行</a:t>
              </a:r>
              <a:r>
                <a:rPr lang="en-US" altLang="zh-CN" spc="3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Dev</a:t>
              </a:r>
              <a:endParaRPr 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8" name="Straight Connector 5">
              <a:extLst>
                <a:ext uri="{FF2B5EF4-FFF2-40B4-BE49-F238E27FC236}">
                  <a16:creationId xmlns:a16="http://schemas.microsoft.com/office/drawing/2014/main" id="{1E93CFC4-8660-2948-8973-150C59622254}"/>
                </a:ext>
              </a:extLst>
            </p:cNvPr>
            <p:cNvCxnSpPr/>
            <p:nvPr/>
          </p:nvCxnSpPr>
          <p:spPr>
            <a:xfrm>
              <a:off x="3559707" y="3551755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7">
              <a:extLst>
                <a:ext uri="{FF2B5EF4-FFF2-40B4-BE49-F238E27FC236}">
                  <a16:creationId xmlns:a16="http://schemas.microsoft.com/office/drawing/2014/main" id="{20D1DA75-2324-764B-9C23-E745D77C4B55}"/>
                </a:ext>
              </a:extLst>
            </p:cNvPr>
            <p:cNvSpPr/>
            <p:nvPr/>
          </p:nvSpPr>
          <p:spPr>
            <a:xfrm>
              <a:off x="3507324" y="3499372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14B57E36-8D79-2347-A988-DA1DD9CB7739}"/>
              </a:ext>
            </a:extLst>
          </p:cNvPr>
          <p:cNvGrpSpPr/>
          <p:nvPr/>
        </p:nvGrpSpPr>
        <p:grpSpPr>
          <a:xfrm>
            <a:off x="3507324" y="2974798"/>
            <a:ext cx="4767092" cy="393707"/>
            <a:chOff x="3507324" y="2570427"/>
            <a:chExt cx="4767092" cy="393707"/>
          </a:xfrm>
        </p:grpSpPr>
        <p:sp>
          <p:nvSpPr>
            <p:cNvPr id="30" name="TextBox 32">
              <a:extLst>
                <a:ext uri="{FF2B5EF4-FFF2-40B4-BE49-F238E27FC236}">
                  <a16:creationId xmlns:a16="http://schemas.microsoft.com/office/drawing/2014/main" id="{C6D95B2B-5EC2-974D-A5CE-CD16C1322658}"/>
                </a:ext>
              </a:extLst>
            </p:cNvPr>
            <p:cNvSpPr txBox="1"/>
            <p:nvPr/>
          </p:nvSpPr>
          <p:spPr>
            <a:xfrm>
              <a:off x="3854044" y="2570427"/>
              <a:ext cx="3210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pc="3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如何建置</a:t>
              </a:r>
              <a:endParaRPr lang="en-US" altLang="zh-TW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31" name="Straight Connector 5">
              <a:extLst>
                <a:ext uri="{FF2B5EF4-FFF2-40B4-BE49-F238E27FC236}">
                  <a16:creationId xmlns:a16="http://schemas.microsoft.com/office/drawing/2014/main" id="{C94A6CD1-A33D-734E-8C72-462E0886714D}"/>
                </a:ext>
              </a:extLst>
            </p:cNvPr>
            <p:cNvCxnSpPr/>
            <p:nvPr/>
          </p:nvCxnSpPr>
          <p:spPr>
            <a:xfrm>
              <a:off x="3559707" y="291175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7">
              <a:extLst>
                <a:ext uri="{FF2B5EF4-FFF2-40B4-BE49-F238E27FC236}">
                  <a16:creationId xmlns:a16="http://schemas.microsoft.com/office/drawing/2014/main" id="{186EEF21-65EB-B84E-B780-33726FFD3B7F}"/>
                </a:ext>
              </a:extLst>
            </p:cNvPr>
            <p:cNvSpPr/>
            <p:nvPr/>
          </p:nvSpPr>
          <p:spPr>
            <a:xfrm>
              <a:off x="3507324" y="285936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794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74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如何建置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02.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建置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Vue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應用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18B7EA2C-D2D8-7146-B88D-566C26AA0C4F}"/>
              </a:ext>
            </a:extLst>
          </p:cNvPr>
          <p:cNvSpPr txBox="1"/>
          <p:nvPr/>
        </p:nvSpPr>
        <p:spPr>
          <a:xfrm>
            <a:off x="1572322" y="1828090"/>
            <a:ext cx="1920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400" dirty="0" err="1">
                <a:solidFill>
                  <a:srgbClr val="795DA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npm</a:t>
            </a:r>
            <a:r>
              <a:rPr lang="en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init</a:t>
            </a:r>
            <a:r>
              <a:rPr lang="en" altLang="zh-TW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4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@latest</a:t>
            </a:r>
            <a:endParaRPr kumimoji="1" lang="zh-TW" altLang="en-US" sz="1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2CE111-ECBD-444E-B760-41C2C303E490}"/>
              </a:ext>
            </a:extLst>
          </p:cNvPr>
          <p:cNvSpPr txBox="1"/>
          <p:nvPr/>
        </p:nvSpPr>
        <p:spPr>
          <a:xfrm>
            <a:off x="1382753" y="2319922"/>
            <a:ext cx="6962162" cy="798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這一指令將會安裝並執行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create-</a:t>
            </a:r>
            <a:r>
              <a:rPr lang="en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zh-TW" altLang="en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它是 </a:t>
            </a:r>
            <a:r>
              <a:rPr lang="en" altLang="zh-TW" sz="16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官方的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項目腳手架工具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將會看到一些諸如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TypeScript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測試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之類的可選功能提示：</a:t>
            </a:r>
            <a:endParaRPr kumimoji="1" lang="zh-TW" altLang="en-US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9DC453-3B83-EA41-9279-D5C1A121FDA3}"/>
              </a:ext>
            </a:extLst>
          </p:cNvPr>
          <p:cNvSpPr/>
          <p:nvPr/>
        </p:nvSpPr>
        <p:spPr>
          <a:xfrm>
            <a:off x="1449659" y="1805062"/>
            <a:ext cx="9085824" cy="40343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CA62A8E-207C-AE44-9717-240A4A4766B4}"/>
              </a:ext>
            </a:extLst>
          </p:cNvPr>
          <p:cNvGrpSpPr/>
          <p:nvPr/>
        </p:nvGrpSpPr>
        <p:grpSpPr>
          <a:xfrm>
            <a:off x="1449659" y="3222589"/>
            <a:ext cx="9085824" cy="3236577"/>
            <a:chOff x="1449659" y="2845341"/>
            <a:chExt cx="9085824" cy="3236577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4508E25-F0F1-4543-8BF4-633329B067A7}"/>
                </a:ext>
              </a:extLst>
            </p:cNvPr>
            <p:cNvSpPr txBox="1"/>
            <p:nvPr/>
          </p:nvSpPr>
          <p:spPr>
            <a:xfrm>
              <a:off x="1717288" y="3035540"/>
              <a:ext cx="8234108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✔ Project name: … </a:t>
              </a:r>
              <a:r>
                <a:rPr lang="en" altLang="zh-TW" sz="1400" dirty="0">
                  <a:solidFill>
                    <a:srgbClr val="40B883"/>
                  </a:solidFill>
                  <a:latin typeface="Consolas" panose="020B0609020204030204" pitchFamily="49" charset="0"/>
                </a:rPr>
                <a:t>&lt;your-project-name&gt;</a:t>
              </a:r>
            </a:p>
            <a:p>
              <a:pPr fontAlgn="base"/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✔ Add TypeScript? … </a:t>
              </a:r>
              <a:r>
                <a:rPr lang="en" altLang="zh-TW" sz="14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No</a:t>
              </a:r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/ Yes</a:t>
              </a:r>
            </a:p>
            <a:p>
              <a:pPr fontAlgn="base"/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✔ Add JSX Support? … </a:t>
              </a:r>
              <a:r>
                <a:rPr lang="en" altLang="zh-TW" sz="14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No</a:t>
              </a:r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/ Yes</a:t>
              </a:r>
            </a:p>
            <a:p>
              <a:pPr fontAlgn="base"/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✔ Add </a:t>
              </a:r>
              <a:r>
                <a:rPr lang="en" altLang="zh-TW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Vue</a:t>
              </a:r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Router for Single Page Application development? … No / </a:t>
              </a:r>
              <a:r>
                <a:rPr lang="en" altLang="zh-TW" sz="14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Yes</a:t>
              </a:r>
              <a:endParaRPr lang="en" altLang="zh-TW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fontAlgn="base"/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✔ Add </a:t>
              </a:r>
              <a:r>
                <a:rPr lang="en" altLang="zh-TW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Pinia</a:t>
              </a:r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for state management? … No / </a:t>
              </a:r>
              <a:r>
                <a:rPr lang="en" altLang="zh-TW" sz="14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Yes</a:t>
              </a:r>
            </a:p>
            <a:p>
              <a:pPr fontAlgn="base"/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✔ Add </a:t>
              </a:r>
              <a:r>
                <a:rPr lang="en" altLang="zh-TW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Vitest</a:t>
              </a:r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for Unit Testing? … </a:t>
              </a:r>
              <a:r>
                <a:rPr lang="en" altLang="zh-TW" sz="14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No</a:t>
              </a:r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/ Yes</a:t>
              </a:r>
              <a:b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? Add an End-to-End Testing Solution? › - Use arrow-keys. Return to submit.</a:t>
              </a:r>
            </a:p>
            <a:p>
              <a:pPr fontAlgn="base"/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❯   </a:t>
              </a:r>
              <a:r>
                <a:rPr lang="en" altLang="zh-TW" sz="14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No</a:t>
              </a:r>
              <a:endParaRPr lang="en" altLang="zh-TW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fontAlgn="base"/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Cypress</a:t>
              </a:r>
            </a:p>
            <a:p>
              <a:pPr fontAlgn="base"/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Playwright</a:t>
              </a:r>
            </a:p>
            <a:p>
              <a:pPr fontAlgn="base"/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✔ Add </a:t>
              </a:r>
              <a:r>
                <a:rPr lang="en" altLang="zh-TW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ESLint</a:t>
              </a:r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 for code quality? … </a:t>
              </a:r>
              <a:r>
                <a:rPr lang="en" altLang="zh-TW" sz="14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No</a:t>
              </a:r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/ Yes </a:t>
              </a:r>
            </a:p>
            <a:p>
              <a:pPr fontAlgn="base"/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Scaffolding project in </a:t>
              </a:r>
              <a:r>
                <a:rPr lang="en" altLang="zh-TW" sz="1400" dirty="0">
                  <a:solidFill>
                    <a:srgbClr val="40B883"/>
                  </a:solidFill>
                  <a:latin typeface="Consolas" panose="020B0609020204030204" pitchFamily="49" charset="0"/>
                </a:rPr>
                <a:t>./&lt;your-project-name&gt;</a:t>
              </a:r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...</a:t>
              </a:r>
            </a:p>
            <a:p>
              <a:pPr fontAlgn="base"/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Done.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240CE7C-511E-6446-B6FF-5884FEDF3564}"/>
                </a:ext>
              </a:extLst>
            </p:cNvPr>
            <p:cNvSpPr/>
            <p:nvPr/>
          </p:nvSpPr>
          <p:spPr>
            <a:xfrm>
              <a:off x="1449659" y="2845341"/>
              <a:ext cx="9085824" cy="323657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20" name="TextBox 32">
            <a:extLst>
              <a:ext uri="{FF2B5EF4-FFF2-40B4-BE49-F238E27FC236}">
                <a16:creationId xmlns:a16="http://schemas.microsoft.com/office/drawing/2014/main" id="{8041A14E-9DF3-E246-9BC1-11D979C1CA49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如何建置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C661DF9-952B-2048-94DC-D47C003AC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11</a:t>
            </a:fld>
            <a:endParaRPr kumimoji="1"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429CD26-C55E-DD40-8AB5-F2083F007BCB}"/>
              </a:ext>
            </a:extLst>
          </p:cNvPr>
          <p:cNvSpPr txBox="1"/>
          <p:nvPr/>
        </p:nvSpPr>
        <p:spPr>
          <a:xfrm>
            <a:off x="1382753" y="1264383"/>
            <a:ext cx="2415854" cy="416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Vue3 </a:t>
            </a:r>
            <a:r>
              <a:rPr lang="zh-CN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官網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推薦安裝方式</a:t>
            </a:r>
            <a:endParaRPr kumimoji="1" lang="zh-TW" altLang="en-US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141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運行</a:t>
            </a:r>
            <a:r>
              <a:rPr lang="en-US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Dev</a:t>
            </a:r>
            <a:endParaRPr lang="zh-TW" altLang="en-US" sz="32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02.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建置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Vue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應用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18B7EA2C-D2D8-7146-B88D-566C26AA0C4F}"/>
              </a:ext>
            </a:extLst>
          </p:cNvPr>
          <p:cNvSpPr txBox="1"/>
          <p:nvPr/>
        </p:nvSpPr>
        <p:spPr>
          <a:xfrm>
            <a:off x="1626417" y="3682733"/>
            <a:ext cx="2237344" cy="10281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" altLang="zh-TW" sz="1400" dirty="0">
                <a:solidFill>
                  <a:schemeClr val="bg1"/>
                </a:solidFill>
              </a:rPr>
              <a:t>cd</a:t>
            </a:r>
            <a:r>
              <a:rPr lang="en" altLang="zh-TW" sz="1400" dirty="0"/>
              <a:t>  </a:t>
            </a:r>
            <a:r>
              <a:rPr lang="en" altLang="zh-TW" sz="1400" dirty="0">
                <a:solidFill>
                  <a:srgbClr val="40B883"/>
                </a:solidFill>
              </a:rPr>
              <a:t>&lt;</a:t>
            </a:r>
            <a:r>
              <a:rPr lang="en" altLang="zh-TW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your-project-name</a:t>
            </a:r>
            <a:r>
              <a:rPr lang="en" altLang="zh-TW" sz="1400" dirty="0">
                <a:solidFill>
                  <a:srgbClr val="40B883"/>
                </a:solidFill>
              </a:rPr>
              <a:t>&gt; </a:t>
            </a:r>
          </a:p>
          <a:p>
            <a:pPr fontAlgn="base">
              <a:lnSpc>
                <a:spcPct val="150000"/>
              </a:lnSpc>
            </a:pPr>
            <a:r>
              <a:rPr lang="en" altLang="zh-TW" sz="1400" dirty="0" err="1">
                <a:solidFill>
                  <a:schemeClr val="bg1"/>
                </a:solidFill>
              </a:rPr>
              <a:t>npm</a:t>
            </a:r>
            <a:r>
              <a:rPr lang="en" altLang="zh-TW" sz="1400" dirty="0">
                <a:solidFill>
                  <a:schemeClr val="bg1"/>
                </a:solidFill>
              </a:rPr>
              <a:t> </a:t>
            </a:r>
            <a:r>
              <a:rPr lang="en" altLang="zh-TW" sz="1400" dirty="0">
                <a:solidFill>
                  <a:srgbClr val="FFC000"/>
                </a:solidFill>
              </a:rPr>
              <a:t>install</a:t>
            </a:r>
          </a:p>
          <a:p>
            <a:pPr fontAlgn="base">
              <a:lnSpc>
                <a:spcPct val="150000"/>
              </a:lnSpc>
            </a:pPr>
            <a:r>
              <a:rPr lang="en" altLang="zh-TW" sz="1400" dirty="0" err="1">
                <a:solidFill>
                  <a:schemeClr val="bg1"/>
                </a:solidFill>
              </a:rPr>
              <a:t>npm</a:t>
            </a:r>
            <a:r>
              <a:rPr lang="en" altLang="zh-TW" sz="1400" dirty="0">
                <a:solidFill>
                  <a:schemeClr val="bg1"/>
                </a:solidFill>
              </a:rPr>
              <a:t> </a:t>
            </a:r>
            <a:r>
              <a:rPr lang="en" altLang="zh-TW" sz="1400" dirty="0">
                <a:solidFill>
                  <a:srgbClr val="FFC000"/>
                </a:solidFill>
              </a:rPr>
              <a:t>run </a:t>
            </a:r>
            <a:r>
              <a:rPr lang="en" altLang="zh-TW" sz="1400" dirty="0">
                <a:solidFill>
                  <a:schemeClr val="bg1"/>
                </a:solidFill>
              </a:rPr>
              <a:t>dev</a:t>
            </a:r>
            <a:endParaRPr lang="en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9DC453-3B83-EA41-9279-D5C1A121FDA3}"/>
              </a:ext>
            </a:extLst>
          </p:cNvPr>
          <p:cNvSpPr/>
          <p:nvPr/>
        </p:nvSpPr>
        <p:spPr>
          <a:xfrm>
            <a:off x="1449659" y="3563288"/>
            <a:ext cx="3949192" cy="1884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TextBox 32">
            <a:extLst>
              <a:ext uri="{FF2B5EF4-FFF2-40B4-BE49-F238E27FC236}">
                <a16:creationId xmlns:a16="http://schemas.microsoft.com/office/drawing/2014/main" id="{764F132A-91FE-5948-8900-F5D657375ACE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運行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Dev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A0BF4E6-EE48-7E43-B9DD-A5E509B9E484}"/>
              </a:ext>
            </a:extLst>
          </p:cNvPr>
          <p:cNvSpPr/>
          <p:nvPr/>
        </p:nvSpPr>
        <p:spPr>
          <a:xfrm>
            <a:off x="1449659" y="1812301"/>
            <a:ext cx="6096000" cy="12941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切換至</a:t>
            </a:r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專案資料夾</a:t>
            </a:r>
            <a:endParaRPr lang="en-US" altLang="zh-TW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安裝相關套件</a:t>
            </a:r>
            <a:endParaRPr lang="en-US" altLang="zh-TW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運行</a:t>
            </a:r>
            <a:endParaRPr kumimoji="1" lang="zh-TW" altLang="en-US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CF59B5-00AF-8B4F-A221-D36ED86DF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691" y="1964987"/>
            <a:ext cx="4980703" cy="348250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0603E4-D40C-3F47-B4B1-CF879DAD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4367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應用實例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02.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建置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Vue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應用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689DC453-3B83-EA41-9279-D5C1A121FDA3}"/>
              </a:ext>
            </a:extLst>
          </p:cNvPr>
          <p:cNvSpPr/>
          <p:nvPr/>
        </p:nvSpPr>
        <p:spPr>
          <a:xfrm>
            <a:off x="1449659" y="1403071"/>
            <a:ext cx="9085824" cy="240676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8041A14E-9DF3-E246-9BC1-11D979C1CA49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應用實例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FBBE76E-F2DB-F74F-B5BC-77B7DBA2B310}"/>
              </a:ext>
            </a:extLst>
          </p:cNvPr>
          <p:cNvSpPr txBox="1"/>
          <p:nvPr/>
        </p:nvSpPr>
        <p:spPr>
          <a:xfrm>
            <a:off x="1538868" y="1563227"/>
            <a:ext cx="76148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{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createApp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 </a:t>
            </a:r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from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 </a:t>
            </a:r>
          </a:p>
          <a:p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from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'./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App.vue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從一個單文件組</a:t>
            </a:r>
            <a:r>
              <a:rPr lang="zh-CN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件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中導入根組件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createApp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	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生成根組件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	</a:t>
            </a:r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...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			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掛載插件 </a:t>
            </a:r>
            <a:r>
              <a:rPr lang="en-US" altLang="zh-CN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 </a:t>
            </a:r>
            <a:r>
              <a:rPr lang="en" altLang="zh-CN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Plugin</a:t>
            </a: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mount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 #app '</a:t>
            </a:r>
            <a:r>
              <a:rPr lang="zh-TW" altLang="en-US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	//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掛載應用</a:t>
            </a:r>
            <a:endParaRPr lang="en" altLang="zh-TW" sz="1400" dirty="0">
              <a:solidFill>
                <a:srgbClr val="6A9955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45D502-0690-304C-BA44-C579CEFF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13</a:t>
            </a:fld>
            <a:endParaRPr kumimoji="1"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E62EB3D-E94E-444B-993A-D0684E5EAAB2}"/>
              </a:ext>
            </a:extLst>
          </p:cNvPr>
          <p:cNvSpPr txBox="1"/>
          <p:nvPr/>
        </p:nvSpPr>
        <p:spPr>
          <a:xfrm>
            <a:off x="1842085" y="5300387"/>
            <a:ext cx="21098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...</a:t>
            </a:r>
            <a:b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id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"app"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b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...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0A672F-722D-EB43-9DB4-E5A8F4584D86}"/>
              </a:ext>
            </a:extLst>
          </p:cNvPr>
          <p:cNvSpPr/>
          <p:nvPr/>
        </p:nvSpPr>
        <p:spPr>
          <a:xfrm>
            <a:off x="1538868" y="4829155"/>
            <a:ext cx="7918504" cy="13924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0412B69-6D9C-5F44-A17D-C2595FD4D7C9}"/>
              </a:ext>
            </a:extLst>
          </p:cNvPr>
          <p:cNvSpPr/>
          <p:nvPr/>
        </p:nvSpPr>
        <p:spPr>
          <a:xfrm>
            <a:off x="1449659" y="3906552"/>
            <a:ext cx="9163883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應用實例必須在調用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mount()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方法後才會渲染出來。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該方法接收一個“</a:t>
            </a:r>
            <a:r>
              <a:rPr lang="zh-TW" altLang="en-US" sz="16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容器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”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參數，可以是一個實際的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DOM 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元素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或是一個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CSS 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選擇器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字符串：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5470536-C1F6-2246-84AC-17A3098BCE21}"/>
              </a:ext>
            </a:extLst>
          </p:cNvPr>
          <p:cNvSpPr/>
          <p:nvPr/>
        </p:nvSpPr>
        <p:spPr>
          <a:xfrm>
            <a:off x="1628077" y="4927456"/>
            <a:ext cx="14205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16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 </a:t>
            </a:r>
            <a:r>
              <a:rPr lang="en" altLang="zh-TW" sz="1600" dirty="0" err="1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index.html</a:t>
            </a:r>
            <a:endParaRPr lang="en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6814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多個應用實例情境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02.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建置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Vue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應用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18B7EA2C-D2D8-7146-B88D-566C26AA0C4F}"/>
              </a:ext>
            </a:extLst>
          </p:cNvPr>
          <p:cNvSpPr txBox="1"/>
          <p:nvPr/>
        </p:nvSpPr>
        <p:spPr>
          <a:xfrm>
            <a:off x="6048744" y="3244704"/>
            <a:ext cx="2504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app1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createApp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({</a:t>
            </a:r>
          </a:p>
          <a:p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/* ... */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})</a:t>
            </a: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app1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mount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'#container-1'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9DC453-3B83-EA41-9279-D5C1A121FDA3}"/>
              </a:ext>
            </a:extLst>
          </p:cNvPr>
          <p:cNvSpPr/>
          <p:nvPr/>
        </p:nvSpPr>
        <p:spPr>
          <a:xfrm>
            <a:off x="5474125" y="2854712"/>
            <a:ext cx="5185009" cy="332235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8041A14E-9DF3-E246-9BC1-11D979C1CA49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多個應用實例情境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188B1F1-8EAE-304A-8889-1F8546183257}"/>
              </a:ext>
            </a:extLst>
          </p:cNvPr>
          <p:cNvSpPr/>
          <p:nvPr/>
        </p:nvSpPr>
        <p:spPr>
          <a:xfrm>
            <a:off x="1495252" y="1492185"/>
            <a:ext cx="9163883" cy="1157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Vue3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應用實例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並不只限一個。</a:t>
            </a:r>
          </a:p>
          <a:p>
            <a:pPr>
              <a:lnSpc>
                <a:spcPct val="150000"/>
              </a:lnSpc>
            </a:pPr>
            <a:r>
              <a:rPr lang="en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createApp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API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可以在同一個頁面中創建多個共存的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應用，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而且每個應用都擁有自己的 作用域。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739E5EC4-0950-C549-9F1A-4824C8D2C4FE}"/>
              </a:ext>
            </a:extLst>
          </p:cNvPr>
          <p:cNvSpPr/>
          <p:nvPr/>
        </p:nvSpPr>
        <p:spPr>
          <a:xfrm>
            <a:off x="5830068" y="3110892"/>
            <a:ext cx="4432113" cy="1267533"/>
          </a:xfrm>
          <a:prstGeom prst="roundRect">
            <a:avLst/>
          </a:prstGeom>
          <a:noFill/>
          <a:ln w="25400" cmpd="sng">
            <a:solidFill>
              <a:srgbClr val="40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C75A40F8-9A3F-E44C-BA54-24B9BBC26B9C}"/>
              </a:ext>
            </a:extLst>
          </p:cNvPr>
          <p:cNvSpPr/>
          <p:nvPr/>
        </p:nvSpPr>
        <p:spPr>
          <a:xfrm>
            <a:off x="5830067" y="4618457"/>
            <a:ext cx="4432113" cy="1267533"/>
          </a:xfrm>
          <a:prstGeom prst="roundRect">
            <a:avLst/>
          </a:prstGeom>
          <a:noFill/>
          <a:ln w="2540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4EE1518-419C-1849-AF3F-130549A13606}"/>
              </a:ext>
            </a:extLst>
          </p:cNvPr>
          <p:cNvSpPr txBox="1"/>
          <p:nvPr/>
        </p:nvSpPr>
        <p:spPr>
          <a:xfrm>
            <a:off x="6071046" y="4758219"/>
            <a:ext cx="2504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app2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createApp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({</a:t>
            </a:r>
          </a:p>
          <a:p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/* ... */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})</a:t>
            </a: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app2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mount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'#container-2'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DA3F3A-DA3C-844B-B427-A338A0B1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14</a:t>
            </a:fld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9736061-7A06-A143-807E-A23E4D426478}"/>
              </a:ext>
            </a:extLst>
          </p:cNvPr>
          <p:cNvSpPr txBox="1"/>
          <p:nvPr/>
        </p:nvSpPr>
        <p:spPr>
          <a:xfrm>
            <a:off x="1798469" y="3330307"/>
            <a:ext cx="28042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...</a:t>
            </a:r>
            <a:b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id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"container-1"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</a:p>
          <a:p>
            <a:endParaRPr lang="en" altLang="zh-TW" sz="1400" dirty="0">
              <a:solidFill>
                <a:srgbClr val="80808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...</a:t>
            </a:r>
          </a:p>
          <a:p>
            <a:endParaRPr lang="en" altLang="zh-TW" sz="1400" dirty="0">
              <a:solidFill>
                <a:srgbClr val="80808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" altLang="zh-TW" sz="1400" dirty="0">
              <a:solidFill>
                <a:srgbClr val="80808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id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"container-2"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...</a:t>
            </a:r>
          </a:p>
          <a:p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7F09E4-89D3-DD40-A2D4-939907049448}"/>
              </a:ext>
            </a:extLst>
          </p:cNvPr>
          <p:cNvSpPr/>
          <p:nvPr/>
        </p:nvSpPr>
        <p:spPr>
          <a:xfrm>
            <a:off x="1495252" y="2872067"/>
            <a:ext cx="3678165" cy="330499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079460-B170-A346-B70F-755237884E20}"/>
              </a:ext>
            </a:extLst>
          </p:cNvPr>
          <p:cNvSpPr/>
          <p:nvPr/>
        </p:nvSpPr>
        <p:spPr>
          <a:xfrm>
            <a:off x="1584461" y="2970368"/>
            <a:ext cx="14205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6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 </a:t>
            </a:r>
            <a:r>
              <a:rPr lang="en" altLang="zh-TW" sz="1600" dirty="0" err="1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index.html</a:t>
            </a:r>
            <a:endParaRPr lang="en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4789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3196385" y="2181518"/>
            <a:ext cx="6589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單文件組件</a:t>
            </a:r>
            <a:r>
              <a:rPr lang="en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 (SFC</a:t>
            </a:r>
            <a:r>
              <a:rPr lang="en-US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)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1690297" y="1995748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03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  <p:sp>
        <p:nvSpPr>
          <p:cNvPr id="6" name="TextBox 32">
            <a:extLst>
              <a:ext uri="{FF2B5EF4-FFF2-40B4-BE49-F238E27FC236}">
                <a16:creationId xmlns:a16="http://schemas.microsoft.com/office/drawing/2014/main" id="{521D8B3D-79B0-644C-840E-6C98EED6A69F}"/>
              </a:ext>
            </a:extLst>
          </p:cNvPr>
          <p:cNvSpPr txBox="1"/>
          <p:nvPr/>
        </p:nvSpPr>
        <p:spPr>
          <a:xfrm>
            <a:off x="3620580" y="3765981"/>
            <a:ext cx="306157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何謂單文件組件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65F42F9A-117D-784A-9C60-64A346759477}"/>
              </a:ext>
            </a:extLst>
          </p:cNvPr>
          <p:cNvCxnSpPr/>
          <p:nvPr/>
        </p:nvCxnSpPr>
        <p:spPr>
          <a:xfrm>
            <a:off x="3326243" y="4107305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7">
            <a:extLst>
              <a:ext uri="{FF2B5EF4-FFF2-40B4-BE49-F238E27FC236}">
                <a16:creationId xmlns:a16="http://schemas.microsoft.com/office/drawing/2014/main" id="{8757DF49-6F27-7841-9BDC-15A0220FFC70}"/>
              </a:ext>
            </a:extLst>
          </p:cNvPr>
          <p:cNvSpPr/>
          <p:nvPr/>
        </p:nvSpPr>
        <p:spPr>
          <a:xfrm>
            <a:off x="3273860" y="4054922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79833C-E70A-8C49-8DFC-0F55EB3B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15</a:t>
            </a:fld>
            <a:endParaRPr kumimoji="1" lang="zh-TW" altLang="en-US"/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4A8CC97A-201E-0048-A703-55DACF05BAD3}"/>
              </a:ext>
            </a:extLst>
          </p:cNvPr>
          <p:cNvSpPr txBox="1"/>
          <p:nvPr/>
        </p:nvSpPr>
        <p:spPr>
          <a:xfrm>
            <a:off x="3620580" y="4703827"/>
            <a:ext cx="306157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" altLang="zh-TW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SFC </a:t>
            </a:r>
            <a:r>
              <a:rPr lang="zh-CN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中的</a:t>
            </a: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 相應語言塊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11" name="Straight Connector 5">
            <a:extLst>
              <a:ext uri="{FF2B5EF4-FFF2-40B4-BE49-F238E27FC236}">
                <a16:creationId xmlns:a16="http://schemas.microsoft.com/office/drawing/2014/main" id="{7D0B1A0C-9FAA-C242-9084-865E76BEB532}"/>
              </a:ext>
            </a:extLst>
          </p:cNvPr>
          <p:cNvCxnSpPr/>
          <p:nvPr/>
        </p:nvCxnSpPr>
        <p:spPr>
          <a:xfrm>
            <a:off x="3326243" y="5045151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7">
            <a:extLst>
              <a:ext uri="{FF2B5EF4-FFF2-40B4-BE49-F238E27FC236}">
                <a16:creationId xmlns:a16="http://schemas.microsoft.com/office/drawing/2014/main" id="{A5A96F7A-E517-E64A-9719-0F69DBC713D0}"/>
              </a:ext>
            </a:extLst>
          </p:cNvPr>
          <p:cNvSpPr/>
          <p:nvPr/>
        </p:nvSpPr>
        <p:spPr>
          <a:xfrm>
            <a:off x="3273860" y="4992768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341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74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何謂單文件組件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335951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03.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單文件組件 </a:t>
              </a:r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(</a:t>
              </a:r>
              <a:r>
                <a:rPr lang="en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SFC)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E188B1F1-8EAE-304A-8889-1F8546183257}"/>
              </a:ext>
            </a:extLst>
          </p:cNvPr>
          <p:cNvSpPr/>
          <p:nvPr/>
        </p:nvSpPr>
        <p:spPr>
          <a:xfrm>
            <a:off x="2655651" y="2007349"/>
            <a:ext cx="7110920" cy="78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單文件組件 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*.</a:t>
            </a:r>
            <a:r>
              <a:rPr lang="en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文件，英文 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Single-File Component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簡稱 </a:t>
            </a:r>
            <a:r>
              <a:rPr lang="en" altLang="zh-TW" sz="16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SFC 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b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是一種類似 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語法的自定義文件格式。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459C83-91E9-3047-B17C-21A36D3825B4}"/>
              </a:ext>
            </a:extLst>
          </p:cNvPr>
          <p:cNvSpPr/>
          <p:nvPr/>
        </p:nvSpPr>
        <p:spPr>
          <a:xfrm>
            <a:off x="2655651" y="3209592"/>
            <a:ext cx="6096000" cy="15243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每一個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*.</a:t>
            </a:r>
            <a:r>
              <a:rPr lang="en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文件都由三種 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頂層語言塊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構成：</a:t>
            </a: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模板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template&gt;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b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邏輯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script&gt;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</a:t>
            </a:r>
            <a:b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樣式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style&gt;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CDC5C8-CC7B-5146-BF07-28335A56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16</a:t>
            </a:fld>
            <a:endParaRPr kumimoji="1" lang="zh-TW" altLang="en-US"/>
          </a:p>
        </p:txBody>
      </p:sp>
      <p:sp>
        <p:nvSpPr>
          <p:cNvPr id="9" name="TextBox 32">
            <a:extLst>
              <a:ext uri="{FF2B5EF4-FFF2-40B4-BE49-F238E27FC236}">
                <a16:creationId xmlns:a16="http://schemas.microsoft.com/office/drawing/2014/main" id="{548F77BE-C172-EA4C-88C0-D230EE6F6D7E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何謂單文件組件</a:t>
            </a:r>
          </a:p>
        </p:txBody>
      </p:sp>
    </p:spTree>
    <p:extLst>
      <p:ext uri="{BB962C8B-B14F-4D97-AF65-F5344CB8AC3E}">
        <p14:creationId xmlns:p14="http://schemas.microsoft.com/office/powerpoint/2010/main" val="1335121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03.</a:t>
              </a:r>
              <a:r>
                <a:rPr lang="en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SFC (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單文件組件</a:t>
              </a:r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)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18B7EA2C-D2D8-7146-B88D-566C26AA0C4F}"/>
              </a:ext>
            </a:extLst>
          </p:cNvPr>
          <p:cNvSpPr txBox="1"/>
          <p:nvPr/>
        </p:nvSpPr>
        <p:spPr>
          <a:xfrm>
            <a:off x="2976348" y="1313829"/>
            <a:ext cx="14318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script setup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...</a:t>
            </a: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script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9DC453-3B83-EA41-9279-D5C1A121FDA3}"/>
              </a:ext>
            </a:extLst>
          </p:cNvPr>
          <p:cNvSpPr/>
          <p:nvPr/>
        </p:nvSpPr>
        <p:spPr>
          <a:xfrm>
            <a:off x="858643" y="839417"/>
            <a:ext cx="10359483" cy="542756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8041A14E-9DF3-E246-9BC1-11D979C1CA49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何謂單文件組件</a:t>
            </a: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D4772099-A6F9-594F-9B5E-0902DE649116}"/>
              </a:ext>
            </a:extLst>
          </p:cNvPr>
          <p:cNvSpPr/>
          <p:nvPr/>
        </p:nvSpPr>
        <p:spPr>
          <a:xfrm>
            <a:off x="2821259" y="2495253"/>
            <a:ext cx="7761682" cy="1873405"/>
          </a:xfrm>
          <a:prstGeom prst="roundRect">
            <a:avLst/>
          </a:prstGeom>
          <a:noFill/>
          <a:ln w="25400"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B9064D4D-A539-A94D-AB3C-520ED0A30692}"/>
              </a:ext>
            </a:extLst>
          </p:cNvPr>
          <p:cNvSpPr/>
          <p:nvPr/>
        </p:nvSpPr>
        <p:spPr>
          <a:xfrm>
            <a:off x="2821257" y="4627757"/>
            <a:ext cx="7761683" cy="1491325"/>
          </a:xfrm>
          <a:prstGeom prst="roundRect">
            <a:avLst/>
          </a:prstGeom>
          <a:noFill/>
          <a:ln w="25400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87F75282-8627-5649-A02C-4ACBD27503A3}"/>
              </a:ext>
            </a:extLst>
          </p:cNvPr>
          <p:cNvSpPr/>
          <p:nvPr/>
        </p:nvSpPr>
        <p:spPr>
          <a:xfrm>
            <a:off x="2821259" y="1119874"/>
            <a:ext cx="7761682" cy="1121184"/>
          </a:xfrm>
          <a:prstGeom prst="roundRect">
            <a:avLst/>
          </a:prstGeom>
          <a:noFill/>
          <a:ln w="25400" cmpd="sng">
            <a:solidFill>
              <a:srgbClr val="40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3C1062-8B18-CE41-B85F-F72035ED4A0A}"/>
              </a:ext>
            </a:extLst>
          </p:cNvPr>
          <p:cNvSpPr/>
          <p:nvPr/>
        </p:nvSpPr>
        <p:spPr>
          <a:xfrm>
            <a:off x="1385424" y="3140058"/>
            <a:ext cx="1206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模板</a:t>
            </a:r>
            <a:br>
              <a:rPr lang="en-US" altLang="zh-TW" sz="1400" dirty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TW" sz="1400" dirty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&lt;template&gt;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039E22-0688-F546-86DA-31A40983760D}"/>
              </a:ext>
            </a:extLst>
          </p:cNvPr>
          <p:cNvSpPr/>
          <p:nvPr/>
        </p:nvSpPr>
        <p:spPr>
          <a:xfrm>
            <a:off x="1530624" y="1228882"/>
            <a:ext cx="9156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邏輯</a:t>
            </a:r>
            <a:br>
              <a:rPr lang="en-US" altLang="zh-TW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TW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&lt;script&gt;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4160E6-E124-054F-8252-A5C85DD90769}"/>
              </a:ext>
            </a:extLst>
          </p:cNvPr>
          <p:cNvSpPr/>
          <p:nvPr/>
        </p:nvSpPr>
        <p:spPr>
          <a:xfrm>
            <a:off x="1569096" y="5111809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solidFill>
                  <a:srgbClr val="00B0F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樣式</a:t>
            </a:r>
            <a:br>
              <a:rPr lang="en-US" altLang="zh-TW" sz="1400" dirty="0">
                <a:solidFill>
                  <a:srgbClr val="00B0F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00B0F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&lt;style&gt;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47C77B8-F4CD-F845-83BC-35346C75A2FE}"/>
              </a:ext>
            </a:extLst>
          </p:cNvPr>
          <p:cNvSpPr txBox="1"/>
          <p:nvPr/>
        </p:nvSpPr>
        <p:spPr>
          <a:xfrm>
            <a:off x="2976348" y="2752577"/>
            <a:ext cx="48445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"greeting"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{{ greeting }}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&lt;</a:t>
            </a:r>
            <a:r>
              <a:rPr lang="en" altLang="zh-TW" sz="1400" dirty="0">
                <a:solidFill>
                  <a:srgbClr val="F44747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custom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This could be e.g. documentation for the component.</a:t>
            </a: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&lt;/</a:t>
            </a:r>
            <a:r>
              <a:rPr lang="en" altLang="zh-TW" sz="1400" dirty="0">
                <a:solidFill>
                  <a:srgbClr val="F44747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custom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C8B582C-523F-1041-8DB4-253A869A802F}"/>
              </a:ext>
            </a:extLst>
          </p:cNvPr>
          <p:cNvSpPr txBox="1"/>
          <p:nvPr/>
        </p:nvSpPr>
        <p:spPr>
          <a:xfrm>
            <a:off x="2976348" y="4813632"/>
            <a:ext cx="113428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style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7BA7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.greeting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{</a:t>
            </a: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...</a:t>
            </a: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}</a:t>
            </a: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style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 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646386F-53DB-0940-AFC9-023B8878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539610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相應語言塊</a:t>
            </a:r>
            <a:endParaRPr lang="en-US" altLang="zh-TW" sz="32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03.</a:t>
              </a:r>
              <a:r>
                <a:rPr lang="en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SFC (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單文件組件</a:t>
              </a:r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)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32">
            <a:extLst>
              <a:ext uri="{FF2B5EF4-FFF2-40B4-BE49-F238E27FC236}">
                <a16:creationId xmlns:a16="http://schemas.microsoft.com/office/drawing/2014/main" id="{8041A14E-9DF3-E246-9BC1-11D979C1CA49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何謂單文件組件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31EB25-BF96-7042-B9B1-2277A13C1DF2}"/>
              </a:ext>
            </a:extLst>
          </p:cNvPr>
          <p:cNvSpPr/>
          <p:nvPr/>
        </p:nvSpPr>
        <p:spPr>
          <a:xfrm>
            <a:off x="1899852" y="1595671"/>
            <a:ext cx="12060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&lt;template&gt;</a:t>
            </a:r>
            <a:endParaRPr lang="en" altLang="zh-TW" sz="1400" b="0" dirty="0">
              <a:solidFill>
                <a:srgbClr val="40B88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73D363-9EA9-A443-A280-34EF032532A6}"/>
              </a:ext>
            </a:extLst>
          </p:cNvPr>
          <p:cNvSpPr/>
          <p:nvPr/>
        </p:nvSpPr>
        <p:spPr>
          <a:xfrm>
            <a:off x="1899852" y="2849589"/>
            <a:ext cx="14318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&lt;script setup&gt;</a:t>
            </a:r>
            <a:endParaRPr lang="en" altLang="zh-TW" sz="1400" b="0" dirty="0">
              <a:solidFill>
                <a:srgbClr val="40B88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615CFB-EFA2-4A49-8246-52F3208ECCC4}"/>
              </a:ext>
            </a:extLst>
          </p:cNvPr>
          <p:cNvSpPr/>
          <p:nvPr/>
        </p:nvSpPr>
        <p:spPr>
          <a:xfrm>
            <a:off x="2368089" y="1873079"/>
            <a:ext cx="7566339" cy="69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頂層 可以 包含 </a:t>
            </a:r>
            <a:r>
              <a:rPr lang="zh-TW" altLang="en-US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 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 </a:t>
            </a:r>
            <a:r>
              <a:rPr lang="en-US" altLang="zh-TW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template&gt; 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塊。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語塊內容 將會被 預編譯為 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JavaScript 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渲染函數，並附在導出的組件上作為 </a:t>
            </a:r>
            <a:r>
              <a:rPr lang="en" altLang="zh-TW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render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zh-TW" altLang="en-US" sz="14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90842E-FBA0-D145-A469-DA4F6072E4C4}"/>
              </a:ext>
            </a:extLst>
          </p:cNvPr>
          <p:cNvSpPr/>
          <p:nvPr/>
        </p:nvSpPr>
        <p:spPr>
          <a:xfrm>
            <a:off x="2382331" y="3244297"/>
            <a:ext cx="7552097" cy="1022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頂層 可以 包含 </a:t>
            </a:r>
            <a:r>
              <a:rPr lang="zh-TW" altLang="en-US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 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 </a:t>
            </a:r>
            <a:r>
              <a:rPr lang="en-US" altLang="zh-TW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script setup&gt; 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塊</a:t>
            </a:r>
            <a:r>
              <a:rPr lang="zh-TW" altLang="en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en-US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這個腳本塊將被預處理為組件的 </a:t>
            </a:r>
            <a:r>
              <a:rPr lang="en" altLang="zh-TW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setup() 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函數。</a:t>
            </a:r>
            <a:br>
              <a:rPr lang="en-US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TW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script setup&gt;</a:t>
            </a:r>
            <a:r>
              <a:rPr lang="zh-TW" altLang="en-US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中的頂層綁定都將自動暴露給</a:t>
            </a:r>
            <a:r>
              <a:rPr lang="en-US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&lt;template&gt;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zh-TW" altLang="en-US" sz="14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33FE75E-3EBB-D54E-A3B5-EE47FC6E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1800" y="6356350"/>
            <a:ext cx="2743200" cy="365125"/>
          </a:xfrm>
        </p:spPr>
        <p:txBody>
          <a:bodyPr/>
          <a:lstStyle/>
          <a:p>
            <a:fld id="{FE09DF55-E799-204A-9724-3A47456BF21C}" type="slidenum">
              <a:rPr kumimoji="1" lang="zh-TW" altLang="en-US" smtClean="0"/>
              <a:t>18</a:t>
            </a:fld>
            <a:endParaRPr kumimoji="1"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7978C31-04D3-D242-A5C4-BCCCA4F8033C}"/>
              </a:ext>
            </a:extLst>
          </p:cNvPr>
          <p:cNvSpPr/>
          <p:nvPr/>
        </p:nvSpPr>
        <p:spPr>
          <a:xfrm>
            <a:off x="1957874" y="4343475"/>
            <a:ext cx="8386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&lt;style&gt;</a:t>
            </a:r>
            <a:endParaRPr lang="en" altLang="zh-TW" sz="1400" b="0" dirty="0">
              <a:solidFill>
                <a:srgbClr val="40B88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75E8C7D-A0DA-B747-B9FD-B8ACBA8CB4A6}"/>
              </a:ext>
            </a:extLst>
          </p:cNvPr>
          <p:cNvSpPr/>
          <p:nvPr/>
        </p:nvSpPr>
        <p:spPr>
          <a:xfrm>
            <a:off x="2426111" y="4651252"/>
            <a:ext cx="6978902" cy="134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頂層 可以 包含 </a:t>
            </a:r>
            <a:r>
              <a:rPr lang="zh-TW" altLang="en-US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</a:t>
            </a:r>
            <a:r>
              <a:rPr lang="en-US" altLang="zh-TW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 </a:t>
            </a:r>
            <a:r>
              <a:rPr lang="en-US" altLang="zh-TW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style&gt;</a:t>
            </a:r>
            <a:r>
              <a:rPr lang="zh-TW" altLang="en-US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標籤。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style&gt;</a:t>
            </a:r>
            <a:r>
              <a:rPr lang="zh-TW" altLang="en-US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標籤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</a:t>
            </a:r>
            <a:r>
              <a:rPr lang="zh-TW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可以使用</a:t>
            </a:r>
            <a:endParaRPr lang="en-US" altLang="zh-TW" sz="1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scoped </a:t>
            </a:r>
            <a:r>
              <a:rPr lang="en" altLang="zh-TW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設定為區域樣式</a:t>
            </a:r>
            <a:r>
              <a:rPr lang="en" altLang="zh-TW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</a:t>
            </a:r>
            <a:r>
              <a:rPr lang="zh-TW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endParaRPr lang="en-US" altLang="zh-TW" sz="14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lang</a:t>
            </a:r>
            <a:r>
              <a:rPr lang="zh-TW" altLang="en-US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告訴</a:t>
            </a:r>
            <a:r>
              <a:rPr lang="en-US" altLang="zh-CN" sz="14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-US" altLang="zh-CN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此區塊內，撰寫的語言為何，會影響編譯</a:t>
            </a:r>
            <a:r>
              <a:rPr lang="en-US" altLang="zh-TW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等屬性</a:t>
            </a:r>
          </a:p>
        </p:txBody>
      </p:sp>
    </p:spTree>
    <p:extLst>
      <p:ext uri="{BB962C8B-B14F-4D97-AF65-F5344CB8AC3E}">
        <p14:creationId xmlns:p14="http://schemas.microsoft.com/office/powerpoint/2010/main" val="4014166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5015459" y="2828224"/>
            <a:ext cx="3467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文本插值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3509370" y="2642454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04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5E4F53F-432E-7049-9939-A9BC9EA8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672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25E78B-3E0B-B24E-B283-6E9895C2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2</a:t>
            </a:fld>
            <a:endParaRPr kumimoji="1" lang="zh-TW" altLang="en-US"/>
          </a:p>
        </p:txBody>
      </p:sp>
      <p:sp>
        <p:nvSpPr>
          <p:cNvPr id="3" name="TextBox 30">
            <a:extLst>
              <a:ext uri="{FF2B5EF4-FFF2-40B4-BE49-F238E27FC236}">
                <a16:creationId xmlns:a16="http://schemas.microsoft.com/office/drawing/2014/main" id="{323186B4-1417-3542-8A58-ACB165415DC3}"/>
              </a:ext>
            </a:extLst>
          </p:cNvPr>
          <p:cNvSpPr txBox="1"/>
          <p:nvPr/>
        </p:nvSpPr>
        <p:spPr>
          <a:xfrm>
            <a:off x="1322503" y="620822"/>
            <a:ext cx="50219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目錄</a:t>
            </a:r>
            <a:endParaRPr lang="en-US" sz="35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0E6F46-76EE-564C-8BFA-5173DF262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657200"/>
            <a:ext cx="519274" cy="519274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3EFF534D-D9B3-C840-9AB7-91139BD6F04F}"/>
              </a:ext>
            </a:extLst>
          </p:cNvPr>
          <p:cNvGrpSpPr/>
          <p:nvPr/>
        </p:nvGrpSpPr>
        <p:grpSpPr>
          <a:xfrm>
            <a:off x="1381291" y="1527700"/>
            <a:ext cx="4767092" cy="393707"/>
            <a:chOff x="1381291" y="1683817"/>
            <a:chExt cx="4767092" cy="393707"/>
          </a:xfrm>
        </p:grpSpPr>
        <p:sp>
          <p:nvSpPr>
            <p:cNvPr id="6" name="TextBox 32">
              <a:extLst>
                <a:ext uri="{FF2B5EF4-FFF2-40B4-BE49-F238E27FC236}">
                  <a16:creationId xmlns:a16="http://schemas.microsoft.com/office/drawing/2014/main" id="{326E5E23-E53B-0440-83C3-65140E7C846C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01. </a:t>
              </a:r>
              <a:r>
                <a:rPr lang="en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Module 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發展史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7" name="Straight Connector 5">
              <a:extLst>
                <a:ext uri="{FF2B5EF4-FFF2-40B4-BE49-F238E27FC236}">
                  <a16:creationId xmlns:a16="http://schemas.microsoft.com/office/drawing/2014/main" id="{A75EDE74-9F8B-034F-A5F9-A8C33C8AF3B8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0D1B3B1-1D61-7843-80FB-AD444AB41898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4E2F614A-AD9C-1441-A12C-ED6DF1649789}"/>
              </a:ext>
            </a:extLst>
          </p:cNvPr>
          <p:cNvGrpSpPr/>
          <p:nvPr/>
        </p:nvGrpSpPr>
        <p:grpSpPr>
          <a:xfrm>
            <a:off x="1381291" y="2109040"/>
            <a:ext cx="4767092" cy="393707"/>
            <a:chOff x="1381291" y="1683817"/>
            <a:chExt cx="4767092" cy="393707"/>
          </a:xfrm>
        </p:grpSpPr>
        <p:sp>
          <p:nvSpPr>
            <p:cNvPr id="10" name="TextBox 32">
              <a:extLst>
                <a:ext uri="{FF2B5EF4-FFF2-40B4-BE49-F238E27FC236}">
                  <a16:creationId xmlns:a16="http://schemas.microsoft.com/office/drawing/2014/main" id="{78051821-1166-D741-A524-C453E05B0570}"/>
                </a:ext>
              </a:extLst>
            </p:cNvPr>
            <p:cNvSpPr txBox="1"/>
            <p:nvPr/>
          </p:nvSpPr>
          <p:spPr>
            <a:xfrm>
              <a:off x="1728011" y="1683817"/>
              <a:ext cx="266889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02. 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如何建置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Vue3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應用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11" name="Straight Connector 5">
              <a:extLst>
                <a:ext uri="{FF2B5EF4-FFF2-40B4-BE49-F238E27FC236}">
                  <a16:creationId xmlns:a16="http://schemas.microsoft.com/office/drawing/2014/main" id="{57B56DFC-6713-454D-AD2A-E24CE8F2E18C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F1CDBB6E-79FA-7F44-80FB-67E240D65A81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ECD4B949-E733-1B4F-930C-43734FCFF0A3}"/>
              </a:ext>
            </a:extLst>
          </p:cNvPr>
          <p:cNvGrpSpPr/>
          <p:nvPr/>
        </p:nvGrpSpPr>
        <p:grpSpPr>
          <a:xfrm>
            <a:off x="1381291" y="2690380"/>
            <a:ext cx="4767092" cy="393707"/>
            <a:chOff x="1381291" y="1683817"/>
            <a:chExt cx="4767092" cy="393707"/>
          </a:xfrm>
        </p:grpSpPr>
        <p:sp>
          <p:nvSpPr>
            <p:cNvPr id="14" name="TextBox 32">
              <a:extLst>
                <a:ext uri="{FF2B5EF4-FFF2-40B4-BE49-F238E27FC236}">
                  <a16:creationId xmlns:a16="http://schemas.microsoft.com/office/drawing/2014/main" id="{A02C03BE-54FF-6A45-AD7D-77FB5516EF77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03.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單文件組件（</a:t>
              </a: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SFC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）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15" name="Straight Connector 5">
              <a:extLst>
                <a:ext uri="{FF2B5EF4-FFF2-40B4-BE49-F238E27FC236}">
                  <a16:creationId xmlns:a16="http://schemas.microsoft.com/office/drawing/2014/main" id="{740EDEFF-337D-194C-BAB9-DA8D0AD19B9E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2C482AA5-212C-0C47-ACED-E3563ECBDF30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D3BBB79-3124-7A42-960D-7612DEFC80C1}"/>
              </a:ext>
            </a:extLst>
          </p:cNvPr>
          <p:cNvGrpSpPr/>
          <p:nvPr/>
        </p:nvGrpSpPr>
        <p:grpSpPr>
          <a:xfrm>
            <a:off x="1381291" y="3271720"/>
            <a:ext cx="4767092" cy="393707"/>
            <a:chOff x="1381291" y="1683817"/>
            <a:chExt cx="4767092" cy="393707"/>
          </a:xfrm>
        </p:grpSpPr>
        <p:sp>
          <p:nvSpPr>
            <p:cNvPr id="18" name="TextBox 32">
              <a:extLst>
                <a:ext uri="{FF2B5EF4-FFF2-40B4-BE49-F238E27FC236}">
                  <a16:creationId xmlns:a16="http://schemas.microsoft.com/office/drawing/2014/main" id="{82D89A7D-67C5-9540-8D09-1CEB320754F5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04. 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文本插值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19" name="Straight Connector 5">
              <a:extLst>
                <a:ext uri="{FF2B5EF4-FFF2-40B4-BE49-F238E27FC236}">
                  <a16:creationId xmlns:a16="http://schemas.microsoft.com/office/drawing/2014/main" id="{A6ECBF2C-03A9-D44E-8C78-CFAFFF417B45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7">
              <a:extLst>
                <a:ext uri="{FF2B5EF4-FFF2-40B4-BE49-F238E27FC236}">
                  <a16:creationId xmlns:a16="http://schemas.microsoft.com/office/drawing/2014/main" id="{9D4A64F3-DE7A-3742-ACA9-2A753A1EBF65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80A8A2F-D620-D948-9236-BC0D4A1FA902}"/>
              </a:ext>
            </a:extLst>
          </p:cNvPr>
          <p:cNvGrpSpPr/>
          <p:nvPr/>
        </p:nvGrpSpPr>
        <p:grpSpPr>
          <a:xfrm>
            <a:off x="1381291" y="3853060"/>
            <a:ext cx="4767092" cy="393707"/>
            <a:chOff x="1381291" y="1683817"/>
            <a:chExt cx="4767092" cy="393707"/>
          </a:xfrm>
        </p:grpSpPr>
        <p:sp>
          <p:nvSpPr>
            <p:cNvPr id="22" name="TextBox 32">
              <a:extLst>
                <a:ext uri="{FF2B5EF4-FFF2-40B4-BE49-F238E27FC236}">
                  <a16:creationId xmlns:a16="http://schemas.microsoft.com/office/drawing/2014/main" id="{567F436E-3683-F448-AD40-F0B977CD07DC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05. 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屬性綁定（</a:t>
              </a: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v-bind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）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3" name="Straight Connector 5">
              <a:extLst>
                <a:ext uri="{FF2B5EF4-FFF2-40B4-BE49-F238E27FC236}">
                  <a16:creationId xmlns:a16="http://schemas.microsoft.com/office/drawing/2014/main" id="{09D74E80-88CA-F04A-BCA7-C85BA354BC69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7">
              <a:extLst>
                <a:ext uri="{FF2B5EF4-FFF2-40B4-BE49-F238E27FC236}">
                  <a16:creationId xmlns:a16="http://schemas.microsoft.com/office/drawing/2014/main" id="{CF205738-B1C2-9C42-9CE9-D641C4ADD093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6E70644-A1F7-B84C-89F5-7CC92AEE2FF7}"/>
              </a:ext>
            </a:extLst>
          </p:cNvPr>
          <p:cNvGrpSpPr/>
          <p:nvPr/>
        </p:nvGrpSpPr>
        <p:grpSpPr>
          <a:xfrm>
            <a:off x="1381291" y="4434400"/>
            <a:ext cx="4767092" cy="393707"/>
            <a:chOff x="1381291" y="1683817"/>
            <a:chExt cx="4767092" cy="393707"/>
          </a:xfrm>
        </p:grpSpPr>
        <p:sp>
          <p:nvSpPr>
            <p:cNvPr id="26" name="TextBox 32">
              <a:extLst>
                <a:ext uri="{FF2B5EF4-FFF2-40B4-BE49-F238E27FC236}">
                  <a16:creationId xmlns:a16="http://schemas.microsoft.com/office/drawing/2014/main" id="{F4CECACE-BDA3-2642-A3C1-470AEBB6AE25}"/>
                </a:ext>
              </a:extLst>
            </p:cNvPr>
            <p:cNvSpPr txBox="1"/>
            <p:nvPr/>
          </p:nvSpPr>
          <p:spPr>
            <a:xfrm>
              <a:off x="1728011" y="1683817"/>
              <a:ext cx="3233938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06. 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原始</a:t>
              </a: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HTML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渲染（</a:t>
              </a: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v-html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）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7" name="Straight Connector 5">
              <a:extLst>
                <a:ext uri="{FF2B5EF4-FFF2-40B4-BE49-F238E27FC236}">
                  <a16:creationId xmlns:a16="http://schemas.microsoft.com/office/drawing/2014/main" id="{9779F9CD-69BB-924E-863E-B41759152E20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7">
              <a:extLst>
                <a:ext uri="{FF2B5EF4-FFF2-40B4-BE49-F238E27FC236}">
                  <a16:creationId xmlns:a16="http://schemas.microsoft.com/office/drawing/2014/main" id="{3B9D6A12-E0F7-E842-87D1-09FD6B988A3B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18E1AFE8-4500-F84B-ACDB-DD8DDF1AB388}"/>
              </a:ext>
            </a:extLst>
          </p:cNvPr>
          <p:cNvGrpSpPr/>
          <p:nvPr/>
        </p:nvGrpSpPr>
        <p:grpSpPr>
          <a:xfrm>
            <a:off x="1381291" y="5015740"/>
            <a:ext cx="4767092" cy="393707"/>
            <a:chOff x="1381291" y="1683817"/>
            <a:chExt cx="4767092" cy="393707"/>
          </a:xfrm>
        </p:grpSpPr>
        <p:sp>
          <p:nvSpPr>
            <p:cNvPr id="30" name="TextBox 32">
              <a:extLst>
                <a:ext uri="{FF2B5EF4-FFF2-40B4-BE49-F238E27FC236}">
                  <a16:creationId xmlns:a16="http://schemas.microsoft.com/office/drawing/2014/main" id="{4BB8C5B7-0E46-DA43-97C4-0BC399FC39DF}"/>
                </a:ext>
              </a:extLst>
            </p:cNvPr>
            <p:cNvSpPr txBox="1"/>
            <p:nvPr/>
          </p:nvSpPr>
          <p:spPr>
            <a:xfrm>
              <a:off x="1728011" y="1683817"/>
              <a:ext cx="3447104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07. 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條件渲染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（</a:t>
              </a:r>
              <a:r>
                <a:rPr lang="en-US" altLang="zh-TW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v-if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、</a:t>
              </a:r>
              <a:r>
                <a:rPr lang="en-US" altLang="zh-TW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v-show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）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31" name="Straight Connector 5">
              <a:extLst>
                <a:ext uri="{FF2B5EF4-FFF2-40B4-BE49-F238E27FC236}">
                  <a16:creationId xmlns:a16="http://schemas.microsoft.com/office/drawing/2014/main" id="{8A6AEEA4-A008-3D43-A602-3685E3474EAD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7">
              <a:extLst>
                <a:ext uri="{FF2B5EF4-FFF2-40B4-BE49-F238E27FC236}">
                  <a16:creationId xmlns:a16="http://schemas.microsoft.com/office/drawing/2014/main" id="{8FF1B67E-3AF8-F944-ADF3-49502465A1A8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BD92C6C4-F881-3148-89B9-DBD83B55A426}"/>
              </a:ext>
            </a:extLst>
          </p:cNvPr>
          <p:cNvGrpSpPr/>
          <p:nvPr/>
        </p:nvGrpSpPr>
        <p:grpSpPr>
          <a:xfrm>
            <a:off x="1381291" y="5597081"/>
            <a:ext cx="4767092" cy="393707"/>
            <a:chOff x="1381291" y="1683817"/>
            <a:chExt cx="4767092" cy="393707"/>
          </a:xfrm>
        </p:grpSpPr>
        <p:sp>
          <p:nvSpPr>
            <p:cNvPr id="34" name="TextBox 32">
              <a:extLst>
                <a:ext uri="{FF2B5EF4-FFF2-40B4-BE49-F238E27FC236}">
                  <a16:creationId xmlns:a16="http://schemas.microsoft.com/office/drawing/2014/main" id="{23070D49-8F4D-9841-B991-16CDFAE8442A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08. 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遞迴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( v-for )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35" name="Straight Connector 5">
              <a:extLst>
                <a:ext uri="{FF2B5EF4-FFF2-40B4-BE49-F238E27FC236}">
                  <a16:creationId xmlns:a16="http://schemas.microsoft.com/office/drawing/2014/main" id="{641116BC-8FD0-1D4E-B6A7-9B9F56656E14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7">
              <a:extLst>
                <a:ext uri="{FF2B5EF4-FFF2-40B4-BE49-F238E27FC236}">
                  <a16:creationId xmlns:a16="http://schemas.microsoft.com/office/drawing/2014/main" id="{5417190E-701C-754B-A025-142C4607DB4A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9B5A7F6F-90E9-6549-95A6-DDC5577FD531}"/>
              </a:ext>
            </a:extLst>
          </p:cNvPr>
          <p:cNvGrpSpPr/>
          <p:nvPr/>
        </p:nvGrpSpPr>
        <p:grpSpPr>
          <a:xfrm>
            <a:off x="6488550" y="5017821"/>
            <a:ext cx="4767092" cy="393707"/>
            <a:chOff x="1381291" y="1683817"/>
            <a:chExt cx="4767092" cy="393707"/>
          </a:xfrm>
        </p:grpSpPr>
        <p:sp>
          <p:nvSpPr>
            <p:cNvPr id="38" name="TextBox 32">
              <a:extLst>
                <a:ext uri="{FF2B5EF4-FFF2-40B4-BE49-F238E27FC236}">
                  <a16:creationId xmlns:a16="http://schemas.microsoft.com/office/drawing/2014/main" id="{B88C4875-824D-7445-BB4C-4C8B49933985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15. Class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、</a:t>
              </a: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CSS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綁定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39" name="Straight Connector 5">
              <a:extLst>
                <a:ext uri="{FF2B5EF4-FFF2-40B4-BE49-F238E27FC236}">
                  <a16:creationId xmlns:a16="http://schemas.microsoft.com/office/drawing/2014/main" id="{3ED0D341-EB4F-0A42-8B3E-E7894A528414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2A20BEC8-438A-DE48-872D-C7A956E679B4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3B4D9C71-20AC-6341-AB93-3AE8E8EDB4A7}"/>
              </a:ext>
            </a:extLst>
          </p:cNvPr>
          <p:cNvGrpSpPr/>
          <p:nvPr/>
        </p:nvGrpSpPr>
        <p:grpSpPr>
          <a:xfrm>
            <a:off x="6488550" y="4435530"/>
            <a:ext cx="4767092" cy="393707"/>
            <a:chOff x="1381291" y="1683817"/>
            <a:chExt cx="4767092" cy="393707"/>
          </a:xfrm>
        </p:grpSpPr>
        <p:sp>
          <p:nvSpPr>
            <p:cNvPr id="42" name="TextBox 32">
              <a:extLst>
                <a:ext uri="{FF2B5EF4-FFF2-40B4-BE49-F238E27FC236}">
                  <a16:creationId xmlns:a16="http://schemas.microsoft.com/office/drawing/2014/main" id="{B1E03148-D186-3545-8984-CBF104C54F71}"/>
                </a:ext>
              </a:extLst>
            </p:cNvPr>
            <p:cNvSpPr txBox="1"/>
            <p:nvPr/>
          </p:nvSpPr>
          <p:spPr>
            <a:xfrm>
              <a:off x="1728011" y="1683817"/>
              <a:ext cx="313392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14. 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計算屬性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（</a:t>
              </a:r>
              <a:r>
                <a:rPr lang="en-US" altLang="zh-TW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Computed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）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43" name="Straight Connector 5">
              <a:extLst>
                <a:ext uri="{FF2B5EF4-FFF2-40B4-BE49-F238E27FC236}">
                  <a16:creationId xmlns:a16="http://schemas.microsoft.com/office/drawing/2014/main" id="{FB72F11F-F15B-FF45-9F03-5B49C1B1B6ED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7">
              <a:extLst>
                <a:ext uri="{FF2B5EF4-FFF2-40B4-BE49-F238E27FC236}">
                  <a16:creationId xmlns:a16="http://schemas.microsoft.com/office/drawing/2014/main" id="{F2C55EF8-3FB8-D249-8C9D-76083A24AA43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B69B8F43-889C-EE4B-8DBF-FDA1AAB2080E}"/>
              </a:ext>
            </a:extLst>
          </p:cNvPr>
          <p:cNvGrpSpPr/>
          <p:nvPr/>
        </p:nvGrpSpPr>
        <p:grpSpPr>
          <a:xfrm>
            <a:off x="6488550" y="3853238"/>
            <a:ext cx="4767092" cy="393707"/>
            <a:chOff x="1381291" y="1683817"/>
            <a:chExt cx="4767092" cy="393707"/>
          </a:xfrm>
        </p:grpSpPr>
        <p:sp>
          <p:nvSpPr>
            <p:cNvPr id="46" name="TextBox 32">
              <a:extLst>
                <a:ext uri="{FF2B5EF4-FFF2-40B4-BE49-F238E27FC236}">
                  <a16:creationId xmlns:a16="http://schemas.microsoft.com/office/drawing/2014/main" id="{B1F8B126-E1D9-2444-AC32-A043CB8B8DFF}"/>
                </a:ext>
              </a:extLst>
            </p:cNvPr>
            <p:cNvSpPr txBox="1"/>
            <p:nvPr/>
          </p:nvSpPr>
          <p:spPr>
            <a:xfrm>
              <a:off x="1728011" y="1683817"/>
              <a:ext cx="295550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13.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響應式（</a:t>
              </a: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reactive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、 </a:t>
              </a: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ref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）</a:t>
              </a:r>
              <a:endParaRPr lang="en-US" altLang="zh-CN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39C85C0-E01A-5248-B27C-862F55871121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7">
              <a:extLst>
                <a:ext uri="{FF2B5EF4-FFF2-40B4-BE49-F238E27FC236}">
                  <a16:creationId xmlns:a16="http://schemas.microsoft.com/office/drawing/2014/main" id="{B2E10180-4168-6D40-B9DA-1D51CCFCC115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A84E047-6DD3-AE48-B6CD-53BF7D219C8F}"/>
              </a:ext>
            </a:extLst>
          </p:cNvPr>
          <p:cNvGrpSpPr/>
          <p:nvPr/>
        </p:nvGrpSpPr>
        <p:grpSpPr>
          <a:xfrm>
            <a:off x="6488550" y="1524070"/>
            <a:ext cx="4767092" cy="393707"/>
            <a:chOff x="1381291" y="1683817"/>
            <a:chExt cx="4767092" cy="393707"/>
          </a:xfrm>
        </p:grpSpPr>
        <p:sp>
          <p:nvSpPr>
            <p:cNvPr id="50" name="TextBox 32">
              <a:extLst>
                <a:ext uri="{FF2B5EF4-FFF2-40B4-BE49-F238E27FC236}">
                  <a16:creationId xmlns:a16="http://schemas.microsoft.com/office/drawing/2014/main" id="{F0CEC0BA-2BFB-CA44-BB94-80D22EE4DACC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09. 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事件綁定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（</a:t>
              </a: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v-on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）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51" name="Straight Connector 5">
              <a:extLst>
                <a:ext uri="{FF2B5EF4-FFF2-40B4-BE49-F238E27FC236}">
                  <a16:creationId xmlns:a16="http://schemas.microsoft.com/office/drawing/2014/main" id="{164C5B86-89CD-2C4B-92EF-A5013F0DDBC5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7">
              <a:extLst>
                <a:ext uri="{FF2B5EF4-FFF2-40B4-BE49-F238E27FC236}">
                  <a16:creationId xmlns:a16="http://schemas.microsoft.com/office/drawing/2014/main" id="{3A7589D7-6576-F444-831E-381D28F6C3C9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7B5F18AF-3305-C242-AD7F-8E194674A2C7}"/>
              </a:ext>
            </a:extLst>
          </p:cNvPr>
          <p:cNvGrpSpPr/>
          <p:nvPr/>
        </p:nvGrpSpPr>
        <p:grpSpPr>
          <a:xfrm>
            <a:off x="6488550" y="2106362"/>
            <a:ext cx="4767092" cy="393707"/>
            <a:chOff x="1381291" y="1683817"/>
            <a:chExt cx="4767092" cy="393707"/>
          </a:xfrm>
        </p:grpSpPr>
        <p:sp>
          <p:nvSpPr>
            <p:cNvPr id="54" name="TextBox 32">
              <a:extLst>
                <a:ext uri="{FF2B5EF4-FFF2-40B4-BE49-F238E27FC236}">
                  <a16:creationId xmlns:a16="http://schemas.microsoft.com/office/drawing/2014/main" id="{162F4E33-AC61-3246-80BD-C60A78330CD0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10. 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事件修飾符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55" name="Straight Connector 5">
              <a:extLst>
                <a:ext uri="{FF2B5EF4-FFF2-40B4-BE49-F238E27FC236}">
                  <a16:creationId xmlns:a16="http://schemas.microsoft.com/office/drawing/2014/main" id="{12CC4538-30C6-394D-8C4B-04D00CFB38E0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7">
              <a:extLst>
                <a:ext uri="{FF2B5EF4-FFF2-40B4-BE49-F238E27FC236}">
                  <a16:creationId xmlns:a16="http://schemas.microsoft.com/office/drawing/2014/main" id="{A9181C0B-38E5-F348-91E4-F2977A5D6579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66022CDE-717D-1948-8BBA-85841ACAF038}"/>
              </a:ext>
            </a:extLst>
          </p:cNvPr>
          <p:cNvGrpSpPr/>
          <p:nvPr/>
        </p:nvGrpSpPr>
        <p:grpSpPr>
          <a:xfrm>
            <a:off x="6488550" y="2688654"/>
            <a:ext cx="4767092" cy="393707"/>
            <a:chOff x="1381291" y="1683817"/>
            <a:chExt cx="4767092" cy="393707"/>
          </a:xfrm>
        </p:grpSpPr>
        <p:sp>
          <p:nvSpPr>
            <p:cNvPr id="58" name="TextBox 32">
              <a:extLst>
                <a:ext uri="{FF2B5EF4-FFF2-40B4-BE49-F238E27FC236}">
                  <a16:creationId xmlns:a16="http://schemas.microsoft.com/office/drawing/2014/main" id="{A993B816-79B9-FF49-851F-1CCDF25498B6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11. 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按鍵修飾符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59" name="Straight Connector 5">
              <a:extLst>
                <a:ext uri="{FF2B5EF4-FFF2-40B4-BE49-F238E27FC236}">
                  <a16:creationId xmlns:a16="http://schemas.microsoft.com/office/drawing/2014/main" id="{95F9B948-3116-734D-9639-D8562900168D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7">
              <a:extLst>
                <a:ext uri="{FF2B5EF4-FFF2-40B4-BE49-F238E27FC236}">
                  <a16:creationId xmlns:a16="http://schemas.microsoft.com/office/drawing/2014/main" id="{14B30DD5-0238-2D45-A504-DA7767B39D49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747DBDF4-D253-3B4A-BF6A-9FAF6778A6B1}"/>
              </a:ext>
            </a:extLst>
          </p:cNvPr>
          <p:cNvGrpSpPr/>
          <p:nvPr/>
        </p:nvGrpSpPr>
        <p:grpSpPr>
          <a:xfrm>
            <a:off x="6488550" y="3270946"/>
            <a:ext cx="4767092" cy="393707"/>
            <a:chOff x="1381291" y="1683817"/>
            <a:chExt cx="4767092" cy="393707"/>
          </a:xfrm>
        </p:grpSpPr>
        <p:sp>
          <p:nvSpPr>
            <p:cNvPr id="62" name="TextBox 32">
              <a:extLst>
                <a:ext uri="{FF2B5EF4-FFF2-40B4-BE49-F238E27FC236}">
                  <a16:creationId xmlns:a16="http://schemas.microsoft.com/office/drawing/2014/main" id="{9C9E7E97-147D-2347-89E0-20E8E62FCD55}"/>
                </a:ext>
              </a:extLst>
            </p:cNvPr>
            <p:cNvSpPr txBox="1"/>
            <p:nvPr/>
          </p:nvSpPr>
          <p:spPr>
            <a:xfrm>
              <a:off x="1728011" y="1683817"/>
              <a:ext cx="321197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12. 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雙向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綁定（</a:t>
              </a:r>
              <a:r>
                <a:rPr lang="en-US" altLang="zh-TW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v-model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）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63" name="Straight Connector 5">
              <a:extLst>
                <a:ext uri="{FF2B5EF4-FFF2-40B4-BE49-F238E27FC236}">
                  <a16:creationId xmlns:a16="http://schemas.microsoft.com/office/drawing/2014/main" id="{EF9E291E-8259-604F-96C1-B1F4EEBADD40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7">
              <a:extLst>
                <a:ext uri="{FF2B5EF4-FFF2-40B4-BE49-F238E27FC236}">
                  <a16:creationId xmlns:a16="http://schemas.microsoft.com/office/drawing/2014/main" id="{6F987E5D-D5FF-024C-B5F5-3591E470872C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574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04.</a:t>
              </a:r>
              <a:r>
                <a:rPr lang="en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文本插值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5AE506D-31BE-7D4A-9CEF-E7EB0D2D9D96}"/>
              </a:ext>
            </a:extLst>
          </p:cNvPr>
          <p:cNvSpPr/>
          <p:nvPr/>
        </p:nvSpPr>
        <p:spPr>
          <a:xfrm>
            <a:off x="1465119" y="3266157"/>
            <a:ext cx="9144000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雙大括號標籤會被替換成 </a:t>
            </a:r>
            <a:r>
              <a:rPr lang="en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msg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的值。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同時每次 </a:t>
            </a:r>
            <a:r>
              <a:rPr lang="en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msg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屬性更改時，也會同步更新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 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響應式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綁定的地方。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AC0D66-AEE8-6343-B272-817BE352EF25}"/>
              </a:ext>
            </a:extLst>
          </p:cNvPr>
          <p:cNvSpPr/>
          <p:nvPr/>
        </p:nvSpPr>
        <p:spPr>
          <a:xfrm>
            <a:off x="1446118" y="1830934"/>
            <a:ext cx="8650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最基本的數據綁定形式是 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文本插值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，使用的是 </a:t>
            </a:r>
            <a:r>
              <a:rPr lang="zh-CN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雙大括號</a:t>
            </a:r>
            <a:r>
              <a:rPr lang="zh-TW" altLang="en-US" sz="16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語法：</a:t>
            </a:r>
            <a:endParaRPr lang="en" altLang="zh-TW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1D5212-749E-5A4C-B39E-C84FAC3AC749}"/>
              </a:ext>
            </a:extLst>
          </p:cNvPr>
          <p:cNvSpPr/>
          <p:nvPr/>
        </p:nvSpPr>
        <p:spPr>
          <a:xfrm>
            <a:off x="5919098" y="2439785"/>
            <a:ext cx="3111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span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Message: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{{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msg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}}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span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987DB-8221-B44C-9AAF-FEFC625D1F42}"/>
              </a:ext>
            </a:extLst>
          </p:cNvPr>
          <p:cNvSpPr/>
          <p:nvPr/>
        </p:nvSpPr>
        <p:spPr>
          <a:xfrm>
            <a:off x="5798288" y="2320901"/>
            <a:ext cx="4774142" cy="5802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293D4E5-1682-6F43-B8A3-4CAC848CDF36}"/>
              </a:ext>
            </a:extLst>
          </p:cNvPr>
          <p:cNvSpPr/>
          <p:nvPr/>
        </p:nvSpPr>
        <p:spPr>
          <a:xfrm>
            <a:off x="1658986" y="2453756"/>
            <a:ext cx="2336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let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msg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zh-CN" altLang="en-US" sz="1400" dirty="0">
                <a:solidFill>
                  <a:srgbClr val="E9B48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最新公告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zh-CN" altLang="en-US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r>
              <a:rPr lang="en" altLang="zh-TW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9CF5192-E5B8-4843-A772-00844662A105}"/>
              </a:ext>
            </a:extLst>
          </p:cNvPr>
          <p:cNvSpPr/>
          <p:nvPr/>
        </p:nvSpPr>
        <p:spPr>
          <a:xfrm>
            <a:off x="1529287" y="2320902"/>
            <a:ext cx="4091792" cy="5802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B8691F4-D112-2D49-BABD-61AB1D93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0366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04.</a:t>
              </a:r>
              <a:r>
                <a:rPr lang="en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文本插值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</a:t>
            </a:r>
            <a:r>
              <a:rPr lang="en-US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JavaScript</a:t>
            </a: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表達式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1353512" y="2072950"/>
            <a:ext cx="92389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文本插值中也可以使用 邏輯計算，但僅限 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JavaScript 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表達式。</a:t>
            </a:r>
            <a:endParaRPr lang="en-US" altLang="zh-CN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CN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表達式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最</a:t>
            </a:r>
            <a:r>
              <a:rPr lang="zh-CN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簡單的判斷方式是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：有無</a:t>
            </a:r>
            <a:r>
              <a:rPr lang="zh-CN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直接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回傳值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sz="16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48D795-FE3C-2849-B734-1FF5500F964B}"/>
              </a:ext>
            </a:extLst>
          </p:cNvPr>
          <p:cNvSpPr/>
          <p:nvPr/>
        </p:nvSpPr>
        <p:spPr>
          <a:xfrm>
            <a:off x="1592774" y="3255244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{{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number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+ </a:t>
            </a:r>
            <a:r>
              <a:rPr lang="en" altLang="zh-TW" sz="1400" dirty="0">
                <a:solidFill>
                  <a:srgbClr val="B5CEA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}}</a:t>
            </a: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{{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ok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?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'YES'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: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'NO'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}}</a:t>
            </a: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{{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messageArr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join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}}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52BB60-463B-9C43-A80E-57B6219FC985}"/>
              </a:ext>
            </a:extLst>
          </p:cNvPr>
          <p:cNvSpPr/>
          <p:nvPr/>
        </p:nvSpPr>
        <p:spPr>
          <a:xfrm>
            <a:off x="1433722" y="3068562"/>
            <a:ext cx="9043144" cy="156158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5107ADC8-2FF9-7549-A953-89F21C553A6C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使用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JavaScript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表達式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EC281CC-AD51-3E4C-AAEA-51F186D6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3978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A216CC4-245F-F34D-85E3-AD0B6D018721}"/>
              </a:ext>
            </a:extLst>
          </p:cNvPr>
          <p:cNvSpPr/>
          <p:nvPr/>
        </p:nvSpPr>
        <p:spPr>
          <a:xfrm>
            <a:off x="1369257" y="1213903"/>
            <a:ext cx="18774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不合法</a:t>
            </a:r>
            <a:r>
              <a:rPr lang="en-US" altLang="zh-TW" sz="16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範例如下：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2B92D82-67AA-8D4A-AFF8-4B82DAA8D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805316"/>
              </p:ext>
            </p:extLst>
          </p:nvPr>
        </p:nvGraphicFramePr>
        <p:xfrm>
          <a:off x="1491915" y="1780129"/>
          <a:ext cx="9368590" cy="2699897"/>
        </p:xfrm>
        <a:graphic>
          <a:graphicData uri="http://schemas.openxmlformats.org/drawingml/2006/table">
            <a:tbl>
              <a:tblPr/>
              <a:tblGrid>
                <a:gridCol w="4684295">
                  <a:extLst>
                    <a:ext uri="{9D8B030D-6E8A-4147-A177-3AD203B41FA5}">
                      <a16:colId xmlns:a16="http://schemas.microsoft.com/office/drawing/2014/main" val="2801021742"/>
                    </a:ext>
                  </a:extLst>
                </a:gridCol>
                <a:gridCol w="4684295">
                  <a:extLst>
                    <a:ext uri="{9D8B030D-6E8A-4147-A177-3AD203B41FA5}">
                      <a16:colId xmlns:a16="http://schemas.microsoft.com/office/drawing/2014/main" val="624106107"/>
                    </a:ext>
                  </a:extLst>
                </a:gridCol>
              </a:tblGrid>
              <a:tr h="437777">
                <a:tc>
                  <a:txBody>
                    <a:bodyPr/>
                    <a:lstStyle/>
                    <a:p>
                      <a:r>
                        <a:rPr lang="zh-TW" altLang="en-US" sz="18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範例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B8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B8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009621"/>
                  </a:ext>
                </a:extLst>
              </a:tr>
              <a:tr h="1131060">
                <a:tc>
                  <a:txBody>
                    <a:bodyPr/>
                    <a:lstStyle/>
                    <a:p>
                      <a:r>
                        <a:rPr lang="en" altLang="zh-TW" sz="1400" b="0" i="0" dirty="0">
                          <a:solidFill>
                            <a:srgbClr val="D4D4D4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{{ </a:t>
                      </a:r>
                      <a:r>
                        <a:rPr lang="en" altLang="zh-TW" sz="1400" b="0" i="0" dirty="0" err="1">
                          <a:solidFill>
                            <a:srgbClr val="569CD6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var</a:t>
                      </a:r>
                      <a:r>
                        <a:rPr lang="en" altLang="zh-TW" sz="1400" b="0" i="0" dirty="0">
                          <a:solidFill>
                            <a:srgbClr val="D4D4D4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sz="1400" b="0" i="0" dirty="0">
                          <a:solidFill>
                            <a:srgbClr val="9CDCFE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</a:t>
                      </a:r>
                      <a:r>
                        <a:rPr lang="en" altLang="zh-TW" sz="1400" b="0" i="0" dirty="0">
                          <a:solidFill>
                            <a:srgbClr val="D4D4D4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= </a:t>
                      </a:r>
                      <a:r>
                        <a:rPr lang="en" altLang="zh-TW" sz="1400" b="0" i="0" dirty="0">
                          <a:solidFill>
                            <a:srgbClr val="B5CEA8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</a:t>
                      </a:r>
                      <a:r>
                        <a:rPr lang="en" altLang="zh-TW" sz="1400" b="0" i="0" dirty="0">
                          <a:solidFill>
                            <a:srgbClr val="D4D4D4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}}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不支援，因為 這是一個語句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5873"/>
                  </a:ext>
                </a:extLst>
              </a:tr>
              <a:tr h="1131060">
                <a:tc>
                  <a:txBody>
                    <a:bodyPr/>
                    <a:lstStyle/>
                    <a:p>
                      <a:r>
                        <a:rPr lang="en" altLang="zh-TW" sz="1400" b="0" i="0" dirty="0">
                          <a:solidFill>
                            <a:srgbClr val="D4D4D4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{{ </a:t>
                      </a:r>
                      <a:r>
                        <a:rPr lang="en" altLang="zh-TW" sz="1400" b="0" i="0" dirty="0">
                          <a:solidFill>
                            <a:srgbClr val="C586C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if</a:t>
                      </a:r>
                      <a:r>
                        <a:rPr lang="en" altLang="zh-TW" sz="1400" b="0" i="0" dirty="0">
                          <a:solidFill>
                            <a:srgbClr val="D4D4D4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</a:t>
                      </a:r>
                      <a:r>
                        <a:rPr lang="en" altLang="zh-TW" sz="1400" b="0" i="0" dirty="0">
                          <a:solidFill>
                            <a:srgbClr val="9CDCFE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ok</a:t>
                      </a:r>
                      <a:r>
                        <a:rPr lang="en" altLang="zh-TW" sz="1400" b="0" i="0" dirty="0">
                          <a:solidFill>
                            <a:srgbClr val="D4D4D4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 { </a:t>
                      </a:r>
                      <a:r>
                        <a:rPr lang="en" altLang="zh-TW" sz="1400" b="0" i="0" dirty="0">
                          <a:solidFill>
                            <a:srgbClr val="C586C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return</a:t>
                      </a:r>
                      <a:r>
                        <a:rPr lang="en" altLang="zh-TW" sz="1400" b="0" i="0" dirty="0">
                          <a:solidFill>
                            <a:srgbClr val="D4D4D4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sz="1400" b="0" i="0" dirty="0">
                          <a:solidFill>
                            <a:srgbClr val="9CDCFE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message</a:t>
                      </a:r>
                      <a:r>
                        <a:rPr lang="en" altLang="zh-TW" sz="1400" b="0" i="0" dirty="0">
                          <a:solidFill>
                            <a:srgbClr val="D4D4D4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} }}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條件控制 不支援，請使用三元運算。</a:t>
                      </a:r>
                      <a:br>
                        <a:rPr lang="en-US" altLang="zh-TW" sz="16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</a:br>
                      <a:r>
                        <a:rPr lang="zh-TW" altLang="en-US" sz="16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如：</a:t>
                      </a:r>
                      <a:r>
                        <a:rPr lang="en" altLang="zh-TW" sz="1600" b="0" i="0" dirty="0">
                          <a:solidFill>
                            <a:srgbClr val="D4D4D4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{{ </a:t>
                      </a:r>
                      <a:r>
                        <a:rPr lang="en" altLang="zh-TW" sz="1600" b="0" i="0" dirty="0">
                          <a:solidFill>
                            <a:srgbClr val="9CDCFE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ok</a:t>
                      </a:r>
                      <a:r>
                        <a:rPr lang="en" altLang="zh-TW" sz="1600" b="0" i="0" dirty="0">
                          <a:solidFill>
                            <a:srgbClr val="D4D4D4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? </a:t>
                      </a:r>
                      <a:r>
                        <a:rPr lang="en" altLang="zh-TW" sz="1600" b="0" i="0" dirty="0">
                          <a:solidFill>
                            <a:srgbClr val="CE9178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'YES'</a:t>
                      </a:r>
                      <a:r>
                        <a:rPr lang="en" altLang="zh-TW" sz="1600" b="0" i="0" dirty="0">
                          <a:solidFill>
                            <a:srgbClr val="D4D4D4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: </a:t>
                      </a:r>
                      <a:r>
                        <a:rPr lang="en" altLang="zh-TW" sz="1600" b="0" i="0" dirty="0">
                          <a:solidFill>
                            <a:srgbClr val="CE9178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'NO'</a:t>
                      </a:r>
                      <a:r>
                        <a:rPr lang="en" altLang="zh-TW" sz="1600" b="0" i="0" dirty="0">
                          <a:solidFill>
                            <a:srgbClr val="D4D4D4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}}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174681"/>
                  </a:ext>
                </a:extLst>
              </a:tr>
            </a:tbl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E848C28-636D-DE43-9FC3-D8444260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967178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3235297" y="2093000"/>
            <a:ext cx="6935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屬性綁定</a:t>
            </a:r>
            <a:r>
              <a:rPr lang="en-US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 </a:t>
            </a:r>
            <a:r>
              <a:rPr lang="en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v-bind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1729208" y="1907230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05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  <p:sp>
        <p:nvSpPr>
          <p:cNvPr id="10" name="TextBox 32">
            <a:extLst>
              <a:ext uri="{FF2B5EF4-FFF2-40B4-BE49-F238E27FC236}">
                <a16:creationId xmlns:a16="http://schemas.microsoft.com/office/drawing/2014/main" id="{496757BE-42FD-7548-AF94-F869C6784EC5}"/>
              </a:ext>
            </a:extLst>
          </p:cNvPr>
          <p:cNvSpPr txBox="1"/>
          <p:nvPr/>
        </p:nvSpPr>
        <p:spPr>
          <a:xfrm>
            <a:off x="3659491" y="4435340"/>
            <a:ext cx="32106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綁定 </a:t>
            </a:r>
            <a:r>
              <a:rPr lang="zh-CN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布林值</a:t>
            </a: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 的屬性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11" name="Straight Connector 5">
            <a:extLst>
              <a:ext uri="{FF2B5EF4-FFF2-40B4-BE49-F238E27FC236}">
                <a16:creationId xmlns:a16="http://schemas.microsoft.com/office/drawing/2014/main" id="{73FEAB38-A1DD-6A4D-8FF5-C065D3976F1D}"/>
              </a:ext>
            </a:extLst>
          </p:cNvPr>
          <p:cNvCxnSpPr/>
          <p:nvPr/>
        </p:nvCxnSpPr>
        <p:spPr>
          <a:xfrm>
            <a:off x="3365154" y="4776664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7">
            <a:extLst>
              <a:ext uri="{FF2B5EF4-FFF2-40B4-BE49-F238E27FC236}">
                <a16:creationId xmlns:a16="http://schemas.microsoft.com/office/drawing/2014/main" id="{F3067202-F299-EF49-9324-33108B213EBA}"/>
              </a:ext>
            </a:extLst>
          </p:cNvPr>
          <p:cNvSpPr/>
          <p:nvPr/>
        </p:nvSpPr>
        <p:spPr>
          <a:xfrm>
            <a:off x="3312771" y="4724281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extBox 32">
            <a:extLst>
              <a:ext uri="{FF2B5EF4-FFF2-40B4-BE49-F238E27FC236}">
                <a16:creationId xmlns:a16="http://schemas.microsoft.com/office/drawing/2014/main" id="{098F64D9-21E2-DF41-8552-FE93A2963596}"/>
              </a:ext>
            </a:extLst>
          </p:cNvPr>
          <p:cNvSpPr txBox="1"/>
          <p:nvPr/>
        </p:nvSpPr>
        <p:spPr>
          <a:xfrm>
            <a:off x="3659491" y="5034699"/>
            <a:ext cx="32106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動態綁定多個值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15" name="Straight Connector 5">
            <a:extLst>
              <a:ext uri="{FF2B5EF4-FFF2-40B4-BE49-F238E27FC236}">
                <a16:creationId xmlns:a16="http://schemas.microsoft.com/office/drawing/2014/main" id="{3A473A8B-E4A6-6942-8C1D-6BF54EA2A8A9}"/>
              </a:ext>
            </a:extLst>
          </p:cNvPr>
          <p:cNvCxnSpPr/>
          <p:nvPr/>
        </p:nvCxnSpPr>
        <p:spPr>
          <a:xfrm>
            <a:off x="3365154" y="5376023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7">
            <a:extLst>
              <a:ext uri="{FF2B5EF4-FFF2-40B4-BE49-F238E27FC236}">
                <a16:creationId xmlns:a16="http://schemas.microsoft.com/office/drawing/2014/main" id="{070C9D66-C5E2-F54A-B6F5-3A6AA347BB35}"/>
              </a:ext>
            </a:extLst>
          </p:cNvPr>
          <p:cNvSpPr/>
          <p:nvPr/>
        </p:nvSpPr>
        <p:spPr>
          <a:xfrm>
            <a:off x="3312771" y="5323640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9FD04AC-0377-E647-BDFF-5938269D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23</a:t>
            </a:fld>
            <a:endParaRPr kumimoji="1" lang="zh-TW" altLang="en-US"/>
          </a:p>
        </p:txBody>
      </p:sp>
      <p:sp>
        <p:nvSpPr>
          <p:cNvPr id="18" name="TextBox 32">
            <a:extLst>
              <a:ext uri="{FF2B5EF4-FFF2-40B4-BE49-F238E27FC236}">
                <a16:creationId xmlns:a16="http://schemas.microsoft.com/office/drawing/2014/main" id="{21CC4555-38E0-0F4D-B342-955A4CD6FA27}"/>
              </a:ext>
            </a:extLst>
          </p:cNvPr>
          <p:cNvSpPr txBox="1"/>
          <p:nvPr/>
        </p:nvSpPr>
        <p:spPr>
          <a:xfrm>
            <a:off x="3659491" y="3835982"/>
            <a:ext cx="32106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如何綁定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19" name="Straight Connector 5">
            <a:extLst>
              <a:ext uri="{FF2B5EF4-FFF2-40B4-BE49-F238E27FC236}">
                <a16:creationId xmlns:a16="http://schemas.microsoft.com/office/drawing/2014/main" id="{1D9E1D58-8846-D042-8968-3BBBBD0AD27B}"/>
              </a:ext>
            </a:extLst>
          </p:cNvPr>
          <p:cNvCxnSpPr/>
          <p:nvPr/>
        </p:nvCxnSpPr>
        <p:spPr>
          <a:xfrm>
            <a:off x="3365154" y="4177306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7">
            <a:extLst>
              <a:ext uri="{FF2B5EF4-FFF2-40B4-BE49-F238E27FC236}">
                <a16:creationId xmlns:a16="http://schemas.microsoft.com/office/drawing/2014/main" id="{EF82BDFD-16AB-E84D-8E46-48D66398E866}"/>
              </a:ext>
            </a:extLst>
          </p:cNvPr>
          <p:cNvSpPr/>
          <p:nvPr/>
        </p:nvSpPr>
        <p:spPr>
          <a:xfrm>
            <a:off x="3312771" y="4124923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242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05. 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屬性綁定 </a:t>
              </a:r>
              <a:r>
                <a:rPr lang="en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v-bind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4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如何綁定</a:t>
            </a:r>
            <a:endParaRPr lang="en" altLang="zh-TW" sz="32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1460516" y="1519281"/>
            <a:ext cx="7320214" cy="78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 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屬性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中，要 </a:t>
            </a:r>
            <a:r>
              <a:rPr lang="zh-CN" altLang="en-US" sz="16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動態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綁定一個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屬性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可以使用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v-bind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指令：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48D795-FE3C-2849-B734-1FF5500F964B}"/>
              </a:ext>
            </a:extLst>
          </p:cNvPr>
          <p:cNvSpPr/>
          <p:nvPr/>
        </p:nvSpPr>
        <p:spPr>
          <a:xfrm>
            <a:off x="1699778" y="334904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v-bind:id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"dynamic"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52BB60-463B-9C43-A80E-57B6219FC985}"/>
              </a:ext>
            </a:extLst>
          </p:cNvPr>
          <p:cNvSpPr/>
          <p:nvPr/>
        </p:nvSpPr>
        <p:spPr>
          <a:xfrm>
            <a:off x="1540726" y="3162365"/>
            <a:ext cx="9043144" cy="65691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972F26-9FFD-A647-93B5-76FEED9FD780}"/>
              </a:ext>
            </a:extLst>
          </p:cNvPr>
          <p:cNvSpPr/>
          <p:nvPr/>
        </p:nvSpPr>
        <p:spPr>
          <a:xfrm>
            <a:off x="1460515" y="4175933"/>
            <a:ext cx="9726294" cy="78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元素中的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id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屬性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會與 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檔案中的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dynamic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變數保持一致。</a:t>
            </a: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如果綁定的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dynamic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值是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null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undefined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則 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id 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屬性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會自動從渲染的元素上移除。</a:t>
            </a: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A43153-438C-6142-8025-2AC521D5E13E}"/>
              </a:ext>
            </a:extLst>
          </p:cNvPr>
          <p:cNvSpPr/>
          <p:nvPr/>
        </p:nvSpPr>
        <p:spPr>
          <a:xfrm>
            <a:off x="3275662" y="554219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:id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"dynamic"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AF86B6-CA82-D348-97BA-5F02FC7C5F56}"/>
              </a:ext>
            </a:extLst>
          </p:cNvPr>
          <p:cNvSpPr/>
          <p:nvPr/>
        </p:nvSpPr>
        <p:spPr>
          <a:xfrm>
            <a:off x="3173377" y="5355512"/>
            <a:ext cx="7410493" cy="63745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FCC471-51C8-714B-B83D-AB65FA44DBA5}"/>
              </a:ext>
            </a:extLst>
          </p:cNvPr>
          <p:cNvSpPr/>
          <p:nvPr/>
        </p:nvSpPr>
        <p:spPr>
          <a:xfrm>
            <a:off x="1460515" y="5418684"/>
            <a:ext cx="1569660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可簡寫</a:t>
            </a:r>
            <a:r>
              <a:rPr lang="en-US" altLang="zh-TW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『</a:t>
            </a:r>
            <a:r>
              <a:rPr lang="zh-TW" altLang="en-US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』</a:t>
            </a:r>
            <a:endParaRPr lang="zh-TW" altLang="en-US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9D3698-E462-7549-9CBD-33152B27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24</a:t>
            </a:fld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381FD9-B556-434C-8E3C-875FCAED2D66}"/>
              </a:ext>
            </a:extLst>
          </p:cNvPr>
          <p:cNvSpPr/>
          <p:nvPr/>
        </p:nvSpPr>
        <p:spPr>
          <a:xfrm>
            <a:off x="1699778" y="2550359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let dynamic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zh-CN" altLang="en-US" sz="1400" dirty="0">
                <a:solidFill>
                  <a:srgbClr val="E9B48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動態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zh-CN" altLang="en-US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r>
              <a:rPr lang="en" altLang="zh-TW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C8EAC5D-74BF-E949-93B5-28D1153FC7D4}"/>
              </a:ext>
            </a:extLst>
          </p:cNvPr>
          <p:cNvSpPr/>
          <p:nvPr/>
        </p:nvSpPr>
        <p:spPr>
          <a:xfrm>
            <a:off x="1540726" y="2363677"/>
            <a:ext cx="9043144" cy="65691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2344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05. 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屬性綁定 </a:t>
              </a:r>
              <a:r>
                <a:rPr lang="en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v-bind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4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綁定 布林值</a:t>
            </a:r>
            <a:r>
              <a:rPr lang="en-US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的屬性</a:t>
            </a: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en" altLang="zh-TW" sz="32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1442723" y="1912401"/>
            <a:ext cx="9141147" cy="78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布林值 的屬性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依據 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 / false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值來決定 該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屬性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是否應該存在於 元素上。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例：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disabled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48D795-FE3C-2849-B734-1FF5500F964B}"/>
              </a:ext>
            </a:extLst>
          </p:cNvPr>
          <p:cNvSpPr/>
          <p:nvPr/>
        </p:nvSpPr>
        <p:spPr>
          <a:xfrm>
            <a:off x="1699778" y="3101466"/>
            <a:ext cx="7502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:disabled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isDisabled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52BB60-463B-9C43-A80E-57B6219FC985}"/>
              </a:ext>
            </a:extLst>
          </p:cNvPr>
          <p:cNvSpPr/>
          <p:nvPr/>
        </p:nvSpPr>
        <p:spPr>
          <a:xfrm>
            <a:off x="1540726" y="2914784"/>
            <a:ext cx="9043144" cy="6552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9AFC823A-6EB8-144A-AEF0-4D038B693898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綁定 布林值 的屬性 </a:t>
            </a:r>
            <a:endParaRPr lang="en" altLang="zh-TW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BF70A2-319F-4E45-95B7-710D6951692D}"/>
              </a:ext>
            </a:extLst>
          </p:cNvPr>
          <p:cNvSpPr/>
          <p:nvPr/>
        </p:nvSpPr>
        <p:spPr>
          <a:xfrm>
            <a:off x="1442723" y="3779633"/>
            <a:ext cx="9239149" cy="200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 </a:t>
            </a:r>
            <a:r>
              <a:rPr lang="en" altLang="zh-TW" sz="16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isDisabled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TW" altLang="en-US" sz="16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真值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Truthy )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或一個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空字符串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</a:t>
            </a:r>
            <a:r>
              <a:rPr lang="zh-TW" altLang="en-US" sz="16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 disabled=“”&gt;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時，</a:t>
            </a: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元素會保留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掛載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這個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disabled</a:t>
            </a:r>
            <a:r>
              <a:rPr lang="zh-TW" altLang="en-US" sz="16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屬性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b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TW" sz="10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0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0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0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0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disabled</a:t>
            </a:r>
            <a:r>
              <a:rPr lang="en" altLang="zh-TW" sz="10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0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0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0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0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-US" altLang="zh-TW" sz="10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而當 </a:t>
            </a:r>
            <a:r>
              <a:rPr lang="en-US" altLang="zh-TW" sz="16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isDisabled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TW" altLang="en-US" sz="16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假值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 </a:t>
            </a:r>
            <a:r>
              <a:rPr lang="en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Falsy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時，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disabled 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屬性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將被忽略。</a:t>
            </a:r>
            <a:b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TW" sz="10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0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0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0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0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0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0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0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-US" altLang="zh-TW" sz="10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9ED317-BEEF-5F4E-AD3B-0D38EB5D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5708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05. 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屬性綁定 </a:t>
              </a:r>
              <a:r>
                <a:rPr lang="en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v-bind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動態綁定多個值</a:t>
            </a:r>
            <a:endParaRPr lang="en-US" altLang="zh-TW" sz="32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1453178" y="1583213"/>
            <a:ext cx="9043144" cy="416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當想綁定多個值的時候，可以使用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一個包含多個 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屬性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Object 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物件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48D795-FE3C-2849-B734-1FF5500F964B}"/>
              </a:ext>
            </a:extLst>
          </p:cNvPr>
          <p:cNvSpPr/>
          <p:nvPr/>
        </p:nvSpPr>
        <p:spPr>
          <a:xfrm>
            <a:off x="1699778" y="2335276"/>
            <a:ext cx="75025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objectOfAttrs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{</a:t>
            </a: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id: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'container’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class: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'wrapper'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52BB60-463B-9C43-A80E-57B6219FC985}"/>
              </a:ext>
            </a:extLst>
          </p:cNvPr>
          <p:cNvSpPr/>
          <p:nvPr/>
        </p:nvSpPr>
        <p:spPr>
          <a:xfrm>
            <a:off x="1540726" y="2148594"/>
            <a:ext cx="9043144" cy="13630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9AFC823A-6EB8-144A-AEF0-4D038B693898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動態綁定多個值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BF70A2-319F-4E45-95B7-710D6951692D}"/>
              </a:ext>
            </a:extLst>
          </p:cNvPr>
          <p:cNvSpPr/>
          <p:nvPr/>
        </p:nvSpPr>
        <p:spPr>
          <a:xfrm>
            <a:off x="1453179" y="4139640"/>
            <a:ext cx="9130692" cy="41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通過不帶參數的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v-bind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不能簡寫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，可以將它們綁定到元素上：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61390E-D712-B546-8B7B-13D4B9517720}"/>
              </a:ext>
            </a:extLst>
          </p:cNvPr>
          <p:cNvSpPr/>
          <p:nvPr/>
        </p:nvSpPr>
        <p:spPr>
          <a:xfrm>
            <a:off x="1699778" y="4922112"/>
            <a:ext cx="7502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v-bind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objectOfAttrs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52D1DD-1E41-FF41-8B09-708C09014819}"/>
              </a:ext>
            </a:extLst>
          </p:cNvPr>
          <p:cNvSpPr/>
          <p:nvPr/>
        </p:nvSpPr>
        <p:spPr>
          <a:xfrm>
            <a:off x="1540726" y="4735431"/>
            <a:ext cx="9043144" cy="69180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21BA20-F008-574B-9E77-48BBA8D4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0531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3150714" y="2676496"/>
            <a:ext cx="8914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原始</a:t>
            </a:r>
            <a:r>
              <a:rPr lang="en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HTML</a:t>
            </a:r>
            <a:r>
              <a:rPr lang="zh-TW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渲染</a:t>
            </a:r>
            <a:br>
              <a:rPr lang="en-US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</a:br>
            <a:r>
              <a:rPr lang="zh-TW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（</a:t>
            </a:r>
            <a:r>
              <a:rPr lang="en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v-html</a:t>
            </a:r>
            <a:r>
              <a:rPr lang="zh-TW" altLang="en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）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1644625" y="2490726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06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C5D20A0-ADB9-4349-9A1E-485CAA56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6039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405118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06. 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原始</a:t>
              </a:r>
              <a:r>
                <a:rPr lang="en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HTML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渲染（</a:t>
              </a:r>
              <a:r>
                <a:rPr lang="en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v-html</a:t>
              </a:r>
              <a:r>
                <a:rPr lang="zh-TW" altLang="e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）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原始</a:t>
            </a:r>
            <a:r>
              <a:rPr lang="en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</a:t>
            </a: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渲染（</a:t>
            </a:r>
            <a:r>
              <a:rPr lang="en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v-html</a:t>
            </a:r>
            <a:r>
              <a:rPr lang="zh-TW" altLang="en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endParaRPr lang="en-US" altLang="zh-TW" sz="32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1876925" y="1605753"/>
            <a:ext cx="904314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雙大括號 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文本插值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會將數據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解析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為 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純文字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，而不是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若想插入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需要使用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v-html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指令：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48D795-FE3C-2849-B734-1FF5500F964B}"/>
              </a:ext>
            </a:extLst>
          </p:cNvPr>
          <p:cNvSpPr/>
          <p:nvPr/>
        </p:nvSpPr>
        <p:spPr>
          <a:xfrm>
            <a:off x="2123524" y="3548624"/>
            <a:ext cx="87965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使用文本插值： 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{{ 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rawHtml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}}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 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v-html 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指令：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span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v-html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rawHtml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span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52BB60-463B-9C43-A80E-57B6219FC985}"/>
              </a:ext>
            </a:extLst>
          </p:cNvPr>
          <p:cNvSpPr/>
          <p:nvPr/>
        </p:nvSpPr>
        <p:spPr>
          <a:xfrm>
            <a:off x="1964473" y="3410583"/>
            <a:ext cx="8177562" cy="83376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9AFC823A-6EB8-144A-AEF0-4D038B693898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v-html (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原始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HTML)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EE753F-A7E8-984B-83D7-7F924B6AB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473" y="4634427"/>
            <a:ext cx="7607300" cy="9525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E75C543-5DF2-C046-812D-F713F01C9772}"/>
              </a:ext>
            </a:extLst>
          </p:cNvPr>
          <p:cNvSpPr/>
          <p:nvPr/>
        </p:nvSpPr>
        <p:spPr>
          <a:xfrm>
            <a:off x="1964473" y="2612220"/>
            <a:ext cx="8177562" cy="56208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2C6A4F-0059-674F-A833-99BF58E2201F}"/>
              </a:ext>
            </a:extLst>
          </p:cNvPr>
          <p:cNvSpPr/>
          <p:nvPr/>
        </p:nvSpPr>
        <p:spPr>
          <a:xfrm>
            <a:off x="2207151" y="2722519"/>
            <a:ext cx="87129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rawHtml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'&lt;span style="color: red"&gt;</a:t>
            </a:r>
            <a:r>
              <a:rPr lang="zh-TW" altLang="en-US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這應該是紅色的。</a:t>
            </a:r>
            <a:r>
              <a:rPr lang="en-US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span&gt;'</a:t>
            </a:r>
            <a:endParaRPr lang="en" altLang="zh-TW" sz="14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C6D368E-8498-A540-A381-199003BA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4924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3869967" y="1843072"/>
            <a:ext cx="7392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條件渲染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2363878" y="1657302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07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  <p:sp>
        <p:nvSpPr>
          <p:cNvPr id="6" name="TextBox 32">
            <a:extLst>
              <a:ext uri="{FF2B5EF4-FFF2-40B4-BE49-F238E27FC236}">
                <a16:creationId xmlns:a16="http://schemas.microsoft.com/office/drawing/2014/main" id="{52F5FF91-266A-444F-A674-0749CEDEF1B9}"/>
              </a:ext>
            </a:extLst>
          </p:cNvPr>
          <p:cNvSpPr txBox="1"/>
          <p:nvPr/>
        </p:nvSpPr>
        <p:spPr>
          <a:xfrm>
            <a:off x="4294161" y="3476049"/>
            <a:ext cx="360707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" altLang="zh-TW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v-if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1A61B9EC-656F-0047-909F-33794E3BA779}"/>
              </a:ext>
            </a:extLst>
          </p:cNvPr>
          <p:cNvCxnSpPr/>
          <p:nvPr/>
        </p:nvCxnSpPr>
        <p:spPr>
          <a:xfrm>
            <a:off x="3999824" y="3817373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7">
            <a:extLst>
              <a:ext uri="{FF2B5EF4-FFF2-40B4-BE49-F238E27FC236}">
                <a16:creationId xmlns:a16="http://schemas.microsoft.com/office/drawing/2014/main" id="{27D8575A-44C4-CA46-BD71-0465E4AD8DAD}"/>
              </a:ext>
            </a:extLst>
          </p:cNvPr>
          <p:cNvSpPr/>
          <p:nvPr/>
        </p:nvSpPr>
        <p:spPr>
          <a:xfrm>
            <a:off x="3947441" y="3764990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EDA973C9-4FE3-4D40-B81B-1EF9DBF724C0}"/>
              </a:ext>
            </a:extLst>
          </p:cNvPr>
          <p:cNvSpPr txBox="1"/>
          <p:nvPr/>
        </p:nvSpPr>
        <p:spPr>
          <a:xfrm>
            <a:off x="4294161" y="4038003"/>
            <a:ext cx="32106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" altLang="zh-TW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v-show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11" name="Straight Connector 5">
            <a:extLst>
              <a:ext uri="{FF2B5EF4-FFF2-40B4-BE49-F238E27FC236}">
                <a16:creationId xmlns:a16="http://schemas.microsoft.com/office/drawing/2014/main" id="{D818BCA6-90C5-0241-9C05-9F9564399BE0}"/>
              </a:ext>
            </a:extLst>
          </p:cNvPr>
          <p:cNvCxnSpPr/>
          <p:nvPr/>
        </p:nvCxnSpPr>
        <p:spPr>
          <a:xfrm>
            <a:off x="3999824" y="4379327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7">
            <a:extLst>
              <a:ext uri="{FF2B5EF4-FFF2-40B4-BE49-F238E27FC236}">
                <a16:creationId xmlns:a16="http://schemas.microsoft.com/office/drawing/2014/main" id="{969E418D-7E88-8947-9839-19FBCFB58601}"/>
              </a:ext>
            </a:extLst>
          </p:cNvPr>
          <p:cNvSpPr/>
          <p:nvPr/>
        </p:nvSpPr>
        <p:spPr>
          <a:xfrm>
            <a:off x="3947441" y="4326944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extBox 32">
            <a:extLst>
              <a:ext uri="{FF2B5EF4-FFF2-40B4-BE49-F238E27FC236}">
                <a16:creationId xmlns:a16="http://schemas.microsoft.com/office/drawing/2014/main" id="{F8402D90-D47A-AE47-86C0-93521E7304B0}"/>
              </a:ext>
            </a:extLst>
          </p:cNvPr>
          <p:cNvSpPr txBox="1"/>
          <p:nvPr/>
        </p:nvSpPr>
        <p:spPr>
          <a:xfrm>
            <a:off x="4294161" y="4637362"/>
            <a:ext cx="32106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" altLang="zh-TW" b="1" spc="3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v-if</a:t>
            </a:r>
            <a:r>
              <a:rPr lang="en" altLang="zh-TW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 vs </a:t>
            </a:r>
            <a:r>
              <a:rPr lang="en" altLang="zh-TW" b="1" spc="3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v-show</a:t>
            </a:r>
            <a:endParaRPr lang="en-US" b="1" spc="3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15" name="Straight Connector 5">
            <a:extLst>
              <a:ext uri="{FF2B5EF4-FFF2-40B4-BE49-F238E27FC236}">
                <a16:creationId xmlns:a16="http://schemas.microsoft.com/office/drawing/2014/main" id="{E481B6A0-8F54-3E4F-9B3C-4082D339EC8B}"/>
              </a:ext>
            </a:extLst>
          </p:cNvPr>
          <p:cNvCxnSpPr/>
          <p:nvPr/>
        </p:nvCxnSpPr>
        <p:spPr>
          <a:xfrm>
            <a:off x="3999824" y="4978686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7">
            <a:extLst>
              <a:ext uri="{FF2B5EF4-FFF2-40B4-BE49-F238E27FC236}">
                <a16:creationId xmlns:a16="http://schemas.microsoft.com/office/drawing/2014/main" id="{C4FA958B-04CA-FD4A-B0C9-A12B988C3FB3}"/>
              </a:ext>
            </a:extLst>
          </p:cNvPr>
          <p:cNvSpPr/>
          <p:nvPr/>
        </p:nvSpPr>
        <p:spPr>
          <a:xfrm>
            <a:off x="3947441" y="4926303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DFCE850-F913-5E4F-A37B-7917E5F5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718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25E78B-3E0B-B24E-B283-6E9895C2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8DC857F0-30A9-5E44-981E-AB5B275BA1CB}"/>
              </a:ext>
            </a:extLst>
          </p:cNvPr>
          <p:cNvSpPr txBox="1"/>
          <p:nvPr/>
        </p:nvSpPr>
        <p:spPr>
          <a:xfrm>
            <a:off x="2719731" y="1754728"/>
            <a:ext cx="5811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6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Module </a:t>
            </a:r>
            <a:r>
              <a:rPr lang="zh-CN" altLang="en-US" sz="6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發展史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BA7CFDA-6AC2-8F44-8EB7-09FFE741F2B1}"/>
              </a:ext>
            </a:extLst>
          </p:cNvPr>
          <p:cNvGrpSpPr/>
          <p:nvPr/>
        </p:nvGrpSpPr>
        <p:grpSpPr>
          <a:xfrm>
            <a:off x="1213642" y="1882985"/>
            <a:ext cx="1460900" cy="1355322"/>
            <a:chOff x="668893" y="2117160"/>
            <a:chExt cx="1460900" cy="1355322"/>
          </a:xfrm>
        </p:grpSpPr>
        <p:cxnSp>
          <p:nvCxnSpPr>
            <p:cNvPr id="5" name="Straight Connector 16">
              <a:extLst>
                <a:ext uri="{FF2B5EF4-FFF2-40B4-BE49-F238E27FC236}">
                  <a16:creationId xmlns:a16="http://schemas.microsoft.com/office/drawing/2014/main" id="{83F8DACA-FB06-1A41-8167-233732A08482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25">
              <a:extLst>
                <a:ext uri="{FF2B5EF4-FFF2-40B4-BE49-F238E27FC236}">
                  <a16:creationId xmlns:a16="http://schemas.microsoft.com/office/drawing/2014/main" id="{F93F9EDB-B85A-4E48-939E-F84AC500A020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01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37365463-9FBD-234C-8DAE-79B318E2A0CF}"/>
              </a:ext>
            </a:extLst>
          </p:cNvPr>
          <p:cNvSpPr/>
          <p:nvPr/>
        </p:nvSpPr>
        <p:spPr>
          <a:xfrm>
            <a:off x="2797204" y="2687209"/>
            <a:ext cx="7844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pc="3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CommonJS</a:t>
            </a:r>
            <a:r>
              <a:rPr lang="zh-TW" altLang="en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" altLang="zh-TW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ESM (ES6 Modules)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6D323BD-4861-9E44-B531-2F513AE0A886}"/>
              </a:ext>
            </a:extLst>
          </p:cNvPr>
          <p:cNvGrpSpPr/>
          <p:nvPr/>
        </p:nvGrpSpPr>
        <p:grpSpPr>
          <a:xfrm>
            <a:off x="2797205" y="5796794"/>
            <a:ext cx="5082199" cy="393707"/>
            <a:chOff x="2797205" y="5796794"/>
            <a:chExt cx="5082199" cy="393707"/>
          </a:xfrm>
        </p:grpSpPr>
        <p:sp>
          <p:nvSpPr>
            <p:cNvPr id="8" name="TextBox 32">
              <a:extLst>
                <a:ext uri="{FF2B5EF4-FFF2-40B4-BE49-F238E27FC236}">
                  <a16:creationId xmlns:a16="http://schemas.microsoft.com/office/drawing/2014/main" id="{05FEED4E-ED31-E746-A737-4B957067D7BF}"/>
                </a:ext>
              </a:extLst>
            </p:cNvPr>
            <p:cNvSpPr txBox="1"/>
            <p:nvPr/>
          </p:nvSpPr>
          <p:spPr>
            <a:xfrm>
              <a:off x="3143925" y="5796794"/>
              <a:ext cx="473547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pc="300" dirty="0" err="1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Vite</a:t>
              </a:r>
              <a:r>
                <a:rPr lang="en-US" altLang="zh-CN" spc="3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zh-CN" altLang="en-US" spc="3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在</a:t>
              </a:r>
              <a:r>
                <a:rPr lang="zh-TW" altLang="en-US" spc="3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zh-CN" altLang="en-US" spc="3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開發環境</a:t>
              </a:r>
              <a:r>
                <a:rPr lang="zh-TW" altLang="en-US" spc="3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zh-CN" altLang="en-US" spc="3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與</a:t>
              </a:r>
              <a:r>
                <a:rPr lang="en-US" altLang="zh-TW" spc="3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zh-CN" altLang="en-US" spc="3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生產</a:t>
              </a:r>
              <a:r>
                <a:rPr lang="zh-TW" altLang="en-US" spc="3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環境 的差異</a:t>
              </a:r>
              <a:endParaRPr lang="en-US" altLang="zh-TW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9" name="Straight Connector 5">
              <a:extLst>
                <a:ext uri="{FF2B5EF4-FFF2-40B4-BE49-F238E27FC236}">
                  <a16:creationId xmlns:a16="http://schemas.microsoft.com/office/drawing/2014/main" id="{9FC1A14C-35EE-C24B-8CFC-93A7985922BC}"/>
                </a:ext>
              </a:extLst>
            </p:cNvPr>
            <p:cNvCxnSpPr/>
            <p:nvPr/>
          </p:nvCxnSpPr>
          <p:spPr>
            <a:xfrm>
              <a:off x="2849588" y="6138118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DC8921AC-9E39-414B-81F0-09B5791ED7B0}"/>
                </a:ext>
              </a:extLst>
            </p:cNvPr>
            <p:cNvSpPr/>
            <p:nvPr/>
          </p:nvSpPr>
          <p:spPr>
            <a:xfrm>
              <a:off x="2797205" y="6085735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9F477B7-D2D1-3E48-8A4D-23312F38DBBA}"/>
              </a:ext>
            </a:extLst>
          </p:cNvPr>
          <p:cNvGrpSpPr/>
          <p:nvPr/>
        </p:nvGrpSpPr>
        <p:grpSpPr>
          <a:xfrm>
            <a:off x="2797205" y="4583100"/>
            <a:ext cx="5879866" cy="393707"/>
            <a:chOff x="2797205" y="4583100"/>
            <a:chExt cx="5879866" cy="393707"/>
          </a:xfrm>
        </p:grpSpPr>
        <p:sp>
          <p:nvSpPr>
            <p:cNvPr id="11" name="TextBox 32">
              <a:extLst>
                <a:ext uri="{FF2B5EF4-FFF2-40B4-BE49-F238E27FC236}">
                  <a16:creationId xmlns:a16="http://schemas.microsoft.com/office/drawing/2014/main" id="{93EC56F4-FA62-774E-96E5-3AEE23FA8E1C}"/>
                </a:ext>
              </a:extLst>
            </p:cNvPr>
            <p:cNvSpPr txBox="1"/>
            <p:nvPr/>
          </p:nvSpPr>
          <p:spPr>
            <a:xfrm>
              <a:off x="3143924" y="4583100"/>
              <a:ext cx="5533147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" altLang="zh-CN" spc="3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Bundle </a:t>
              </a:r>
              <a:r>
                <a:rPr lang="zh-CN" altLang="en-US" spc="3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與</a:t>
              </a:r>
              <a:r>
                <a:rPr lang="en" altLang="zh-CN" spc="3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Native ESM</a:t>
              </a:r>
            </a:p>
          </p:txBody>
        </p:sp>
        <p:cxnSp>
          <p:nvCxnSpPr>
            <p:cNvPr id="12" name="Straight Connector 5">
              <a:extLst>
                <a:ext uri="{FF2B5EF4-FFF2-40B4-BE49-F238E27FC236}">
                  <a16:creationId xmlns:a16="http://schemas.microsoft.com/office/drawing/2014/main" id="{16B8CEB3-1905-D043-B228-76E05613961C}"/>
                </a:ext>
              </a:extLst>
            </p:cNvPr>
            <p:cNvCxnSpPr/>
            <p:nvPr/>
          </p:nvCxnSpPr>
          <p:spPr>
            <a:xfrm>
              <a:off x="2849588" y="4924424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790462C8-305A-4448-824D-B8F90CA3C7BA}"/>
                </a:ext>
              </a:extLst>
            </p:cNvPr>
            <p:cNvSpPr/>
            <p:nvPr/>
          </p:nvSpPr>
          <p:spPr>
            <a:xfrm>
              <a:off x="2797205" y="4872041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9884588F-E3CB-A746-9653-90DB6C5AF57A}"/>
              </a:ext>
            </a:extLst>
          </p:cNvPr>
          <p:cNvGrpSpPr/>
          <p:nvPr/>
        </p:nvGrpSpPr>
        <p:grpSpPr>
          <a:xfrm>
            <a:off x="2797205" y="5189947"/>
            <a:ext cx="4767092" cy="393707"/>
            <a:chOff x="2797205" y="5189947"/>
            <a:chExt cx="4767092" cy="393707"/>
          </a:xfrm>
        </p:grpSpPr>
        <p:sp>
          <p:nvSpPr>
            <p:cNvPr id="14" name="TextBox 32">
              <a:extLst>
                <a:ext uri="{FF2B5EF4-FFF2-40B4-BE49-F238E27FC236}">
                  <a16:creationId xmlns:a16="http://schemas.microsoft.com/office/drawing/2014/main" id="{04E174BC-628A-144F-8A65-83B02046AB14}"/>
                </a:ext>
              </a:extLst>
            </p:cNvPr>
            <p:cNvSpPr txBox="1"/>
            <p:nvPr/>
          </p:nvSpPr>
          <p:spPr>
            <a:xfrm>
              <a:off x="3143925" y="5189947"/>
              <a:ext cx="321060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TW" altLang="en-US" spc="3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建置工具 </a:t>
              </a:r>
              <a:r>
                <a:rPr lang="en" altLang="zh-TW" spc="300" dirty="0" err="1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Vite</a:t>
              </a:r>
              <a:endParaRPr 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15" name="Straight Connector 5">
              <a:extLst>
                <a:ext uri="{FF2B5EF4-FFF2-40B4-BE49-F238E27FC236}">
                  <a16:creationId xmlns:a16="http://schemas.microsoft.com/office/drawing/2014/main" id="{68FFC984-1436-0248-B998-B0ABA43B2490}"/>
                </a:ext>
              </a:extLst>
            </p:cNvPr>
            <p:cNvCxnSpPr/>
            <p:nvPr/>
          </p:nvCxnSpPr>
          <p:spPr>
            <a:xfrm>
              <a:off x="2849588" y="553127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AAFAC6F4-D6ED-034A-91C1-BF213466463C}"/>
                </a:ext>
              </a:extLst>
            </p:cNvPr>
            <p:cNvSpPr/>
            <p:nvPr/>
          </p:nvSpPr>
          <p:spPr>
            <a:xfrm>
              <a:off x="2797205" y="547888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9D27A0F4-5ADB-7A46-8C56-92AD3F2CC8CD}"/>
              </a:ext>
            </a:extLst>
          </p:cNvPr>
          <p:cNvGrpSpPr/>
          <p:nvPr/>
        </p:nvGrpSpPr>
        <p:grpSpPr>
          <a:xfrm>
            <a:off x="2797205" y="4041178"/>
            <a:ext cx="4767092" cy="393707"/>
            <a:chOff x="2797205" y="4041178"/>
            <a:chExt cx="4767092" cy="393707"/>
          </a:xfrm>
        </p:grpSpPr>
        <p:sp>
          <p:nvSpPr>
            <p:cNvPr id="17" name="TextBox 32">
              <a:extLst>
                <a:ext uri="{FF2B5EF4-FFF2-40B4-BE49-F238E27FC236}">
                  <a16:creationId xmlns:a16="http://schemas.microsoft.com/office/drawing/2014/main" id="{79DAE68C-FC5C-C548-AF14-E7CF7924854D}"/>
                </a:ext>
              </a:extLst>
            </p:cNvPr>
            <p:cNvSpPr txBox="1"/>
            <p:nvPr/>
          </p:nvSpPr>
          <p:spPr>
            <a:xfrm>
              <a:off x="3143925" y="4041178"/>
              <a:ext cx="415182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" altLang="zh-TW" spc="3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ESM</a:t>
              </a:r>
              <a:endParaRPr lang="en" altLang="zh-CN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18" name="Straight Connector 5">
              <a:extLst>
                <a:ext uri="{FF2B5EF4-FFF2-40B4-BE49-F238E27FC236}">
                  <a16:creationId xmlns:a16="http://schemas.microsoft.com/office/drawing/2014/main" id="{C53E973E-76BA-A647-B22A-392171204AC7}"/>
                </a:ext>
              </a:extLst>
            </p:cNvPr>
            <p:cNvCxnSpPr/>
            <p:nvPr/>
          </p:nvCxnSpPr>
          <p:spPr>
            <a:xfrm>
              <a:off x="2849588" y="4382502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7">
              <a:extLst>
                <a:ext uri="{FF2B5EF4-FFF2-40B4-BE49-F238E27FC236}">
                  <a16:creationId xmlns:a16="http://schemas.microsoft.com/office/drawing/2014/main" id="{84567168-24F8-3942-8483-385A270D8930}"/>
                </a:ext>
              </a:extLst>
            </p:cNvPr>
            <p:cNvSpPr/>
            <p:nvPr/>
          </p:nvSpPr>
          <p:spPr>
            <a:xfrm>
              <a:off x="2797205" y="4330119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219D13EE-2BC1-C04F-B745-80EF9063746D}"/>
              </a:ext>
            </a:extLst>
          </p:cNvPr>
          <p:cNvGrpSpPr/>
          <p:nvPr/>
        </p:nvGrpSpPr>
        <p:grpSpPr>
          <a:xfrm>
            <a:off x="2797205" y="3464419"/>
            <a:ext cx="4767092" cy="393707"/>
            <a:chOff x="2797205" y="3464419"/>
            <a:chExt cx="4767092" cy="393707"/>
          </a:xfrm>
        </p:grpSpPr>
        <p:sp>
          <p:nvSpPr>
            <p:cNvPr id="20" name="TextBox 32">
              <a:extLst>
                <a:ext uri="{FF2B5EF4-FFF2-40B4-BE49-F238E27FC236}">
                  <a16:creationId xmlns:a16="http://schemas.microsoft.com/office/drawing/2014/main" id="{C41E370D-A6A1-EE4C-BCFE-A2DC2140171E}"/>
                </a:ext>
              </a:extLst>
            </p:cNvPr>
            <p:cNvSpPr txBox="1"/>
            <p:nvPr/>
          </p:nvSpPr>
          <p:spPr>
            <a:xfrm>
              <a:off x="3143925" y="3464419"/>
              <a:ext cx="415182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" altLang="zh-TW" spc="300" dirty="0" err="1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CommonJS</a:t>
              </a:r>
              <a:endParaRPr lang="en" altLang="zh-CN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1" name="Straight Connector 5">
              <a:extLst>
                <a:ext uri="{FF2B5EF4-FFF2-40B4-BE49-F238E27FC236}">
                  <a16:creationId xmlns:a16="http://schemas.microsoft.com/office/drawing/2014/main" id="{1AC25AC0-A07D-554B-8D5E-ED196453E6D4}"/>
                </a:ext>
              </a:extLst>
            </p:cNvPr>
            <p:cNvCxnSpPr/>
            <p:nvPr/>
          </p:nvCxnSpPr>
          <p:spPr>
            <a:xfrm>
              <a:off x="2849588" y="3805743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7">
              <a:extLst>
                <a:ext uri="{FF2B5EF4-FFF2-40B4-BE49-F238E27FC236}">
                  <a16:creationId xmlns:a16="http://schemas.microsoft.com/office/drawing/2014/main" id="{3703A6BB-01F1-5142-8E67-B631B93756EF}"/>
                </a:ext>
              </a:extLst>
            </p:cNvPr>
            <p:cNvSpPr/>
            <p:nvPr/>
          </p:nvSpPr>
          <p:spPr>
            <a:xfrm>
              <a:off x="2797205" y="3753360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434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07. 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條件渲染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v-if</a:t>
            </a:r>
            <a:endParaRPr lang="en-US" altLang="zh-TW" sz="32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2244376" y="898692"/>
            <a:ext cx="7278768" cy="416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只會在指令的表達式返回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時才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被渲染。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48D795-FE3C-2849-B734-1FF5500F964B}"/>
              </a:ext>
            </a:extLst>
          </p:cNvPr>
          <p:cNvSpPr/>
          <p:nvPr/>
        </p:nvSpPr>
        <p:spPr>
          <a:xfrm>
            <a:off x="2503788" y="3815610"/>
            <a:ext cx="716544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v-if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"type === 'A’”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A</a:t>
            </a: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</a:p>
          <a:p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v-else-if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"type === 'B’”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B</a:t>
            </a: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</a:p>
          <a:p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v-else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Not A/B</a:t>
            </a: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52BB60-463B-9C43-A80E-57B6219FC985}"/>
              </a:ext>
            </a:extLst>
          </p:cNvPr>
          <p:cNvSpPr/>
          <p:nvPr/>
        </p:nvSpPr>
        <p:spPr>
          <a:xfrm>
            <a:off x="2344737" y="3734470"/>
            <a:ext cx="7419279" cy="259591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9AFC823A-6EB8-144A-AEF0-4D038B693898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v-if</a:t>
            </a:r>
            <a:r>
              <a:rPr lang="zh-TW" alt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、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v-else-if</a:t>
            </a:r>
            <a:r>
              <a:rPr lang="zh-TW" alt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、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v-else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75C543-5DF2-C046-812D-F713F01C9772}"/>
              </a:ext>
            </a:extLst>
          </p:cNvPr>
          <p:cNvSpPr/>
          <p:nvPr/>
        </p:nvSpPr>
        <p:spPr>
          <a:xfrm>
            <a:off x="2344737" y="1347626"/>
            <a:ext cx="7419279" cy="5134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2C6A4F-0059-674F-A833-99BF58E2201F}"/>
              </a:ext>
            </a:extLst>
          </p:cNvPr>
          <p:cNvSpPr/>
          <p:nvPr/>
        </p:nvSpPr>
        <p:spPr>
          <a:xfrm>
            <a:off x="2503788" y="1457925"/>
            <a:ext cx="70973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h1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v-if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"awesome"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is awesome!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h1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3D26FA-7FDD-1A46-939C-CFEA2989D40E}"/>
              </a:ext>
            </a:extLst>
          </p:cNvPr>
          <p:cNvSpPr/>
          <p:nvPr/>
        </p:nvSpPr>
        <p:spPr>
          <a:xfrm>
            <a:off x="2344737" y="2422150"/>
            <a:ext cx="7419279" cy="8514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440769-29C8-9548-A118-BE6AD3ECBF3F}"/>
              </a:ext>
            </a:extLst>
          </p:cNvPr>
          <p:cNvSpPr/>
          <p:nvPr/>
        </p:nvSpPr>
        <p:spPr>
          <a:xfrm>
            <a:off x="2503788" y="2482411"/>
            <a:ext cx="70973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v-if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"awesome"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h1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is awesome!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h1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69A2C95-C276-024B-B022-5BE283B30BDE}"/>
              </a:ext>
            </a:extLst>
          </p:cNvPr>
          <p:cNvSpPr/>
          <p:nvPr/>
        </p:nvSpPr>
        <p:spPr>
          <a:xfrm>
            <a:off x="2244376" y="1971368"/>
            <a:ext cx="5132193" cy="416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可使用在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template&gt; </a:t>
            </a:r>
            <a:r>
              <a:rPr lang="zh-CN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或在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Component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元素上。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6AD3C2-5676-434E-AC4B-C65B1885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30</a:t>
            </a:fld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2D59BA-FBDC-6F49-9D86-C058B89227B0}"/>
              </a:ext>
            </a:extLst>
          </p:cNvPr>
          <p:cNvSpPr/>
          <p:nvPr/>
        </p:nvSpPr>
        <p:spPr>
          <a:xfrm>
            <a:off x="2244376" y="3273558"/>
            <a:ext cx="3898824" cy="456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</a:t>
            </a:r>
            <a:r>
              <a:rPr lang="zh-TW" altLang="en-US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能與</a:t>
            </a:r>
            <a:r>
              <a:rPr lang="en-US" altLang="zh-TW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v-else-if</a:t>
            </a:r>
            <a:r>
              <a:rPr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v-else </a:t>
            </a:r>
            <a:r>
              <a:rPr lang="zh-TW" altLang="en-US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一起使用。</a:t>
            </a:r>
          </a:p>
        </p:txBody>
      </p:sp>
    </p:spTree>
    <p:extLst>
      <p:ext uri="{BB962C8B-B14F-4D97-AF65-F5344CB8AC3E}">
        <p14:creationId xmlns:p14="http://schemas.microsoft.com/office/powerpoint/2010/main" val="1900432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07. 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條件渲染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v-show</a:t>
            </a:r>
            <a:endParaRPr lang="en-US" altLang="zh-TW" sz="32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1453178" y="2031669"/>
            <a:ext cx="9043144" cy="41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按條件 顯示或隱藏。</a:t>
            </a: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9AFC823A-6EB8-144A-AEF0-4D038B693898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v-show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75C543-5DF2-C046-812D-F713F01C9772}"/>
              </a:ext>
            </a:extLst>
          </p:cNvPr>
          <p:cNvSpPr/>
          <p:nvPr/>
        </p:nvSpPr>
        <p:spPr>
          <a:xfrm>
            <a:off x="1540726" y="2526167"/>
            <a:ext cx="8827488" cy="5134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2C6A4F-0059-674F-A833-99BF58E2201F}"/>
              </a:ext>
            </a:extLst>
          </p:cNvPr>
          <p:cNvSpPr/>
          <p:nvPr/>
        </p:nvSpPr>
        <p:spPr>
          <a:xfrm>
            <a:off x="1783404" y="2636466"/>
            <a:ext cx="87129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h1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v-show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"ok"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Hello!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h1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D75C6C-611E-5747-94E7-580738BC749C}"/>
              </a:ext>
            </a:extLst>
          </p:cNvPr>
          <p:cNvSpPr/>
          <p:nvPr/>
        </p:nvSpPr>
        <p:spPr>
          <a:xfrm>
            <a:off x="1540725" y="3647427"/>
            <a:ext cx="8157751" cy="78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v-show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只會切換該元素上 的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CSS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屬性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display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：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none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zh-CN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添加或移除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v-show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不支援在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template&gt;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元素上使用。</a:t>
            </a:r>
            <a:endParaRPr lang="zh-TW" altLang="en-US" sz="1600" b="0" dirty="0">
              <a:solidFill>
                <a:schemeClr val="bg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58EDBC-201E-E74A-933E-1F5E8080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3339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07. 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條件渲染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v-if</a:t>
            </a:r>
            <a:r>
              <a:rPr lang="en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vs </a:t>
            </a: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v-show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9AFC823A-6EB8-144A-AEF0-4D038B693898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v-if vs v-show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D75C6C-611E-5747-94E7-580738BC749C}"/>
              </a:ext>
            </a:extLst>
          </p:cNvPr>
          <p:cNvSpPr/>
          <p:nvPr/>
        </p:nvSpPr>
        <p:spPr>
          <a:xfrm>
            <a:off x="2028008" y="1769178"/>
            <a:ext cx="8398607" cy="337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v-if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是惰性的，如果在初次渲染時條件值為 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假值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Falsy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，則不會做任何渲染。</a:t>
            </a:r>
            <a:b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只有當條件第一次變為 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真值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Truthy)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時才被渲染。</a:t>
            </a: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v-show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簡單許多，元素 無論初始條件如何，始終會被渲染，</a:t>
            </a:r>
            <a:b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只有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display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屬性會被因條件切換。</a:t>
            </a: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render </a:t>
            </a:r>
            <a:r>
              <a:rPr lang="zh-CN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次數來看，</a:t>
            </a:r>
            <a:b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 會需要 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頻繁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切換，則使用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v-show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較好，因為只在初始時渲染。</a:t>
            </a:r>
            <a:b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 綁定的條件 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很少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切換，則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v-if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會更合適，因為當條件不被觸發時，可省略渲染。</a:t>
            </a:r>
            <a:endParaRPr lang="zh-TW" altLang="en-US" sz="1600" b="0" dirty="0">
              <a:solidFill>
                <a:schemeClr val="bg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B5A688-3FAB-E84D-BB35-AE3262C2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32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6116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4802237" y="2799160"/>
            <a:ext cx="5033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遞迴 </a:t>
            </a:r>
            <a:r>
              <a:rPr lang="en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v-for 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3296148" y="2613390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08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9B7FA4-21D7-0842-8C27-265B05FF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0276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08.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遞迴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v-for 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v-for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2206016" y="1505392"/>
            <a:ext cx="78998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v-for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指令的值需要使用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item in items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形式的特殊語法。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75C543-5DF2-C046-812D-F713F01C9772}"/>
              </a:ext>
            </a:extLst>
          </p:cNvPr>
          <p:cNvSpPr/>
          <p:nvPr/>
        </p:nvSpPr>
        <p:spPr>
          <a:xfrm>
            <a:off x="2293564" y="2861448"/>
            <a:ext cx="7899843" cy="12280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2C6A4F-0059-674F-A833-99BF58E2201F}"/>
              </a:ext>
            </a:extLst>
          </p:cNvPr>
          <p:cNvSpPr/>
          <p:nvPr/>
        </p:nvSpPr>
        <p:spPr>
          <a:xfrm>
            <a:off x="2536242" y="2971747"/>
            <a:ext cx="76113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items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[</a:t>
            </a: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message: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'Foo'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},</a:t>
            </a: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message: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'Bar'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</a:t>
            </a: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]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2FA022-321A-8A4A-B1A1-BEE08D77261E}"/>
              </a:ext>
            </a:extLst>
          </p:cNvPr>
          <p:cNvSpPr/>
          <p:nvPr/>
        </p:nvSpPr>
        <p:spPr>
          <a:xfrm>
            <a:off x="2536243" y="1816165"/>
            <a:ext cx="5325299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item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迭代項的別名，可自定義名稱</a:t>
            </a: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items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來源數據的陣列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A2FC18-8808-AC4D-99F5-8D6E6F1A4B9C}"/>
              </a:ext>
            </a:extLst>
          </p:cNvPr>
          <p:cNvSpPr/>
          <p:nvPr/>
        </p:nvSpPr>
        <p:spPr>
          <a:xfrm>
            <a:off x="2293564" y="4346899"/>
            <a:ext cx="7899843" cy="9683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C044F4-E4DB-2B41-9BB9-E48A95366A83}"/>
              </a:ext>
            </a:extLst>
          </p:cNvPr>
          <p:cNvSpPr/>
          <p:nvPr/>
        </p:nvSpPr>
        <p:spPr>
          <a:xfrm>
            <a:off x="2536242" y="4457198"/>
            <a:ext cx="76113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v-for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"x in items"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{{ 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x.message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}}</a:t>
            </a: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164D2B-3314-524E-B34B-BA05ECAA3929}"/>
              </a:ext>
            </a:extLst>
          </p:cNvPr>
          <p:cNvSpPr/>
          <p:nvPr/>
        </p:nvSpPr>
        <p:spPr>
          <a:xfrm>
            <a:off x="2536242" y="5545689"/>
            <a:ext cx="76113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Bar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E391649-5E05-E84F-A264-87105448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5697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4011503" y="2771281"/>
            <a:ext cx="6433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事件綁定</a:t>
            </a:r>
            <a:r>
              <a:rPr lang="en-US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 </a:t>
            </a:r>
            <a:r>
              <a:rPr lang="en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v-on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2505414" y="2585511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09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614BBB4-A3E1-D247-9F67-508CF593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4064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09.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事件綁定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v-on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4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事件綁定 </a:t>
            </a:r>
            <a:r>
              <a:rPr lang="en" altLang="zh-TW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1832450" y="1816922"/>
            <a:ext cx="8099372" cy="41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用於監聽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DOM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元素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事件，並於事件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觸發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時執行對應的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Function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zh-TW" altLang="en-US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75C543-5DF2-C046-812D-F713F01C9772}"/>
              </a:ext>
            </a:extLst>
          </p:cNvPr>
          <p:cNvSpPr/>
          <p:nvPr/>
        </p:nvSpPr>
        <p:spPr>
          <a:xfrm>
            <a:off x="1919998" y="2368460"/>
            <a:ext cx="8099372" cy="98488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2C6A4F-0059-674F-A833-99BF58E2201F}"/>
              </a:ext>
            </a:extLst>
          </p:cNvPr>
          <p:cNvSpPr/>
          <p:nvPr/>
        </p:nvSpPr>
        <p:spPr>
          <a:xfrm>
            <a:off x="2162676" y="2478759"/>
            <a:ext cx="76559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function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say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message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{</a:t>
            </a:r>
          </a:p>
          <a:p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alert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message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A2FC18-8808-AC4D-99F5-8D6E6F1A4B9C}"/>
              </a:ext>
            </a:extLst>
          </p:cNvPr>
          <p:cNvSpPr/>
          <p:nvPr/>
        </p:nvSpPr>
        <p:spPr>
          <a:xfrm>
            <a:off x="1919998" y="3636919"/>
            <a:ext cx="8099372" cy="8418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C044F4-E4DB-2B41-9BB9-E48A95366A83}"/>
              </a:ext>
            </a:extLst>
          </p:cNvPr>
          <p:cNvSpPr/>
          <p:nvPr/>
        </p:nvSpPr>
        <p:spPr>
          <a:xfrm>
            <a:off x="2162676" y="3679122"/>
            <a:ext cx="7803609" cy="701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v-on:click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"say('hello')"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Say hello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v-on:click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"say('bye')"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Say bye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72F01B7-5617-9042-85C2-56D0C3EE851E}"/>
              </a:ext>
            </a:extLst>
          </p:cNvPr>
          <p:cNvSpPr/>
          <p:nvPr/>
        </p:nvSpPr>
        <p:spPr>
          <a:xfrm>
            <a:off x="3654934" y="5072378"/>
            <a:ext cx="5459802" cy="378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@click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"say('hello')"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Say hello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3676256-05C5-C543-95F0-3489A1581722}"/>
              </a:ext>
            </a:extLst>
          </p:cNvPr>
          <p:cNvSpPr/>
          <p:nvPr/>
        </p:nvSpPr>
        <p:spPr>
          <a:xfrm>
            <a:off x="3552650" y="5022070"/>
            <a:ext cx="6466720" cy="53550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45FE89A-7FA7-B44D-87F2-93D06251140F}"/>
              </a:ext>
            </a:extLst>
          </p:cNvPr>
          <p:cNvSpPr/>
          <p:nvPr/>
        </p:nvSpPr>
        <p:spPr>
          <a:xfrm>
            <a:off x="1851163" y="4988587"/>
            <a:ext cx="1413025" cy="456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可簡寫</a:t>
            </a:r>
            <a:r>
              <a:rPr lang="en-US" altLang="zh-TW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『</a:t>
            </a:r>
            <a:r>
              <a:rPr lang="en-US" altLang="zh-TW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@</a:t>
            </a:r>
            <a:r>
              <a:rPr lang="en-US" altLang="zh-TW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』</a:t>
            </a:r>
            <a:endParaRPr lang="zh-TW" altLang="en-US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44BF9D4-EEB2-4340-B7B9-D8F26D6D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4406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4639402" y="2715525"/>
            <a:ext cx="48056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事件修飾符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3133313" y="2529755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10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FCEE678-A340-D14A-8E85-62661F23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993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10.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事件修飾符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事件修飾符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1574428" y="1589034"/>
            <a:ext cx="90431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v-on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 </a:t>
            </a:r>
            <a:r>
              <a:rPr lang="zh-TW" altLang="en-US" sz="16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事件修飾符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可以針對事件 管控。</a:t>
            </a:r>
          </a:p>
          <a:p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修飾符是用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『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』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加在觸發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事件的後綴，包含以下這些：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D165EF4-BE78-1942-88D5-4645AD0C0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70228"/>
              </p:ext>
            </p:extLst>
          </p:nvPr>
        </p:nvGraphicFramePr>
        <p:xfrm>
          <a:off x="1689051" y="2309996"/>
          <a:ext cx="8531160" cy="3722528"/>
        </p:xfrm>
        <a:graphic>
          <a:graphicData uri="http://schemas.openxmlformats.org/drawingml/2006/table">
            <a:tbl>
              <a:tblPr/>
              <a:tblGrid>
                <a:gridCol w="1141798">
                  <a:extLst>
                    <a:ext uri="{9D8B030D-6E8A-4147-A177-3AD203B41FA5}">
                      <a16:colId xmlns:a16="http://schemas.microsoft.com/office/drawing/2014/main" val="398185567"/>
                    </a:ext>
                  </a:extLst>
                </a:gridCol>
                <a:gridCol w="3425389">
                  <a:extLst>
                    <a:ext uri="{9D8B030D-6E8A-4147-A177-3AD203B41FA5}">
                      <a16:colId xmlns:a16="http://schemas.microsoft.com/office/drawing/2014/main" val="4173377676"/>
                    </a:ext>
                  </a:extLst>
                </a:gridCol>
                <a:gridCol w="3963973">
                  <a:extLst>
                    <a:ext uri="{9D8B030D-6E8A-4147-A177-3AD203B41FA5}">
                      <a16:colId xmlns:a16="http://schemas.microsoft.com/office/drawing/2014/main" val="2428873074"/>
                    </a:ext>
                  </a:extLst>
                </a:gridCol>
              </a:tblGrid>
              <a:tr h="353721">
                <a:tc>
                  <a:txBody>
                    <a:bodyPr/>
                    <a:lstStyle/>
                    <a:p>
                      <a:r>
                        <a:rPr lang="zh-TW" altLang="en-US" sz="12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修飾符</a:t>
                      </a: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B8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說明</a:t>
                      </a: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B8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範例</a:t>
                      </a: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B8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261300"/>
                  </a:ext>
                </a:extLst>
              </a:tr>
              <a:tr h="535353">
                <a:tc>
                  <a:txBody>
                    <a:bodyPr/>
                    <a:lstStyle/>
                    <a:p>
                      <a:r>
                        <a:rPr lang="en" sz="1200" b="0" i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.stop</a:t>
                      </a: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單擊事件將停止傳遞</a:t>
                      </a: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altLang="zh-TW" sz="1200" b="0" i="0" dirty="0">
                          <a:solidFill>
                            <a:srgbClr val="80808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</a:t>
                      </a:r>
                      <a:r>
                        <a:rPr lang="en" altLang="zh-TW" sz="1200" b="0" i="0" dirty="0">
                          <a:solidFill>
                            <a:srgbClr val="569CD6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</a:t>
                      </a:r>
                      <a:r>
                        <a:rPr lang="en" altLang="zh-TW" sz="1200" b="0" i="0" dirty="0">
                          <a:solidFill>
                            <a:srgbClr val="D4D4D4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sz="1200" b="0" i="0" dirty="0">
                          <a:solidFill>
                            <a:srgbClr val="9CDCFE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@</a:t>
                      </a:r>
                      <a:r>
                        <a:rPr lang="en" altLang="zh-TW" sz="1200" b="0" i="0" dirty="0" err="1">
                          <a:solidFill>
                            <a:srgbClr val="9CDCFE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click.stop</a:t>
                      </a:r>
                      <a:r>
                        <a:rPr lang="en" altLang="zh-TW" sz="1200" b="0" i="0" dirty="0">
                          <a:solidFill>
                            <a:srgbClr val="D4D4D4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=</a:t>
                      </a:r>
                      <a:r>
                        <a:rPr lang="en" altLang="zh-TW" sz="1200" b="0" i="0" dirty="0">
                          <a:solidFill>
                            <a:srgbClr val="CE9178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"</a:t>
                      </a:r>
                      <a:r>
                        <a:rPr lang="en" altLang="zh-TW" sz="1200" b="0" i="0" dirty="0" err="1">
                          <a:solidFill>
                            <a:srgbClr val="CE9178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doThis</a:t>
                      </a:r>
                      <a:r>
                        <a:rPr lang="en" altLang="zh-TW" sz="1200" b="0" i="0" dirty="0">
                          <a:solidFill>
                            <a:srgbClr val="CE9178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"</a:t>
                      </a:r>
                      <a:r>
                        <a:rPr lang="en" altLang="zh-TW" sz="1200" b="0" i="0" dirty="0">
                          <a:solidFill>
                            <a:srgbClr val="80808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&gt;&lt;/</a:t>
                      </a:r>
                      <a:r>
                        <a:rPr lang="en" altLang="zh-TW" sz="1200" b="0" i="0" dirty="0">
                          <a:solidFill>
                            <a:srgbClr val="569CD6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</a:t>
                      </a:r>
                      <a:r>
                        <a:rPr lang="en" altLang="zh-TW" sz="1200" b="0" i="0" dirty="0">
                          <a:solidFill>
                            <a:srgbClr val="80808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&gt;</a:t>
                      </a:r>
                      <a:endParaRPr lang="en" altLang="zh-TW" sz="1200" b="0" i="0" dirty="0">
                        <a:solidFill>
                          <a:srgbClr val="D4D4D4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715510"/>
                  </a:ext>
                </a:extLst>
              </a:tr>
              <a:tr h="535353">
                <a:tc>
                  <a:txBody>
                    <a:bodyPr/>
                    <a:lstStyle/>
                    <a:p>
                      <a:r>
                        <a:rPr lang="en" sz="1200" b="0" i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.prevent</a:t>
                      </a: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停止</a:t>
                      </a:r>
                      <a:r>
                        <a:rPr lang="en" sz="12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html</a:t>
                      </a:r>
                      <a:r>
                        <a:rPr lang="zh-TW" altLang="en-US" sz="12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預設行為</a:t>
                      </a: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altLang="zh-TW" sz="1200" b="0" i="0" dirty="0">
                          <a:solidFill>
                            <a:srgbClr val="80808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</a:t>
                      </a:r>
                      <a:r>
                        <a:rPr lang="en" altLang="zh-TW" sz="1200" b="0" i="0" dirty="0">
                          <a:solidFill>
                            <a:srgbClr val="569CD6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form</a:t>
                      </a:r>
                      <a:r>
                        <a:rPr lang="en" altLang="zh-TW" sz="1200" b="0" i="0" dirty="0">
                          <a:solidFill>
                            <a:srgbClr val="D4D4D4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sz="1200" b="0" i="0" dirty="0">
                          <a:solidFill>
                            <a:srgbClr val="9CDCFE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@</a:t>
                      </a:r>
                      <a:r>
                        <a:rPr lang="en" altLang="zh-TW" sz="1200" b="0" i="0" dirty="0" err="1">
                          <a:solidFill>
                            <a:srgbClr val="9CDCFE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submit.prevent</a:t>
                      </a:r>
                      <a:r>
                        <a:rPr lang="en" altLang="zh-TW" sz="1200" b="0" i="0" dirty="0">
                          <a:solidFill>
                            <a:srgbClr val="D4D4D4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=</a:t>
                      </a:r>
                      <a:r>
                        <a:rPr lang="en" altLang="zh-TW" sz="1200" b="0" i="0" dirty="0">
                          <a:solidFill>
                            <a:srgbClr val="CE9178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"</a:t>
                      </a:r>
                      <a:r>
                        <a:rPr lang="en" altLang="zh-TW" sz="1200" b="0" i="0" dirty="0" err="1">
                          <a:solidFill>
                            <a:srgbClr val="CE9178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onSubmit</a:t>
                      </a:r>
                      <a:r>
                        <a:rPr lang="en" altLang="zh-TW" sz="1200" b="0" i="0" dirty="0">
                          <a:solidFill>
                            <a:srgbClr val="CE9178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"</a:t>
                      </a:r>
                      <a:r>
                        <a:rPr lang="en" altLang="zh-TW" sz="1200" b="0" i="0" dirty="0">
                          <a:solidFill>
                            <a:srgbClr val="80808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&gt;&lt;/</a:t>
                      </a:r>
                      <a:r>
                        <a:rPr lang="en" altLang="zh-TW" sz="1200" b="0" i="0" dirty="0">
                          <a:solidFill>
                            <a:srgbClr val="569CD6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form</a:t>
                      </a:r>
                      <a:r>
                        <a:rPr lang="en" altLang="zh-TW" sz="1200" b="0" i="0" dirty="0">
                          <a:solidFill>
                            <a:srgbClr val="80808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&gt;</a:t>
                      </a:r>
                      <a:endParaRPr lang="en" altLang="zh-TW" sz="1200" b="0" i="0" dirty="0">
                        <a:solidFill>
                          <a:srgbClr val="D4D4D4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683136"/>
                  </a:ext>
                </a:extLst>
              </a:tr>
              <a:tr h="535353">
                <a:tc>
                  <a:txBody>
                    <a:bodyPr/>
                    <a:lstStyle/>
                    <a:p>
                      <a:r>
                        <a:rPr lang="en" sz="1200" b="0" i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.self</a:t>
                      </a: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僅當 </a:t>
                      </a:r>
                      <a:r>
                        <a:rPr lang="en" sz="1200" b="0" i="0" dirty="0" err="1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event.target</a:t>
                      </a:r>
                      <a:r>
                        <a:rPr lang="en" sz="12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12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是元素本身，才觸發</a:t>
                      </a: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altLang="zh-TW" sz="1200" b="0" i="0" dirty="0">
                          <a:solidFill>
                            <a:srgbClr val="80808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</a:t>
                      </a:r>
                      <a:r>
                        <a:rPr lang="en" altLang="zh-TW" sz="1200" b="0" i="0" dirty="0">
                          <a:solidFill>
                            <a:srgbClr val="569CD6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div</a:t>
                      </a:r>
                      <a:r>
                        <a:rPr lang="en" altLang="zh-TW" sz="1200" b="0" i="0" dirty="0">
                          <a:solidFill>
                            <a:srgbClr val="D4D4D4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sz="1200" b="0" i="0" dirty="0">
                          <a:solidFill>
                            <a:srgbClr val="9CDCFE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@</a:t>
                      </a:r>
                      <a:r>
                        <a:rPr lang="en" altLang="zh-TW" sz="1200" b="0" i="0" dirty="0" err="1">
                          <a:solidFill>
                            <a:srgbClr val="9CDCFE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click.self</a:t>
                      </a:r>
                      <a:r>
                        <a:rPr lang="en" altLang="zh-TW" sz="1200" b="0" i="0" dirty="0">
                          <a:solidFill>
                            <a:srgbClr val="D4D4D4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=</a:t>
                      </a:r>
                      <a:r>
                        <a:rPr lang="en" altLang="zh-TW" sz="1200" b="0" i="0" dirty="0">
                          <a:solidFill>
                            <a:srgbClr val="CE9178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"</a:t>
                      </a:r>
                      <a:r>
                        <a:rPr lang="en" altLang="zh-TW" sz="1200" b="0" i="0" dirty="0" err="1">
                          <a:solidFill>
                            <a:srgbClr val="CE9178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doThat</a:t>
                      </a:r>
                      <a:r>
                        <a:rPr lang="en" altLang="zh-TW" sz="1200" b="0" i="0" dirty="0">
                          <a:solidFill>
                            <a:srgbClr val="CE9178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"</a:t>
                      </a:r>
                      <a:r>
                        <a:rPr lang="en" altLang="zh-TW" sz="1200" b="0" i="0" dirty="0">
                          <a:solidFill>
                            <a:srgbClr val="80808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&gt;</a:t>
                      </a:r>
                      <a:r>
                        <a:rPr lang="en" altLang="zh-TW" sz="1200" b="0" i="0" dirty="0">
                          <a:solidFill>
                            <a:srgbClr val="D4D4D4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...</a:t>
                      </a:r>
                      <a:r>
                        <a:rPr lang="en" altLang="zh-TW" sz="1200" b="0" i="0" dirty="0">
                          <a:solidFill>
                            <a:srgbClr val="80808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&lt;/</a:t>
                      </a:r>
                      <a:r>
                        <a:rPr lang="en" altLang="zh-TW" sz="1200" b="0" i="0" dirty="0">
                          <a:solidFill>
                            <a:srgbClr val="569CD6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div</a:t>
                      </a:r>
                      <a:r>
                        <a:rPr lang="en" altLang="zh-TW" sz="1200" b="0" i="0" dirty="0">
                          <a:solidFill>
                            <a:srgbClr val="80808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&gt;</a:t>
                      </a:r>
                      <a:endParaRPr lang="en" altLang="zh-TW" sz="1200" b="0" i="0" dirty="0">
                        <a:solidFill>
                          <a:srgbClr val="D4D4D4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308153"/>
                  </a:ext>
                </a:extLst>
              </a:tr>
              <a:tr h="535353">
                <a:tc>
                  <a:txBody>
                    <a:bodyPr/>
                    <a:lstStyle/>
                    <a:p>
                      <a:r>
                        <a:rPr lang="en" sz="1200" b="0" i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.capture</a:t>
                      </a: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i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事件使用捕獲模式</a:t>
                      </a: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altLang="zh-TW" sz="1200" b="0" i="0" dirty="0">
                          <a:solidFill>
                            <a:srgbClr val="80808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</a:t>
                      </a:r>
                      <a:r>
                        <a:rPr lang="en" altLang="zh-TW" sz="1200" b="0" i="0" dirty="0">
                          <a:solidFill>
                            <a:srgbClr val="569CD6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div</a:t>
                      </a:r>
                      <a:r>
                        <a:rPr lang="en" altLang="zh-TW" sz="1200" b="0" i="0" dirty="0">
                          <a:solidFill>
                            <a:srgbClr val="D4D4D4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sz="1200" b="0" i="0" dirty="0">
                          <a:solidFill>
                            <a:srgbClr val="9CDCFE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@</a:t>
                      </a:r>
                      <a:r>
                        <a:rPr lang="en" altLang="zh-TW" sz="1200" b="0" i="0" dirty="0" err="1">
                          <a:solidFill>
                            <a:srgbClr val="9CDCFE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click.capture</a:t>
                      </a:r>
                      <a:r>
                        <a:rPr lang="en" altLang="zh-TW" sz="1200" b="0" i="0" dirty="0">
                          <a:solidFill>
                            <a:srgbClr val="D4D4D4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=</a:t>
                      </a:r>
                      <a:r>
                        <a:rPr lang="en" altLang="zh-TW" sz="1200" b="0" i="0" dirty="0">
                          <a:solidFill>
                            <a:srgbClr val="CE9178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"</a:t>
                      </a:r>
                      <a:r>
                        <a:rPr lang="en" altLang="zh-TW" sz="1200" b="0" i="0" dirty="0" err="1">
                          <a:solidFill>
                            <a:srgbClr val="CE9178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doThis</a:t>
                      </a:r>
                      <a:r>
                        <a:rPr lang="en" altLang="zh-TW" sz="1200" b="0" i="0" dirty="0">
                          <a:solidFill>
                            <a:srgbClr val="CE9178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"</a:t>
                      </a:r>
                      <a:r>
                        <a:rPr lang="en" altLang="zh-TW" sz="1200" b="0" i="0" dirty="0">
                          <a:solidFill>
                            <a:srgbClr val="80808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&gt;</a:t>
                      </a:r>
                      <a:r>
                        <a:rPr lang="en" altLang="zh-TW" sz="1200" b="0" i="0" dirty="0">
                          <a:solidFill>
                            <a:srgbClr val="D4D4D4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...</a:t>
                      </a:r>
                      <a:r>
                        <a:rPr lang="en" altLang="zh-TW" sz="1200" b="0" i="0" dirty="0">
                          <a:solidFill>
                            <a:srgbClr val="80808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&lt;/</a:t>
                      </a:r>
                      <a:r>
                        <a:rPr lang="en" altLang="zh-TW" sz="1200" b="0" i="0" dirty="0">
                          <a:solidFill>
                            <a:srgbClr val="569CD6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div</a:t>
                      </a:r>
                      <a:r>
                        <a:rPr lang="en" altLang="zh-TW" sz="1200" b="0" i="0" dirty="0">
                          <a:solidFill>
                            <a:srgbClr val="80808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&gt;</a:t>
                      </a:r>
                      <a:endParaRPr lang="en" altLang="zh-TW" sz="1200" b="0" i="0" dirty="0">
                        <a:solidFill>
                          <a:srgbClr val="D4D4D4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344204"/>
                  </a:ext>
                </a:extLst>
              </a:tr>
              <a:tr h="535353">
                <a:tc>
                  <a:txBody>
                    <a:bodyPr/>
                    <a:lstStyle/>
                    <a:p>
                      <a:r>
                        <a:rPr lang="en" sz="1200" b="0" i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.once</a:t>
                      </a: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點擊事件最多只會觸發一次</a:t>
                      </a: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altLang="zh-TW" sz="1200" b="0" i="0" dirty="0">
                          <a:solidFill>
                            <a:srgbClr val="80808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</a:t>
                      </a:r>
                      <a:r>
                        <a:rPr lang="en" altLang="zh-TW" sz="1200" b="0" i="0" dirty="0">
                          <a:solidFill>
                            <a:srgbClr val="569CD6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</a:t>
                      </a:r>
                      <a:r>
                        <a:rPr lang="en" altLang="zh-TW" sz="1200" b="0" i="0" dirty="0">
                          <a:solidFill>
                            <a:srgbClr val="D4D4D4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sz="1200" b="0" i="0" dirty="0">
                          <a:solidFill>
                            <a:srgbClr val="9CDCFE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@</a:t>
                      </a:r>
                      <a:r>
                        <a:rPr lang="en" altLang="zh-TW" sz="1200" b="0" i="0" dirty="0" err="1">
                          <a:solidFill>
                            <a:srgbClr val="9CDCFE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click.once</a:t>
                      </a:r>
                      <a:r>
                        <a:rPr lang="en" altLang="zh-TW" sz="1200" b="0" i="0" dirty="0">
                          <a:solidFill>
                            <a:srgbClr val="D4D4D4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=</a:t>
                      </a:r>
                      <a:r>
                        <a:rPr lang="en" altLang="zh-TW" sz="1200" b="0" i="0" dirty="0">
                          <a:solidFill>
                            <a:srgbClr val="CE9178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"</a:t>
                      </a:r>
                      <a:r>
                        <a:rPr lang="en" altLang="zh-TW" sz="1200" b="0" i="0" dirty="0" err="1">
                          <a:solidFill>
                            <a:srgbClr val="CE9178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doThis</a:t>
                      </a:r>
                      <a:r>
                        <a:rPr lang="en" altLang="zh-TW" sz="1200" b="0" i="0" dirty="0">
                          <a:solidFill>
                            <a:srgbClr val="CE9178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"</a:t>
                      </a:r>
                      <a:r>
                        <a:rPr lang="en" altLang="zh-TW" sz="1200" b="0" i="0" dirty="0">
                          <a:solidFill>
                            <a:srgbClr val="80808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&gt;&lt;/</a:t>
                      </a:r>
                      <a:r>
                        <a:rPr lang="en" altLang="zh-TW" sz="1200" b="0" i="0" dirty="0">
                          <a:solidFill>
                            <a:srgbClr val="569CD6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</a:t>
                      </a:r>
                      <a:r>
                        <a:rPr lang="en" altLang="zh-TW" sz="1200" b="0" i="0" dirty="0">
                          <a:solidFill>
                            <a:srgbClr val="80808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&gt;</a:t>
                      </a:r>
                      <a:endParaRPr lang="en" altLang="zh-TW" sz="1200" b="0" i="0" dirty="0">
                        <a:solidFill>
                          <a:srgbClr val="D4D4D4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788484"/>
                  </a:ext>
                </a:extLst>
              </a:tr>
              <a:tr h="692042">
                <a:tc>
                  <a:txBody>
                    <a:bodyPr/>
                    <a:lstStyle/>
                    <a:p>
                      <a:r>
                        <a:rPr lang="en" sz="12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.passive</a:t>
                      </a: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強制開啟</a:t>
                      </a:r>
                      <a:r>
                        <a:rPr lang="en-US" altLang="zh-CN" sz="12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html</a:t>
                      </a:r>
                      <a:r>
                        <a:rPr lang="zh-CN" altLang="en-US" sz="12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預設行為，</a:t>
                      </a:r>
                      <a:br>
                        <a:rPr lang="en-US" altLang="zh-CN" sz="12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</a:br>
                      <a:r>
                        <a:rPr lang="zh-TW" altLang="en-US" sz="12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不建議與</a:t>
                      </a:r>
                      <a:r>
                        <a:rPr lang="en" altLang="zh-TW" sz="12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.prevent</a:t>
                      </a:r>
                      <a:r>
                        <a:rPr lang="zh-TW" altLang="en-US" sz="12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一起使用，因為</a:t>
                      </a:r>
                      <a:r>
                        <a:rPr lang="en-US" altLang="zh-TW" sz="12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.prevent </a:t>
                      </a:r>
                      <a:r>
                        <a:rPr lang="zh-CN" altLang="en-US" sz="12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會被忽略</a:t>
                      </a:r>
                      <a:endParaRPr lang="zh-TW" altLang="en-US" sz="1200" b="0" i="0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altLang="zh-TW" sz="1200" b="0" i="0" dirty="0">
                          <a:solidFill>
                            <a:srgbClr val="80808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</a:t>
                      </a:r>
                      <a:r>
                        <a:rPr lang="en" altLang="zh-TW" sz="1200" b="0" i="0" dirty="0">
                          <a:solidFill>
                            <a:srgbClr val="569CD6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div</a:t>
                      </a:r>
                      <a:r>
                        <a:rPr lang="en" altLang="zh-TW" sz="1200" b="0" i="0" dirty="0">
                          <a:solidFill>
                            <a:srgbClr val="D4D4D4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" altLang="zh-TW" sz="1200" b="0" i="0" dirty="0">
                          <a:solidFill>
                            <a:srgbClr val="9CDCFE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@</a:t>
                      </a:r>
                      <a:r>
                        <a:rPr lang="en" altLang="zh-TW" sz="1200" b="0" i="0" dirty="0" err="1">
                          <a:solidFill>
                            <a:srgbClr val="9CDCFE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scroll.passive</a:t>
                      </a:r>
                      <a:r>
                        <a:rPr lang="en" altLang="zh-TW" sz="1200" b="0" i="0" dirty="0">
                          <a:solidFill>
                            <a:srgbClr val="D4D4D4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=</a:t>
                      </a:r>
                      <a:r>
                        <a:rPr lang="en" altLang="zh-TW" sz="1200" b="0" i="0" dirty="0">
                          <a:solidFill>
                            <a:srgbClr val="CE9178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"</a:t>
                      </a:r>
                      <a:r>
                        <a:rPr lang="en" altLang="zh-TW" sz="1200" b="0" i="0" dirty="0" err="1">
                          <a:solidFill>
                            <a:srgbClr val="CE9178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onScroll</a:t>
                      </a:r>
                      <a:r>
                        <a:rPr lang="en" altLang="zh-TW" sz="1200" b="0" i="0" dirty="0">
                          <a:solidFill>
                            <a:srgbClr val="CE9178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"</a:t>
                      </a:r>
                      <a:r>
                        <a:rPr lang="en" altLang="zh-TW" sz="1200" b="0" i="0" dirty="0">
                          <a:solidFill>
                            <a:srgbClr val="80808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&gt;</a:t>
                      </a:r>
                      <a:r>
                        <a:rPr lang="en" altLang="zh-TW" sz="1200" b="0" i="0" dirty="0">
                          <a:solidFill>
                            <a:srgbClr val="D4D4D4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...</a:t>
                      </a:r>
                      <a:r>
                        <a:rPr lang="en" altLang="zh-TW" sz="1200" b="0" i="0" dirty="0">
                          <a:solidFill>
                            <a:srgbClr val="80808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&lt;/</a:t>
                      </a:r>
                      <a:r>
                        <a:rPr lang="en" altLang="zh-TW" sz="1200" b="0" i="0" dirty="0">
                          <a:solidFill>
                            <a:srgbClr val="569CD6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div</a:t>
                      </a:r>
                      <a:r>
                        <a:rPr lang="en" altLang="zh-TW" sz="1200" b="0" i="0" dirty="0">
                          <a:solidFill>
                            <a:srgbClr val="80808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&gt;</a:t>
                      </a:r>
                      <a:endParaRPr lang="en" altLang="zh-TW" sz="1200" b="0" i="0" dirty="0">
                        <a:solidFill>
                          <a:srgbClr val="D4D4D4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476480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E5B731-C00C-4542-B375-B3A74A35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38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4877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3853240" y="1890335"/>
            <a:ext cx="5045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按鍵修飾符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2347151" y="1704565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11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  <p:sp>
        <p:nvSpPr>
          <p:cNvPr id="6" name="TextBox 32">
            <a:extLst>
              <a:ext uri="{FF2B5EF4-FFF2-40B4-BE49-F238E27FC236}">
                <a16:creationId xmlns:a16="http://schemas.microsoft.com/office/drawing/2014/main" id="{C079C8B3-85EC-3748-ADCB-EBC7366A2E3E}"/>
              </a:ext>
            </a:extLst>
          </p:cNvPr>
          <p:cNvSpPr txBox="1"/>
          <p:nvPr/>
        </p:nvSpPr>
        <p:spPr>
          <a:xfrm>
            <a:off x="4277434" y="3476049"/>
            <a:ext cx="254705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按鍵別名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2B18D636-951D-5540-9743-29526ADF16ED}"/>
              </a:ext>
            </a:extLst>
          </p:cNvPr>
          <p:cNvCxnSpPr/>
          <p:nvPr/>
        </p:nvCxnSpPr>
        <p:spPr>
          <a:xfrm>
            <a:off x="3983097" y="3817373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7">
            <a:extLst>
              <a:ext uri="{FF2B5EF4-FFF2-40B4-BE49-F238E27FC236}">
                <a16:creationId xmlns:a16="http://schemas.microsoft.com/office/drawing/2014/main" id="{81AE06D4-744A-F641-957A-73C9C692BB45}"/>
              </a:ext>
            </a:extLst>
          </p:cNvPr>
          <p:cNvSpPr/>
          <p:nvPr/>
        </p:nvSpPr>
        <p:spPr>
          <a:xfrm>
            <a:off x="3930714" y="3764990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22004C17-2D32-8C42-B557-094152B069D2}"/>
              </a:ext>
            </a:extLst>
          </p:cNvPr>
          <p:cNvSpPr txBox="1"/>
          <p:nvPr/>
        </p:nvSpPr>
        <p:spPr>
          <a:xfrm>
            <a:off x="4277434" y="4038003"/>
            <a:ext cx="32106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系統按鍵修飾符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11" name="Straight Connector 5">
            <a:extLst>
              <a:ext uri="{FF2B5EF4-FFF2-40B4-BE49-F238E27FC236}">
                <a16:creationId xmlns:a16="http://schemas.microsoft.com/office/drawing/2014/main" id="{14F85B2A-8BE3-444D-B61E-E095BF5FE89C}"/>
              </a:ext>
            </a:extLst>
          </p:cNvPr>
          <p:cNvCxnSpPr/>
          <p:nvPr/>
        </p:nvCxnSpPr>
        <p:spPr>
          <a:xfrm>
            <a:off x="3983097" y="4379327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7">
            <a:extLst>
              <a:ext uri="{FF2B5EF4-FFF2-40B4-BE49-F238E27FC236}">
                <a16:creationId xmlns:a16="http://schemas.microsoft.com/office/drawing/2014/main" id="{47FEBC86-57C4-B14D-A253-7DE0078439B1}"/>
              </a:ext>
            </a:extLst>
          </p:cNvPr>
          <p:cNvSpPr/>
          <p:nvPr/>
        </p:nvSpPr>
        <p:spPr>
          <a:xfrm>
            <a:off x="3930714" y="4326944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extBox 32">
            <a:extLst>
              <a:ext uri="{FF2B5EF4-FFF2-40B4-BE49-F238E27FC236}">
                <a16:creationId xmlns:a16="http://schemas.microsoft.com/office/drawing/2014/main" id="{E3BD7479-D10D-E347-B052-E9C8BE586FB6}"/>
              </a:ext>
            </a:extLst>
          </p:cNvPr>
          <p:cNvSpPr txBox="1"/>
          <p:nvPr/>
        </p:nvSpPr>
        <p:spPr>
          <a:xfrm>
            <a:off x="4277434" y="4637362"/>
            <a:ext cx="32106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滑鼠按鍵修飾符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15" name="Straight Connector 5">
            <a:extLst>
              <a:ext uri="{FF2B5EF4-FFF2-40B4-BE49-F238E27FC236}">
                <a16:creationId xmlns:a16="http://schemas.microsoft.com/office/drawing/2014/main" id="{4C0F946A-DBB9-FB47-85D0-4C442635838A}"/>
              </a:ext>
            </a:extLst>
          </p:cNvPr>
          <p:cNvCxnSpPr/>
          <p:nvPr/>
        </p:nvCxnSpPr>
        <p:spPr>
          <a:xfrm>
            <a:off x="3983097" y="4978686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7">
            <a:extLst>
              <a:ext uri="{FF2B5EF4-FFF2-40B4-BE49-F238E27FC236}">
                <a16:creationId xmlns:a16="http://schemas.microsoft.com/office/drawing/2014/main" id="{C643729C-7A27-1C41-B809-7CA9F55FC2E4}"/>
              </a:ext>
            </a:extLst>
          </p:cNvPr>
          <p:cNvSpPr/>
          <p:nvPr/>
        </p:nvSpPr>
        <p:spPr>
          <a:xfrm>
            <a:off x="3930714" y="4926303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1608066-A0A3-2B4D-A029-CD92EE0A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39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314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25E78B-3E0B-B24E-B283-6E9895C2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4</a:t>
            </a:fld>
            <a:endParaRPr kumimoji="1"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7A6E8FC-202A-5F42-9290-64B183DBF883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32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CommonJS</a:t>
            </a:r>
            <a:endParaRPr lang="zh-TW" altLang="en-US" sz="32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43BE1ED-FF2B-1F4C-9AD3-1EED56B94D16}"/>
              </a:ext>
            </a:extLst>
          </p:cNvPr>
          <p:cNvGrpSpPr/>
          <p:nvPr/>
        </p:nvGrpSpPr>
        <p:grpSpPr>
          <a:xfrm>
            <a:off x="626327" y="200704"/>
            <a:ext cx="10939346" cy="374778"/>
            <a:chOff x="626327" y="200704"/>
            <a:chExt cx="10939346" cy="374778"/>
          </a:xfrm>
        </p:grpSpPr>
        <p:sp>
          <p:nvSpPr>
            <p:cNvPr id="5" name="TextBox 32">
              <a:extLst>
                <a:ext uri="{FF2B5EF4-FFF2-40B4-BE49-F238E27FC236}">
                  <a16:creationId xmlns:a16="http://schemas.microsoft.com/office/drawing/2014/main" id="{A9F6B58E-D23C-174E-A5D3-E12AE7369029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01. </a:t>
              </a:r>
              <a:r>
                <a:rPr lang="e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Module 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發展史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DB99290-1292-8342-8C24-60C3980DBD7A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32">
              <a:extLst>
                <a:ext uri="{FF2B5EF4-FFF2-40B4-BE49-F238E27FC236}">
                  <a16:creationId xmlns:a16="http://schemas.microsoft.com/office/drawing/2014/main" id="{AE67F13B-287F-8846-9592-236B41BCC606}"/>
                </a:ext>
              </a:extLst>
            </p:cNvPr>
            <p:cNvSpPr txBox="1"/>
            <p:nvPr/>
          </p:nvSpPr>
          <p:spPr>
            <a:xfrm>
              <a:off x="9018622" y="200704"/>
              <a:ext cx="254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CommonJS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440775B4-0EA6-B742-9A63-D665A12B1BC9}"/>
              </a:ext>
            </a:extLst>
          </p:cNvPr>
          <p:cNvSpPr txBox="1"/>
          <p:nvPr/>
        </p:nvSpPr>
        <p:spPr>
          <a:xfrm>
            <a:off x="2464820" y="3733174"/>
            <a:ext cx="3966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 </a:t>
            </a:r>
            <a:r>
              <a:rPr lang="en" altLang="zh-TW" sz="1400" dirty="0" err="1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doSomething.js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 err="1">
                <a:solidFill>
                  <a:srgbClr val="4EC9B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module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4EC9B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exports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function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doSomething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{</a:t>
            </a:r>
          </a:p>
          <a:p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...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1DD2394-5B13-1342-98A8-932FABA5915A}"/>
              </a:ext>
            </a:extLst>
          </p:cNvPr>
          <p:cNvSpPr txBox="1"/>
          <p:nvPr/>
        </p:nvSpPr>
        <p:spPr>
          <a:xfrm>
            <a:off x="2464820" y="5456741"/>
            <a:ext cx="4355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 </a:t>
            </a:r>
            <a:r>
              <a:rPr lang="en" altLang="zh-TW" sz="1400" dirty="0" err="1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main.js</a:t>
            </a:r>
            <a:endParaRPr lang="en" altLang="zh-TW" sz="1400" dirty="0">
              <a:solidFill>
                <a:srgbClr val="569CD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doSomething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require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'./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doSomething.js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0752FCD-7A4D-DD4A-BEC9-7EC3E58A2A6A}"/>
              </a:ext>
            </a:extLst>
          </p:cNvPr>
          <p:cNvSpPr txBox="1"/>
          <p:nvPr/>
        </p:nvSpPr>
        <p:spPr>
          <a:xfrm>
            <a:off x="1780305" y="1545504"/>
            <a:ext cx="9785368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" altLang="zh-TW" sz="16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CommonJS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經常在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node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開發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中出現。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同步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方式引入模塊。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可以從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node_modules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或者本地目錄</a:t>
            </a:r>
            <a:r>
              <a:rPr lang="zh-CN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引入模塊。如：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require('./some/local/file');</a:t>
            </a:r>
            <a:r>
              <a:rPr lang="zh-TW" altLang="en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若要在瀏覽器中使用，需透過 轉碼和打包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如：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webpack 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AAD2507-B21D-4540-A64F-2CE9D4D7F0BF}"/>
              </a:ext>
            </a:extLst>
          </p:cNvPr>
          <p:cNvSpPr/>
          <p:nvPr/>
        </p:nvSpPr>
        <p:spPr>
          <a:xfrm>
            <a:off x="2352908" y="3635887"/>
            <a:ext cx="7482468" cy="116816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1A9B6F9-CD14-DB49-805F-53A3DFB6E53B}"/>
              </a:ext>
            </a:extLst>
          </p:cNvPr>
          <p:cNvSpPr/>
          <p:nvPr/>
        </p:nvSpPr>
        <p:spPr>
          <a:xfrm>
            <a:off x="2352908" y="5314251"/>
            <a:ext cx="7482468" cy="8292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D6268D4-4157-2843-848D-FA6304046A34}"/>
              </a:ext>
            </a:extLst>
          </p:cNvPr>
          <p:cNvSpPr txBox="1"/>
          <p:nvPr/>
        </p:nvSpPr>
        <p:spPr>
          <a:xfrm>
            <a:off x="1780305" y="3165655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TW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export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9984DA3-652A-9342-B1DF-4DA35330BD7D}"/>
              </a:ext>
            </a:extLst>
          </p:cNvPr>
          <p:cNvSpPr txBox="1"/>
          <p:nvPr/>
        </p:nvSpPr>
        <p:spPr>
          <a:xfrm>
            <a:off x="1780305" y="4874484"/>
            <a:ext cx="121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TW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30309945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11.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按鍵修飾符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按鍵別名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2271262" y="1411592"/>
            <a:ext cx="7876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6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有提供一些常用的按鍵別名：</a:t>
            </a:r>
          </a:p>
        </p:txBody>
      </p:sp>
      <p:sp>
        <p:nvSpPr>
          <p:cNvPr id="8" name="TextBox 32">
            <a:extLst>
              <a:ext uri="{FF2B5EF4-FFF2-40B4-BE49-F238E27FC236}">
                <a16:creationId xmlns:a16="http://schemas.microsoft.com/office/drawing/2014/main" id="{57735726-3631-FE4E-83C0-269123C883B2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按鍵別名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786647-1685-1D47-A15A-9CD09B0D0E62}"/>
              </a:ext>
            </a:extLst>
          </p:cNvPr>
          <p:cNvSpPr/>
          <p:nvPr/>
        </p:nvSpPr>
        <p:spPr>
          <a:xfrm>
            <a:off x="2456088" y="1792349"/>
            <a:ext cx="6888636" cy="3373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.enter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.tab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.delete  </a:t>
            </a:r>
            <a:r>
              <a:rPr lang="en" altLang="zh-TW" sz="1200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將捕獲 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200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Delete" 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 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200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Backspace" 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按鍵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.space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.down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.left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.right</a:t>
            </a:r>
            <a:endParaRPr lang="en" altLang="zh-TW" sz="1600" b="0" dirty="0">
              <a:solidFill>
                <a:srgbClr val="40B88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A252EB-E631-414F-AA2B-B81A3249756E}"/>
              </a:ext>
            </a:extLst>
          </p:cNvPr>
          <p:cNvSpPr/>
          <p:nvPr/>
        </p:nvSpPr>
        <p:spPr>
          <a:xfrm>
            <a:off x="2271262" y="5339831"/>
            <a:ext cx="7664475" cy="8469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1380F6-CCF3-E747-B30C-C4068A1FD924}"/>
              </a:ext>
            </a:extLst>
          </p:cNvPr>
          <p:cNvSpPr/>
          <p:nvPr/>
        </p:nvSpPr>
        <p:spPr>
          <a:xfrm>
            <a:off x="2513940" y="5466435"/>
            <a:ext cx="7384593" cy="593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&lt;!--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僅在 </a:t>
            </a:r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`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key`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 </a:t>
            </a:r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`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Enter`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時調用 </a:t>
            </a:r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`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submit` --&gt;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@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keyup.enter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"submit"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4704EED-8D9D-A04C-973D-4EFC8706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40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9202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11.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按鍵修飾符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系統按鍵修飾符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32">
            <a:extLst>
              <a:ext uri="{FF2B5EF4-FFF2-40B4-BE49-F238E27FC236}">
                <a16:creationId xmlns:a16="http://schemas.microsoft.com/office/drawing/2014/main" id="{57735726-3631-FE4E-83C0-269123C883B2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系統按鍵修飾符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786647-1685-1D47-A15A-9CD09B0D0E62}"/>
              </a:ext>
            </a:extLst>
          </p:cNvPr>
          <p:cNvSpPr/>
          <p:nvPr/>
        </p:nvSpPr>
        <p:spPr>
          <a:xfrm>
            <a:off x="1899852" y="1591746"/>
            <a:ext cx="8556761" cy="1526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.ctrl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.alt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.shift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.meta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：在</a:t>
            </a:r>
            <a:r>
              <a:rPr lang="en" altLang="zh-TW" sz="1200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鍵盤上，是</a:t>
            </a:r>
            <a:r>
              <a:rPr lang="en" altLang="zh-TW" sz="1200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Command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鍵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(⌘)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，在</a:t>
            </a:r>
            <a:r>
              <a:rPr lang="en" altLang="zh-TW" sz="1200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Windows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鍵盤上，是</a:t>
            </a:r>
            <a:r>
              <a:rPr lang="en" altLang="zh-TW" sz="1200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Windows</a:t>
            </a:r>
            <a:r>
              <a:rPr lang="zh-TW" altLang="en-US" sz="1200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鍵</a:t>
            </a:r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(⊞)</a:t>
            </a:r>
            <a:endParaRPr lang="en" altLang="zh-TW" sz="1200" b="0" dirty="0">
              <a:solidFill>
                <a:schemeClr val="bg1">
                  <a:lumMod val="75000"/>
                </a:schemeClr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CAEEC8-E495-E244-A0B5-81DE554A4E30}"/>
              </a:ext>
            </a:extLst>
          </p:cNvPr>
          <p:cNvSpPr/>
          <p:nvPr/>
        </p:nvSpPr>
        <p:spPr>
          <a:xfrm>
            <a:off x="1899852" y="3588852"/>
            <a:ext cx="8468362" cy="14500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968905-02B3-764D-A626-B9EE157B0E54}"/>
              </a:ext>
            </a:extLst>
          </p:cNvPr>
          <p:cNvSpPr/>
          <p:nvPr/>
        </p:nvSpPr>
        <p:spPr>
          <a:xfrm>
            <a:off x="2142530" y="3715456"/>
            <a:ext cx="871291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&lt;!-- Alt + Enter --&gt;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@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keyup.alt.enter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"clear"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&lt;!-- Ctrl +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點擊 </a:t>
            </a:r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--&gt;</a:t>
            </a:r>
            <a:endParaRPr lang="zh-TW" altLang="en-US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@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click.ctrl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doSomething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 something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E5E0A13-7A78-4F41-9BE1-2D3ED2AA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41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63098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11.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按鍵修飾符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.exact </a:t>
            </a: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修飾符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32">
            <a:extLst>
              <a:ext uri="{FF2B5EF4-FFF2-40B4-BE49-F238E27FC236}">
                <a16:creationId xmlns:a16="http://schemas.microsoft.com/office/drawing/2014/main" id="{57735726-3631-FE4E-83C0-269123C883B2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.exact 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修飾符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CAEEC8-E495-E244-A0B5-81DE554A4E30}"/>
              </a:ext>
            </a:extLst>
          </p:cNvPr>
          <p:cNvSpPr/>
          <p:nvPr/>
        </p:nvSpPr>
        <p:spPr>
          <a:xfrm>
            <a:off x="2472835" y="2589630"/>
            <a:ext cx="7395994" cy="254550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968905-02B3-764D-A626-B9EE157B0E54}"/>
              </a:ext>
            </a:extLst>
          </p:cNvPr>
          <p:cNvSpPr/>
          <p:nvPr/>
        </p:nvSpPr>
        <p:spPr>
          <a:xfrm>
            <a:off x="2715514" y="2716235"/>
            <a:ext cx="69984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&lt;!--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當按下 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Ctrl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時，即使同時按下 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Alt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 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Shift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也會觸發 </a:t>
            </a:r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--&gt;</a:t>
            </a:r>
            <a:endParaRPr lang="zh-TW" altLang="en-US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@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click.ctrl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onClick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&lt;!--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僅當按下 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Ctrl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且未按任何其他鍵時才會觸發 </a:t>
            </a:r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--&gt;</a:t>
            </a:r>
            <a:endParaRPr lang="zh-TW" altLang="en-US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@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click.ctrl.exact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onCtrlClick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&lt;!--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僅當沒有按下任何系統按鍵時觸發 </a:t>
            </a:r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--&gt;</a:t>
            </a:r>
            <a:endParaRPr lang="zh-TW" altLang="en-US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@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click.exact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onClick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971767-0ABA-DF42-A667-F9B0EC38EABE}"/>
              </a:ext>
            </a:extLst>
          </p:cNvPr>
          <p:cNvSpPr/>
          <p:nvPr/>
        </p:nvSpPr>
        <p:spPr>
          <a:xfrm>
            <a:off x="2373250" y="2093478"/>
            <a:ext cx="46987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僅當按下明確按鈕，且未按任何其他鍵時才會觸發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AD7DD9-A90A-0143-AE24-416CEA5B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499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11.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按鍵修飾符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滑鼠按鍵修飾符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32">
            <a:extLst>
              <a:ext uri="{FF2B5EF4-FFF2-40B4-BE49-F238E27FC236}">
                <a16:creationId xmlns:a16="http://schemas.microsoft.com/office/drawing/2014/main" id="{57735726-3631-FE4E-83C0-269123C883B2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滑鼠按鍵修飾符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CAEEC8-E495-E244-A0B5-81DE554A4E30}"/>
              </a:ext>
            </a:extLst>
          </p:cNvPr>
          <p:cNvSpPr/>
          <p:nvPr/>
        </p:nvSpPr>
        <p:spPr>
          <a:xfrm>
            <a:off x="2194054" y="3104633"/>
            <a:ext cx="7908723" cy="210182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968905-02B3-764D-A626-B9EE157B0E54}"/>
              </a:ext>
            </a:extLst>
          </p:cNvPr>
          <p:cNvSpPr/>
          <p:nvPr/>
        </p:nvSpPr>
        <p:spPr>
          <a:xfrm>
            <a:off x="2436732" y="3231238"/>
            <a:ext cx="748359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&lt;!--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當按下 </a:t>
            </a:r>
            <a:r>
              <a:rPr lang="zh-CN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左鍵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 觸發 </a:t>
            </a:r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--&gt;</a:t>
            </a:r>
            <a:endParaRPr lang="zh-TW" altLang="en-US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@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click.left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onClickLeft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Left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&lt;!--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當按下 </a:t>
            </a:r>
            <a:r>
              <a:rPr lang="zh-CN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右鍵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 觸發 </a:t>
            </a:r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--&gt;</a:t>
            </a:r>
            <a:endParaRPr lang="zh-TW" altLang="en-US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@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click.right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onClickRight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Right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&lt;!--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當按下 </a:t>
            </a:r>
            <a:r>
              <a:rPr lang="zh-CN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中鍵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 觸發 </a:t>
            </a:r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--&gt;</a:t>
            </a:r>
            <a:endParaRPr lang="zh-TW" altLang="en-US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@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click.middle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onClickMiddle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Middle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CBC255-5D75-7041-8428-721C204EE2D9}"/>
              </a:ext>
            </a:extLst>
          </p:cNvPr>
          <p:cNvSpPr/>
          <p:nvPr/>
        </p:nvSpPr>
        <p:spPr>
          <a:xfrm>
            <a:off x="2223238" y="1773022"/>
            <a:ext cx="7991280" cy="1157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.left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：左鍵</a:t>
            </a: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.right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：右鍵</a:t>
            </a: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.middle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：中鍵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2D26BFC-B0C2-A14E-AC0A-3F65B834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43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12532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2819750" y="2302930"/>
            <a:ext cx="9065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雙向綁定 </a:t>
            </a:r>
            <a:r>
              <a:rPr lang="en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v-model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1313662" y="2117160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12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  <p:sp>
        <p:nvSpPr>
          <p:cNvPr id="6" name="TextBox 32">
            <a:extLst>
              <a:ext uri="{FF2B5EF4-FFF2-40B4-BE49-F238E27FC236}">
                <a16:creationId xmlns:a16="http://schemas.microsoft.com/office/drawing/2014/main" id="{20FCD8C3-2B76-0441-A674-9F3826E604A3}"/>
              </a:ext>
            </a:extLst>
          </p:cNvPr>
          <p:cNvSpPr txBox="1"/>
          <p:nvPr/>
        </p:nvSpPr>
        <p:spPr>
          <a:xfrm>
            <a:off x="3243945" y="3888644"/>
            <a:ext cx="254705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TW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v-model</a:t>
            </a: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修飾符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D445AD16-2BFD-544C-9D52-4A96A4AC5CE2}"/>
              </a:ext>
            </a:extLst>
          </p:cNvPr>
          <p:cNvCxnSpPr/>
          <p:nvPr/>
        </p:nvCxnSpPr>
        <p:spPr>
          <a:xfrm>
            <a:off x="2949608" y="4229968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7">
            <a:extLst>
              <a:ext uri="{FF2B5EF4-FFF2-40B4-BE49-F238E27FC236}">
                <a16:creationId xmlns:a16="http://schemas.microsoft.com/office/drawing/2014/main" id="{40F88F7D-7D0A-A946-B3C2-A050C486E6E7}"/>
              </a:ext>
            </a:extLst>
          </p:cNvPr>
          <p:cNvSpPr/>
          <p:nvPr/>
        </p:nvSpPr>
        <p:spPr>
          <a:xfrm>
            <a:off x="2897225" y="4177585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3A18A3B6-B48B-A24A-9896-037BF3ADA27E}"/>
              </a:ext>
            </a:extLst>
          </p:cNvPr>
          <p:cNvSpPr txBox="1"/>
          <p:nvPr/>
        </p:nvSpPr>
        <p:spPr>
          <a:xfrm>
            <a:off x="3243945" y="4450598"/>
            <a:ext cx="32106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組件上的 </a:t>
            </a:r>
            <a:r>
              <a:rPr lang="en" altLang="zh-CN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v-model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11" name="Straight Connector 5">
            <a:extLst>
              <a:ext uri="{FF2B5EF4-FFF2-40B4-BE49-F238E27FC236}">
                <a16:creationId xmlns:a16="http://schemas.microsoft.com/office/drawing/2014/main" id="{C4C98597-8CDA-304E-9BFC-A30912B0C20E}"/>
              </a:ext>
            </a:extLst>
          </p:cNvPr>
          <p:cNvCxnSpPr/>
          <p:nvPr/>
        </p:nvCxnSpPr>
        <p:spPr>
          <a:xfrm>
            <a:off x="2949608" y="4791922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7">
            <a:extLst>
              <a:ext uri="{FF2B5EF4-FFF2-40B4-BE49-F238E27FC236}">
                <a16:creationId xmlns:a16="http://schemas.microsoft.com/office/drawing/2014/main" id="{8C625B28-BF96-1E43-A049-5ACAB03E7C7F}"/>
              </a:ext>
            </a:extLst>
          </p:cNvPr>
          <p:cNvSpPr/>
          <p:nvPr/>
        </p:nvSpPr>
        <p:spPr>
          <a:xfrm>
            <a:off x="2897225" y="4739539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1EFC3FF-0994-694B-B848-C510B351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44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34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3313375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12.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雙向綁定 </a:t>
              </a:r>
              <a:r>
                <a:rPr lang="en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v-model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2FCAEEC8-E495-E244-A0B5-81DE554A4E30}"/>
              </a:ext>
            </a:extLst>
          </p:cNvPr>
          <p:cNvSpPr/>
          <p:nvPr/>
        </p:nvSpPr>
        <p:spPr>
          <a:xfrm>
            <a:off x="2405690" y="1532176"/>
            <a:ext cx="6670216" cy="83261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968905-02B3-764D-A626-B9EE157B0E54}"/>
              </a:ext>
            </a:extLst>
          </p:cNvPr>
          <p:cNvSpPr/>
          <p:nvPr/>
        </p:nvSpPr>
        <p:spPr>
          <a:xfrm>
            <a:off x="2405690" y="1545290"/>
            <a:ext cx="63399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:value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"text"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@input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"event =&gt; text = 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event.target.value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C8BFE6-B2CC-AC45-A79E-CFD8B503A0DD}"/>
              </a:ext>
            </a:extLst>
          </p:cNvPr>
          <p:cNvSpPr/>
          <p:nvPr/>
        </p:nvSpPr>
        <p:spPr>
          <a:xfrm>
            <a:off x="2318426" y="869043"/>
            <a:ext cx="69033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常理來說，當需要將表單輸入的內容 作 雙向綁定 時，</a:t>
            </a:r>
            <a:b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需要 手動處理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v-bind 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連接值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v-on 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事件監聽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綁定：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04CA9C-CE84-9C43-8A9D-6C0915A88E0C}"/>
              </a:ext>
            </a:extLst>
          </p:cNvPr>
          <p:cNvSpPr/>
          <p:nvPr/>
        </p:nvSpPr>
        <p:spPr>
          <a:xfrm>
            <a:off x="2318426" y="2728730"/>
            <a:ext cx="32239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v-model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指令可簡化這一步驟：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4B590E2-92A3-574D-9353-6C46CB738B96}"/>
              </a:ext>
            </a:extLst>
          </p:cNvPr>
          <p:cNvSpPr/>
          <p:nvPr/>
        </p:nvSpPr>
        <p:spPr>
          <a:xfrm>
            <a:off x="2405690" y="3145642"/>
            <a:ext cx="6670216" cy="3825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241E05-1094-684E-822B-550920583EA9}"/>
              </a:ext>
            </a:extLst>
          </p:cNvPr>
          <p:cNvSpPr/>
          <p:nvPr/>
        </p:nvSpPr>
        <p:spPr>
          <a:xfrm>
            <a:off x="2405690" y="3178030"/>
            <a:ext cx="62362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v-model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"text"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5379A0-643B-154B-A4A7-7FFBE82B48E0}"/>
              </a:ext>
            </a:extLst>
          </p:cNvPr>
          <p:cNvSpPr/>
          <p:nvPr/>
        </p:nvSpPr>
        <p:spPr>
          <a:xfrm>
            <a:off x="2318426" y="3848136"/>
            <a:ext cx="6757480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v-model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可用於各種不同類型的輸入，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input&gt;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&lt;select&gt;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等元素。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它會根據使用的元素自動使用對應的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DOM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屬性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 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事件組合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80462D2-E4CB-1648-AEEC-A4CFB0AD6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77884"/>
              </p:ext>
            </p:extLst>
          </p:nvPr>
        </p:nvGraphicFramePr>
        <p:xfrm>
          <a:off x="2405690" y="4772316"/>
          <a:ext cx="6670216" cy="1524000"/>
        </p:xfrm>
        <a:graphic>
          <a:graphicData uri="http://schemas.openxmlformats.org/drawingml/2006/table">
            <a:tbl>
              <a:tblPr/>
              <a:tblGrid>
                <a:gridCol w="2773259">
                  <a:extLst>
                    <a:ext uri="{9D8B030D-6E8A-4147-A177-3AD203B41FA5}">
                      <a16:colId xmlns:a16="http://schemas.microsoft.com/office/drawing/2014/main" val="2935096725"/>
                    </a:ext>
                  </a:extLst>
                </a:gridCol>
                <a:gridCol w="3896957">
                  <a:extLst>
                    <a:ext uri="{9D8B030D-6E8A-4147-A177-3AD203B41FA5}">
                      <a16:colId xmlns:a16="http://schemas.microsoft.com/office/drawing/2014/main" val="4844615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元素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B8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對應機制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B8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822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&lt;input&gt;、&lt;</a:t>
                      </a:r>
                      <a:r>
                        <a:rPr lang="en" sz="1400" b="0" i="0" dirty="0" err="1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textarea</a:t>
                      </a:r>
                      <a:r>
                        <a:rPr lang="en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&gt;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會綁定 </a:t>
                      </a:r>
                      <a:r>
                        <a:rPr lang="en" sz="1400" b="0" i="0" dirty="0">
                          <a:solidFill>
                            <a:srgbClr val="40B883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r>
                        <a:rPr lang="en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屬性，並偵聽 </a:t>
                      </a:r>
                      <a:r>
                        <a:rPr lang="en" sz="1400" b="0" i="0" dirty="0">
                          <a:solidFill>
                            <a:srgbClr val="40B883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input</a:t>
                      </a:r>
                      <a:r>
                        <a:rPr lang="en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事件。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969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&lt;input type="checkbox"&gt;、</a:t>
                      </a:r>
                      <a:br>
                        <a:rPr lang="en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</a:br>
                      <a:r>
                        <a:rPr lang="en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&lt;input type="radio"&gt;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會綁定 </a:t>
                      </a:r>
                      <a:r>
                        <a:rPr lang="en" sz="1400" b="0" i="0" dirty="0">
                          <a:solidFill>
                            <a:srgbClr val="40B883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checked</a:t>
                      </a:r>
                      <a:r>
                        <a:rPr lang="en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屬性，並偵聽 </a:t>
                      </a:r>
                      <a:r>
                        <a:rPr lang="en" sz="1400" b="0" i="0" dirty="0">
                          <a:solidFill>
                            <a:srgbClr val="40B883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change</a:t>
                      </a:r>
                      <a:r>
                        <a:rPr lang="en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事件。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416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&lt;select&gt;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會綁定 </a:t>
                      </a:r>
                      <a:r>
                        <a:rPr lang="en" sz="1400" b="0" i="0" dirty="0">
                          <a:solidFill>
                            <a:srgbClr val="40B883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value</a:t>
                      </a:r>
                      <a:r>
                        <a:rPr lang="en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屬性，並偵聽 </a:t>
                      </a:r>
                      <a:r>
                        <a:rPr lang="en" sz="1400" b="0" i="0" dirty="0">
                          <a:solidFill>
                            <a:srgbClr val="40B883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change</a:t>
                      </a:r>
                      <a:r>
                        <a:rPr lang="en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事件。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454561"/>
                  </a:ext>
                </a:extLst>
              </a:tr>
            </a:tbl>
          </a:graphicData>
        </a:graphic>
      </p:graphicFrame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1A68F6-048A-5745-B416-4390EAB6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45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18544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316473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12.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雙向綁定 </a:t>
              </a:r>
              <a:r>
                <a:rPr lang="en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v-model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2FCAEEC8-E495-E244-A0B5-81DE554A4E30}"/>
              </a:ext>
            </a:extLst>
          </p:cNvPr>
          <p:cNvSpPr/>
          <p:nvPr/>
        </p:nvSpPr>
        <p:spPr>
          <a:xfrm>
            <a:off x="2766155" y="2860390"/>
            <a:ext cx="6670216" cy="4453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968905-02B3-764D-A626-B9EE157B0E54}"/>
              </a:ext>
            </a:extLst>
          </p:cNvPr>
          <p:cNvSpPr/>
          <p:nvPr/>
        </p:nvSpPr>
        <p:spPr>
          <a:xfrm>
            <a:off x="3008833" y="2932675"/>
            <a:ext cx="63399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model.lazy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msg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C8BFE6-B2CC-AC45-A79E-CFD8B503A0DD}"/>
              </a:ext>
            </a:extLst>
          </p:cNvPr>
          <p:cNvSpPr/>
          <p:nvPr/>
        </p:nvSpPr>
        <p:spPr>
          <a:xfrm>
            <a:off x="2701047" y="1664073"/>
            <a:ext cx="6903395" cy="115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默認情況下，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v-model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會在每次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事件觸發時 更新數據。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若想改為在每次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change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意指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unFocus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，觸發時才更新數據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可加上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lazy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修飾符，將更新時間點往後移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(change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事件在</a:t>
            </a:r>
            <a:r>
              <a:rPr lang="zh-TW" altLang="en-US" sz="1400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事件之後</a:t>
            </a:r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TextBox 32">
            <a:extLst>
              <a:ext uri="{FF2B5EF4-FFF2-40B4-BE49-F238E27FC236}">
                <a16:creationId xmlns:a16="http://schemas.microsoft.com/office/drawing/2014/main" id="{25216227-82F4-BA4E-A5CC-C34C875FDC4C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修飾符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D17FED-CC25-734D-A576-0D942E211859}"/>
              </a:ext>
            </a:extLst>
          </p:cNvPr>
          <p:cNvSpPr/>
          <p:nvPr/>
        </p:nvSpPr>
        <p:spPr>
          <a:xfrm>
            <a:off x="2753185" y="4521385"/>
            <a:ext cx="6670216" cy="4453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2DA56E-F0F9-8A46-A7BB-36297B337A89}"/>
              </a:ext>
            </a:extLst>
          </p:cNvPr>
          <p:cNvSpPr/>
          <p:nvPr/>
        </p:nvSpPr>
        <p:spPr>
          <a:xfrm>
            <a:off x="2995863" y="4593670"/>
            <a:ext cx="63399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model.number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"age"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A6074F3-E4FE-444C-A58B-04BD3322DE79}"/>
              </a:ext>
            </a:extLst>
          </p:cNvPr>
          <p:cNvSpPr/>
          <p:nvPr/>
        </p:nvSpPr>
        <p:spPr>
          <a:xfrm>
            <a:off x="2688077" y="3803355"/>
            <a:ext cx="6814364" cy="66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如果想將輸入的文字格式，自動轉換為數字，</a:t>
            </a: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可以在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v-model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後添加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number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修飾符來管理輸入：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FD652B8-E9AF-F143-A179-0B05454B78D6}"/>
              </a:ext>
            </a:extLst>
          </p:cNvPr>
          <p:cNvSpPr/>
          <p:nvPr/>
        </p:nvSpPr>
        <p:spPr>
          <a:xfrm>
            <a:off x="2658873" y="5046022"/>
            <a:ext cx="7263340" cy="1524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是透過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parseFloat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 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來解析數值的，</a:t>
            </a:r>
            <a:br>
              <a:rPr lang="en-US" altLang="zh-C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如果該值無法被 </a:t>
            </a:r>
            <a:r>
              <a:rPr lang="en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parseFloat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處理，那麼將返回原值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前一次正常時的值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b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相比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=&gt; JavaScript 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中的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parseFloat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在無法解析會返回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NaN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當輸入框有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type="number"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時，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number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修飾符會自動啟用。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6F4B05-BCF6-984F-8DFD-D549193A4AE7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v-model</a:t>
            </a: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修飾符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888B5F2-2FAB-1541-9670-F29209A56BEF}"/>
              </a:ext>
            </a:extLst>
          </p:cNvPr>
          <p:cNvSpPr txBox="1"/>
          <p:nvPr/>
        </p:nvSpPr>
        <p:spPr>
          <a:xfrm>
            <a:off x="2420325" y="1361397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.lazy</a:t>
            </a:r>
            <a:endParaRPr kumimoji="1" lang="zh-TW" altLang="en-US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5892D1E-4F25-7F47-8F7E-F391455445A8}"/>
              </a:ext>
            </a:extLst>
          </p:cNvPr>
          <p:cNvSpPr txBox="1"/>
          <p:nvPr/>
        </p:nvSpPr>
        <p:spPr>
          <a:xfrm>
            <a:off x="2407354" y="343598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.number</a:t>
            </a:r>
            <a:endParaRPr kumimoji="1" lang="zh-TW" altLang="en-US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BEBB8C-EFE8-424E-AC18-EAF465D6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46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82143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FCAEEC8-E495-E244-A0B5-81DE554A4E30}"/>
              </a:ext>
            </a:extLst>
          </p:cNvPr>
          <p:cNvSpPr/>
          <p:nvPr/>
        </p:nvSpPr>
        <p:spPr>
          <a:xfrm>
            <a:off x="2760892" y="2129846"/>
            <a:ext cx="6670216" cy="4453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968905-02B3-764D-A626-B9EE157B0E54}"/>
              </a:ext>
            </a:extLst>
          </p:cNvPr>
          <p:cNvSpPr/>
          <p:nvPr/>
        </p:nvSpPr>
        <p:spPr>
          <a:xfrm>
            <a:off x="3042480" y="2211859"/>
            <a:ext cx="63399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model.trim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msg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C8BFE6-B2CC-AC45-A79E-CFD8B503A0DD}"/>
              </a:ext>
            </a:extLst>
          </p:cNvPr>
          <p:cNvSpPr/>
          <p:nvPr/>
        </p:nvSpPr>
        <p:spPr>
          <a:xfrm>
            <a:off x="2701047" y="1122587"/>
            <a:ext cx="4847617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想要 去除輸入的內容中 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兩端的空格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可以在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v-model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後添加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trim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修飾符：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76232EF-35E0-6845-B333-60F99CB65FE7}"/>
              </a:ext>
            </a:extLst>
          </p:cNvPr>
          <p:cNvSpPr txBox="1"/>
          <p:nvPr/>
        </p:nvSpPr>
        <p:spPr>
          <a:xfrm>
            <a:off x="2420325" y="768572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.trim</a:t>
            </a:r>
            <a:endParaRPr kumimoji="1" lang="zh-TW" altLang="en-US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B1A5BB7-3BDE-B04B-B06F-5CA59607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47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026EF9-8C7A-FC45-B285-17BD7E9C01A6}"/>
              </a:ext>
            </a:extLst>
          </p:cNvPr>
          <p:cNvSpPr/>
          <p:nvPr/>
        </p:nvSpPr>
        <p:spPr>
          <a:xfrm>
            <a:off x="2701047" y="2880051"/>
            <a:ext cx="4847617" cy="416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就可以自動去除 兩端 的空格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1235305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3728224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12.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雙向綁定 </a:t>
              </a:r>
              <a:r>
                <a:rPr lang="en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v-model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2FCAEEC8-E495-E244-A0B5-81DE554A4E30}"/>
              </a:ext>
            </a:extLst>
          </p:cNvPr>
          <p:cNvSpPr/>
          <p:nvPr/>
        </p:nvSpPr>
        <p:spPr>
          <a:xfrm>
            <a:off x="2449539" y="2334480"/>
            <a:ext cx="6670216" cy="4453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968905-02B3-764D-A626-B9EE157B0E54}"/>
              </a:ext>
            </a:extLst>
          </p:cNvPr>
          <p:cNvSpPr/>
          <p:nvPr/>
        </p:nvSpPr>
        <p:spPr>
          <a:xfrm>
            <a:off x="2692217" y="2406765"/>
            <a:ext cx="63399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CustomInput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v-model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searchText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/&gt;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TextBox 32">
            <a:extLst>
              <a:ext uri="{FF2B5EF4-FFF2-40B4-BE49-F238E27FC236}">
                <a16:creationId xmlns:a16="http://schemas.microsoft.com/office/drawing/2014/main" id="{25216227-82F4-BA4E-A5CC-C34C875FDC4C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修飾符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D17FED-CC25-734D-A576-0D942E211859}"/>
              </a:ext>
            </a:extLst>
          </p:cNvPr>
          <p:cNvSpPr/>
          <p:nvPr/>
        </p:nvSpPr>
        <p:spPr>
          <a:xfrm>
            <a:off x="2449539" y="3021167"/>
            <a:ext cx="6670216" cy="274994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2DA56E-F0F9-8A46-A7BB-36297B337A89}"/>
              </a:ext>
            </a:extLst>
          </p:cNvPr>
          <p:cNvSpPr/>
          <p:nvPr/>
        </p:nvSpPr>
        <p:spPr>
          <a:xfrm>
            <a:off x="2692217" y="3093452"/>
            <a:ext cx="66776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&lt;!-- </a:t>
            </a:r>
            <a:r>
              <a:rPr lang="en" altLang="zh-TW" sz="1400" dirty="0" err="1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CustomInput.vue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--&gt;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script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setup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defineProps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([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modelValue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])</a:t>
            </a:r>
          </a:p>
          <a:p>
            <a:r>
              <a:rPr lang="zh-TW" altLang="en-US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defineEmits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([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update:modelValue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])</a:t>
            </a: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script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:value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modelValue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@input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"$emit('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update:modelValue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', $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event.target.value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)"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6F4B05-BCF6-984F-8DFD-D549193A4AE7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組件上的 </a:t>
            </a:r>
            <a:r>
              <a:rPr lang="en" altLang="zh-TW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v-model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07C521-80A0-DB4F-ACB4-85D07219360A}"/>
              </a:ext>
            </a:extLst>
          </p:cNvPr>
          <p:cNvSpPr/>
          <p:nvPr/>
        </p:nvSpPr>
        <p:spPr>
          <a:xfrm>
            <a:off x="2303908" y="1391289"/>
            <a:ext cx="6815847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默認情況下，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v-model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在組件上都是使用 </a:t>
            </a:r>
            <a:r>
              <a:rPr lang="en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modelValue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作為 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prop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b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並以 </a:t>
            </a:r>
            <a:r>
              <a:rPr lang="en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update:modelValue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作為對應的事件。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5A85B4C-EFAA-8A48-8975-F2CC44CB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48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05375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FCAEEC8-E495-E244-A0B5-81DE554A4E30}"/>
              </a:ext>
            </a:extLst>
          </p:cNvPr>
          <p:cNvSpPr/>
          <p:nvPr/>
        </p:nvSpPr>
        <p:spPr>
          <a:xfrm>
            <a:off x="2460691" y="1128250"/>
            <a:ext cx="6670216" cy="4453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968905-02B3-764D-A626-B9EE157B0E54}"/>
              </a:ext>
            </a:extLst>
          </p:cNvPr>
          <p:cNvSpPr/>
          <p:nvPr/>
        </p:nvSpPr>
        <p:spPr>
          <a:xfrm>
            <a:off x="2703369" y="1200535"/>
            <a:ext cx="63399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CustomInput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v-model:title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searchText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/&gt;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D17FED-CC25-734D-A576-0D942E211859}"/>
              </a:ext>
            </a:extLst>
          </p:cNvPr>
          <p:cNvSpPr/>
          <p:nvPr/>
        </p:nvSpPr>
        <p:spPr>
          <a:xfrm>
            <a:off x="2460691" y="1814937"/>
            <a:ext cx="6670216" cy="274994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2DA56E-F0F9-8A46-A7BB-36297B337A89}"/>
              </a:ext>
            </a:extLst>
          </p:cNvPr>
          <p:cNvSpPr/>
          <p:nvPr/>
        </p:nvSpPr>
        <p:spPr>
          <a:xfrm>
            <a:off x="2703369" y="1887222"/>
            <a:ext cx="66776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&lt;!-- </a:t>
            </a:r>
            <a:r>
              <a:rPr lang="en" altLang="zh-TW" sz="1400" dirty="0" err="1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CustomInput.vue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--&gt;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script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setup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defineProps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([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'title'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])</a:t>
            </a:r>
          </a:p>
          <a:p>
            <a:r>
              <a:rPr lang="zh-TW" altLang="en-US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-US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defineEmits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([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update:title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])</a:t>
            </a: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script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:value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"title"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@input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"$emit('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update:title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', $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event.target.value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)"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07C521-80A0-DB4F-ACB4-85D07219360A}"/>
              </a:ext>
            </a:extLst>
          </p:cNvPr>
          <p:cNvSpPr/>
          <p:nvPr/>
        </p:nvSpPr>
        <p:spPr>
          <a:xfrm>
            <a:off x="2334516" y="589003"/>
            <a:ext cx="6815847" cy="41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也可以自定義參數名：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03EB805-CA68-0848-A20F-3FEB06E8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49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945731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ESM (</a:t>
            </a: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ES6 Modules</a:t>
            </a: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sz="32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4"/>
            <a:ext cx="10939346" cy="374778"/>
            <a:chOff x="626327" y="200704"/>
            <a:chExt cx="10939346" cy="374778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01. </a:t>
              </a:r>
              <a:r>
                <a:rPr lang="e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Module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發展史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32">
              <a:extLst>
                <a:ext uri="{FF2B5EF4-FFF2-40B4-BE49-F238E27FC236}">
                  <a16:creationId xmlns:a16="http://schemas.microsoft.com/office/drawing/2014/main" id="{90319A5F-41CE-EF40-9C6A-E531E654C871}"/>
                </a:ext>
              </a:extLst>
            </p:cNvPr>
            <p:cNvSpPr txBox="1"/>
            <p:nvPr/>
          </p:nvSpPr>
          <p:spPr>
            <a:xfrm>
              <a:off x="9018622" y="200704"/>
              <a:ext cx="254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ESM ( ES6 Modules )</a:t>
              </a: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04BF79F8-9DC1-F44F-BC52-C32D10A5EDA7}"/>
              </a:ext>
            </a:extLst>
          </p:cNvPr>
          <p:cNvSpPr txBox="1"/>
          <p:nvPr/>
        </p:nvSpPr>
        <p:spPr>
          <a:xfrm>
            <a:off x="1799774" y="1263756"/>
            <a:ext cx="8087470" cy="1155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早期在瀏覽器並沒有原生的 </a:t>
            </a:r>
            <a:r>
              <a:rPr kumimoji="1"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module</a:t>
            </a:r>
            <a:r>
              <a:rPr kumimoji="1"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機制，所以才會產生出不同標準，</a:t>
            </a:r>
          </a:p>
          <a:p>
            <a:pPr>
              <a:lnSpc>
                <a:spcPct val="150000"/>
              </a:lnSpc>
            </a:pP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但是這點在 </a:t>
            </a:r>
            <a:r>
              <a:rPr kumimoji="1"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ES6 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的時候有了改變，因為 </a:t>
            </a:r>
            <a:r>
              <a:rPr kumimoji="1"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ES6</a:t>
            </a:r>
            <a:r>
              <a:rPr kumimoji="1"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的規範裡終於有 瀏覽器原生</a:t>
            </a:r>
            <a:r>
              <a:rPr kumimoji="1"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module 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了！</a:t>
            </a:r>
          </a:p>
          <a:p>
            <a:pPr>
              <a:lnSpc>
                <a:spcPct val="150000"/>
              </a:lnSpc>
            </a:pP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稱</a:t>
            </a:r>
            <a:r>
              <a:rPr kumimoji="1" lang="zh-CN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ES6 Modules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，簡稱 </a:t>
            </a:r>
            <a:r>
              <a:rPr kumimoji="1"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ESM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EDE58E-2EC9-2A44-AABF-E4289801EDD4}"/>
              </a:ext>
            </a:extLst>
          </p:cNvPr>
          <p:cNvSpPr txBox="1"/>
          <p:nvPr/>
        </p:nvSpPr>
        <p:spPr>
          <a:xfrm>
            <a:off x="2596149" y="3186015"/>
            <a:ext cx="31963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 </a:t>
            </a:r>
            <a:r>
              <a:rPr lang="en" altLang="zh-TW" sz="1400" dirty="0" err="1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profile.js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firstName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'Michael'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;</a:t>
            </a:r>
          </a:p>
          <a:p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lastName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'Jackson'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;</a:t>
            </a:r>
          </a:p>
          <a:p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year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B5CEA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1958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;</a:t>
            </a:r>
          </a:p>
          <a:p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export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{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firstName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lastName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year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};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E694CBE-5453-AA47-B3B5-751D7268B168}"/>
              </a:ext>
            </a:extLst>
          </p:cNvPr>
          <p:cNvSpPr txBox="1"/>
          <p:nvPr/>
        </p:nvSpPr>
        <p:spPr>
          <a:xfrm>
            <a:off x="2596149" y="5171031"/>
            <a:ext cx="46752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 </a:t>
            </a:r>
            <a:r>
              <a:rPr lang="en" altLang="zh-TW" sz="1400" dirty="0" err="1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main.js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{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firstName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lastName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year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 </a:t>
            </a:r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from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'./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profile.js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;</a:t>
            </a:r>
          </a:p>
          <a:p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function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setName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element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 {</a:t>
            </a: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element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textContent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firstName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+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 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+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lastName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491FFF-0510-BE43-80A2-10130E51E941}"/>
              </a:ext>
            </a:extLst>
          </p:cNvPr>
          <p:cNvSpPr/>
          <p:nvPr/>
        </p:nvSpPr>
        <p:spPr>
          <a:xfrm>
            <a:off x="2543645" y="3059532"/>
            <a:ext cx="7032155" cy="141210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B7726D-6AC8-C44D-876B-6090FF6B1FBE}"/>
              </a:ext>
            </a:extLst>
          </p:cNvPr>
          <p:cNvSpPr/>
          <p:nvPr/>
        </p:nvSpPr>
        <p:spPr>
          <a:xfrm>
            <a:off x="2543645" y="5038917"/>
            <a:ext cx="7032155" cy="141763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0FECFFD-A892-3B4A-844B-06A6BB12CE3F}"/>
              </a:ext>
            </a:extLst>
          </p:cNvPr>
          <p:cNvSpPr txBox="1"/>
          <p:nvPr/>
        </p:nvSpPr>
        <p:spPr>
          <a:xfrm>
            <a:off x="1799774" y="269020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TW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export </a:t>
            </a:r>
            <a:r>
              <a:rPr kumimoji="1" lang="zh-TW" altLang="en-US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語法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1C5D29-7D7B-6C49-AF51-42BB33E8DD80}"/>
              </a:ext>
            </a:extLst>
          </p:cNvPr>
          <p:cNvSpPr txBox="1"/>
          <p:nvPr/>
        </p:nvSpPr>
        <p:spPr>
          <a:xfrm>
            <a:off x="1799774" y="4622087"/>
            <a:ext cx="173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TW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 </a:t>
            </a:r>
            <a:r>
              <a:rPr kumimoji="1" lang="zh-TW" altLang="en-US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語法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116BF4-1842-6A49-92A8-E214A718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5586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2">
            <a:extLst>
              <a:ext uri="{FF2B5EF4-FFF2-40B4-BE49-F238E27FC236}">
                <a16:creationId xmlns:a16="http://schemas.microsoft.com/office/drawing/2014/main" id="{7D5F2182-FE41-A447-B590-337DBD98F22C}"/>
              </a:ext>
            </a:extLst>
          </p:cNvPr>
          <p:cNvSpPr txBox="1"/>
          <p:nvPr/>
        </p:nvSpPr>
        <p:spPr>
          <a:xfrm>
            <a:off x="2599176" y="3888644"/>
            <a:ext cx="254705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" altLang="zh-CN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reactive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758FE303-7F2F-6845-AECB-F6C7D130845C}"/>
              </a:ext>
            </a:extLst>
          </p:cNvPr>
          <p:cNvCxnSpPr/>
          <p:nvPr/>
        </p:nvCxnSpPr>
        <p:spPr>
          <a:xfrm>
            <a:off x="2304839" y="4229968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7">
            <a:extLst>
              <a:ext uri="{FF2B5EF4-FFF2-40B4-BE49-F238E27FC236}">
                <a16:creationId xmlns:a16="http://schemas.microsoft.com/office/drawing/2014/main" id="{94A88860-8DF8-EC4D-88F3-FC7FE271EB5B}"/>
              </a:ext>
            </a:extLst>
          </p:cNvPr>
          <p:cNvSpPr/>
          <p:nvPr/>
        </p:nvSpPr>
        <p:spPr>
          <a:xfrm>
            <a:off x="2252456" y="4177585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0915D856-CFEA-CC41-8E28-A3A7A8F62048}"/>
              </a:ext>
            </a:extLst>
          </p:cNvPr>
          <p:cNvSpPr txBox="1"/>
          <p:nvPr/>
        </p:nvSpPr>
        <p:spPr>
          <a:xfrm>
            <a:off x="2599176" y="4450598"/>
            <a:ext cx="32106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用 </a:t>
            </a:r>
            <a:r>
              <a:rPr lang="en" altLang="zh-CN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ref() </a:t>
            </a:r>
            <a:r>
              <a:rPr lang="zh-CN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定義響應式變數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11" name="Straight Connector 5">
            <a:extLst>
              <a:ext uri="{FF2B5EF4-FFF2-40B4-BE49-F238E27FC236}">
                <a16:creationId xmlns:a16="http://schemas.microsoft.com/office/drawing/2014/main" id="{78456E74-34C8-DC4F-AB05-126571FB2F1F}"/>
              </a:ext>
            </a:extLst>
          </p:cNvPr>
          <p:cNvCxnSpPr/>
          <p:nvPr/>
        </p:nvCxnSpPr>
        <p:spPr>
          <a:xfrm>
            <a:off x="2304839" y="4791922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7">
            <a:extLst>
              <a:ext uri="{FF2B5EF4-FFF2-40B4-BE49-F238E27FC236}">
                <a16:creationId xmlns:a16="http://schemas.microsoft.com/office/drawing/2014/main" id="{EF402DCA-A56C-8D45-8B73-3A320BE37C9D}"/>
              </a:ext>
            </a:extLst>
          </p:cNvPr>
          <p:cNvSpPr/>
          <p:nvPr/>
        </p:nvSpPr>
        <p:spPr>
          <a:xfrm>
            <a:off x="2252456" y="4739539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C28A99CE-3000-3C4F-8177-1351350E8AB8}"/>
              </a:ext>
            </a:extLst>
          </p:cNvPr>
          <p:cNvSpPr txBox="1"/>
          <p:nvPr/>
        </p:nvSpPr>
        <p:spPr>
          <a:xfrm>
            <a:off x="2174981" y="1754728"/>
            <a:ext cx="8486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響應式 </a:t>
            </a:r>
            <a:r>
              <a:rPr lang="en-US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(</a:t>
            </a:r>
            <a:r>
              <a:rPr lang="en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reactive</a:t>
            </a:r>
            <a:r>
              <a:rPr lang="zh-TW" altLang="en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、</a:t>
            </a:r>
            <a:r>
              <a:rPr lang="en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 ref)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DF5CB3F-590C-4F45-A0E2-95CCF4905AB6}"/>
              </a:ext>
            </a:extLst>
          </p:cNvPr>
          <p:cNvGrpSpPr/>
          <p:nvPr/>
        </p:nvGrpSpPr>
        <p:grpSpPr>
          <a:xfrm>
            <a:off x="668893" y="1882985"/>
            <a:ext cx="1460900" cy="1355322"/>
            <a:chOff x="668893" y="2117160"/>
            <a:chExt cx="1460900" cy="1355322"/>
          </a:xfrm>
        </p:grpSpPr>
        <p:cxnSp>
          <p:nvCxnSpPr>
            <p:cNvPr id="16" name="Straight Connector 16">
              <a:extLst>
                <a:ext uri="{FF2B5EF4-FFF2-40B4-BE49-F238E27FC236}">
                  <a16:creationId xmlns:a16="http://schemas.microsoft.com/office/drawing/2014/main" id="{489118E0-ABC3-F240-A74B-C21263450A53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45089286-3F53-5548-A22C-DF0C435CEE22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13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A658506D-62AF-1D41-9102-8149D699D8ED}"/>
              </a:ext>
            </a:extLst>
          </p:cNvPr>
          <p:cNvSpPr/>
          <p:nvPr/>
        </p:nvSpPr>
        <p:spPr>
          <a:xfrm>
            <a:off x="2252455" y="2687209"/>
            <a:ext cx="8612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Vue3 Composition API </a:t>
            </a: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是透過 </a:t>
            </a:r>
            <a:r>
              <a:rPr lang="en" altLang="zh-TW" spc="3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reactive </a:t>
            </a:r>
            <a:r>
              <a:rPr lang="zh-CN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en-US" altLang="zh-TW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pc="3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</a:t>
            </a:r>
            <a:r>
              <a:rPr lang="zh-TW" altLang="en-US" spc="3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來定義資料</a:t>
            </a:r>
          </a:p>
        </p:txBody>
      </p:sp>
      <p:sp>
        <p:nvSpPr>
          <p:cNvPr id="22" name="TextBox 32">
            <a:extLst>
              <a:ext uri="{FF2B5EF4-FFF2-40B4-BE49-F238E27FC236}">
                <a16:creationId xmlns:a16="http://schemas.microsoft.com/office/drawing/2014/main" id="{492A8625-7E87-CC48-9070-0272FBF77C05}"/>
              </a:ext>
            </a:extLst>
          </p:cNvPr>
          <p:cNvSpPr txBox="1"/>
          <p:nvPr/>
        </p:nvSpPr>
        <p:spPr>
          <a:xfrm>
            <a:off x="2599176" y="5062071"/>
            <a:ext cx="32106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reactive vs ref</a:t>
            </a:r>
          </a:p>
        </p:txBody>
      </p:sp>
      <p:cxnSp>
        <p:nvCxnSpPr>
          <p:cNvPr id="23" name="Straight Connector 5">
            <a:extLst>
              <a:ext uri="{FF2B5EF4-FFF2-40B4-BE49-F238E27FC236}">
                <a16:creationId xmlns:a16="http://schemas.microsoft.com/office/drawing/2014/main" id="{8BA0863F-762D-F744-A563-78D555736381}"/>
              </a:ext>
            </a:extLst>
          </p:cNvPr>
          <p:cNvCxnSpPr/>
          <p:nvPr/>
        </p:nvCxnSpPr>
        <p:spPr>
          <a:xfrm>
            <a:off x="2304839" y="5403395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7">
            <a:extLst>
              <a:ext uri="{FF2B5EF4-FFF2-40B4-BE49-F238E27FC236}">
                <a16:creationId xmlns:a16="http://schemas.microsoft.com/office/drawing/2014/main" id="{D3C5B084-63B7-384E-B9B5-CFB30FC06F9E}"/>
              </a:ext>
            </a:extLst>
          </p:cNvPr>
          <p:cNvSpPr/>
          <p:nvPr/>
        </p:nvSpPr>
        <p:spPr>
          <a:xfrm>
            <a:off x="2252456" y="5351012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492242C-C9FF-7F47-A326-9A4273A1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50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9415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345929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13.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響應式 </a:t>
              </a:r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(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reactive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、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ref)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32">
            <a:extLst>
              <a:ext uri="{FF2B5EF4-FFF2-40B4-BE49-F238E27FC236}">
                <a16:creationId xmlns:a16="http://schemas.microsoft.com/office/drawing/2014/main" id="{25216227-82F4-BA4E-A5CC-C34C875FDC4C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reactive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D17FED-CC25-734D-A576-0D942E211859}"/>
              </a:ext>
            </a:extLst>
          </p:cNvPr>
          <p:cNvSpPr/>
          <p:nvPr/>
        </p:nvSpPr>
        <p:spPr>
          <a:xfrm>
            <a:off x="2574932" y="2223497"/>
            <a:ext cx="6670216" cy="39639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2DA56E-F0F9-8A46-A7BB-36297B337A89}"/>
              </a:ext>
            </a:extLst>
          </p:cNvPr>
          <p:cNvSpPr/>
          <p:nvPr/>
        </p:nvSpPr>
        <p:spPr>
          <a:xfrm>
            <a:off x="2817610" y="2295783"/>
            <a:ext cx="628747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script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setup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{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reactive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 </a:t>
            </a:r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from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’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state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reactive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{</a:t>
            </a: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count: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B5CEA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} )</a:t>
            </a: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function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increment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 {</a:t>
            </a: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lang="zh-TW" altLang="en-US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state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count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++</a:t>
            </a: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}</a:t>
            </a: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script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@click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"increment"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{{ 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state.count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}}</a:t>
            </a: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6F4B05-BCF6-984F-8DFD-D549193A4AE7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reactive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FC8B11-3AA0-B34C-90FA-6F3ACA738B83}"/>
              </a:ext>
            </a:extLst>
          </p:cNvPr>
          <p:cNvSpPr/>
          <p:nvPr/>
        </p:nvSpPr>
        <p:spPr>
          <a:xfrm>
            <a:off x="2502116" y="1261970"/>
            <a:ext cx="6815847" cy="78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dirty="0">
                <a:solidFill>
                  <a:srgbClr val="D4D4D4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使用方式：</a:t>
            </a:r>
            <a:br>
              <a:rPr lang="en-US" altLang="zh-CN" sz="1600" b="0" dirty="0">
                <a:solidFill>
                  <a:srgbClr val="D4D4D4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CN" altLang="en-US" sz="1600" b="0" dirty="0">
                <a:solidFill>
                  <a:srgbClr val="D4D4D4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將響應的資料以物件格式，放到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1600" b="0" dirty="0">
                <a:solidFill>
                  <a:srgbClr val="40B88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reactive()</a:t>
            </a:r>
            <a:r>
              <a:rPr lang="zh-TW" altLang="en-US" sz="1600" b="0" dirty="0">
                <a:solidFill>
                  <a:srgbClr val="40B88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中。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0ADB22-F080-7A4E-A70E-7B8DB5364B08}"/>
              </a:ext>
            </a:extLst>
          </p:cNvPr>
          <p:cNvSpPr/>
          <p:nvPr/>
        </p:nvSpPr>
        <p:spPr>
          <a:xfrm>
            <a:off x="2898843" y="2879386"/>
            <a:ext cx="4270443" cy="85441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156840-2016-9541-9100-EB65005C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51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39577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AED17FED-CC25-734D-A576-0D942E211859}"/>
              </a:ext>
            </a:extLst>
          </p:cNvPr>
          <p:cNvSpPr/>
          <p:nvPr/>
        </p:nvSpPr>
        <p:spPr>
          <a:xfrm>
            <a:off x="2244191" y="3881466"/>
            <a:ext cx="7853119" cy="1152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2DA56E-F0F9-8A46-A7BB-36297B337A89}"/>
              </a:ext>
            </a:extLst>
          </p:cNvPr>
          <p:cNvSpPr/>
          <p:nvPr/>
        </p:nvSpPr>
        <p:spPr>
          <a:xfrm>
            <a:off x="2486870" y="3953751"/>
            <a:ext cx="62874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state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reactive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({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count: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B5CEA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})</a:t>
            </a: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上面的引用 </a:t>
            </a:r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({ 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count: 0 })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將不再被追蹤 </a:t>
            </a:r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響應性連接已丟失！</a:t>
            </a:r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state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reactive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({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count: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B5CEA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043D5B-DA88-5F4F-A6CB-6C6E21DE5578}"/>
              </a:ext>
            </a:extLst>
          </p:cNvPr>
          <p:cNvSpPr txBox="1"/>
          <p:nvPr/>
        </p:nvSpPr>
        <p:spPr>
          <a:xfrm>
            <a:off x="2089585" y="708864"/>
            <a:ext cx="244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reactive()</a:t>
            </a:r>
            <a:r>
              <a:rPr kumimoji="1" lang="zh-TW" altLang="en-US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的局限性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1F8A82-2B8B-654B-AD5A-7822FBA92311}"/>
              </a:ext>
            </a:extLst>
          </p:cNvPr>
          <p:cNvSpPr/>
          <p:nvPr/>
        </p:nvSpPr>
        <p:spPr>
          <a:xfrm>
            <a:off x="2414904" y="1078196"/>
            <a:ext cx="7838049" cy="2632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僅對物件類型有效（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Object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Array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Map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），</a:t>
            </a:r>
            <a:b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而對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string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number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 </a:t>
            </a:r>
            <a:r>
              <a:rPr lang="en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boolean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這樣的 原始類型 無效。</a:t>
            </a: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的響應式系統 是 通過屬性訪問進行追踪的，</a:t>
            </a:r>
            <a:b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因此必須始終保持對該響應式物件的相同引用。</a:t>
            </a:r>
            <a:b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意味著 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不可以隨意地替換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成另一個響應式物件，</a:t>
            </a:r>
            <a:b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因為這將導致對一開始引用的響應性連接消失：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431D4E-FB7F-9748-AC51-2CFC9FFE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52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7474079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345929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13.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響應式 </a:t>
              </a:r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(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reactive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、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ref)</a:t>
              </a:r>
              <a:endPara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32">
            <a:extLst>
              <a:ext uri="{FF2B5EF4-FFF2-40B4-BE49-F238E27FC236}">
                <a16:creationId xmlns:a16="http://schemas.microsoft.com/office/drawing/2014/main" id="{25216227-82F4-BA4E-A5CC-C34C875FDC4C}"/>
              </a:ext>
            </a:extLst>
          </p:cNvPr>
          <p:cNvSpPr txBox="1"/>
          <p:nvPr/>
        </p:nvSpPr>
        <p:spPr>
          <a:xfrm>
            <a:off x="8326878" y="200704"/>
            <a:ext cx="323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用  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ref()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 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 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定義響應式變量</a:t>
            </a:r>
            <a:endParaRPr lang="en" altLang="zh-TW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D17FED-CC25-734D-A576-0D942E211859}"/>
              </a:ext>
            </a:extLst>
          </p:cNvPr>
          <p:cNvSpPr/>
          <p:nvPr/>
        </p:nvSpPr>
        <p:spPr>
          <a:xfrm>
            <a:off x="1488332" y="2420598"/>
            <a:ext cx="8959174" cy="89908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2DA56E-F0F9-8A46-A7BB-36297B337A89}"/>
              </a:ext>
            </a:extLst>
          </p:cNvPr>
          <p:cNvSpPr/>
          <p:nvPr/>
        </p:nvSpPr>
        <p:spPr>
          <a:xfrm>
            <a:off x="1660018" y="2492883"/>
            <a:ext cx="87081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{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 </a:t>
            </a:r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from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count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B5CEA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6F4B05-BCF6-984F-8DFD-D549193A4AE7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 </a:t>
            </a:r>
            <a:r>
              <a:rPr lang="en" altLang="zh-TW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ref() </a:t>
            </a: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定義響應式變數</a:t>
            </a:r>
            <a:endParaRPr lang="en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FC8B11-3AA0-B34C-90FA-6F3ACA738B83}"/>
              </a:ext>
            </a:extLst>
          </p:cNvPr>
          <p:cNvSpPr/>
          <p:nvPr/>
        </p:nvSpPr>
        <p:spPr>
          <a:xfrm>
            <a:off x="1379621" y="1505392"/>
            <a:ext cx="9163456" cy="416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6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C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提供了一個 </a:t>
            </a:r>
            <a:r>
              <a:rPr lang="en" altLang="zh-CN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ref() 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方法，是一個可以使用任何值類型的響應式變數</a:t>
            </a:r>
            <a:r>
              <a:rPr lang="zh-CN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24F721-C4CF-AE46-8BA5-FE8ABD89CC5A}"/>
              </a:ext>
            </a:extLst>
          </p:cNvPr>
          <p:cNvSpPr/>
          <p:nvPr/>
        </p:nvSpPr>
        <p:spPr>
          <a:xfrm>
            <a:off x="1379621" y="3779590"/>
            <a:ext cx="80075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ref()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將傳入參數的值包裝為一個帶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屬性的 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物件：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E6AD40-B340-D748-98A2-4370CB1FA0CB}"/>
              </a:ext>
            </a:extLst>
          </p:cNvPr>
          <p:cNvSpPr/>
          <p:nvPr/>
        </p:nvSpPr>
        <p:spPr>
          <a:xfrm>
            <a:off x="1488332" y="4268296"/>
            <a:ext cx="8959174" cy="17654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9B4ACA-1B70-8B42-A5A0-B4094C8D13DB}"/>
              </a:ext>
            </a:extLst>
          </p:cNvPr>
          <p:cNvSpPr/>
          <p:nvPr/>
        </p:nvSpPr>
        <p:spPr>
          <a:xfrm>
            <a:off x="1660018" y="4340581"/>
            <a:ext cx="870819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count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B5CEA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console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log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count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	 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 { value: 0 }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console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log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count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 0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count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++;</a:t>
            </a:r>
          </a:p>
          <a:p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console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log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count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 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 1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7003DF-C958-624B-8AB5-F66F3D47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53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20626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>
            <a:extLst>
              <a:ext uri="{FF2B5EF4-FFF2-40B4-BE49-F238E27FC236}">
                <a16:creationId xmlns:a16="http://schemas.microsoft.com/office/drawing/2014/main" id="{05E8FE58-67CF-B242-AE5E-2E7A1E28A5BB}"/>
              </a:ext>
            </a:extLst>
          </p:cNvPr>
          <p:cNvSpPr txBox="1"/>
          <p:nvPr/>
        </p:nvSpPr>
        <p:spPr>
          <a:xfrm>
            <a:off x="1675257" y="1117549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 </a:t>
            </a:r>
            <a:r>
              <a:rPr kumimoji="1" lang="zh-TW" altLang="en-US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在模板中的自動解包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DF3E01-71D1-0F4F-A29F-9B2EE5E6FD5F}"/>
              </a:ext>
            </a:extLst>
          </p:cNvPr>
          <p:cNvSpPr/>
          <p:nvPr/>
        </p:nvSpPr>
        <p:spPr>
          <a:xfrm>
            <a:off x="1942208" y="1495034"/>
            <a:ext cx="7271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 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在模板中引用時，會自動解包，在模板中不需要使用</a:t>
            </a:r>
            <a:r>
              <a:rPr lang="zh-TW" altLang="en-US" sz="16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zh-TW" altLang="en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99DC9D1-9431-1546-9B13-C0C030DDF46C}"/>
              </a:ext>
            </a:extLst>
          </p:cNvPr>
          <p:cNvSpPr/>
          <p:nvPr/>
        </p:nvSpPr>
        <p:spPr>
          <a:xfrm>
            <a:off x="1754549" y="2084933"/>
            <a:ext cx="8959174" cy="348914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EA6F6B4-9F8A-8D46-901D-BCB07BA030F8}"/>
              </a:ext>
            </a:extLst>
          </p:cNvPr>
          <p:cNvSpPr/>
          <p:nvPr/>
        </p:nvSpPr>
        <p:spPr>
          <a:xfrm>
            <a:off x="1926235" y="2157218"/>
            <a:ext cx="870819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script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setup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{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 </a:t>
            </a:r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from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‘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count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B5CEA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function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increment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 {</a:t>
            </a:r>
          </a:p>
          <a:p>
            <a:r>
              <a:rPr lang="zh-TW" altLang="en-US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count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++;</a:t>
            </a:r>
          </a:p>
          <a:p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</a:t>
            </a: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script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@click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"increment"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{{ count }} 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&lt;!--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無需 </a:t>
            </a:r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 --&gt;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A1F0149-1B13-B94B-9F78-910BE385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54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8550542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345929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13.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響應式 </a:t>
              </a:r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(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reactive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、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ref)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32">
            <a:extLst>
              <a:ext uri="{FF2B5EF4-FFF2-40B4-BE49-F238E27FC236}">
                <a16:creationId xmlns:a16="http://schemas.microsoft.com/office/drawing/2014/main" id="{25216227-82F4-BA4E-A5CC-C34C875FDC4C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reactive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6F4B05-BCF6-984F-8DFD-D549193A4AE7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reactive vs. ref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136398F-7099-4F43-88A9-A53C851E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55</a:t>
            </a:fld>
            <a:endParaRPr kumimoji="1" lang="zh-TW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163A095-D952-8A44-8B2E-025F76DB7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737148"/>
              </p:ext>
            </p:extLst>
          </p:nvPr>
        </p:nvGraphicFramePr>
        <p:xfrm>
          <a:off x="1902770" y="1648116"/>
          <a:ext cx="6670216" cy="1524000"/>
        </p:xfrm>
        <a:graphic>
          <a:graphicData uri="http://schemas.openxmlformats.org/drawingml/2006/table">
            <a:tbl>
              <a:tblPr/>
              <a:tblGrid>
                <a:gridCol w="1750538">
                  <a:extLst>
                    <a:ext uri="{9D8B030D-6E8A-4147-A177-3AD203B41FA5}">
                      <a16:colId xmlns:a16="http://schemas.microsoft.com/office/drawing/2014/main" val="2935096725"/>
                    </a:ext>
                  </a:extLst>
                </a:gridCol>
                <a:gridCol w="2459839">
                  <a:extLst>
                    <a:ext uri="{9D8B030D-6E8A-4147-A177-3AD203B41FA5}">
                      <a16:colId xmlns:a16="http://schemas.microsoft.com/office/drawing/2014/main" val="484461556"/>
                    </a:ext>
                  </a:extLst>
                </a:gridCol>
                <a:gridCol w="2459839">
                  <a:extLst>
                    <a:ext uri="{9D8B030D-6E8A-4147-A177-3AD203B41FA5}">
                      <a16:colId xmlns:a16="http://schemas.microsoft.com/office/drawing/2014/main" val="212892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TW" altLang="en-US" sz="1400" b="0" i="0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B8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reactive</a:t>
                      </a:r>
                      <a:endParaRPr lang="zh-TW" altLang="en-US" sz="1400" b="0" i="0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B88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ref</a:t>
                      </a:r>
                      <a:endParaRPr lang="zh-TW" altLang="en-US" sz="1400" b="0" i="0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B8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822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接收參數</a:t>
                      </a:r>
                      <a:endParaRPr lang="en" sz="1400" b="0" i="0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物件型別</a:t>
                      </a:r>
                      <a:r>
                        <a:rPr lang="en-US" altLang="zh-TW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(Object</a:t>
                      </a:r>
                      <a:r>
                        <a:rPr lang="zh-TW" altLang="en-US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、</a:t>
                      </a:r>
                      <a:r>
                        <a:rPr lang="en-US" altLang="zh-TW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Array</a:t>
                      </a:r>
                      <a:r>
                        <a:rPr lang="zh-TW" altLang="en-US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、</a:t>
                      </a:r>
                      <a:r>
                        <a:rPr lang="en-US" altLang="zh-TW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Map</a:t>
                      </a:r>
                      <a:r>
                        <a:rPr lang="zh-TW" altLang="en-US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、</a:t>
                      </a:r>
                      <a:r>
                        <a:rPr lang="en-US" altLang="zh-TW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Set)</a:t>
                      </a:r>
                      <a:endParaRPr lang="zh-TW" altLang="en-US" sz="1400" b="0" i="0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都可以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969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回傳</a:t>
                      </a:r>
                      <a:endParaRPr lang="en" sz="1400" b="0" i="0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altLang="zh-TW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Proxy </a:t>
                      </a:r>
                      <a:r>
                        <a:rPr lang="zh-TW" altLang="en-US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物件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altLang="zh-TW" sz="1400" b="0" i="0" dirty="0" err="1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RefImpl</a:t>
                      </a:r>
                      <a:r>
                        <a:rPr lang="en" altLang="zh-TW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zh-TW" altLang="en-US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物件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416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取值</a:t>
                      </a:r>
                      <a:endParaRPr lang="en" sz="1400" b="0" i="0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與普通物件使用方式一樣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.value </a:t>
                      </a:r>
                      <a:r>
                        <a:rPr lang="zh-TW" altLang="en-US" sz="1400" b="0" i="0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方式取值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454561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EAB802B-3DBE-514A-BE5D-A5E99E6362B4}"/>
              </a:ext>
            </a:extLst>
          </p:cNvPr>
          <p:cNvSpPr/>
          <p:nvPr/>
        </p:nvSpPr>
        <p:spPr>
          <a:xfrm>
            <a:off x="1902770" y="3584226"/>
            <a:ext cx="72719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兩者最大差異在於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接收參數：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reactive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只能放物件型別，</a:t>
            </a:r>
            <a:r>
              <a:rPr lang="en-US" altLang="zh-CN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</a:t>
            </a:r>
            <a:r>
              <a:rPr lang="en-US" altLang="zh-C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都可以。</a:t>
            </a:r>
            <a:endParaRPr lang="en-US" altLang="zh-CN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solidFill>
                  <a:srgbClr val="D4D4D4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取值時：</a:t>
            </a:r>
            <a:r>
              <a:rPr lang="en-US" altLang="zh-CN" sz="1600" b="0" dirty="0">
                <a:solidFill>
                  <a:srgbClr val="40B88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en-US" altLang="zh-CN" sz="1600" b="0" dirty="0">
                <a:solidFill>
                  <a:srgbClr val="40B88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&lt;script&gt;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內，需要從</a:t>
            </a:r>
            <a:r>
              <a:rPr lang="zh-TW" altLang="en-US" sz="1600" b="0" dirty="0">
                <a:solidFill>
                  <a:srgbClr val="D4D4D4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1600" b="0" dirty="0">
                <a:solidFill>
                  <a:srgbClr val="40B88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.value 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值。</a:t>
            </a:r>
            <a:endParaRPr lang="zh-TW" altLang="en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93136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2">
            <a:extLst>
              <a:ext uri="{FF2B5EF4-FFF2-40B4-BE49-F238E27FC236}">
                <a16:creationId xmlns:a16="http://schemas.microsoft.com/office/drawing/2014/main" id="{EB7BD04C-D055-DE40-8803-00D3180D0A29}"/>
              </a:ext>
            </a:extLst>
          </p:cNvPr>
          <p:cNvSpPr txBox="1"/>
          <p:nvPr/>
        </p:nvSpPr>
        <p:spPr>
          <a:xfrm>
            <a:off x="3117708" y="4034559"/>
            <a:ext cx="254705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可寫入的計算屬性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56C91664-510A-E844-9AE6-D9BEDBD9E076}"/>
              </a:ext>
            </a:extLst>
          </p:cNvPr>
          <p:cNvCxnSpPr/>
          <p:nvPr/>
        </p:nvCxnSpPr>
        <p:spPr>
          <a:xfrm>
            <a:off x="2823371" y="4375883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7">
            <a:extLst>
              <a:ext uri="{FF2B5EF4-FFF2-40B4-BE49-F238E27FC236}">
                <a16:creationId xmlns:a16="http://schemas.microsoft.com/office/drawing/2014/main" id="{D3974747-04B5-B743-BE2E-36387CD60FAF}"/>
              </a:ext>
            </a:extLst>
          </p:cNvPr>
          <p:cNvSpPr/>
          <p:nvPr/>
        </p:nvSpPr>
        <p:spPr>
          <a:xfrm>
            <a:off x="2770988" y="4323500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8566F556-A919-F146-AE29-F698E01CD770}"/>
              </a:ext>
            </a:extLst>
          </p:cNvPr>
          <p:cNvSpPr txBox="1"/>
          <p:nvPr/>
        </p:nvSpPr>
        <p:spPr>
          <a:xfrm>
            <a:off x="3117708" y="4596513"/>
            <a:ext cx="254705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計算屬性 </a:t>
            </a:r>
            <a:r>
              <a:rPr lang="en" altLang="zh-CN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vs </a:t>
            </a:r>
            <a:r>
              <a:rPr lang="zh-CN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方法</a:t>
            </a:r>
            <a:endParaRPr lang="en-US" altLang="zh-TW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11" name="Straight Connector 5">
            <a:extLst>
              <a:ext uri="{FF2B5EF4-FFF2-40B4-BE49-F238E27FC236}">
                <a16:creationId xmlns:a16="http://schemas.microsoft.com/office/drawing/2014/main" id="{B561F37C-DB14-444B-8F7F-A02125B76359}"/>
              </a:ext>
            </a:extLst>
          </p:cNvPr>
          <p:cNvCxnSpPr/>
          <p:nvPr/>
        </p:nvCxnSpPr>
        <p:spPr>
          <a:xfrm>
            <a:off x="2823371" y="4937837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7">
            <a:extLst>
              <a:ext uri="{FF2B5EF4-FFF2-40B4-BE49-F238E27FC236}">
                <a16:creationId xmlns:a16="http://schemas.microsoft.com/office/drawing/2014/main" id="{18663DAE-2E03-C742-AB7F-07A73EA0EAA1}"/>
              </a:ext>
            </a:extLst>
          </p:cNvPr>
          <p:cNvSpPr/>
          <p:nvPr/>
        </p:nvSpPr>
        <p:spPr>
          <a:xfrm>
            <a:off x="2770988" y="4885454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8C3AAA0D-6979-2541-A3E1-9DBE9B568237}"/>
              </a:ext>
            </a:extLst>
          </p:cNvPr>
          <p:cNvSpPr txBox="1"/>
          <p:nvPr/>
        </p:nvSpPr>
        <p:spPr>
          <a:xfrm>
            <a:off x="2693513" y="1997920"/>
            <a:ext cx="8486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計算屬性 </a:t>
            </a:r>
            <a:r>
              <a:rPr lang="en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computed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8EF5E86-1446-8D41-BD87-F3DA019D6CCE}"/>
              </a:ext>
            </a:extLst>
          </p:cNvPr>
          <p:cNvGrpSpPr/>
          <p:nvPr/>
        </p:nvGrpSpPr>
        <p:grpSpPr>
          <a:xfrm>
            <a:off x="1187425" y="1882985"/>
            <a:ext cx="1460900" cy="1355322"/>
            <a:chOff x="668893" y="2117160"/>
            <a:chExt cx="1460900" cy="1355322"/>
          </a:xfrm>
        </p:grpSpPr>
        <p:cxnSp>
          <p:nvCxnSpPr>
            <p:cNvPr id="16" name="Straight Connector 16">
              <a:extLst>
                <a:ext uri="{FF2B5EF4-FFF2-40B4-BE49-F238E27FC236}">
                  <a16:creationId xmlns:a16="http://schemas.microsoft.com/office/drawing/2014/main" id="{29E6F213-AFDA-3149-89A4-724E06E9D9E2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C0F7EF1D-1198-044E-908A-3C45BC5865FD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14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F1B814-DF1F-C445-AACA-46C5AF0E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56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710424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345929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14.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計算屬性 </a:t>
              </a:r>
              <a:r>
                <a:rPr lang="e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computed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FE6AD40-B340-D748-98A2-4370CB1FA0CB}"/>
              </a:ext>
            </a:extLst>
          </p:cNvPr>
          <p:cNvSpPr/>
          <p:nvPr/>
        </p:nvSpPr>
        <p:spPr>
          <a:xfrm>
            <a:off x="1488332" y="1731526"/>
            <a:ext cx="8959174" cy="44066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9B4ACA-1B70-8B42-A5A0-B4094C8D13DB}"/>
              </a:ext>
            </a:extLst>
          </p:cNvPr>
          <p:cNvSpPr/>
          <p:nvPr/>
        </p:nvSpPr>
        <p:spPr>
          <a:xfrm>
            <a:off x="1660018" y="1840574"/>
            <a:ext cx="870819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script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setup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{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reactive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computed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 </a:t>
            </a:r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from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author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reactive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({</a:t>
            </a: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lang="zh-TW" altLang="en-US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name: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'John Doe'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lang="zh-TW" altLang="en-US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books: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[</a:t>
            </a:r>
          </a:p>
          <a:p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</a:t>
            </a:r>
            <a:r>
              <a:rPr lang="zh-TW" altLang="en-US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2 - Advanced Guide'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</a:p>
          <a:p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</a:t>
            </a:r>
            <a:r>
              <a:rPr lang="zh-TW" altLang="en-US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3 - Basic Guide'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</a:p>
          <a:p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</a:t>
            </a:r>
            <a:r>
              <a:rPr lang="zh-TW" altLang="en-US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4 - The Mystery'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]</a:t>
            </a: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})</a:t>
            </a:r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publishedBooksMessage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computed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(() 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{</a:t>
            </a:r>
          </a:p>
          <a:p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lang="zh-TW" altLang="en-US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return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author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books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length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&gt; </a:t>
            </a:r>
            <a:r>
              <a:rPr lang="en" altLang="zh-TW" sz="1400" dirty="0">
                <a:solidFill>
                  <a:srgbClr val="B5CEA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?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'Yes'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: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'No'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})</a:t>
            </a: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script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Has published books: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span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{{ 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publishedBooksMessage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}}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span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544AAE-1117-0C4A-A094-91EAA79D654F}"/>
              </a:ext>
            </a:extLst>
          </p:cNvPr>
          <p:cNvSpPr/>
          <p:nvPr/>
        </p:nvSpPr>
        <p:spPr>
          <a:xfrm>
            <a:off x="1391673" y="803951"/>
            <a:ext cx="8612971" cy="78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如果在模板中寫太多邏輯，會讓模板顯得臃腫，難以維護。</a:t>
            </a: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建議使用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計算屬性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來描述 依賴 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響應式狀態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的複雜邏輯。</a:t>
            </a: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5BEE3D0-EB42-D049-944B-71664FC6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57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36201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345929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14.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計算屬性 </a:t>
              </a:r>
              <a:r>
                <a:rPr lang="e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computed)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32">
            <a:extLst>
              <a:ext uri="{FF2B5EF4-FFF2-40B4-BE49-F238E27FC236}">
                <a16:creationId xmlns:a16="http://schemas.microsoft.com/office/drawing/2014/main" id="{25216227-82F4-BA4E-A5CC-C34C875FDC4C}"/>
              </a:ext>
            </a:extLst>
          </p:cNvPr>
          <p:cNvSpPr txBox="1"/>
          <p:nvPr/>
        </p:nvSpPr>
        <p:spPr>
          <a:xfrm>
            <a:off x="8326878" y="200704"/>
            <a:ext cx="323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可寫入的計算屬性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6F4B05-BCF6-984F-8DFD-D549193A4AE7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可寫入的計算屬性</a:t>
            </a:r>
            <a:endParaRPr lang="en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33649A-B56D-6841-9A0B-90B06183DCFE}"/>
              </a:ext>
            </a:extLst>
          </p:cNvPr>
          <p:cNvSpPr/>
          <p:nvPr/>
        </p:nvSpPr>
        <p:spPr>
          <a:xfrm>
            <a:off x="1488332" y="2171224"/>
            <a:ext cx="8959174" cy="328791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58743B-0636-A34F-947B-468CDC5323AB}"/>
              </a:ext>
            </a:extLst>
          </p:cNvPr>
          <p:cNvSpPr/>
          <p:nvPr/>
        </p:nvSpPr>
        <p:spPr>
          <a:xfrm>
            <a:off x="1660018" y="2280273"/>
            <a:ext cx="87081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{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computed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 </a:t>
            </a:r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from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firstName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'John'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lastName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'Doe'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fullName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computed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({</a:t>
            </a:r>
          </a:p>
          <a:p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// getter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get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 {</a:t>
            </a:r>
          </a:p>
          <a:p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return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firstName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+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 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+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lastName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},</a:t>
            </a:r>
          </a:p>
          <a:p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// setter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set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newValue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{</a:t>
            </a:r>
          </a:p>
          <a:p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//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解構賦值語法</a:t>
            </a:r>
            <a:endParaRPr lang="zh-TW" altLang="en-US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[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firstName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lastName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] =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newValue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split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 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}</a:t>
            </a: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7CA97C-58BC-EC49-822C-4E19EAB1B8BE}"/>
              </a:ext>
            </a:extLst>
          </p:cNvPr>
          <p:cNvSpPr/>
          <p:nvPr/>
        </p:nvSpPr>
        <p:spPr>
          <a:xfrm>
            <a:off x="1379620" y="1261970"/>
            <a:ext cx="7890839" cy="78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計算屬性默認是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唯讀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僅有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get)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若需要</a:t>
            </a:r>
            <a:r>
              <a:rPr lang="en-US" altLang="zh-TW" sz="1600" b="1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可寫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，可以通過提供</a:t>
            </a:r>
            <a:r>
              <a:rPr lang="en-US" altLang="zh-TW" sz="16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getter</a:t>
            </a:r>
            <a:r>
              <a:rPr lang="en" altLang="zh-TW" sz="16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</a:t>
            </a:r>
            <a:r>
              <a:rPr lang="en-US" altLang="zh-TW" sz="16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setter</a:t>
            </a:r>
            <a:r>
              <a:rPr lang="en" altLang="zh-TW" sz="16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來設定：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1EC2C6-5470-7047-9FBB-F75F13A6FD1A}"/>
              </a:ext>
            </a:extLst>
          </p:cNvPr>
          <p:cNvSpPr/>
          <p:nvPr/>
        </p:nvSpPr>
        <p:spPr>
          <a:xfrm>
            <a:off x="1591922" y="5692329"/>
            <a:ext cx="9659566" cy="69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當運行 </a:t>
            </a:r>
            <a:r>
              <a:rPr lang="en" altLang="zh-TW" sz="14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fullName.value</a:t>
            </a:r>
            <a:r>
              <a:rPr lang="en" altLang="zh-TW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‘John Doe’ </a:t>
            </a:r>
            <a:r>
              <a:rPr lang="zh-CN" altLang="en-US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賦值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時，</a:t>
            </a:r>
            <a:br>
              <a:rPr lang="en-US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setter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會被調用，而 </a:t>
            </a:r>
            <a:r>
              <a:rPr lang="en" altLang="zh-TW" sz="14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firstName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 </a:t>
            </a:r>
            <a:r>
              <a:rPr lang="en" altLang="zh-TW" sz="14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lastName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會隨之更新。</a:t>
            </a:r>
            <a:endParaRPr lang="zh-TW" altLang="en-US" sz="14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71559D-7729-474E-BD42-8EA8ECEA60A3}"/>
              </a:ext>
            </a:extLst>
          </p:cNvPr>
          <p:cNvSpPr/>
          <p:nvPr/>
        </p:nvSpPr>
        <p:spPr>
          <a:xfrm>
            <a:off x="1488332" y="5754800"/>
            <a:ext cx="36000" cy="3112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7496A8-FFA7-1A48-97CA-BA62837F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58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45734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345929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14.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計算屬性 </a:t>
              </a:r>
              <a:r>
                <a:rPr lang="e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computed)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32">
            <a:extLst>
              <a:ext uri="{FF2B5EF4-FFF2-40B4-BE49-F238E27FC236}">
                <a16:creationId xmlns:a16="http://schemas.microsoft.com/office/drawing/2014/main" id="{25216227-82F4-BA4E-A5CC-C34C875FDC4C}"/>
              </a:ext>
            </a:extLst>
          </p:cNvPr>
          <p:cNvSpPr txBox="1"/>
          <p:nvPr/>
        </p:nvSpPr>
        <p:spPr>
          <a:xfrm>
            <a:off x="8326878" y="200704"/>
            <a:ext cx="323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計算屬性 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vs 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方法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6F4B05-BCF6-984F-8DFD-D549193A4AE7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計算屬性 </a:t>
            </a:r>
            <a:r>
              <a:rPr lang="en" altLang="zh-TW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vs </a:t>
            </a: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</a:t>
            </a:r>
            <a:endParaRPr lang="en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E6AD40-B340-D748-98A2-4370CB1FA0CB}"/>
              </a:ext>
            </a:extLst>
          </p:cNvPr>
          <p:cNvSpPr/>
          <p:nvPr/>
        </p:nvSpPr>
        <p:spPr>
          <a:xfrm>
            <a:off x="1783080" y="5296321"/>
            <a:ext cx="8664426" cy="91654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9B4ACA-1B70-8B42-A5A0-B4094C8D13DB}"/>
              </a:ext>
            </a:extLst>
          </p:cNvPr>
          <p:cNvSpPr/>
          <p:nvPr/>
        </p:nvSpPr>
        <p:spPr>
          <a:xfrm>
            <a:off x="1973580" y="5368606"/>
            <a:ext cx="83946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function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calculateBooksMessage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books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{</a:t>
            </a:r>
          </a:p>
          <a:p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return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books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length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&gt; </a:t>
            </a:r>
            <a:r>
              <a:rPr lang="en" altLang="zh-TW" sz="1400" dirty="0">
                <a:solidFill>
                  <a:srgbClr val="B5CEA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?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'Yes'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: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'No'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5EA409-F729-8B4C-BD5C-C9E2FE70F7DE}"/>
              </a:ext>
            </a:extLst>
          </p:cNvPr>
          <p:cNvSpPr/>
          <p:nvPr/>
        </p:nvSpPr>
        <p:spPr>
          <a:xfrm>
            <a:off x="1379621" y="4091289"/>
            <a:ext cx="15119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Methods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33649A-B56D-6841-9A0B-90B06183DCFE}"/>
              </a:ext>
            </a:extLst>
          </p:cNvPr>
          <p:cNvSpPr/>
          <p:nvPr/>
        </p:nvSpPr>
        <p:spPr>
          <a:xfrm>
            <a:off x="1783080" y="3018788"/>
            <a:ext cx="8664426" cy="8831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58743B-0636-A34F-947B-468CDC5323AB}"/>
              </a:ext>
            </a:extLst>
          </p:cNvPr>
          <p:cNvSpPr/>
          <p:nvPr/>
        </p:nvSpPr>
        <p:spPr>
          <a:xfrm>
            <a:off x="1973580" y="3076109"/>
            <a:ext cx="83946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calculateBooksMessage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computed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(() 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{</a:t>
            </a:r>
          </a:p>
          <a:p>
            <a:pPr lvl="0"/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return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author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books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length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&gt; </a:t>
            </a:r>
            <a:r>
              <a:rPr lang="en" altLang="zh-TW" sz="1400" dirty="0">
                <a:solidFill>
                  <a:srgbClr val="B5CEA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?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'Yes'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: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'No'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0"/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426000-4E23-4042-8344-449F9992C7B6}"/>
              </a:ext>
            </a:extLst>
          </p:cNvPr>
          <p:cNvSpPr/>
          <p:nvPr/>
        </p:nvSpPr>
        <p:spPr>
          <a:xfrm>
            <a:off x="1408805" y="1549564"/>
            <a:ext cx="21162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計算屬性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Computed</a:t>
            </a:r>
            <a:endPara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A21166-1BBE-AC43-97E0-20E801C9431F}"/>
              </a:ext>
            </a:extLst>
          </p:cNvPr>
          <p:cNvSpPr/>
          <p:nvPr/>
        </p:nvSpPr>
        <p:spPr>
          <a:xfrm>
            <a:off x="1693088" y="4381788"/>
            <a:ext cx="4639412" cy="785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如果在</a:t>
            </a:r>
            <a:r>
              <a:rPr lang="en-US" altLang="zh-C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HTML 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裡被使用多次，就會執行多次。</a:t>
            </a:r>
            <a:endParaRPr lang="en-US" altLang="zh-CN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可帶入參數</a:t>
            </a: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ADEA8A-04F4-A34A-9793-08E903CD9DFA}"/>
              </a:ext>
            </a:extLst>
          </p:cNvPr>
          <p:cNvSpPr/>
          <p:nvPr/>
        </p:nvSpPr>
        <p:spPr>
          <a:xfrm>
            <a:off x="1693088" y="1822243"/>
            <a:ext cx="9104452" cy="115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計算後會將結果緩存。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計算屬性僅會在其響應式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依賴更新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時，才重新計算。</a:t>
            </a: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無法帶入參數</a:t>
            </a:r>
            <a:endParaRPr lang="zh-TW" altLang="en-US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A14682A-D70D-924F-8C1E-2E050031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59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28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4BF79F8-9DC1-F44F-BC52-C32D10A5EDA7}"/>
              </a:ext>
            </a:extLst>
          </p:cNvPr>
          <p:cNvSpPr txBox="1"/>
          <p:nvPr/>
        </p:nvSpPr>
        <p:spPr>
          <a:xfrm>
            <a:off x="1496682" y="1565460"/>
            <a:ext cx="7664470" cy="374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現在幾乎所有的主流瀏覽器都已經支援</a:t>
            </a:r>
            <a:r>
              <a:rPr kumimoji="1"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Native ESM 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！</a:t>
            </a:r>
            <a:endParaRPr kumimoji="1"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kumimoji="1" lang="zh-TW" altLang="en-US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以往在瀏覽器不支援的情況下，需要經過 </a:t>
            </a:r>
            <a:r>
              <a:rPr kumimoji="1"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webpack</a:t>
            </a:r>
            <a:r>
              <a:rPr kumimoji="1"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或其他工具 打包檔案，</a:t>
            </a:r>
          </a:p>
          <a:p>
            <a:pPr>
              <a:lnSpc>
                <a:spcPct val="150000"/>
              </a:lnSpc>
            </a:pPr>
            <a:r>
              <a:rPr kumimoji="1"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</a:t>
            </a:r>
            <a:r>
              <a:rPr kumimoji="1"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跟 </a:t>
            </a:r>
            <a:r>
              <a:rPr kumimoji="1"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export</a:t>
            </a:r>
            <a:r>
              <a:rPr kumimoji="1"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在輸出時，會透過 </a:t>
            </a:r>
            <a:r>
              <a:rPr kumimoji="1"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babel 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 </a:t>
            </a:r>
            <a:r>
              <a:rPr kumimoji="1"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webpack 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轉成 </a:t>
            </a:r>
            <a:r>
              <a:rPr kumimoji="1" lang="en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CommonJS</a:t>
            </a:r>
            <a:r>
              <a:rPr kumimoji="1"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形式。</a:t>
            </a:r>
          </a:p>
          <a:p>
            <a:pPr>
              <a:lnSpc>
                <a:spcPct val="150000"/>
              </a:lnSpc>
            </a:pPr>
            <a:endParaRPr kumimoji="1" lang="zh-TW" altLang="en-US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webpack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打包時間之所以慢的原因，在於打包及編譯的過程，</a:t>
            </a:r>
            <a:br>
              <a:rPr kumimoji="1"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需要分析所有檔案 以及 套件的相依性，</a:t>
            </a:r>
            <a:endParaRPr kumimoji="1"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再根據這些資訊，把東西包在一起。</a:t>
            </a:r>
          </a:p>
          <a:p>
            <a:pPr>
              <a:lnSpc>
                <a:spcPct val="150000"/>
              </a:lnSpc>
            </a:pPr>
            <a:endParaRPr kumimoji="1" lang="zh-TW" altLang="en-US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 </a:t>
            </a:r>
            <a:r>
              <a:rPr kumimoji="1" lang="en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Vite</a:t>
            </a:r>
            <a:r>
              <a:rPr kumimoji="1"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就是避開了 </a:t>
            </a:r>
            <a:r>
              <a:rPr kumimoji="1"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bundling</a:t>
            </a:r>
            <a:r>
              <a:rPr kumimoji="1" lang="zh-TW" altLang="en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採用 </a:t>
            </a:r>
            <a:r>
              <a:rPr kumimoji="1"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Native ESM</a:t>
            </a:r>
            <a:r>
              <a:rPr kumimoji="1" lang="zh-TW" altLang="en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利用瀏覽器處理複雜的相依性。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C9D6C5A-AA91-6C4D-B3B6-71BEB3B8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7578714"/>
      </p:ext>
    </p:extLst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668893" y="1614034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15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  <p:sp>
        <p:nvSpPr>
          <p:cNvPr id="6" name="TextBox 25">
            <a:extLst>
              <a:ext uri="{FF2B5EF4-FFF2-40B4-BE49-F238E27FC236}">
                <a16:creationId xmlns:a16="http://schemas.microsoft.com/office/drawing/2014/main" id="{976C0911-C95D-D644-967A-FE2D155ECD69}"/>
              </a:ext>
            </a:extLst>
          </p:cNvPr>
          <p:cNvSpPr txBox="1"/>
          <p:nvPr/>
        </p:nvSpPr>
        <p:spPr>
          <a:xfrm>
            <a:off x="2174982" y="1485777"/>
            <a:ext cx="6734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Class</a:t>
            </a:r>
            <a:r>
              <a:rPr lang="zh-TW" altLang="en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、</a:t>
            </a:r>
            <a:r>
              <a:rPr lang="en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CSS </a:t>
            </a:r>
            <a:r>
              <a:rPr lang="zh-TW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綁定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2219D7-E8F2-DC41-9485-010FCA8814A0}"/>
              </a:ext>
            </a:extLst>
          </p:cNvPr>
          <p:cNvSpPr/>
          <p:nvPr/>
        </p:nvSpPr>
        <p:spPr>
          <a:xfrm>
            <a:off x="2252456" y="2308324"/>
            <a:ext cx="8675740" cy="886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pc="3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專門為 </a:t>
            </a:r>
            <a:r>
              <a:rPr lang="en" altLang="zh-TW" b="1" spc="3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</a:t>
            </a:r>
            <a:r>
              <a:rPr lang="en" altLang="zh-TW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 </a:t>
            </a:r>
            <a:r>
              <a:rPr lang="en" altLang="zh-TW" b="1" spc="3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style</a:t>
            </a:r>
            <a:r>
              <a:rPr lang="en" altLang="zh-TW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 </a:t>
            </a:r>
            <a:r>
              <a:rPr lang="en" altLang="zh-TW" b="1" spc="3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v-bind</a:t>
            </a:r>
            <a:r>
              <a:rPr lang="en" altLang="zh-TW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用法提供了特殊的功能增強。</a:t>
            </a:r>
          </a:p>
          <a:p>
            <a:pPr>
              <a:lnSpc>
                <a:spcPct val="150000"/>
              </a:lnSpc>
            </a:pP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除了字符串外，表達式的值也可以是物件或陣列。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AEC757E-A058-734F-98D2-CD5B04D5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60</a:t>
            </a:fld>
            <a:endParaRPr kumimoji="1" lang="zh-TW" altLang="en-US"/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DC630EA4-58C7-6F44-80BE-0EE6FED18AF6}"/>
              </a:ext>
            </a:extLst>
          </p:cNvPr>
          <p:cNvSpPr txBox="1"/>
          <p:nvPr/>
        </p:nvSpPr>
        <p:spPr>
          <a:xfrm>
            <a:off x="3117708" y="4034559"/>
            <a:ext cx="254705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綁定物件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21" name="Straight Connector 5">
            <a:extLst>
              <a:ext uri="{FF2B5EF4-FFF2-40B4-BE49-F238E27FC236}">
                <a16:creationId xmlns:a16="http://schemas.microsoft.com/office/drawing/2014/main" id="{5D5007F3-554C-4845-B823-14FCF8B9D35F}"/>
              </a:ext>
            </a:extLst>
          </p:cNvPr>
          <p:cNvCxnSpPr/>
          <p:nvPr/>
        </p:nvCxnSpPr>
        <p:spPr>
          <a:xfrm>
            <a:off x="2823371" y="4375883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7">
            <a:extLst>
              <a:ext uri="{FF2B5EF4-FFF2-40B4-BE49-F238E27FC236}">
                <a16:creationId xmlns:a16="http://schemas.microsoft.com/office/drawing/2014/main" id="{D97DA61C-E4B3-4E45-BB46-F64C63875CFB}"/>
              </a:ext>
            </a:extLst>
          </p:cNvPr>
          <p:cNvSpPr/>
          <p:nvPr/>
        </p:nvSpPr>
        <p:spPr>
          <a:xfrm>
            <a:off x="2770988" y="4323500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TextBox 32">
            <a:extLst>
              <a:ext uri="{FF2B5EF4-FFF2-40B4-BE49-F238E27FC236}">
                <a16:creationId xmlns:a16="http://schemas.microsoft.com/office/drawing/2014/main" id="{E9CAE71B-D132-434F-8298-05DA0FA9FEA4}"/>
              </a:ext>
            </a:extLst>
          </p:cNvPr>
          <p:cNvSpPr txBox="1"/>
          <p:nvPr/>
        </p:nvSpPr>
        <p:spPr>
          <a:xfrm>
            <a:off x="3117708" y="4596513"/>
            <a:ext cx="254705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綁定陣列</a:t>
            </a:r>
            <a:endParaRPr lang="en-US" altLang="zh-TW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1905A7AD-EA7B-444B-8BCA-075FF3EA7CA6}"/>
              </a:ext>
            </a:extLst>
          </p:cNvPr>
          <p:cNvCxnSpPr/>
          <p:nvPr/>
        </p:nvCxnSpPr>
        <p:spPr>
          <a:xfrm>
            <a:off x="2823371" y="4937837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7">
            <a:extLst>
              <a:ext uri="{FF2B5EF4-FFF2-40B4-BE49-F238E27FC236}">
                <a16:creationId xmlns:a16="http://schemas.microsoft.com/office/drawing/2014/main" id="{2A43EC21-B5D7-7C4B-80EC-61C889BD6960}"/>
              </a:ext>
            </a:extLst>
          </p:cNvPr>
          <p:cNvSpPr/>
          <p:nvPr/>
        </p:nvSpPr>
        <p:spPr>
          <a:xfrm>
            <a:off x="2770988" y="4885454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21461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345929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15. 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、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CSS 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綁定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32">
            <a:extLst>
              <a:ext uri="{FF2B5EF4-FFF2-40B4-BE49-F238E27FC236}">
                <a16:creationId xmlns:a16="http://schemas.microsoft.com/office/drawing/2014/main" id="{25216227-82F4-BA4E-A5CC-C34C875FDC4C}"/>
              </a:ext>
            </a:extLst>
          </p:cNvPr>
          <p:cNvSpPr txBox="1"/>
          <p:nvPr/>
        </p:nvSpPr>
        <p:spPr>
          <a:xfrm>
            <a:off x="8326878" y="200704"/>
            <a:ext cx="323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綁定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HTML Class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6F4B05-BCF6-984F-8DFD-D549193A4AE7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綁定物件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33649A-B56D-6841-9A0B-90B06183DCFE}"/>
              </a:ext>
            </a:extLst>
          </p:cNvPr>
          <p:cNvSpPr/>
          <p:nvPr/>
        </p:nvSpPr>
        <p:spPr>
          <a:xfrm>
            <a:off x="1146797" y="2205030"/>
            <a:ext cx="4378514" cy="49607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58743B-0636-A34F-947B-468CDC5323AB}"/>
              </a:ext>
            </a:extLst>
          </p:cNvPr>
          <p:cNvSpPr/>
          <p:nvPr/>
        </p:nvSpPr>
        <p:spPr>
          <a:xfrm>
            <a:off x="1318483" y="2314079"/>
            <a:ext cx="4090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:class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"{ active: </a:t>
            </a:r>
            <a:r>
              <a:rPr lang="en" altLang="zh-TW" sz="1400" dirty="0">
                <a:solidFill>
                  <a:srgbClr val="00B0F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FEE59A-7B42-514B-B725-7800C9131417}"/>
              </a:ext>
            </a:extLst>
          </p:cNvPr>
          <p:cNvSpPr txBox="1"/>
          <p:nvPr/>
        </p:nvSpPr>
        <p:spPr>
          <a:xfrm>
            <a:off x="1067505" y="1808089"/>
            <a:ext cx="139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直接賦值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F79A92-32A5-4D4D-8343-A3C474B6C6DE}"/>
              </a:ext>
            </a:extLst>
          </p:cNvPr>
          <p:cNvSpPr/>
          <p:nvPr/>
        </p:nvSpPr>
        <p:spPr>
          <a:xfrm>
            <a:off x="1146797" y="3697737"/>
            <a:ext cx="4378514" cy="11630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08BC8-140C-1845-A3EB-D752F51DF12E}"/>
              </a:ext>
            </a:extLst>
          </p:cNvPr>
          <p:cNvSpPr/>
          <p:nvPr/>
        </p:nvSpPr>
        <p:spPr>
          <a:xfrm>
            <a:off x="1318483" y="3806786"/>
            <a:ext cx="40900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classObject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reactive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({</a:t>
            </a: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active: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</a:p>
          <a:p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'text-danger'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false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A62EA05-BA5D-C94D-AA51-2AE566813D5B}"/>
              </a:ext>
            </a:extLst>
          </p:cNvPr>
          <p:cNvSpPr txBox="1"/>
          <p:nvPr/>
        </p:nvSpPr>
        <p:spPr>
          <a:xfrm>
            <a:off x="1067505" y="3300796"/>
            <a:ext cx="139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傳遞物件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E1275DB-E06B-2245-ADF6-982E11776CFD}"/>
              </a:ext>
            </a:extLst>
          </p:cNvPr>
          <p:cNvSpPr/>
          <p:nvPr/>
        </p:nvSpPr>
        <p:spPr>
          <a:xfrm>
            <a:off x="1146797" y="5001243"/>
            <a:ext cx="4378514" cy="54043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F673D6-4033-4547-9692-92D973D30B36}"/>
              </a:ext>
            </a:extLst>
          </p:cNvPr>
          <p:cNvSpPr/>
          <p:nvPr/>
        </p:nvSpPr>
        <p:spPr>
          <a:xfrm>
            <a:off x="1318483" y="5110292"/>
            <a:ext cx="4090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:class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classObject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107F795-9D1E-0146-A93B-3276D169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61</a:t>
            </a:fld>
            <a:endParaRPr kumimoji="1"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6934F35-6A37-DC4B-AFEC-469F118190C3}"/>
              </a:ext>
            </a:extLst>
          </p:cNvPr>
          <p:cNvSpPr txBox="1"/>
          <p:nvPr/>
        </p:nvSpPr>
        <p:spPr>
          <a:xfrm>
            <a:off x="6068993" y="2393327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小駝峰</a:t>
            </a:r>
            <a:r>
              <a:rPr kumimoji="1" lang="zh-TW" altLang="en-US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</a:t>
            </a:r>
            <a:r>
              <a:rPr kumimoji="1" lang="en" altLang="zh-TW" sz="14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amelCase</a:t>
            </a:r>
            <a:endParaRPr kumimoji="1" lang="zh-TW" altLang="en-US" sz="14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2469ED0-03A4-CA46-9578-EF53D89977D5}"/>
              </a:ext>
            </a:extLst>
          </p:cNvPr>
          <p:cNvSpPr/>
          <p:nvPr/>
        </p:nvSpPr>
        <p:spPr>
          <a:xfrm>
            <a:off x="6144352" y="2749048"/>
            <a:ext cx="5421321" cy="54043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DC90A90-A3F8-C044-A2F4-FFF35B8A7402}"/>
              </a:ext>
            </a:extLst>
          </p:cNvPr>
          <p:cNvSpPr/>
          <p:nvPr/>
        </p:nvSpPr>
        <p:spPr>
          <a:xfrm>
            <a:off x="6316038" y="2858097"/>
            <a:ext cx="5119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:style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"{ 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fontSize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fontSize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+ 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px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 }"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D93F078-2B26-B443-80A5-2DEBBB232DBF}"/>
              </a:ext>
            </a:extLst>
          </p:cNvPr>
          <p:cNvSpPr txBox="1"/>
          <p:nvPr/>
        </p:nvSpPr>
        <p:spPr>
          <a:xfrm>
            <a:off x="6068993" y="3533291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烤肉串 </a:t>
            </a:r>
            <a:r>
              <a:rPr kumimoji="1" lang="en" altLang="zh-TW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kebab-case</a:t>
            </a:r>
            <a:endParaRPr kumimoji="1" lang="zh-TW" altLang="en-US" sz="14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58B44F1-B0EA-0340-85D0-976B02A8BEB8}"/>
              </a:ext>
            </a:extLst>
          </p:cNvPr>
          <p:cNvSpPr/>
          <p:nvPr/>
        </p:nvSpPr>
        <p:spPr>
          <a:xfrm>
            <a:off x="6144352" y="3851454"/>
            <a:ext cx="5421321" cy="54043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015F41A-F49B-3C4A-A58F-C4A19548BA33}"/>
              </a:ext>
            </a:extLst>
          </p:cNvPr>
          <p:cNvSpPr/>
          <p:nvPr/>
        </p:nvSpPr>
        <p:spPr>
          <a:xfrm>
            <a:off x="6316038" y="3960503"/>
            <a:ext cx="51197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:style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"{ 'font-size': 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fontSize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+ 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px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 }"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CA6766-726C-9E43-9BEB-D71C035375F8}"/>
              </a:ext>
            </a:extLst>
          </p:cNvPr>
          <p:cNvSpPr/>
          <p:nvPr/>
        </p:nvSpPr>
        <p:spPr>
          <a:xfrm>
            <a:off x="5926238" y="2177421"/>
            <a:ext cx="5960962" cy="258347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4868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345929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15. 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、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CSS 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綁定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32">
            <a:extLst>
              <a:ext uri="{FF2B5EF4-FFF2-40B4-BE49-F238E27FC236}">
                <a16:creationId xmlns:a16="http://schemas.microsoft.com/office/drawing/2014/main" id="{25216227-82F4-BA4E-A5CC-C34C875FDC4C}"/>
              </a:ext>
            </a:extLst>
          </p:cNvPr>
          <p:cNvSpPr txBox="1"/>
          <p:nvPr/>
        </p:nvSpPr>
        <p:spPr>
          <a:xfrm>
            <a:off x="8326878" y="200704"/>
            <a:ext cx="323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綁定內聯樣式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6F4B05-BCF6-984F-8DFD-D549193A4AE7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綁定陣列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33649A-B56D-6841-9A0B-90B06183DCFE}"/>
              </a:ext>
            </a:extLst>
          </p:cNvPr>
          <p:cNvSpPr/>
          <p:nvPr/>
        </p:nvSpPr>
        <p:spPr>
          <a:xfrm>
            <a:off x="1488332" y="1842278"/>
            <a:ext cx="8959174" cy="5650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58743B-0636-A34F-947B-468CDC5323AB}"/>
              </a:ext>
            </a:extLst>
          </p:cNvPr>
          <p:cNvSpPr/>
          <p:nvPr/>
        </p:nvSpPr>
        <p:spPr>
          <a:xfrm>
            <a:off x="1660018" y="1951327"/>
            <a:ext cx="87081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:class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"['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aclass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', ' </a:t>
            </a:r>
            <a:r>
              <a:rPr lang="en-US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class']"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CEAE8C-A111-F047-80FA-4CDCAF28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62</a:t>
            </a:fld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2180E6-85F8-DC4F-97C2-9451344D8916}"/>
              </a:ext>
            </a:extLst>
          </p:cNvPr>
          <p:cNvSpPr/>
          <p:nvPr/>
        </p:nvSpPr>
        <p:spPr>
          <a:xfrm>
            <a:off x="1488332" y="3156836"/>
            <a:ext cx="8959174" cy="54447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210413-914F-D94E-A3A3-44E65D9C3868}"/>
              </a:ext>
            </a:extLst>
          </p:cNvPr>
          <p:cNvSpPr/>
          <p:nvPr/>
        </p:nvSpPr>
        <p:spPr>
          <a:xfrm>
            <a:off x="1660018" y="3265886"/>
            <a:ext cx="87081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activeClass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'active'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19D782-DC4E-9A48-8EC0-48C94D2E37A4}"/>
              </a:ext>
            </a:extLst>
          </p:cNvPr>
          <p:cNvSpPr txBox="1"/>
          <p:nvPr/>
        </p:nvSpPr>
        <p:spPr>
          <a:xfrm>
            <a:off x="1409040" y="275989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傳遞變數</a:t>
            </a:r>
            <a:endParaRPr kumimoji="1" lang="zh-TW" altLang="en-US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D786A1-9B32-7D40-825D-6E8A52B497A7}"/>
              </a:ext>
            </a:extLst>
          </p:cNvPr>
          <p:cNvSpPr/>
          <p:nvPr/>
        </p:nvSpPr>
        <p:spPr>
          <a:xfrm>
            <a:off x="1488332" y="3865980"/>
            <a:ext cx="8959174" cy="4814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511EADF-92CA-0B4F-BE54-26C9A7E79109}"/>
              </a:ext>
            </a:extLst>
          </p:cNvPr>
          <p:cNvSpPr/>
          <p:nvPr/>
        </p:nvSpPr>
        <p:spPr>
          <a:xfrm>
            <a:off x="1660018" y="3941125"/>
            <a:ext cx="87081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:class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"[</a:t>
            </a:r>
            <a:r>
              <a:rPr lang="en" altLang="zh-TW" sz="1400" dirty="0" err="1">
                <a:solidFill>
                  <a:srgbClr val="00B0F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activeClass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errorClass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']"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C3A1C04-5AF3-CE42-8B59-D98B2A3FEC61}"/>
              </a:ext>
            </a:extLst>
          </p:cNvPr>
          <p:cNvSpPr/>
          <p:nvPr/>
        </p:nvSpPr>
        <p:spPr>
          <a:xfrm>
            <a:off x="1488332" y="5100746"/>
            <a:ext cx="8959174" cy="4969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01DF4A3-E3A1-2647-A24E-69D94BCA3EB6}"/>
              </a:ext>
            </a:extLst>
          </p:cNvPr>
          <p:cNvSpPr/>
          <p:nvPr/>
        </p:nvSpPr>
        <p:spPr>
          <a:xfrm>
            <a:off x="1660018" y="5209795"/>
            <a:ext cx="87081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:class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"[{ active:</a:t>
            </a:r>
            <a:r>
              <a:rPr lang="en" altLang="zh-TW" sz="1400" dirty="0">
                <a:solidFill>
                  <a:srgbClr val="00B0F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00B0F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isActive</a:t>
            </a:r>
            <a:r>
              <a:rPr lang="en" altLang="zh-TW" sz="1400" dirty="0">
                <a:solidFill>
                  <a:srgbClr val="00B0F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}, 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errorClass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']"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81671C1-38B3-2648-B066-A871D1BDA5AA}"/>
              </a:ext>
            </a:extLst>
          </p:cNvPr>
          <p:cNvSpPr txBox="1"/>
          <p:nvPr/>
        </p:nvSpPr>
        <p:spPr>
          <a:xfrm>
            <a:off x="1409040" y="4703805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陣列中，使用物件</a:t>
            </a:r>
            <a:endParaRPr kumimoji="1" lang="zh-TW" altLang="en-US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1F8225E-341B-3644-A1C0-8BAAE66A2695}"/>
              </a:ext>
            </a:extLst>
          </p:cNvPr>
          <p:cNvSpPr txBox="1"/>
          <p:nvPr/>
        </p:nvSpPr>
        <p:spPr>
          <a:xfrm>
            <a:off x="1409040" y="137523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直接賦值</a:t>
            </a:r>
          </a:p>
        </p:txBody>
      </p:sp>
    </p:spTree>
    <p:extLst>
      <p:ext uri="{BB962C8B-B14F-4D97-AF65-F5344CB8AC3E}">
        <p14:creationId xmlns:p14="http://schemas.microsoft.com/office/powerpoint/2010/main" val="39602398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F3500B7-514D-1148-9084-BEFAADF59037}"/>
              </a:ext>
            </a:extLst>
          </p:cNvPr>
          <p:cNvSpPr txBox="1"/>
          <p:nvPr/>
        </p:nvSpPr>
        <p:spPr>
          <a:xfrm>
            <a:off x="3510549" y="2704622"/>
            <a:ext cx="5170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80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Thank you</a:t>
            </a:r>
            <a:endParaRPr kumimoji="1" lang="zh-TW" altLang="en-US" sz="80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420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Bundle </a:t>
            </a:r>
            <a:r>
              <a:rPr lang="zh-CN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</a:t>
            </a:r>
            <a:r>
              <a:rPr lang="en-US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Native ESM</a:t>
            </a:r>
            <a:endParaRPr lang="zh-TW" altLang="en-US" sz="32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4"/>
            <a:ext cx="10939347" cy="374778"/>
            <a:chOff x="626327" y="200704"/>
            <a:chExt cx="10939347" cy="374778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01. </a:t>
              </a:r>
              <a:r>
                <a:rPr lang="e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Module 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發展史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32">
              <a:extLst>
                <a:ext uri="{FF2B5EF4-FFF2-40B4-BE49-F238E27FC236}">
                  <a16:creationId xmlns:a16="http://schemas.microsoft.com/office/drawing/2014/main" id="{90319A5F-41CE-EF40-9C6A-E531E654C871}"/>
                </a:ext>
              </a:extLst>
            </p:cNvPr>
            <p:cNvSpPr txBox="1"/>
            <p:nvPr/>
          </p:nvSpPr>
          <p:spPr>
            <a:xfrm>
              <a:off x="8804032" y="200704"/>
              <a:ext cx="2761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Bundle 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與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Native ESM</a:t>
              </a:r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A4B66F8B-03B3-F346-A4EE-A2D195237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77" y="2266948"/>
            <a:ext cx="5761724" cy="320830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7E01BA4-EC21-8941-B9D8-A8CBC04E2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707" y="2266948"/>
            <a:ext cx="5127052" cy="3208301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618AFA-66C5-0549-9EA8-4529BA66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3676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25E78B-3E0B-B24E-B283-6E9895C2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8</a:t>
            </a:fld>
            <a:endParaRPr kumimoji="1"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135EE21A-877F-E24E-9514-AFC80C0AB758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111495"/>
            <a:chExt cx="10939346" cy="374777"/>
          </a:xfrm>
        </p:grpSpPr>
        <p:sp>
          <p:nvSpPr>
            <p:cNvPr id="4" name="TextBox 32">
              <a:extLst>
                <a:ext uri="{FF2B5EF4-FFF2-40B4-BE49-F238E27FC236}">
                  <a16:creationId xmlns:a16="http://schemas.microsoft.com/office/drawing/2014/main" id="{30FFA579-B3A7-1A48-9466-74FB68214510}"/>
                </a:ext>
              </a:extLst>
            </p:cNvPr>
            <p:cNvSpPr txBox="1"/>
            <p:nvPr/>
          </p:nvSpPr>
          <p:spPr>
            <a:xfrm>
              <a:off x="626327" y="11149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01. </a:t>
              </a:r>
              <a:r>
                <a:rPr lang="e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Module 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發展史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5" name="Straight Connector 5">
              <a:extLst>
                <a:ext uri="{FF2B5EF4-FFF2-40B4-BE49-F238E27FC236}">
                  <a16:creationId xmlns:a16="http://schemas.microsoft.com/office/drawing/2014/main" id="{4DBD28F4-4FE0-8540-B3FE-12382422C35A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48627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45281EE6-70AE-3B41-97C0-3B23E7662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176" y="938414"/>
            <a:ext cx="2058816" cy="205881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7E355FE-BBE2-D045-AC92-084B4A2718EE}"/>
              </a:ext>
            </a:extLst>
          </p:cNvPr>
          <p:cNvSpPr/>
          <p:nvPr/>
        </p:nvSpPr>
        <p:spPr>
          <a:xfrm>
            <a:off x="1611779" y="4198948"/>
            <a:ext cx="8942732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40B883"/>
              </a:buClr>
              <a:buFont typeface="Arial" panose="020B0604020202020204" pitchFamily="34" charset="0"/>
              <a:buChar char="•"/>
            </a:pPr>
            <a:r>
              <a:rPr lang="en" altLang="zh-TW" sz="16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Vite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 快速建置 </a:t>
            </a:r>
            <a:r>
              <a:rPr lang="en" altLang="zh-TW" sz="16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Vue.js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架構，包含 套件安裝 等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相關功能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b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只要簡單勾選欲安裝的選項，建置工具就會產生 </a:t>
            </a:r>
            <a:r>
              <a:rPr lang="en" altLang="zh-TW" sz="16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完整架構。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AF5871-560E-EB45-B37D-EC64145BDDE0}"/>
              </a:ext>
            </a:extLst>
          </p:cNvPr>
          <p:cNvSpPr/>
          <p:nvPr/>
        </p:nvSpPr>
        <p:spPr>
          <a:xfrm>
            <a:off x="1611779" y="5201290"/>
            <a:ext cx="8942732" cy="115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40B883"/>
              </a:buClr>
              <a:buFont typeface="Arial" panose="020B0604020202020204" pitchFamily="34" charset="0"/>
              <a:buChar char="•"/>
            </a:pPr>
            <a:r>
              <a:rPr lang="en" altLang="zh-TW" sz="16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Vite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在本地端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開發階段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時不做打包，而是使用原生瀏覽器支援的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ESM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來載入相依性</a:t>
            </a:r>
            <a:b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等到瀏覽器遇到 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語句時才發出模組的請求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b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使前端啟動開發伺服器時，能快速啟動。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DFBF758-62AD-224A-91B3-B95C8F8C11FB}"/>
              </a:ext>
            </a:extLst>
          </p:cNvPr>
          <p:cNvSpPr txBox="1"/>
          <p:nvPr/>
        </p:nvSpPr>
        <p:spPr>
          <a:xfrm>
            <a:off x="5316378" y="2838024"/>
            <a:ext cx="1297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Vite</a:t>
            </a:r>
            <a:endParaRPr kumimoji="1" lang="zh-TW" altLang="en-US" sz="40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91D14D-17C5-3F42-8700-3E5BC7B49DB3}"/>
              </a:ext>
            </a:extLst>
          </p:cNvPr>
          <p:cNvSpPr/>
          <p:nvPr/>
        </p:nvSpPr>
        <p:spPr>
          <a:xfrm>
            <a:off x="603463" y="470091"/>
            <a:ext cx="9764751" cy="74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建置工具 </a:t>
            </a:r>
            <a:r>
              <a:rPr lang="en" altLang="zh-TW" sz="32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Vite</a:t>
            </a:r>
            <a:r>
              <a:rPr lang="en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3837A5-9BDD-1144-AB93-9D6D3E71DE83}"/>
              </a:ext>
            </a:extLst>
          </p:cNvPr>
          <p:cNvSpPr/>
          <p:nvPr/>
        </p:nvSpPr>
        <p:spPr>
          <a:xfrm>
            <a:off x="1611779" y="3768039"/>
            <a:ext cx="7574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pc="3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Vite</a:t>
            </a:r>
            <a:r>
              <a:rPr lang="en" altLang="zh-TW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是新型前端構建工具，能</a:t>
            </a:r>
            <a:r>
              <a:rPr lang="zh-CN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明顯</a:t>
            </a: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提升前端開發體驗。</a:t>
            </a: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3F55B0F7-EC4F-EB46-A50C-2FEE30252275}"/>
              </a:ext>
            </a:extLst>
          </p:cNvPr>
          <p:cNvSpPr txBox="1"/>
          <p:nvPr/>
        </p:nvSpPr>
        <p:spPr>
          <a:xfrm>
            <a:off x="7033846" y="200704"/>
            <a:ext cx="453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建置工具 </a:t>
            </a:r>
            <a:r>
              <a:rPr lang="en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Vite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863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74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32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Vite</a:t>
            </a:r>
            <a:r>
              <a:rPr lang="en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 開發環境 與 生產環境 的差異</a:t>
            </a:r>
          </a:p>
        </p:txBody>
      </p:sp>
      <p:sp>
        <p:nvSpPr>
          <p:cNvPr id="24" name="TextBox 32">
            <a:extLst>
              <a:ext uri="{FF2B5EF4-FFF2-40B4-BE49-F238E27FC236}">
                <a16:creationId xmlns:a16="http://schemas.microsoft.com/office/drawing/2014/main" id="{2D2E64A7-1404-2343-A33A-275E7B469084}"/>
              </a:ext>
            </a:extLst>
          </p:cNvPr>
          <p:cNvSpPr txBox="1"/>
          <p:nvPr/>
        </p:nvSpPr>
        <p:spPr>
          <a:xfrm>
            <a:off x="626327" y="200705"/>
            <a:ext cx="254705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01. </a:t>
            </a:r>
            <a:r>
              <a: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Module 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發展史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25" name="Straight Connector 5">
            <a:extLst>
              <a:ext uri="{FF2B5EF4-FFF2-40B4-BE49-F238E27FC236}">
                <a16:creationId xmlns:a16="http://schemas.microsoft.com/office/drawing/2014/main" id="{F86E3D84-3948-4747-9FC2-8235ABA561DD}"/>
              </a:ext>
            </a:extLst>
          </p:cNvPr>
          <p:cNvCxnSpPr>
            <a:cxnSpLocks/>
          </p:cNvCxnSpPr>
          <p:nvPr/>
        </p:nvCxnSpPr>
        <p:spPr>
          <a:xfrm>
            <a:off x="626327" y="575482"/>
            <a:ext cx="1093934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2">
            <a:extLst>
              <a:ext uri="{FF2B5EF4-FFF2-40B4-BE49-F238E27FC236}">
                <a16:creationId xmlns:a16="http://schemas.microsoft.com/office/drawing/2014/main" id="{90319A5F-41CE-EF40-9C6A-E531E654C871}"/>
              </a:ext>
            </a:extLst>
          </p:cNvPr>
          <p:cNvSpPr txBox="1"/>
          <p:nvPr/>
        </p:nvSpPr>
        <p:spPr>
          <a:xfrm>
            <a:off x="7033846" y="200704"/>
            <a:ext cx="453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Vite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 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在 開發環境 與 生產環境 的差異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F279F69-FD12-4141-B6A8-B0DC5C8417AE}"/>
              </a:ext>
            </a:extLst>
          </p:cNvPr>
          <p:cNvSpPr txBox="1"/>
          <p:nvPr/>
        </p:nvSpPr>
        <p:spPr>
          <a:xfrm>
            <a:off x="2463723" y="1818053"/>
            <a:ext cx="7264553" cy="410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Vite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開發環境 與 生產環境 使用不同編譯方式：</a:t>
            </a: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開發環境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：使用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Native ESM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，因為所有套件依賴其實都在本機產生的，</a:t>
            </a:r>
            <a:b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CN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位於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</a:t>
            </a:r>
            <a:r>
              <a:rPr lang="en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ocal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Server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中，可以很快速的找到依賴。</a:t>
            </a:r>
            <a:b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endParaRPr lang="zh-TW" altLang="en-US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生產環境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預設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使用的是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rollup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工具，採用與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webpack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一樣的方式，</a:t>
            </a:r>
            <a:b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走傳統的打包策略，將所有套件以及依賴都打包進去。</a:t>
            </a:r>
            <a:b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不同的原因在於：</a:t>
            </a:r>
            <a:b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CN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若在生產環境中，也一樣採取</a:t>
            </a:r>
            <a:r>
              <a:rPr lang="en-US" altLang="zh-CN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Native ESM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b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就必須 等到 所有套件 都下載完成以後，才能開始執行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JavaScript</a:t>
            </a:r>
            <a:r>
              <a:rPr lang="zh-TW" altLang="en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b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而且瀏覽器會有同時下載量的限制，執行速度反而會更慢。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065400D-F259-4246-997A-2A959079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9DF55-E799-204A-9724-3A47456BF21C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2801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38807</TotalTime>
  <Words>5155</Words>
  <Application>Microsoft Macintosh PowerPoint</Application>
  <PresentationFormat>寬螢幕</PresentationFormat>
  <Paragraphs>800</Paragraphs>
  <Slides>63</Slides>
  <Notes>44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73" baseType="lpstr">
      <vt:lpstr>Microsoft JhengHei</vt:lpstr>
      <vt:lpstr>新細明體</vt:lpstr>
      <vt:lpstr>Open Sans Semibold</vt:lpstr>
      <vt:lpstr>Poppins Medium</vt:lpstr>
      <vt:lpstr>Arial</vt:lpstr>
      <vt:lpstr>Calibri</vt:lpstr>
      <vt:lpstr>Calibri Light</vt:lpstr>
      <vt:lpstr>Consolas</vt:lpstr>
      <vt:lpstr>Impact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陳毅丞</cp:lastModifiedBy>
  <cp:revision>5636</cp:revision>
  <cp:lastPrinted>2022-11-02T09:02:52Z</cp:lastPrinted>
  <dcterms:created xsi:type="dcterms:W3CDTF">2015-09-24T05:44:04Z</dcterms:created>
  <dcterms:modified xsi:type="dcterms:W3CDTF">2023-03-02T08:24:34Z</dcterms:modified>
</cp:coreProperties>
</file>