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3" r:id="rId1"/>
  </p:sldMasterIdLst>
  <p:notesMasterIdLst>
    <p:notesMasterId r:id="rId73"/>
  </p:notesMasterIdLst>
  <p:handoutMasterIdLst>
    <p:handoutMasterId r:id="rId74"/>
  </p:handoutMasterIdLst>
  <p:sldIdLst>
    <p:sldId id="537" r:id="rId2"/>
    <p:sldId id="566" r:id="rId3"/>
    <p:sldId id="530" r:id="rId4"/>
    <p:sldId id="568" r:id="rId5"/>
    <p:sldId id="583" r:id="rId6"/>
    <p:sldId id="584" r:id="rId7"/>
    <p:sldId id="585" r:id="rId8"/>
    <p:sldId id="586" r:id="rId9"/>
    <p:sldId id="587" r:id="rId10"/>
    <p:sldId id="589" r:id="rId11"/>
    <p:sldId id="582" r:id="rId12"/>
    <p:sldId id="590" r:id="rId13"/>
    <p:sldId id="591" r:id="rId14"/>
    <p:sldId id="592" r:id="rId15"/>
    <p:sldId id="593" r:id="rId16"/>
    <p:sldId id="594" r:id="rId17"/>
    <p:sldId id="595" r:id="rId18"/>
    <p:sldId id="569" r:id="rId19"/>
    <p:sldId id="596" r:id="rId20"/>
    <p:sldId id="597" r:id="rId21"/>
    <p:sldId id="599" r:id="rId22"/>
    <p:sldId id="601" r:id="rId23"/>
    <p:sldId id="570" r:id="rId24"/>
    <p:sldId id="602" r:id="rId25"/>
    <p:sldId id="604" r:id="rId26"/>
    <p:sldId id="603" r:id="rId27"/>
    <p:sldId id="571" r:id="rId28"/>
    <p:sldId id="605" r:id="rId29"/>
    <p:sldId id="607" r:id="rId30"/>
    <p:sldId id="608" r:id="rId31"/>
    <p:sldId id="572" r:id="rId32"/>
    <p:sldId id="609" r:id="rId33"/>
    <p:sldId id="573" r:id="rId34"/>
    <p:sldId id="610" r:id="rId35"/>
    <p:sldId id="611" r:id="rId36"/>
    <p:sldId id="612" r:id="rId37"/>
    <p:sldId id="574" r:id="rId38"/>
    <p:sldId id="613" r:id="rId39"/>
    <p:sldId id="575" r:id="rId40"/>
    <p:sldId id="614" r:id="rId41"/>
    <p:sldId id="576" r:id="rId42"/>
    <p:sldId id="615" r:id="rId43"/>
    <p:sldId id="577" r:id="rId44"/>
    <p:sldId id="616" r:id="rId45"/>
    <p:sldId id="617" r:id="rId46"/>
    <p:sldId id="618" r:id="rId47"/>
    <p:sldId id="619" r:id="rId48"/>
    <p:sldId id="578" r:id="rId49"/>
    <p:sldId id="620" r:id="rId50"/>
    <p:sldId id="621" r:id="rId51"/>
    <p:sldId id="624" r:id="rId52"/>
    <p:sldId id="625" r:id="rId53"/>
    <p:sldId id="641" r:id="rId54"/>
    <p:sldId id="579" r:id="rId55"/>
    <p:sldId id="626" r:id="rId56"/>
    <p:sldId id="627" r:id="rId57"/>
    <p:sldId id="628" r:id="rId58"/>
    <p:sldId id="629" r:id="rId59"/>
    <p:sldId id="580" r:id="rId60"/>
    <p:sldId id="630" r:id="rId61"/>
    <p:sldId id="631" r:id="rId62"/>
    <p:sldId id="632" r:id="rId63"/>
    <p:sldId id="581" r:id="rId64"/>
    <p:sldId id="633" r:id="rId65"/>
    <p:sldId id="634" r:id="rId66"/>
    <p:sldId id="635" r:id="rId67"/>
    <p:sldId id="636" r:id="rId68"/>
    <p:sldId id="637" r:id="rId69"/>
    <p:sldId id="638" r:id="rId70"/>
    <p:sldId id="639" r:id="rId71"/>
    <p:sldId id="64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0_目錄" id="{84BDE803-C752-254A-A645-14DE5BC6EC0B}">
          <p14:sldIdLst>
            <p14:sldId id="537"/>
            <p14:sldId id="566"/>
          </p14:sldIdLst>
        </p14:section>
        <p14:section name="01_建置工具 Vite" id="{B3EA6D13-9BCC-C647-95DE-DD5561B821C4}">
          <p14:sldIdLst>
            <p14:sldId id="530"/>
            <p14:sldId id="568"/>
            <p14:sldId id="583"/>
            <p14:sldId id="584"/>
            <p14:sldId id="585"/>
            <p14:sldId id="586"/>
            <p14:sldId id="587"/>
            <p14:sldId id="589"/>
          </p14:sldIdLst>
        </p14:section>
        <p14:section name="02_建置Vue應用" id="{CBD8790D-3F67-564E-A7E7-066CD574B525}">
          <p14:sldIdLst>
            <p14:sldId id="582"/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03_SFC (單文件組件)" id="{F806BEC6-182C-2F43-8B3D-986B0FA3A236}">
          <p14:sldIdLst>
            <p14:sldId id="569"/>
            <p14:sldId id="596"/>
            <p14:sldId id="597"/>
            <p14:sldId id="599"/>
            <p14:sldId id="601"/>
          </p14:sldIdLst>
        </p14:section>
        <p14:section name="04_文本插值" id="{ACEFDF88-C891-2E40-8A37-A823A270C7CF}">
          <p14:sldIdLst>
            <p14:sldId id="570"/>
            <p14:sldId id="602"/>
            <p14:sldId id="604"/>
            <p14:sldId id="603"/>
          </p14:sldIdLst>
        </p14:section>
        <p14:section name="05_v-bind屬性綁定" id="{22583650-E78E-274D-9AF9-645C0D17138E}">
          <p14:sldIdLst>
            <p14:sldId id="571"/>
            <p14:sldId id="605"/>
            <p14:sldId id="607"/>
            <p14:sldId id="608"/>
          </p14:sldIdLst>
        </p14:section>
        <p14:section name="06_v-html (原始HTML)" id="{F47D9E13-6F5B-1140-BA4F-2196F99B3B9B}">
          <p14:sldIdLst>
            <p14:sldId id="572"/>
            <p14:sldId id="609"/>
          </p14:sldIdLst>
        </p14:section>
        <p14:section name="07_條件渲染" id="{5BA17150-1E91-E240-B613-DCB4BD8DCBE7}">
          <p14:sldIdLst>
            <p14:sldId id="573"/>
            <p14:sldId id="610"/>
            <p14:sldId id="611"/>
            <p14:sldId id="612"/>
          </p14:sldIdLst>
        </p14:section>
        <p14:section name="08_v-for" id="{45EB9DF5-ADCF-AA4E-8A20-E0F3F3C74553}">
          <p14:sldIdLst>
            <p14:sldId id="574"/>
            <p14:sldId id="613"/>
          </p14:sldIdLst>
        </p14:section>
        <p14:section name="09_v-on" id="{7EB5E6BC-1C69-DB46-B060-D6E98653E9D7}">
          <p14:sldIdLst>
            <p14:sldId id="575"/>
            <p14:sldId id="614"/>
          </p14:sldIdLst>
        </p14:section>
        <p14:section name="10_事件修飾符" id="{6CCE7EAF-DDD2-744F-A87D-44CFB64F33EF}">
          <p14:sldIdLst>
            <p14:sldId id="576"/>
            <p14:sldId id="615"/>
          </p14:sldIdLst>
        </p14:section>
        <p14:section name="11_按鍵修飾符" id="{39375609-D51F-2647-9B28-E97C1E5ED733}">
          <p14:sldIdLst>
            <p14:sldId id="577"/>
            <p14:sldId id="616"/>
            <p14:sldId id="617"/>
            <p14:sldId id="618"/>
            <p14:sldId id="619"/>
          </p14:sldIdLst>
        </p14:section>
        <p14:section name="12_表單輸入綁定 (v-model)" id="{2EBBEC3A-9525-8B49-AEC0-025E8265806A}">
          <p14:sldIdLst>
            <p14:sldId id="578"/>
            <p14:sldId id="620"/>
            <p14:sldId id="621"/>
            <p14:sldId id="624"/>
            <p14:sldId id="625"/>
            <p14:sldId id="641"/>
          </p14:sldIdLst>
        </p14:section>
        <p14:section name="13_響應式(ref、reactive)" id="{057F9B89-C4D8-D54D-ADAB-D7F5EDE5024F}">
          <p14:sldIdLst>
            <p14:sldId id="579"/>
            <p14:sldId id="626"/>
            <p14:sldId id="627"/>
            <p14:sldId id="628"/>
            <p14:sldId id="629"/>
          </p14:sldIdLst>
        </p14:section>
        <p14:section name="14_計算屬性 computed" id="{EC72FDBD-12E8-584E-8BB1-2303C6B1A25C}">
          <p14:sldIdLst>
            <p14:sldId id="580"/>
            <p14:sldId id="630"/>
            <p14:sldId id="631"/>
            <p14:sldId id="632"/>
          </p14:sldIdLst>
        </p14:section>
        <p14:section name="15_Class、CSS綁定" id="{EA5E00B7-8B12-394A-ABBA-0958E560D332}">
          <p14:sldIdLst>
            <p14:sldId id="581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src" initials="s" lastIdx="1" clrIdx="0">
    <p:extLst>
      <p:ext uri="{19B8F6BF-5375-455C-9EA6-DF929625EA0E}">
        <p15:presenceInfo xmlns:p15="http://schemas.microsoft.com/office/powerpoint/2012/main" userId=" src" providerId="None"/>
      </p:ext>
    </p:extLst>
  </p:cmAuthor>
  <p:cmAuthor id="2" name="Shopon Ahmed" initials="SA" lastIdx="1" clrIdx="1">
    <p:extLst>
      <p:ext uri="{19B8F6BF-5375-455C-9EA6-DF929625EA0E}">
        <p15:presenceInfo xmlns:p15="http://schemas.microsoft.com/office/powerpoint/2012/main" userId="Shopon Ahmed" providerId="None"/>
      </p:ext>
    </p:extLst>
  </p:cmAuthor>
  <p:cmAuthor id="3" name="SRC" initials="S" lastIdx="1" clrIdx="2">
    <p:extLst>
      <p:ext uri="{19B8F6BF-5375-455C-9EA6-DF929625EA0E}">
        <p15:presenceInfo xmlns:p15="http://schemas.microsoft.com/office/powerpoint/2012/main" userId="SRC" providerId="None"/>
      </p:ext>
    </p:extLst>
  </p:cmAuthor>
  <p:cmAuthor id="4" name="陳毅丞" initials="陳毅丞" lastIdx="1" clrIdx="3">
    <p:extLst>
      <p:ext uri="{19B8F6BF-5375-455C-9EA6-DF929625EA0E}">
        <p15:presenceInfo xmlns:p15="http://schemas.microsoft.com/office/powerpoint/2012/main" userId="S::eason.yc.chen@fubon.com::eb8fd181-d4d9-4151-b390-4ae15f65d8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B883"/>
    <a:srgbClr val="E9B48B"/>
    <a:srgbClr val="0B1412"/>
    <a:srgbClr val="E2E2DB"/>
    <a:srgbClr val="EBE2D1"/>
    <a:srgbClr val="010101"/>
    <a:srgbClr val="FEFEFE"/>
    <a:srgbClr val="021113"/>
    <a:srgbClr val="F0F2F5"/>
    <a:srgbClr val="F8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 autoAdjust="0"/>
    <p:restoredTop sz="58827" autoAdjust="0"/>
  </p:normalViewPr>
  <p:slideViewPr>
    <p:cSldViewPr snapToGrid="0" snapToObjects="1">
      <p:cViewPr varScale="1">
        <p:scale>
          <a:sx n="131" d="100"/>
          <a:sy n="131" d="100"/>
        </p:scale>
        <p:origin x="3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57" d="100"/>
          <a:sy n="57" d="100"/>
        </p:scale>
        <p:origin x="275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4DFA9-38CF-7D4C-9EB4-7A6A0A01A9C5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C5D27-E275-914C-B9A8-807C55B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9849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9CB90-614C-5144-87C1-67812BEDF5FB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E7EC0-9BE3-5541-9D76-7DE32A6C9D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0054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26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11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655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7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255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334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14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74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87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15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529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1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49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602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59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90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35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316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57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49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64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742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55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32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791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557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57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815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268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4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034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16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2005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41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0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53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65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567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69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82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626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618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205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161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44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56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8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07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56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2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首版面配置區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6E7EC0-9BE3-5541-9D76-7DE32A6C9D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0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CAF4F9D-61BA-4153-8AC1-998390F5A39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94412" y="2520158"/>
            <a:ext cx="4897587" cy="4337842"/>
          </a:xfrm>
          <a:custGeom>
            <a:avLst/>
            <a:gdLst>
              <a:gd name="connsiteX0" fmla="*/ 0 w 4897587"/>
              <a:gd name="connsiteY0" fmla="*/ 0 h 4337842"/>
              <a:gd name="connsiteX1" fmla="*/ 4897587 w 4897587"/>
              <a:gd name="connsiteY1" fmla="*/ 0 h 4337842"/>
              <a:gd name="connsiteX2" fmla="*/ 4897587 w 4897587"/>
              <a:gd name="connsiteY2" fmla="*/ 4337842 h 4337842"/>
              <a:gd name="connsiteX3" fmla="*/ 0 w 4897587"/>
              <a:gd name="connsiteY3" fmla="*/ 4337842 h 4337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7587" h="4337842">
                <a:moveTo>
                  <a:pt x="0" y="0"/>
                </a:moveTo>
                <a:lnTo>
                  <a:pt x="4897587" y="0"/>
                </a:lnTo>
                <a:lnTo>
                  <a:pt x="4897587" y="4337842"/>
                </a:lnTo>
                <a:lnTo>
                  <a:pt x="0" y="43378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24633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FBA2A-4D75-422C-8973-8E504D9CF41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86401" y="2306069"/>
            <a:ext cx="2817476" cy="2817476"/>
          </a:xfrm>
          <a:custGeom>
            <a:avLst/>
            <a:gdLst>
              <a:gd name="connsiteX0" fmla="*/ 1408738 w 2817476"/>
              <a:gd name="connsiteY0" fmla="*/ 0 h 2817476"/>
              <a:gd name="connsiteX1" fmla="*/ 2817476 w 2817476"/>
              <a:gd name="connsiteY1" fmla="*/ 1408738 h 2817476"/>
              <a:gd name="connsiteX2" fmla="*/ 1408738 w 2817476"/>
              <a:gd name="connsiteY2" fmla="*/ 2817476 h 2817476"/>
              <a:gd name="connsiteX3" fmla="*/ 0 w 2817476"/>
              <a:gd name="connsiteY3" fmla="*/ 1408738 h 2817476"/>
              <a:gd name="connsiteX4" fmla="*/ 1408738 w 2817476"/>
              <a:gd name="connsiteY4" fmla="*/ 0 h 281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476" h="2817476">
                <a:moveTo>
                  <a:pt x="1408738" y="0"/>
                </a:moveTo>
                <a:cubicBezTo>
                  <a:pt x="2186763" y="0"/>
                  <a:pt x="2817476" y="630713"/>
                  <a:pt x="2817476" y="1408738"/>
                </a:cubicBezTo>
                <a:cubicBezTo>
                  <a:pt x="2817476" y="2186763"/>
                  <a:pt x="2186763" y="2817476"/>
                  <a:pt x="1408738" y="2817476"/>
                </a:cubicBezTo>
                <a:cubicBezTo>
                  <a:pt x="630713" y="2817476"/>
                  <a:pt x="0" y="2186763"/>
                  <a:pt x="0" y="1408738"/>
                </a:cubicBezTo>
                <a:cubicBezTo>
                  <a:pt x="0" y="630713"/>
                  <a:pt x="630713" y="0"/>
                  <a:pt x="140873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0648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6E75597-66B8-4C3B-807F-D0DA4053186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786245" y="1760863"/>
            <a:ext cx="2177030" cy="3877937"/>
          </a:xfrm>
          <a:custGeom>
            <a:avLst/>
            <a:gdLst>
              <a:gd name="connsiteX0" fmla="*/ 0 w 2177030"/>
              <a:gd name="connsiteY0" fmla="*/ 0 h 3877937"/>
              <a:gd name="connsiteX1" fmla="*/ 2177030 w 2177030"/>
              <a:gd name="connsiteY1" fmla="*/ 0 h 3877937"/>
              <a:gd name="connsiteX2" fmla="*/ 2177030 w 2177030"/>
              <a:gd name="connsiteY2" fmla="*/ 3877937 h 3877937"/>
              <a:gd name="connsiteX3" fmla="*/ 0 w 2177030"/>
              <a:gd name="connsiteY3" fmla="*/ 3877937 h 387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7030" h="3877937">
                <a:moveTo>
                  <a:pt x="0" y="0"/>
                </a:moveTo>
                <a:lnTo>
                  <a:pt x="2177030" y="0"/>
                </a:lnTo>
                <a:lnTo>
                  <a:pt x="2177030" y="3877937"/>
                </a:lnTo>
                <a:lnTo>
                  <a:pt x="0" y="387793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26C9D26-66D4-4B0F-B17B-0B282D2ED73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203950" y="1987550"/>
            <a:ext cx="2146300" cy="3206750"/>
          </a:xfrm>
          <a:custGeom>
            <a:avLst/>
            <a:gdLst>
              <a:gd name="connsiteX0" fmla="*/ 0 w 2146300"/>
              <a:gd name="connsiteY0" fmla="*/ 0 h 3206750"/>
              <a:gd name="connsiteX1" fmla="*/ 2146300 w 2146300"/>
              <a:gd name="connsiteY1" fmla="*/ 0 h 3206750"/>
              <a:gd name="connsiteX2" fmla="*/ 2146300 w 2146300"/>
              <a:gd name="connsiteY2" fmla="*/ 3206750 h 3206750"/>
              <a:gd name="connsiteX3" fmla="*/ 0 w 2146300"/>
              <a:gd name="connsiteY3" fmla="*/ 3206750 h 320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6300" h="3206750">
                <a:moveTo>
                  <a:pt x="0" y="0"/>
                </a:moveTo>
                <a:lnTo>
                  <a:pt x="2146300" y="0"/>
                </a:lnTo>
                <a:lnTo>
                  <a:pt x="2146300" y="3206750"/>
                </a:lnTo>
                <a:lnTo>
                  <a:pt x="0" y="320675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0018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1C97DCF-47A1-40C5-B3D9-EBB13090C4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58546" y="1582058"/>
            <a:ext cx="3933455" cy="5275943"/>
          </a:xfrm>
          <a:custGeom>
            <a:avLst/>
            <a:gdLst>
              <a:gd name="connsiteX0" fmla="*/ 0 w 3933455"/>
              <a:gd name="connsiteY0" fmla="*/ 0 h 5275943"/>
              <a:gd name="connsiteX1" fmla="*/ 3933455 w 3933455"/>
              <a:gd name="connsiteY1" fmla="*/ 0 h 5275943"/>
              <a:gd name="connsiteX2" fmla="*/ 3933455 w 3933455"/>
              <a:gd name="connsiteY2" fmla="*/ 5275943 h 5275943"/>
              <a:gd name="connsiteX3" fmla="*/ 0 w 3933455"/>
              <a:gd name="connsiteY3" fmla="*/ 5275943 h 527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3455" h="5275943">
                <a:moveTo>
                  <a:pt x="0" y="0"/>
                </a:moveTo>
                <a:lnTo>
                  <a:pt x="3933455" y="0"/>
                </a:lnTo>
                <a:lnTo>
                  <a:pt x="3933455" y="5275943"/>
                </a:lnTo>
                <a:lnTo>
                  <a:pt x="0" y="52759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167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8247FCA-D6FD-4DEF-BD3C-FAE54CF764F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89372" y="3826020"/>
            <a:ext cx="4702629" cy="3031980"/>
          </a:xfrm>
          <a:custGeom>
            <a:avLst/>
            <a:gdLst>
              <a:gd name="connsiteX0" fmla="*/ 0 w 4702629"/>
              <a:gd name="connsiteY0" fmla="*/ 0 h 3031980"/>
              <a:gd name="connsiteX1" fmla="*/ 4702629 w 4702629"/>
              <a:gd name="connsiteY1" fmla="*/ 0 h 3031980"/>
              <a:gd name="connsiteX2" fmla="*/ 4702629 w 4702629"/>
              <a:gd name="connsiteY2" fmla="*/ 3031980 h 3031980"/>
              <a:gd name="connsiteX3" fmla="*/ 0 w 4702629"/>
              <a:gd name="connsiteY3" fmla="*/ 3031980 h 303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629" h="3031980">
                <a:moveTo>
                  <a:pt x="0" y="0"/>
                </a:moveTo>
                <a:lnTo>
                  <a:pt x="4702629" y="0"/>
                </a:lnTo>
                <a:lnTo>
                  <a:pt x="4702629" y="3031980"/>
                </a:lnTo>
                <a:lnTo>
                  <a:pt x="0" y="303198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371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DD4A3CF-24E9-41F8-BE95-9C02D8EB8F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79417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FAFB61A-C461-44E4-A249-BCDCD4B5A1C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080001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3632EC-4667-4652-9880-E9F6789B70A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365829" y="3429000"/>
            <a:ext cx="2714171" cy="3429000"/>
          </a:xfrm>
          <a:custGeom>
            <a:avLst/>
            <a:gdLst>
              <a:gd name="connsiteX0" fmla="*/ 0 w 2714171"/>
              <a:gd name="connsiteY0" fmla="*/ 0 h 3429000"/>
              <a:gd name="connsiteX1" fmla="*/ 2714171 w 2714171"/>
              <a:gd name="connsiteY1" fmla="*/ 0 h 3429000"/>
              <a:gd name="connsiteX2" fmla="*/ 2714171 w 2714171"/>
              <a:gd name="connsiteY2" fmla="*/ 3429000 h 3429000"/>
              <a:gd name="connsiteX3" fmla="*/ 0 w 2714171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4171" h="3429000">
                <a:moveTo>
                  <a:pt x="0" y="0"/>
                </a:moveTo>
                <a:lnTo>
                  <a:pt x="2714171" y="0"/>
                </a:lnTo>
                <a:lnTo>
                  <a:pt x="2714171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749880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F75E06E-B17D-49A1-9E53-127C2EA788D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41256" y="3251200"/>
            <a:ext cx="6850744" cy="3606800"/>
          </a:xfrm>
          <a:custGeom>
            <a:avLst/>
            <a:gdLst>
              <a:gd name="connsiteX0" fmla="*/ 0 w 8026400"/>
              <a:gd name="connsiteY0" fmla="*/ 0 h 3606800"/>
              <a:gd name="connsiteX1" fmla="*/ 8026400 w 8026400"/>
              <a:gd name="connsiteY1" fmla="*/ 0 h 3606800"/>
              <a:gd name="connsiteX2" fmla="*/ 8026400 w 8026400"/>
              <a:gd name="connsiteY2" fmla="*/ 3606800 h 3606800"/>
              <a:gd name="connsiteX3" fmla="*/ 0 w 8026400"/>
              <a:gd name="connsiteY3" fmla="*/ 3606800 h 360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26400" h="3606800">
                <a:moveTo>
                  <a:pt x="0" y="0"/>
                </a:moveTo>
                <a:lnTo>
                  <a:pt x="8026400" y="0"/>
                </a:lnTo>
                <a:lnTo>
                  <a:pt x="8026400" y="3606800"/>
                </a:lnTo>
                <a:lnTo>
                  <a:pt x="0" y="36068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883360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5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60" r:id="rId2"/>
    <p:sldLayoutId id="2147483759" r:id="rId3"/>
    <p:sldLayoutId id="2147483758" r:id="rId4"/>
    <p:sldLayoutId id="2147483757" r:id="rId5"/>
    <p:sldLayoutId id="2147483756" r:id="rId6"/>
    <p:sldLayoutId id="2147483755" r:id="rId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ctr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19084" y="3819775"/>
            <a:ext cx="79538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Vue3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847BFC-4C13-41C9-82DD-3670DD43FBC6}"/>
              </a:ext>
            </a:extLst>
          </p:cNvPr>
          <p:cNvCxnSpPr>
            <a:cxnSpLocks/>
          </p:cNvCxnSpPr>
          <p:nvPr/>
        </p:nvCxnSpPr>
        <p:spPr>
          <a:xfrm>
            <a:off x="1444171" y="4865282"/>
            <a:ext cx="930365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FB59A4D3-8D18-5543-9FBE-47D7AB72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837" y="2299961"/>
            <a:ext cx="1674618" cy="167461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90F1DA1-F91B-0140-B79E-8B6D7B92BF67}"/>
              </a:ext>
            </a:extLst>
          </p:cNvPr>
          <p:cNvSpPr txBox="1"/>
          <p:nvPr/>
        </p:nvSpPr>
        <p:spPr>
          <a:xfrm>
            <a:off x="5058383" y="13553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建制工具、</a:t>
            </a:r>
            <a:endParaRPr kumimoji="1"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228491-CA5A-3B4B-AE56-92F443EBCAD3}"/>
              </a:ext>
            </a:extLst>
          </p:cNvPr>
          <p:cNvSpPr txBox="1"/>
          <p:nvPr/>
        </p:nvSpPr>
        <p:spPr>
          <a:xfrm>
            <a:off x="2240321" y="1649530"/>
            <a:ext cx="78325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TW" altLang="en-US" sz="24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建置工具</a:t>
            </a:r>
            <a:r>
              <a:rPr lang="en" altLang="zh-TW" sz="2400" dirty="0" err="1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Vite</a:t>
            </a:r>
            <a:r>
              <a:rPr lang="zh-TW" altLang="en" sz="24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zh-TW" altLang="en-US" sz="2400" dirty="0">
                <a:solidFill>
                  <a:schemeClr val="bg1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環境安裝、屬性綁定、響應式、計算屬性</a:t>
            </a:r>
          </a:p>
        </p:txBody>
      </p:sp>
      <p:sp>
        <p:nvSpPr>
          <p:cNvPr id="10" name="TextBox 27">
            <a:extLst>
              <a:ext uri="{FF2B5EF4-FFF2-40B4-BE49-F238E27FC236}">
                <a16:creationId xmlns:a16="http://schemas.microsoft.com/office/drawing/2014/main" id="{1880473B-A4C5-BF4C-B666-39F650ECEEA1}"/>
              </a:ext>
            </a:extLst>
          </p:cNvPr>
          <p:cNvSpPr txBox="1"/>
          <p:nvPr/>
        </p:nvSpPr>
        <p:spPr>
          <a:xfrm>
            <a:off x="9338552" y="4933159"/>
            <a:ext cx="1553580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@Eason</a:t>
            </a:r>
          </a:p>
        </p:txBody>
      </p:sp>
      <p:sp>
        <p:nvSpPr>
          <p:cNvPr id="11" name="TextBox 27">
            <a:extLst>
              <a:ext uri="{FF2B5EF4-FFF2-40B4-BE49-F238E27FC236}">
                <a16:creationId xmlns:a16="http://schemas.microsoft.com/office/drawing/2014/main" id="{A253A0FB-9E79-9E49-88B0-6568B3B5BA0C}"/>
              </a:ext>
            </a:extLst>
          </p:cNvPr>
          <p:cNvSpPr txBox="1"/>
          <p:nvPr/>
        </p:nvSpPr>
        <p:spPr>
          <a:xfrm>
            <a:off x="1367962" y="4933159"/>
            <a:ext cx="1043598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8078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開發環境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生產環境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6" cy="374778"/>
            <a:chOff x="626327" y="200704"/>
            <a:chExt cx="10939346" cy="374778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開發環境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生產環境</a:t>
              </a:r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279F69-FD12-4141-B6A8-B0DC5C8417AE}"/>
              </a:ext>
            </a:extLst>
          </p:cNvPr>
          <p:cNvSpPr txBox="1"/>
          <p:nvPr/>
        </p:nvSpPr>
        <p:spPr>
          <a:xfrm>
            <a:off x="2021759" y="3479159"/>
            <a:ext cx="8465715" cy="2670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開發環境 與 生產環境 使用不同編譯方式：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開發環境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是因為所有套件依賴其實都在本機產生的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L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ocal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server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瀏覽器可以很快速的找到依賴。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endParaRPr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生產環境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：瀏覽器就要等到這些套件全部都下載完成以後才能開始執行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而且瀏覽器會有同時下載量的限制，執行速度反而會更慢。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</a:pPr>
            <a:endParaRPr lang="zh-TW" altLang="en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D18A3A4-59D0-AE47-9BB6-9E83C2D99933}"/>
              </a:ext>
            </a:extLst>
          </p:cNvPr>
          <p:cNvSpPr/>
          <p:nvPr/>
        </p:nvSpPr>
        <p:spPr>
          <a:xfrm>
            <a:off x="2030523" y="1592629"/>
            <a:ext cx="7255728" cy="1529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 </a:t>
            </a:r>
            <a:r>
              <a:rPr lang="zh-CN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生產環境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產生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build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採用與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一樣的方式，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將所有套件以及依賴都打包進去。</a:t>
            </a: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使用的是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rollup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工具，走傳統的打包策略，跟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沒兩樣。</a:t>
            </a:r>
          </a:p>
        </p:txBody>
      </p:sp>
    </p:spTree>
    <p:extLst>
      <p:ext uri="{BB962C8B-B14F-4D97-AF65-F5344CB8AC3E}">
        <p14:creationId xmlns:p14="http://schemas.microsoft.com/office/powerpoint/2010/main" val="1092801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424025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建置</a:t>
            </a:r>
            <a:r>
              <a:rPr lang="en-US" altLang="zh-TW" sz="6000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Vue</a:t>
            </a:r>
            <a:r>
              <a:rPr lang="zh-CN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應用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23825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8" name="TextBox 32">
            <a:extLst>
              <a:ext uri="{FF2B5EF4-FFF2-40B4-BE49-F238E27FC236}">
                <a16:creationId xmlns:a16="http://schemas.microsoft.com/office/drawing/2014/main" id="{4934F66D-42D7-8B43-9F5D-1AEE02E34566}"/>
              </a:ext>
            </a:extLst>
          </p:cNvPr>
          <p:cNvSpPr txBox="1"/>
          <p:nvPr/>
        </p:nvSpPr>
        <p:spPr>
          <a:xfrm>
            <a:off x="2599176" y="2929639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應用實例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A3138A9B-0F0C-7F43-8294-0FF8802AA5D4}"/>
              </a:ext>
            </a:extLst>
          </p:cNvPr>
          <p:cNvCxnSpPr/>
          <p:nvPr/>
        </p:nvCxnSpPr>
        <p:spPr>
          <a:xfrm>
            <a:off x="2304839" y="327096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">
            <a:extLst>
              <a:ext uri="{FF2B5EF4-FFF2-40B4-BE49-F238E27FC236}">
                <a16:creationId xmlns:a16="http://schemas.microsoft.com/office/drawing/2014/main" id="{0B46FEE6-E732-BE42-A8DD-2FEED2083DF0}"/>
              </a:ext>
            </a:extLst>
          </p:cNvPr>
          <p:cNvSpPr/>
          <p:nvPr/>
        </p:nvSpPr>
        <p:spPr>
          <a:xfrm>
            <a:off x="2252456" y="321858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00EF4BD0-9FE2-5940-A358-47A24094C9AA}"/>
              </a:ext>
            </a:extLst>
          </p:cNvPr>
          <p:cNvSpPr txBox="1"/>
          <p:nvPr/>
        </p:nvSpPr>
        <p:spPr>
          <a:xfrm>
            <a:off x="2599176" y="349159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根組件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4" name="Straight Connector 5">
            <a:extLst>
              <a:ext uri="{FF2B5EF4-FFF2-40B4-BE49-F238E27FC236}">
                <a16:creationId xmlns:a16="http://schemas.microsoft.com/office/drawing/2014/main" id="{D5E40C60-6E07-BD4A-833A-14EBBC441DAB}"/>
              </a:ext>
            </a:extLst>
          </p:cNvPr>
          <p:cNvCxnSpPr/>
          <p:nvPr/>
        </p:nvCxnSpPr>
        <p:spPr>
          <a:xfrm>
            <a:off x="2304839" y="383291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7">
            <a:extLst>
              <a:ext uri="{FF2B5EF4-FFF2-40B4-BE49-F238E27FC236}">
                <a16:creationId xmlns:a16="http://schemas.microsoft.com/office/drawing/2014/main" id="{9C159927-329A-AE41-B530-3CFD126BD665}"/>
              </a:ext>
            </a:extLst>
          </p:cNvPr>
          <p:cNvSpPr/>
          <p:nvPr/>
        </p:nvSpPr>
        <p:spPr>
          <a:xfrm>
            <a:off x="2252456" y="378053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3AA60246-78AD-844B-A18D-C67D875FD53F}"/>
              </a:ext>
            </a:extLst>
          </p:cNvPr>
          <p:cNvSpPr txBox="1"/>
          <p:nvPr/>
        </p:nvSpPr>
        <p:spPr>
          <a:xfrm>
            <a:off x="2599176" y="409095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掛載應用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D5FA5579-81FC-F044-9725-F46272E2B97F}"/>
              </a:ext>
            </a:extLst>
          </p:cNvPr>
          <p:cNvCxnSpPr/>
          <p:nvPr/>
        </p:nvCxnSpPr>
        <p:spPr>
          <a:xfrm>
            <a:off x="2304839" y="443227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>
            <a:extLst>
              <a:ext uri="{FF2B5EF4-FFF2-40B4-BE49-F238E27FC236}">
                <a16:creationId xmlns:a16="http://schemas.microsoft.com/office/drawing/2014/main" id="{3EEF8957-C90B-3C4F-AF4B-DF35B5726DAA}"/>
              </a:ext>
            </a:extLst>
          </p:cNvPr>
          <p:cNvSpPr/>
          <p:nvPr/>
        </p:nvSpPr>
        <p:spPr>
          <a:xfrm>
            <a:off x="2252456" y="437989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3DAACEB-1251-654B-9621-F54C36F4E4FF}"/>
              </a:ext>
            </a:extLst>
          </p:cNvPr>
          <p:cNvSpPr txBox="1"/>
          <p:nvPr/>
        </p:nvSpPr>
        <p:spPr>
          <a:xfrm>
            <a:off x="2596786" y="4690311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多個應用實例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6C107EB6-E955-CA42-9CB2-BF466F3F577F}"/>
              </a:ext>
            </a:extLst>
          </p:cNvPr>
          <p:cNvCxnSpPr/>
          <p:nvPr/>
        </p:nvCxnSpPr>
        <p:spPr>
          <a:xfrm>
            <a:off x="2302449" y="5031635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80A7531B-D3B6-A64E-B45A-E5BAC5CA5EEE}"/>
              </a:ext>
            </a:extLst>
          </p:cNvPr>
          <p:cNvSpPr/>
          <p:nvPr/>
        </p:nvSpPr>
        <p:spPr>
          <a:xfrm>
            <a:off x="2250066" y="4979252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794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創建</a:t>
            </a:r>
            <a:r>
              <a:rPr lang="en" altLang="zh-TW" sz="3200" dirty="0" err="1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Vue</a:t>
            </a:r>
            <a:r>
              <a:rPr lang="zh-TW" altLang="en-US" sz="3200" dirty="0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應用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72322" y="1714612"/>
            <a:ext cx="1625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795DA3"/>
                </a:solidFill>
              </a:rPr>
              <a:t>npm</a:t>
            </a:r>
            <a:r>
              <a:rPr lang="en" altLang="zh-TW" sz="1400" dirty="0"/>
              <a:t> </a:t>
            </a:r>
            <a:r>
              <a:rPr lang="en" altLang="zh-TW" sz="1400" dirty="0" err="1">
                <a:solidFill>
                  <a:srgbClr val="FFC000"/>
                </a:solidFill>
              </a:rPr>
              <a:t>init</a:t>
            </a:r>
            <a:r>
              <a:rPr lang="en" altLang="zh-TW" sz="1400" dirty="0">
                <a:solidFill>
                  <a:schemeClr val="bg1"/>
                </a:solidFill>
              </a:rPr>
              <a:t> vue@3.4.0</a:t>
            </a:r>
            <a:endParaRPr kumimoji="1"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2CE111-ECBD-444E-B760-41C2C303E490}"/>
              </a:ext>
            </a:extLst>
          </p:cNvPr>
          <p:cNvSpPr txBox="1"/>
          <p:nvPr/>
        </p:nvSpPr>
        <p:spPr>
          <a:xfrm>
            <a:off x="1382753" y="2319922"/>
            <a:ext cx="6663234" cy="79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</a:rPr>
              <a:t>這一指令將會安裝並執行</a:t>
            </a:r>
            <a:r>
              <a:rPr lang="en-US" altLang="zh-TW" sz="1600" dirty="0">
                <a:solidFill>
                  <a:schemeClr val="bg1"/>
                </a:solidFill>
              </a:rPr>
              <a:t> </a:t>
            </a:r>
            <a:r>
              <a:rPr lang="en" altLang="zh-TW" sz="1600" dirty="0">
                <a:solidFill>
                  <a:srgbClr val="40B883"/>
                </a:solidFill>
              </a:rPr>
              <a:t>create-</a:t>
            </a:r>
            <a:r>
              <a:rPr lang="en" altLang="zh-TW" sz="1600" dirty="0" err="1">
                <a:solidFill>
                  <a:srgbClr val="40B883"/>
                </a:solidFill>
              </a:rPr>
              <a:t>vue</a:t>
            </a:r>
            <a:r>
              <a:rPr lang="zh-TW" altLang="en" sz="1600" dirty="0">
                <a:solidFill>
                  <a:schemeClr val="bg1"/>
                </a:solidFill>
              </a:rPr>
              <a:t>，</a:t>
            </a:r>
            <a:r>
              <a:rPr lang="zh-TW" altLang="en-US" sz="1600" dirty="0">
                <a:solidFill>
                  <a:schemeClr val="bg1"/>
                </a:solidFill>
              </a:rPr>
              <a:t>它是 </a:t>
            </a:r>
            <a:r>
              <a:rPr lang="en" altLang="zh-TW" sz="1600" dirty="0" err="1">
                <a:solidFill>
                  <a:schemeClr val="bg1"/>
                </a:solidFill>
              </a:rPr>
              <a:t>Vue</a:t>
            </a:r>
            <a:r>
              <a:rPr lang="en" altLang="zh-TW" sz="1600" dirty="0">
                <a:solidFill>
                  <a:schemeClr val="bg1"/>
                </a:solidFill>
              </a:rPr>
              <a:t> </a:t>
            </a:r>
            <a:r>
              <a:rPr lang="zh-TW" altLang="en-US" sz="1600" dirty="0">
                <a:solidFill>
                  <a:schemeClr val="bg1"/>
                </a:solidFill>
              </a:rPr>
              <a:t>官方的項目腳手架工具。</a:t>
            </a:r>
            <a:endParaRPr lang="en-US" altLang="zh-TW" sz="1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chemeClr val="bg1"/>
                </a:solidFill>
              </a:rPr>
              <a:t>將會看到一些諸如 </a:t>
            </a:r>
            <a:r>
              <a:rPr lang="en" altLang="zh-TW" sz="1600" dirty="0">
                <a:solidFill>
                  <a:schemeClr val="bg1"/>
                </a:solidFill>
              </a:rPr>
              <a:t>TypeScript </a:t>
            </a:r>
            <a:r>
              <a:rPr lang="zh-TW" altLang="en-US" sz="1600" dirty="0">
                <a:solidFill>
                  <a:schemeClr val="bg1"/>
                </a:solidFill>
              </a:rPr>
              <a:t>和測試支持之類的可選功能提示：</a:t>
            </a:r>
            <a:endParaRPr kumimoji="1" lang="zh-TW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1537644"/>
            <a:ext cx="9085824" cy="67085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CA62A8E-207C-AE44-9717-240A4A4766B4}"/>
              </a:ext>
            </a:extLst>
          </p:cNvPr>
          <p:cNvGrpSpPr/>
          <p:nvPr/>
        </p:nvGrpSpPr>
        <p:grpSpPr>
          <a:xfrm>
            <a:off x="1449659" y="3222589"/>
            <a:ext cx="9085824" cy="3236577"/>
            <a:chOff x="1449659" y="2845341"/>
            <a:chExt cx="9085824" cy="3236577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4508E25-F0F1-4543-8BF4-633329B067A7}"/>
                </a:ext>
              </a:extLst>
            </p:cNvPr>
            <p:cNvSpPr txBox="1"/>
            <p:nvPr/>
          </p:nvSpPr>
          <p:spPr>
            <a:xfrm>
              <a:off x="1717288" y="3035540"/>
              <a:ext cx="8234108" cy="2893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Project name: … </a:t>
              </a:r>
              <a:r>
                <a:rPr lang="en" altLang="zh-TW" sz="1400" dirty="0">
                  <a:solidFill>
                    <a:srgbClr val="40B883"/>
                  </a:solidFill>
                  <a:latin typeface="Consolas" panose="020B0609020204030204" pitchFamily="49" charset="0"/>
                </a:rPr>
                <a:t>&lt;your-project-name&gt;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TypeScript?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JSX Support?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Vue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Router for Single Page Application development? … No /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Yes</a:t>
              </a:r>
              <a:endParaRPr lang="en" altLang="zh-TW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Pinia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for state management? … No /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Yes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Vitest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for Unit Testing?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</a:t>
              </a:r>
              <a:b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? Add an End-to-End Testing Solution? › - Use arrow-keys. Return to submit.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❯  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endParaRPr lang="en" altLang="zh-TW" sz="1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Cypress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   Playwright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✔ Add </a:t>
              </a:r>
              <a:r>
                <a:rPr lang="en" altLang="zh-TW" sz="1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ESLint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 for code quality? … </a:t>
              </a:r>
              <a:r>
                <a:rPr lang="en" altLang="zh-TW" sz="1400" dirty="0">
                  <a:solidFill>
                    <a:srgbClr val="0070C0"/>
                  </a:solidFill>
                  <a:latin typeface="Consolas" panose="020B0609020204030204" pitchFamily="49" charset="0"/>
                </a:rPr>
                <a:t>No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/ Yes 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Scaffolding project in </a:t>
              </a:r>
              <a:r>
                <a:rPr lang="en" altLang="zh-TW" sz="1400" dirty="0">
                  <a:solidFill>
                    <a:srgbClr val="40B883"/>
                  </a:solidFill>
                  <a:latin typeface="Consolas" panose="020B0609020204030204" pitchFamily="49" charset="0"/>
                </a:rPr>
                <a:t>./&lt;your-project-name&gt;</a:t>
              </a:r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...</a:t>
              </a:r>
            </a:p>
            <a:p>
              <a:pPr fontAlgn="base"/>
              <a:r>
                <a:rPr lang="en" altLang="zh-TW" sz="1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Done.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40CE7C-511E-6446-B6FF-5884FEDF3564}"/>
                </a:ext>
              </a:extLst>
            </p:cNvPr>
            <p:cNvSpPr/>
            <p:nvPr/>
          </p:nvSpPr>
          <p:spPr>
            <a:xfrm>
              <a:off x="1449659" y="2845341"/>
              <a:ext cx="9085824" cy="3236577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創建</a:t>
            </a:r>
            <a:r>
              <a:rPr lang="en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應用</a:t>
            </a:r>
          </a:p>
        </p:txBody>
      </p:sp>
    </p:spTree>
    <p:extLst>
      <p:ext uri="{BB962C8B-B14F-4D97-AF65-F5344CB8AC3E}">
        <p14:creationId xmlns:p14="http://schemas.microsoft.com/office/powerpoint/2010/main" val="1081414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運行</a:t>
            </a:r>
            <a:r>
              <a:rPr lang="en-US" altLang="zh-TW" sz="3200" dirty="0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Dev</a:t>
            </a:r>
            <a:endParaRPr lang="zh-TW" altLang="en-US" sz="3200" dirty="0">
              <a:solidFill>
                <a:srgbClr val="40B883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626417" y="3682733"/>
            <a:ext cx="1975477" cy="10281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" altLang="zh-TW" sz="1400" dirty="0">
                <a:solidFill>
                  <a:schemeClr val="bg1"/>
                </a:solidFill>
              </a:rPr>
              <a:t>cd</a:t>
            </a:r>
            <a:r>
              <a:rPr lang="en" altLang="zh-TW" sz="1400" dirty="0"/>
              <a:t> </a:t>
            </a:r>
            <a:r>
              <a:rPr lang="en" altLang="zh-TW" sz="1400" dirty="0">
                <a:solidFill>
                  <a:srgbClr val="40B883"/>
                </a:solidFill>
              </a:rPr>
              <a:t>&lt;your-project-name&gt; </a:t>
            </a:r>
          </a:p>
          <a:p>
            <a:pPr fontAlgn="base">
              <a:lnSpc>
                <a:spcPct val="150000"/>
              </a:lnSpc>
            </a:pPr>
            <a:r>
              <a:rPr lang="en" altLang="zh-TW" sz="1400" dirty="0" err="1">
                <a:solidFill>
                  <a:schemeClr val="bg1"/>
                </a:solidFill>
              </a:rPr>
              <a:t>npm</a:t>
            </a:r>
            <a:r>
              <a:rPr lang="en" altLang="zh-TW" sz="1400" dirty="0">
                <a:solidFill>
                  <a:schemeClr val="bg1"/>
                </a:solidFill>
              </a:rPr>
              <a:t> </a:t>
            </a:r>
            <a:r>
              <a:rPr lang="en" altLang="zh-TW" sz="1400" dirty="0">
                <a:solidFill>
                  <a:srgbClr val="FFC000"/>
                </a:solidFill>
              </a:rPr>
              <a:t>install</a:t>
            </a:r>
          </a:p>
          <a:p>
            <a:pPr fontAlgn="base">
              <a:lnSpc>
                <a:spcPct val="150000"/>
              </a:lnSpc>
            </a:pPr>
            <a:r>
              <a:rPr lang="en" altLang="zh-TW" sz="1400" dirty="0" err="1">
                <a:solidFill>
                  <a:schemeClr val="bg1"/>
                </a:solidFill>
              </a:rPr>
              <a:t>npm</a:t>
            </a:r>
            <a:r>
              <a:rPr lang="en" altLang="zh-TW" sz="1400" dirty="0">
                <a:solidFill>
                  <a:schemeClr val="bg1"/>
                </a:solidFill>
              </a:rPr>
              <a:t> </a:t>
            </a:r>
            <a:r>
              <a:rPr lang="en" altLang="zh-TW" sz="1400" dirty="0">
                <a:solidFill>
                  <a:srgbClr val="FFC000"/>
                </a:solidFill>
              </a:rPr>
              <a:t>run </a:t>
            </a:r>
            <a:r>
              <a:rPr lang="en" altLang="zh-TW" sz="1400" dirty="0">
                <a:solidFill>
                  <a:schemeClr val="bg1"/>
                </a:solidFill>
              </a:rPr>
              <a:t>dev</a:t>
            </a:r>
            <a:endParaRPr lang="en" altLang="zh-TW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3563288"/>
            <a:ext cx="3949192" cy="188420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764F132A-91FE-5948-8900-F5D657375ACE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創建</a:t>
            </a:r>
            <a:r>
              <a:rPr lang="en" altLang="zh-TW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應用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0BF4E6-EE48-7E43-B9DD-A5E509B9E484}"/>
              </a:ext>
            </a:extLst>
          </p:cNvPr>
          <p:cNvSpPr/>
          <p:nvPr/>
        </p:nvSpPr>
        <p:spPr>
          <a:xfrm>
            <a:off x="1449659" y="1812301"/>
            <a:ext cx="6096000" cy="12941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bg1"/>
                </a:solidFill>
              </a:rPr>
              <a:t>切換至</a:t>
            </a:r>
            <a:r>
              <a:rPr lang="zh-TW" altLang="en-US" dirty="0">
                <a:solidFill>
                  <a:schemeClr val="bg1"/>
                </a:solidFill>
              </a:rPr>
              <a:t> 專案資料夾</a:t>
            </a: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安裝相關套件</a:t>
            </a:r>
            <a:endParaRPr lang="en-US" altLang="zh-TW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/>
                </a:solidFill>
              </a:rPr>
              <a:t>運行</a:t>
            </a:r>
            <a:endParaRPr kumimoji="1" lang="zh-TW" altLang="en-US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CF59B5-00AF-8B4F-A221-D36ED86DF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691" y="1964987"/>
            <a:ext cx="4980703" cy="348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38869" y="3192954"/>
            <a:ext cx="279961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/*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根組件選項 *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2991603"/>
            <a:ext cx="9085824" cy="15357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應用實例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371600" y="2488159"/>
            <a:ext cx="8452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應用都是通過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函數創建一個新的 </a:t>
            </a:r>
            <a:r>
              <a:rPr lang="zh-TW" altLang="en-US" sz="16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6814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根組件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38869" y="2914174"/>
            <a:ext cx="28937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從一個單文件組建中導入根組件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App.vue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2712823"/>
            <a:ext cx="9085824" cy="185917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根組件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371600" y="2135399"/>
            <a:ext cx="84526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每個應用都需要一個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根組件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，其他組件將作為其子組件。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079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掛載應用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538869" y="3248710"/>
            <a:ext cx="21098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"app"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449659" y="3013906"/>
            <a:ext cx="9085824" cy="7663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掛載應用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371599" y="1943733"/>
            <a:ext cx="9163883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應用實例必須在調用了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方法後才會渲染出來。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該方法接收一個“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容器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參數，可以是一個實際的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元素或是一個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選擇器字符串：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D8F3AEB-1380-9A4C-8DB4-B9CADCFD18CE}"/>
              </a:ext>
            </a:extLst>
          </p:cNvPr>
          <p:cNvSpPr txBox="1"/>
          <p:nvPr/>
        </p:nvSpPr>
        <p:spPr>
          <a:xfrm>
            <a:off x="1538868" y="4567879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'#app'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6275653-9765-1F4C-B3DA-B110CC91127C}"/>
              </a:ext>
            </a:extLst>
          </p:cNvPr>
          <p:cNvSpPr/>
          <p:nvPr/>
        </p:nvSpPr>
        <p:spPr>
          <a:xfrm>
            <a:off x="1449658" y="4344225"/>
            <a:ext cx="9085824" cy="76635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338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多個應用實例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1661533" y="3244704"/>
            <a:ext cx="2504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/* ... */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'#container-1'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1371599" y="2854712"/>
            <a:ext cx="9163884" cy="332235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多個應用實例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274323" y="1492185"/>
            <a:ext cx="9163883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應用實例並不只限於一個。</a:t>
            </a:r>
          </a:p>
          <a:p>
            <a:pPr>
              <a:lnSpc>
                <a:spcPct val="150000"/>
              </a:lnSpc>
            </a:pP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API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可以在同一個頁面中創建多個共存的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應用，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而且每個應用都擁有自己的用於配置和全局資源的作用域。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739E5EC4-0950-C549-9F1A-4824C8D2C4FE}"/>
              </a:ext>
            </a:extLst>
          </p:cNvPr>
          <p:cNvSpPr/>
          <p:nvPr/>
        </p:nvSpPr>
        <p:spPr>
          <a:xfrm>
            <a:off x="1538869" y="3110892"/>
            <a:ext cx="5330282" cy="1267533"/>
          </a:xfrm>
          <a:prstGeom prst="roundRect">
            <a:avLst/>
          </a:prstGeom>
          <a:noFill/>
          <a:ln w="25400" cmpd="sng"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75A40F8-9A3F-E44C-BA54-24B9BBC26B9C}"/>
              </a:ext>
            </a:extLst>
          </p:cNvPr>
          <p:cNvSpPr/>
          <p:nvPr/>
        </p:nvSpPr>
        <p:spPr>
          <a:xfrm>
            <a:off x="1538868" y="4618457"/>
            <a:ext cx="5330282" cy="1267533"/>
          </a:xfrm>
          <a:prstGeom prst="roundRect">
            <a:avLst/>
          </a:prstGeom>
          <a:noFill/>
          <a:ln w="25400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4EE1518-419C-1849-AF3F-130549A13606}"/>
              </a:ext>
            </a:extLst>
          </p:cNvPr>
          <p:cNvSpPr txBox="1"/>
          <p:nvPr/>
        </p:nvSpPr>
        <p:spPr>
          <a:xfrm>
            <a:off x="1683835" y="4758219"/>
            <a:ext cx="2504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app2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createApp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/* ... */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app2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'#container-2'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478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1" y="2181518"/>
            <a:ext cx="6589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SFC (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單文件組件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)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995748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521D8B3D-79B0-644C-840E-6C98EED6A69F}"/>
              </a:ext>
            </a:extLst>
          </p:cNvPr>
          <p:cNvSpPr txBox="1"/>
          <p:nvPr/>
        </p:nvSpPr>
        <p:spPr>
          <a:xfrm>
            <a:off x="2599176" y="3765981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相應語言塊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65F42F9A-117D-784A-9C60-64A346759477}"/>
              </a:ext>
            </a:extLst>
          </p:cNvPr>
          <p:cNvCxnSpPr/>
          <p:nvPr/>
        </p:nvCxnSpPr>
        <p:spPr>
          <a:xfrm>
            <a:off x="2304839" y="4107305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8757DF49-6F27-7841-9BDC-15A0220FFC70}"/>
              </a:ext>
            </a:extLst>
          </p:cNvPr>
          <p:cNvSpPr/>
          <p:nvPr/>
        </p:nvSpPr>
        <p:spPr>
          <a:xfrm>
            <a:off x="2252456" y="4054922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341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SFC (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單文件組件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188B1F1-8EAE-304A-8889-1F8546183257}"/>
              </a:ext>
            </a:extLst>
          </p:cNvPr>
          <p:cNvSpPr/>
          <p:nvPr/>
        </p:nvSpPr>
        <p:spPr>
          <a:xfrm>
            <a:off x="1624519" y="1525915"/>
            <a:ext cx="8452624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的單文件組件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*.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文件，英文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Single-File Component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簡稱 </a:t>
            </a:r>
            <a:r>
              <a:rPr lang="en" altLang="zh-TW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SFC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是一種類似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語法的自定義文件格式。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每一個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*.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文件都由三種頂層語言塊構成：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script&gt;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樣式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style&gt;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以及其他自定義塊。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51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0">
            <a:extLst>
              <a:ext uri="{FF2B5EF4-FFF2-40B4-BE49-F238E27FC236}">
                <a16:creationId xmlns:a16="http://schemas.microsoft.com/office/drawing/2014/main" id="{E67780B9-AED4-D14D-9A93-67FCAAD77649}"/>
              </a:ext>
            </a:extLst>
          </p:cNvPr>
          <p:cNvSpPr txBox="1"/>
          <p:nvPr/>
        </p:nvSpPr>
        <p:spPr>
          <a:xfrm>
            <a:off x="1322503" y="620822"/>
            <a:ext cx="5021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500" b="1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目錄</a:t>
            </a:r>
            <a:endParaRPr lang="en-US" sz="3500" b="1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900422E-BC28-5E42-B7DA-0539C33F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56" y="657200"/>
            <a:ext cx="519274" cy="519274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54E0E58A-09BD-5742-AEE9-D9E6AC0CB52D}"/>
              </a:ext>
            </a:extLst>
          </p:cNvPr>
          <p:cNvGrpSpPr/>
          <p:nvPr/>
        </p:nvGrpSpPr>
        <p:grpSpPr>
          <a:xfrm>
            <a:off x="1381291" y="1527700"/>
            <a:ext cx="4767092" cy="393707"/>
            <a:chOff x="1381291" y="1683817"/>
            <a:chExt cx="4767092" cy="393707"/>
          </a:xfrm>
        </p:grpSpPr>
        <p:sp>
          <p:nvSpPr>
            <p:cNvPr id="8" name="TextBox 32">
              <a:extLst>
                <a:ext uri="{FF2B5EF4-FFF2-40B4-BE49-F238E27FC236}">
                  <a16:creationId xmlns:a16="http://schemas.microsoft.com/office/drawing/2014/main" id="{C816C0BF-2C26-E94F-B349-5E10DA748CA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9" name="Straight Connector 5">
              <a:extLst>
                <a:ext uri="{FF2B5EF4-FFF2-40B4-BE49-F238E27FC236}">
                  <a16:creationId xmlns:a16="http://schemas.microsoft.com/office/drawing/2014/main" id="{C34251BB-CA27-DE44-B6BC-F6853AC0D0C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7">
              <a:extLst>
                <a:ext uri="{FF2B5EF4-FFF2-40B4-BE49-F238E27FC236}">
                  <a16:creationId xmlns:a16="http://schemas.microsoft.com/office/drawing/2014/main" id="{0EDE4009-DFDE-F741-B4AF-EDC859526192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FC2D099-C2CB-904E-B031-73DF073B0321}"/>
              </a:ext>
            </a:extLst>
          </p:cNvPr>
          <p:cNvGrpSpPr/>
          <p:nvPr/>
        </p:nvGrpSpPr>
        <p:grpSpPr>
          <a:xfrm>
            <a:off x="1381291" y="2109040"/>
            <a:ext cx="4767092" cy="393707"/>
            <a:chOff x="1381291" y="1683817"/>
            <a:chExt cx="4767092" cy="393707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6879865F-A255-A145-9513-B9348C4B32E6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02.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Vue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應用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0" name="Straight Connector 5">
              <a:extLst>
                <a:ext uri="{FF2B5EF4-FFF2-40B4-BE49-F238E27FC236}">
                  <a16:creationId xmlns:a16="http://schemas.microsoft.com/office/drawing/2014/main" id="{2CB20620-9F28-3144-AEF2-7743D98B5A1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7">
              <a:extLst>
                <a:ext uri="{FF2B5EF4-FFF2-40B4-BE49-F238E27FC236}">
                  <a16:creationId xmlns:a16="http://schemas.microsoft.com/office/drawing/2014/main" id="{70EDA8D7-804C-DC43-9149-37443772E63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DEA3DB2-A167-F345-A69A-5D306EBDEA69}"/>
              </a:ext>
            </a:extLst>
          </p:cNvPr>
          <p:cNvGrpSpPr/>
          <p:nvPr/>
        </p:nvGrpSpPr>
        <p:grpSpPr>
          <a:xfrm>
            <a:off x="1381291" y="2690380"/>
            <a:ext cx="4767092" cy="393707"/>
            <a:chOff x="1381291" y="1683817"/>
            <a:chExt cx="4767092" cy="39370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49FDB7-1D23-B644-9F44-04C06873BE34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 SFC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（單文件組件）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4" name="Straight Connector 5">
              <a:extLst>
                <a:ext uri="{FF2B5EF4-FFF2-40B4-BE49-F238E27FC236}">
                  <a16:creationId xmlns:a16="http://schemas.microsoft.com/office/drawing/2014/main" id="{8E0FA3ED-4863-5D49-B97D-8EEEC085E711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71723309-B9BA-1048-B0DF-2945CAC02D1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8B12-E9F2-ED40-8E2D-8F63C218D590}"/>
              </a:ext>
            </a:extLst>
          </p:cNvPr>
          <p:cNvGrpSpPr/>
          <p:nvPr/>
        </p:nvGrpSpPr>
        <p:grpSpPr>
          <a:xfrm>
            <a:off x="1381291" y="3271720"/>
            <a:ext cx="4767092" cy="393707"/>
            <a:chOff x="1381291" y="1683817"/>
            <a:chExt cx="4767092" cy="393707"/>
          </a:xfrm>
        </p:grpSpPr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0670CCE9-1F4A-FC4B-BEA1-C02516A89B36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38" name="Straight Connector 5">
              <a:extLst>
                <a:ext uri="{FF2B5EF4-FFF2-40B4-BE49-F238E27FC236}">
                  <a16:creationId xmlns:a16="http://schemas.microsoft.com/office/drawing/2014/main" id="{D54B2C2B-F487-C04B-BEBE-554F490ED2D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7">
              <a:extLst>
                <a:ext uri="{FF2B5EF4-FFF2-40B4-BE49-F238E27FC236}">
                  <a16:creationId xmlns:a16="http://schemas.microsoft.com/office/drawing/2014/main" id="{3FC4DD95-B7DD-0841-ADC6-B4787ED96B71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3E0F9D12-10AD-CB4E-A764-4BB37CA0D1A4}"/>
              </a:ext>
            </a:extLst>
          </p:cNvPr>
          <p:cNvGrpSpPr/>
          <p:nvPr/>
        </p:nvGrpSpPr>
        <p:grpSpPr>
          <a:xfrm>
            <a:off x="1381291" y="3853060"/>
            <a:ext cx="4767092" cy="393707"/>
            <a:chOff x="1381291" y="1683817"/>
            <a:chExt cx="4767092" cy="393707"/>
          </a:xfrm>
        </p:grpSpPr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7653B5C4-F17D-644E-8F23-89FC2E460EC5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 v-bind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（屬性綁定）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2" name="Straight Connector 5">
              <a:extLst>
                <a:ext uri="{FF2B5EF4-FFF2-40B4-BE49-F238E27FC236}">
                  <a16:creationId xmlns:a16="http://schemas.microsoft.com/office/drawing/2014/main" id="{4362E862-1DFA-E649-B4C4-F2BA7C781DF7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1FCBB44C-BFBC-834E-BB50-182395D6350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655D7AD3-9C09-8D4A-ACAC-EB4E5C9634CE}"/>
              </a:ext>
            </a:extLst>
          </p:cNvPr>
          <p:cNvGrpSpPr/>
          <p:nvPr/>
        </p:nvGrpSpPr>
        <p:grpSpPr>
          <a:xfrm>
            <a:off x="1381291" y="4434400"/>
            <a:ext cx="4767092" cy="393707"/>
            <a:chOff x="1381291" y="1683817"/>
            <a:chExt cx="4767092" cy="393707"/>
          </a:xfrm>
        </p:grpSpPr>
        <p:sp>
          <p:nvSpPr>
            <p:cNvPr id="45" name="TextBox 32">
              <a:extLst>
                <a:ext uri="{FF2B5EF4-FFF2-40B4-BE49-F238E27FC236}">
                  <a16:creationId xmlns:a16="http://schemas.microsoft.com/office/drawing/2014/main" id="{73208BC6-C064-5843-A53F-3CD76CBC7AE0}"/>
                </a:ext>
              </a:extLst>
            </p:cNvPr>
            <p:cNvSpPr txBox="1"/>
            <p:nvPr/>
          </p:nvSpPr>
          <p:spPr>
            <a:xfrm>
              <a:off x="1728011" y="1683817"/>
              <a:ext cx="2887218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 v-html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（原始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HTML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46" name="Straight Connector 5">
              <a:extLst>
                <a:ext uri="{FF2B5EF4-FFF2-40B4-BE49-F238E27FC236}">
                  <a16:creationId xmlns:a16="http://schemas.microsoft.com/office/drawing/2014/main" id="{DCE11DBF-BA92-5A4F-90B0-7FC149C788D5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7">
              <a:extLst>
                <a:ext uri="{FF2B5EF4-FFF2-40B4-BE49-F238E27FC236}">
                  <a16:creationId xmlns:a16="http://schemas.microsoft.com/office/drawing/2014/main" id="{786DC83E-FCA0-C047-8F52-94151B6D9B4E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4A68626-274C-A947-948D-BF4F7C01BF15}"/>
              </a:ext>
            </a:extLst>
          </p:cNvPr>
          <p:cNvGrpSpPr/>
          <p:nvPr/>
        </p:nvGrpSpPr>
        <p:grpSpPr>
          <a:xfrm>
            <a:off x="1381291" y="5015740"/>
            <a:ext cx="4767092" cy="393707"/>
            <a:chOff x="1381291" y="1683817"/>
            <a:chExt cx="4767092" cy="393707"/>
          </a:xfrm>
        </p:grpSpPr>
        <p:sp>
          <p:nvSpPr>
            <p:cNvPr id="49" name="TextBox 32">
              <a:extLst>
                <a:ext uri="{FF2B5EF4-FFF2-40B4-BE49-F238E27FC236}">
                  <a16:creationId xmlns:a16="http://schemas.microsoft.com/office/drawing/2014/main" id="{2117B118-A185-7147-8747-42800F017054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0" name="Straight Connector 5">
              <a:extLst>
                <a:ext uri="{FF2B5EF4-FFF2-40B4-BE49-F238E27FC236}">
                  <a16:creationId xmlns:a16="http://schemas.microsoft.com/office/drawing/2014/main" id="{71109E6E-56D1-9344-A52E-025DB96A591D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7">
              <a:extLst>
                <a:ext uri="{FF2B5EF4-FFF2-40B4-BE49-F238E27FC236}">
                  <a16:creationId xmlns:a16="http://schemas.microsoft.com/office/drawing/2014/main" id="{4C1FE919-93CE-864F-9607-6F18B73EFCE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8B5E8F60-2EB4-874B-B64B-FA5B3E236010}"/>
              </a:ext>
            </a:extLst>
          </p:cNvPr>
          <p:cNvGrpSpPr/>
          <p:nvPr/>
        </p:nvGrpSpPr>
        <p:grpSpPr>
          <a:xfrm>
            <a:off x="1381291" y="5597081"/>
            <a:ext cx="4767092" cy="393707"/>
            <a:chOff x="1381291" y="1683817"/>
            <a:chExt cx="4767092" cy="393707"/>
          </a:xfrm>
        </p:grpSpPr>
        <p:sp>
          <p:nvSpPr>
            <p:cNvPr id="53" name="TextBox 32">
              <a:extLst>
                <a:ext uri="{FF2B5EF4-FFF2-40B4-BE49-F238E27FC236}">
                  <a16:creationId xmlns:a16="http://schemas.microsoft.com/office/drawing/2014/main" id="{27E65C31-D8C0-CB42-893C-3732014CC3B3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 v-for (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遞迴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4" name="Straight Connector 5">
              <a:extLst>
                <a:ext uri="{FF2B5EF4-FFF2-40B4-BE49-F238E27FC236}">
                  <a16:creationId xmlns:a16="http://schemas.microsoft.com/office/drawing/2014/main" id="{CF2149F1-1E2B-3E42-B899-48A74EF5F6DA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7">
              <a:extLst>
                <a:ext uri="{FF2B5EF4-FFF2-40B4-BE49-F238E27FC236}">
                  <a16:creationId xmlns:a16="http://schemas.microsoft.com/office/drawing/2014/main" id="{05E8C798-D494-9B46-B355-886B637006BA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0279C79F-7EF2-814B-B708-2A33266AF6F2}"/>
              </a:ext>
            </a:extLst>
          </p:cNvPr>
          <p:cNvGrpSpPr/>
          <p:nvPr/>
        </p:nvGrpSpPr>
        <p:grpSpPr>
          <a:xfrm>
            <a:off x="6488550" y="5017821"/>
            <a:ext cx="4767092" cy="393707"/>
            <a:chOff x="1381291" y="1683817"/>
            <a:chExt cx="4767092" cy="393707"/>
          </a:xfrm>
        </p:grpSpPr>
        <p:sp>
          <p:nvSpPr>
            <p:cNvPr id="57" name="TextBox 32">
              <a:extLst>
                <a:ext uri="{FF2B5EF4-FFF2-40B4-BE49-F238E27FC236}">
                  <a16:creationId xmlns:a16="http://schemas.microsoft.com/office/drawing/2014/main" id="{4A1162FA-CCC9-CB44-AD97-7B4204E4C34A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綁定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58" name="Straight Connector 5">
              <a:extLst>
                <a:ext uri="{FF2B5EF4-FFF2-40B4-BE49-F238E27FC236}">
                  <a16:creationId xmlns:a16="http://schemas.microsoft.com/office/drawing/2014/main" id="{4782EB96-13A2-1D4D-A2EF-6AA6A5F8EEFA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7">
              <a:extLst>
                <a:ext uri="{FF2B5EF4-FFF2-40B4-BE49-F238E27FC236}">
                  <a16:creationId xmlns:a16="http://schemas.microsoft.com/office/drawing/2014/main" id="{8BAD9E26-C3A0-E647-ABA2-E1047A970FE0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7C6F077-F2E8-BF48-9920-9130381C6771}"/>
              </a:ext>
            </a:extLst>
          </p:cNvPr>
          <p:cNvGrpSpPr/>
          <p:nvPr/>
        </p:nvGrpSpPr>
        <p:grpSpPr>
          <a:xfrm>
            <a:off x="6488550" y="4435530"/>
            <a:ext cx="4767092" cy="393707"/>
            <a:chOff x="1381291" y="1683817"/>
            <a:chExt cx="4767092" cy="393707"/>
          </a:xfrm>
        </p:grpSpPr>
        <p:sp>
          <p:nvSpPr>
            <p:cNvPr id="61" name="TextBox 32">
              <a:extLst>
                <a:ext uri="{FF2B5EF4-FFF2-40B4-BE49-F238E27FC236}">
                  <a16:creationId xmlns:a16="http://schemas.microsoft.com/office/drawing/2014/main" id="{5F5F6CDC-5BDC-2546-B774-362D64B924DF}"/>
                </a:ext>
              </a:extLst>
            </p:cNvPr>
            <p:cNvSpPr txBox="1"/>
            <p:nvPr/>
          </p:nvSpPr>
          <p:spPr>
            <a:xfrm>
              <a:off x="1728011" y="1683817"/>
              <a:ext cx="313392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（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62" name="Straight Connector 5">
              <a:extLst>
                <a:ext uri="{FF2B5EF4-FFF2-40B4-BE49-F238E27FC236}">
                  <a16:creationId xmlns:a16="http://schemas.microsoft.com/office/drawing/2014/main" id="{5D590BC0-80C7-C846-A4B9-1AA64D86E745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7">
              <a:extLst>
                <a:ext uri="{FF2B5EF4-FFF2-40B4-BE49-F238E27FC236}">
                  <a16:creationId xmlns:a16="http://schemas.microsoft.com/office/drawing/2014/main" id="{3AC0DA37-2EAF-9245-B8D7-A76C62A021E4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58C9A456-AA86-144B-9A47-D1C386341325}"/>
              </a:ext>
            </a:extLst>
          </p:cNvPr>
          <p:cNvGrpSpPr/>
          <p:nvPr/>
        </p:nvGrpSpPr>
        <p:grpSpPr>
          <a:xfrm>
            <a:off x="6488550" y="3853238"/>
            <a:ext cx="4767092" cy="393707"/>
            <a:chOff x="1381291" y="1683817"/>
            <a:chExt cx="4767092" cy="393707"/>
          </a:xfrm>
        </p:grpSpPr>
        <p:sp>
          <p:nvSpPr>
            <p:cNvPr id="65" name="TextBox 32">
              <a:extLst>
                <a:ext uri="{FF2B5EF4-FFF2-40B4-BE49-F238E27FC236}">
                  <a16:creationId xmlns:a16="http://schemas.microsoft.com/office/drawing/2014/main" id="{62BD3BB5-D377-3E4C-8D75-0485AF288F24}"/>
                </a:ext>
              </a:extLst>
            </p:cNvPr>
            <p:cNvSpPr txBox="1"/>
            <p:nvPr/>
          </p:nvSpPr>
          <p:spPr>
            <a:xfrm>
              <a:off x="1728011" y="1683817"/>
              <a:ext cx="295550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響應式 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</a:p>
          </p:txBody>
        </p:sp>
        <p:cxnSp>
          <p:nvCxnSpPr>
            <p:cNvPr id="66" name="Straight Connector 5">
              <a:extLst>
                <a:ext uri="{FF2B5EF4-FFF2-40B4-BE49-F238E27FC236}">
                  <a16:creationId xmlns:a16="http://schemas.microsoft.com/office/drawing/2014/main" id="{AB5EE267-DDC1-484F-A3B9-1CBE43347078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7">
              <a:extLst>
                <a:ext uri="{FF2B5EF4-FFF2-40B4-BE49-F238E27FC236}">
                  <a16:creationId xmlns:a16="http://schemas.microsoft.com/office/drawing/2014/main" id="{B0FEEC12-2E62-E14B-A4BC-8948A1917B87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FD3AF1F1-E5C9-B74E-933E-9CCE1BA40142}"/>
              </a:ext>
            </a:extLst>
          </p:cNvPr>
          <p:cNvGrpSpPr/>
          <p:nvPr/>
        </p:nvGrpSpPr>
        <p:grpSpPr>
          <a:xfrm>
            <a:off x="6488550" y="1524070"/>
            <a:ext cx="4767092" cy="393707"/>
            <a:chOff x="1381291" y="1683817"/>
            <a:chExt cx="4767092" cy="393707"/>
          </a:xfrm>
        </p:grpSpPr>
        <p:sp>
          <p:nvSpPr>
            <p:cNvPr id="69" name="TextBox 32">
              <a:extLst>
                <a:ext uri="{FF2B5EF4-FFF2-40B4-BE49-F238E27FC236}">
                  <a16:creationId xmlns:a16="http://schemas.microsoft.com/office/drawing/2014/main" id="{DD5A1607-751A-8F47-8867-B2D7CDA38F2E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 v-on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0" name="Straight Connector 5">
              <a:extLst>
                <a:ext uri="{FF2B5EF4-FFF2-40B4-BE49-F238E27FC236}">
                  <a16:creationId xmlns:a16="http://schemas.microsoft.com/office/drawing/2014/main" id="{7AC55B39-0E05-4D41-87D0-B7AED1DD1DDE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">
              <a:extLst>
                <a:ext uri="{FF2B5EF4-FFF2-40B4-BE49-F238E27FC236}">
                  <a16:creationId xmlns:a16="http://schemas.microsoft.com/office/drawing/2014/main" id="{AAF69BA5-8EA1-DD4A-9F23-35931B38AE10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2" name="群組 71">
            <a:extLst>
              <a:ext uri="{FF2B5EF4-FFF2-40B4-BE49-F238E27FC236}">
                <a16:creationId xmlns:a16="http://schemas.microsoft.com/office/drawing/2014/main" id="{B326C085-E460-2743-901F-C55F725005B1}"/>
              </a:ext>
            </a:extLst>
          </p:cNvPr>
          <p:cNvGrpSpPr/>
          <p:nvPr/>
        </p:nvGrpSpPr>
        <p:grpSpPr>
          <a:xfrm>
            <a:off x="6488550" y="2106362"/>
            <a:ext cx="4767092" cy="393707"/>
            <a:chOff x="1381291" y="1683817"/>
            <a:chExt cx="4767092" cy="393707"/>
          </a:xfrm>
        </p:grpSpPr>
        <p:sp>
          <p:nvSpPr>
            <p:cNvPr id="73" name="TextBox 32">
              <a:extLst>
                <a:ext uri="{FF2B5EF4-FFF2-40B4-BE49-F238E27FC236}">
                  <a16:creationId xmlns:a16="http://schemas.microsoft.com/office/drawing/2014/main" id="{150E384A-0417-824B-B6C2-3A06E335B7AD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 </a:t>
              </a:r>
              <a:r>
                <a:rPr lang="zh-CN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事件修飾符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4" name="Straight Connector 5">
              <a:extLst>
                <a:ext uri="{FF2B5EF4-FFF2-40B4-BE49-F238E27FC236}">
                  <a16:creationId xmlns:a16="http://schemas.microsoft.com/office/drawing/2014/main" id="{6A94D972-7823-EA46-A06A-CDACF1F4DBF2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">
              <a:extLst>
                <a:ext uri="{FF2B5EF4-FFF2-40B4-BE49-F238E27FC236}">
                  <a16:creationId xmlns:a16="http://schemas.microsoft.com/office/drawing/2014/main" id="{61E73A9A-D5FE-194D-9F8D-D804DD895E95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94BD1294-CCC1-254F-99A7-DC9513F374FF}"/>
              </a:ext>
            </a:extLst>
          </p:cNvPr>
          <p:cNvGrpSpPr/>
          <p:nvPr/>
        </p:nvGrpSpPr>
        <p:grpSpPr>
          <a:xfrm>
            <a:off x="6488550" y="2688654"/>
            <a:ext cx="4767092" cy="393707"/>
            <a:chOff x="1381291" y="1683817"/>
            <a:chExt cx="4767092" cy="393707"/>
          </a:xfrm>
        </p:grpSpPr>
        <p:sp>
          <p:nvSpPr>
            <p:cNvPr id="77" name="TextBox 32">
              <a:extLst>
                <a:ext uri="{FF2B5EF4-FFF2-40B4-BE49-F238E27FC236}">
                  <a16:creationId xmlns:a16="http://schemas.microsoft.com/office/drawing/2014/main" id="{0D2D0F42-565B-9448-B566-BFE9E45E44AA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78" name="Straight Connector 5">
              <a:extLst>
                <a:ext uri="{FF2B5EF4-FFF2-40B4-BE49-F238E27FC236}">
                  <a16:creationId xmlns:a16="http://schemas.microsoft.com/office/drawing/2014/main" id="{C691DE74-26B6-494B-B2B4-0B3870CEC2D0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">
              <a:extLst>
                <a:ext uri="{FF2B5EF4-FFF2-40B4-BE49-F238E27FC236}">
                  <a16:creationId xmlns:a16="http://schemas.microsoft.com/office/drawing/2014/main" id="{CA1D8AE1-9C55-964B-A3F7-11D730AAADD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69055E3E-53AF-3C4C-8E11-162D59857E16}"/>
              </a:ext>
            </a:extLst>
          </p:cNvPr>
          <p:cNvGrpSpPr/>
          <p:nvPr/>
        </p:nvGrpSpPr>
        <p:grpSpPr>
          <a:xfrm>
            <a:off x="6488550" y="3270946"/>
            <a:ext cx="4767092" cy="393707"/>
            <a:chOff x="1381291" y="1683817"/>
            <a:chExt cx="4767092" cy="393707"/>
          </a:xfrm>
        </p:grpSpPr>
        <p:sp>
          <p:nvSpPr>
            <p:cNvPr id="81" name="TextBox 32">
              <a:extLst>
                <a:ext uri="{FF2B5EF4-FFF2-40B4-BE49-F238E27FC236}">
                  <a16:creationId xmlns:a16="http://schemas.microsoft.com/office/drawing/2014/main" id="{3A913176-97E5-284E-9D15-EEF2C509D57E}"/>
                </a:ext>
              </a:extLst>
            </p:cNvPr>
            <p:cNvSpPr txBox="1"/>
            <p:nvPr/>
          </p:nvSpPr>
          <p:spPr>
            <a:xfrm>
              <a:off x="1728011" y="1683817"/>
              <a:ext cx="321197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 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表單輸入綁定（</a:t>
              </a:r>
              <a:r>
                <a:rPr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</a:t>
              </a: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）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82" name="Straight Connector 5">
              <a:extLst>
                <a:ext uri="{FF2B5EF4-FFF2-40B4-BE49-F238E27FC236}">
                  <a16:creationId xmlns:a16="http://schemas.microsoft.com/office/drawing/2014/main" id="{4F15669E-DC70-9A4C-8CD5-A13B92DD61C6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7">
              <a:extLst>
                <a:ext uri="{FF2B5EF4-FFF2-40B4-BE49-F238E27FC236}">
                  <a16:creationId xmlns:a16="http://schemas.microsoft.com/office/drawing/2014/main" id="{31E13995-8198-D64C-A480-DA69345BCC6E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24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8B7EA2C-D2D8-7146-B88D-566C26AA0C4F}"/>
              </a:ext>
            </a:extLst>
          </p:cNvPr>
          <p:cNvSpPr txBox="1"/>
          <p:nvPr/>
        </p:nvSpPr>
        <p:spPr>
          <a:xfrm>
            <a:off x="2976348" y="1234725"/>
            <a:ext cx="14318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 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...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89DC453-3B83-EA41-9279-D5C1A121FDA3}"/>
              </a:ext>
            </a:extLst>
          </p:cNvPr>
          <p:cNvSpPr/>
          <p:nvPr/>
        </p:nvSpPr>
        <p:spPr>
          <a:xfrm>
            <a:off x="858643" y="839417"/>
            <a:ext cx="10359483" cy="542756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SFC 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單文件組件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4772099-A6F9-594F-9B5E-0902DE649116}"/>
              </a:ext>
            </a:extLst>
          </p:cNvPr>
          <p:cNvSpPr/>
          <p:nvPr/>
        </p:nvSpPr>
        <p:spPr>
          <a:xfrm>
            <a:off x="2821258" y="2676293"/>
            <a:ext cx="7917365" cy="1873405"/>
          </a:xfrm>
          <a:prstGeom prst="roundRect">
            <a:avLst/>
          </a:prstGeom>
          <a:noFill/>
          <a:ln w="25400" cmpd="sng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B9064D4D-A539-A94D-AB3C-520ED0A30692}"/>
              </a:ext>
            </a:extLst>
          </p:cNvPr>
          <p:cNvSpPr/>
          <p:nvPr/>
        </p:nvSpPr>
        <p:spPr>
          <a:xfrm>
            <a:off x="2821257" y="4627757"/>
            <a:ext cx="7917366" cy="1491325"/>
          </a:xfrm>
          <a:prstGeom prst="roundRect">
            <a:avLst/>
          </a:prstGeom>
          <a:noFill/>
          <a:ln w="25400" cmpd="sng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7F75282-8627-5649-A02C-4ACBD27503A3}"/>
              </a:ext>
            </a:extLst>
          </p:cNvPr>
          <p:cNvSpPr/>
          <p:nvPr/>
        </p:nvSpPr>
        <p:spPr>
          <a:xfrm>
            <a:off x="2821258" y="1040769"/>
            <a:ext cx="7917365" cy="1557465"/>
          </a:xfrm>
          <a:prstGeom prst="roundRect">
            <a:avLst/>
          </a:prstGeom>
          <a:noFill/>
          <a:ln w="25400" cmpd="sng">
            <a:solidFill>
              <a:srgbClr val="40B8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73C1062-8B18-CE41-B85F-F72035ED4A0A}"/>
              </a:ext>
            </a:extLst>
          </p:cNvPr>
          <p:cNvSpPr/>
          <p:nvPr/>
        </p:nvSpPr>
        <p:spPr>
          <a:xfrm>
            <a:off x="1385424" y="3321098"/>
            <a:ext cx="1206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模板</a:t>
            </a:r>
            <a:br>
              <a:rPr lang="en-US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400" dirty="0">
                <a:solidFill>
                  <a:srgbClr val="FFC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&lt;template&gt;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039E22-0688-F546-86DA-31A40983760D}"/>
              </a:ext>
            </a:extLst>
          </p:cNvPr>
          <p:cNvSpPr/>
          <p:nvPr/>
        </p:nvSpPr>
        <p:spPr>
          <a:xfrm>
            <a:off x="1530624" y="1571180"/>
            <a:ext cx="915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邏輯</a:t>
            </a:r>
            <a:b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-US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&lt;script&gt;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4160E6-E124-054F-8252-A5C85DD90769}"/>
              </a:ext>
            </a:extLst>
          </p:cNvPr>
          <p:cNvSpPr/>
          <p:nvPr/>
        </p:nvSpPr>
        <p:spPr>
          <a:xfrm>
            <a:off x="1569096" y="5111809"/>
            <a:ext cx="8386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樣式</a:t>
            </a:r>
            <a:br>
              <a:rPr lang="en-US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00B0F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&lt;style&gt;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7C77B8-F4CD-F845-83BC-35346C75A2FE}"/>
              </a:ext>
            </a:extLst>
          </p:cNvPr>
          <p:cNvSpPr txBox="1"/>
          <p:nvPr/>
        </p:nvSpPr>
        <p:spPr>
          <a:xfrm>
            <a:off x="2976348" y="2933617"/>
            <a:ext cx="48445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"greeting"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greeting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F4474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This could be e.g. documentation for the component.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&lt;/</a:t>
            </a:r>
            <a:r>
              <a:rPr lang="en" altLang="zh-TW" sz="1400" dirty="0">
                <a:solidFill>
                  <a:srgbClr val="F44747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C8B582C-523F-1041-8DB4-253A869A802F}"/>
              </a:ext>
            </a:extLst>
          </p:cNvPr>
          <p:cNvSpPr txBox="1"/>
          <p:nvPr/>
        </p:nvSpPr>
        <p:spPr>
          <a:xfrm>
            <a:off x="2976348" y="4813632"/>
            <a:ext cx="11342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7BA7D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.greeting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...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6539610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相應語言塊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相應語言塊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931A5B-B06E-7344-8503-810643BD1BA9}"/>
              </a:ext>
            </a:extLst>
          </p:cNvPr>
          <p:cNvGrpSpPr/>
          <p:nvPr/>
        </p:nvGrpSpPr>
        <p:grpSpPr>
          <a:xfrm>
            <a:off x="1046534" y="1381601"/>
            <a:ext cx="8644169" cy="4499762"/>
            <a:chOff x="1046534" y="1381601"/>
            <a:chExt cx="8644169" cy="44997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331EB25-BF96-7042-B9B1-2277A13C1DF2}"/>
                </a:ext>
              </a:extLst>
            </p:cNvPr>
            <p:cNvSpPr/>
            <p:nvPr/>
          </p:nvSpPr>
          <p:spPr>
            <a:xfrm>
              <a:off x="1046534" y="1381601"/>
              <a:ext cx="120603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&lt;template&gt;</a:t>
              </a:r>
              <a:endParaRPr lang="en" altLang="zh-TW" sz="14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6BD6527-A7E3-4B4A-A399-8D5C2EC19F6F}"/>
                </a:ext>
              </a:extLst>
            </p:cNvPr>
            <p:cNvSpPr/>
            <p:nvPr/>
          </p:nvSpPr>
          <p:spPr>
            <a:xfrm>
              <a:off x="1046534" y="2786133"/>
              <a:ext cx="91563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&lt;script&gt;</a:t>
              </a:r>
              <a:endParaRPr lang="en" altLang="zh-TW" sz="14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73D363-9EA9-A443-A280-34EF032532A6}"/>
                </a:ext>
              </a:extLst>
            </p:cNvPr>
            <p:cNvSpPr/>
            <p:nvPr/>
          </p:nvSpPr>
          <p:spPr>
            <a:xfrm>
              <a:off x="1046534" y="4577736"/>
              <a:ext cx="14318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&lt;script setup&gt;</a:t>
              </a:r>
              <a:endParaRPr lang="en" altLang="zh-TW" sz="14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7615CFB-EFA2-4A49-8246-52F3208ECCC4}"/>
                </a:ext>
              </a:extLst>
            </p:cNvPr>
            <p:cNvSpPr/>
            <p:nvPr/>
          </p:nvSpPr>
          <p:spPr>
            <a:xfrm>
              <a:off x="1514771" y="1659009"/>
              <a:ext cx="6831981" cy="1024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每個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*.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文件最多可以包含一個頂層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template&gt;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塊。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語塊包裹的內容將會被提取、傳遞給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@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/compiler-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dom</a:t>
              </a:r>
              <a:r>
                <a:rPr lang="zh-TW" altLang="en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，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預編譯為</a:t>
              </a:r>
              <a:r>
                <a:rPr lang="en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JavaScript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渲染函數，並附在導出的組件上作為其 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render</a:t>
              </a:r>
              <a:r>
                <a:rPr lang="en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選項。</a:t>
              </a:r>
              <a:endParaRPr lang="zh-TW" altLang="en-US" sz="14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F9914B-1B93-7344-B59E-C23E2967D657}"/>
                </a:ext>
              </a:extLst>
            </p:cNvPr>
            <p:cNvSpPr/>
            <p:nvPr/>
          </p:nvSpPr>
          <p:spPr>
            <a:xfrm>
              <a:off x="1529013" y="3027609"/>
              <a:ext cx="7913649" cy="13473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每個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*.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文件最多可以包含一個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script&gt;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塊 </a:t>
              </a:r>
              <a:r>
                <a:rPr lang="en-US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使用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script setup&gt;</a:t>
              </a:r>
              <a:r>
                <a:rPr lang="zh-TW" altLang="en-US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的情況除外</a:t>
              </a:r>
              <a:r>
                <a:rPr lang="en-US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這個腳本代碼塊將作為</a:t>
              </a:r>
              <a:r>
                <a:rPr lang="en-US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en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ES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模塊執行。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默認導出應該是</a:t>
              </a:r>
              <a:r>
                <a:rPr lang="en" altLang="zh-TW" sz="1400" dirty="0" err="1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的組件選項物件，可以是一個物件字面量或是</a:t>
              </a:r>
              <a:r>
                <a:rPr lang="en" altLang="zh-TW" sz="1400" dirty="0" err="1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defineComponent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函數的返回值。</a:t>
              </a:r>
              <a:endParaRPr lang="zh-TW" altLang="en-US" sz="14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D90842E-FBA0-D145-A469-DA4F6072E4C4}"/>
                </a:ext>
              </a:extLst>
            </p:cNvPr>
            <p:cNvSpPr/>
            <p:nvPr/>
          </p:nvSpPr>
          <p:spPr>
            <a:xfrm>
              <a:off x="1529013" y="4857172"/>
              <a:ext cx="8161690" cy="10241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每個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*.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文件最多可以包含一個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script setup&gt;</a:t>
              </a:r>
              <a:r>
                <a:rPr lang="zh-TW" altLang="en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。</a:t>
              </a:r>
              <a:r>
                <a:rPr lang="en" altLang="zh-TW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(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不包括一般的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script&gt;</a:t>
              </a:r>
              <a:r>
                <a:rPr lang="en" altLang="zh-TW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這個腳本塊將被預處理為組件的 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setup()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函數，這意味著它將為每一個組件實例都執行。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script setup&gt;</a:t>
              </a:r>
              <a:r>
                <a:rPr lang="zh-TW" altLang="en-US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中的頂層綁定都將自動暴露給模板。</a:t>
              </a:r>
              <a:endParaRPr lang="zh-TW" altLang="en-US" sz="14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4166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03.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SFC (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單文件組件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2">
            <a:extLst>
              <a:ext uri="{FF2B5EF4-FFF2-40B4-BE49-F238E27FC236}">
                <a16:creationId xmlns:a16="http://schemas.microsoft.com/office/drawing/2014/main" id="{8041A14E-9DF3-E246-9BC1-11D979C1CA4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相應語言塊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2931A5B-B06E-7344-8503-810643BD1BA9}"/>
              </a:ext>
            </a:extLst>
          </p:cNvPr>
          <p:cNvGrpSpPr/>
          <p:nvPr/>
        </p:nvGrpSpPr>
        <p:grpSpPr>
          <a:xfrm>
            <a:off x="1035383" y="794755"/>
            <a:ext cx="7300218" cy="2860641"/>
            <a:chOff x="1035383" y="3866777"/>
            <a:chExt cx="7300218" cy="286064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B0DAF6-C8D6-7545-8D70-540F04050C0D}"/>
                </a:ext>
              </a:extLst>
            </p:cNvPr>
            <p:cNvSpPr/>
            <p:nvPr/>
          </p:nvSpPr>
          <p:spPr>
            <a:xfrm>
              <a:off x="1035383" y="3866777"/>
              <a:ext cx="83869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&lt;style&gt;</a:t>
              </a:r>
              <a:endParaRPr lang="en" altLang="zh-TW" sz="14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4FDA209-A446-8242-A3B8-4C531ED04883}"/>
                </a:ext>
              </a:extLst>
            </p:cNvPr>
            <p:cNvSpPr/>
            <p:nvPr/>
          </p:nvSpPr>
          <p:spPr>
            <a:xfrm>
              <a:off x="1035383" y="5709447"/>
              <a:ext cx="93647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b="0" dirty="0">
                  <a:solidFill>
                    <a:srgbClr val="40B883"/>
                  </a:solidFill>
                  <a:effectLst/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自定義塊</a:t>
              </a:r>
              <a:endParaRPr lang="en" altLang="zh-TW" sz="14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6B7EB98-0E26-194B-93D0-5D78C97B9295}"/>
                </a:ext>
              </a:extLst>
            </p:cNvPr>
            <p:cNvSpPr/>
            <p:nvPr/>
          </p:nvSpPr>
          <p:spPr>
            <a:xfrm>
              <a:off x="1503620" y="4372157"/>
              <a:ext cx="6831981" cy="10270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每個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*.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文件可以包含多個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style&gt;</a:t>
              </a:r>
              <a:r>
                <a:rPr lang="zh-TW" altLang="en-US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標籤。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一個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style&gt;</a:t>
              </a:r>
              <a:r>
                <a:rPr lang="zh-TW" altLang="en-US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標籤可以使用 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scoped</a:t>
              </a:r>
              <a:r>
                <a:rPr lang="en" altLang="zh-TW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或 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module</a:t>
              </a:r>
              <a:r>
                <a:rPr lang="en" altLang="zh-TW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屬性，來幫助封裝當前組件的樣式。使用了不同封裝模式的多個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style&gt;</a:t>
              </a:r>
              <a:r>
                <a:rPr lang="zh-TW" altLang="en-US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標籤可以被混合入同一個組件。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A986DE81-12AA-3743-A43C-2919E510FB90}"/>
                </a:ext>
              </a:extLst>
            </p:cNvPr>
            <p:cNvSpPr/>
            <p:nvPr/>
          </p:nvSpPr>
          <p:spPr>
            <a:xfrm>
              <a:off x="1503620" y="6017224"/>
              <a:ext cx="6096000" cy="71019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在一個 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*.</a:t>
              </a:r>
              <a:r>
                <a:rPr lang="en" altLang="zh-TW" sz="1400" dirty="0" err="1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vue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 </a:t>
              </a: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文件中可以為任何項目特定需求使用額外的自定義塊。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TW" altLang="en-US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舉例：</a:t>
              </a:r>
              <a:r>
                <a:rPr lang="en-US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&lt;</a:t>
              </a:r>
              <a:r>
                <a:rPr lang="en" altLang="zh-TW" sz="1400" dirty="0">
                  <a:solidFill>
                    <a:srgbClr val="40B883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custom /&gt;</a:t>
              </a:r>
              <a:r>
                <a:rPr lang="zh-TW" altLang="en" sz="1400" dirty="0">
                  <a:solidFill>
                    <a:srgbClr val="D4D4D4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。</a:t>
              </a:r>
              <a:endParaRPr lang="zh-TW" altLang="en" sz="140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887994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3467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文本插值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6722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25AE506D-31BE-7D4A-9CEF-E7EB0D2D9D96}"/>
              </a:ext>
            </a:extLst>
          </p:cNvPr>
          <p:cNvSpPr/>
          <p:nvPr/>
        </p:nvSpPr>
        <p:spPr>
          <a:xfrm>
            <a:off x="1465119" y="3869717"/>
            <a:ext cx="914400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雙大括號標籤會被替換為相應組件實例中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屬性的值。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同時每次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屬性更改時它也會同步更新。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0AC0D66-AEE8-6343-B272-817BE352EF25}"/>
              </a:ext>
            </a:extLst>
          </p:cNvPr>
          <p:cNvSpPr/>
          <p:nvPr/>
        </p:nvSpPr>
        <p:spPr>
          <a:xfrm>
            <a:off x="1446118" y="1830934"/>
            <a:ext cx="86505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最基本的數據綁定形式是文本插值，它使用的是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Mustache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en" altLang="zh-TW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1D5212-749E-5A4C-B39E-C84FAC3AC749}"/>
              </a:ext>
            </a:extLst>
          </p:cNvPr>
          <p:cNvSpPr/>
          <p:nvPr/>
        </p:nvSpPr>
        <p:spPr>
          <a:xfrm>
            <a:off x="1658986" y="3203987"/>
            <a:ext cx="31114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987DB-8221-B44C-9AAF-FEFC625D1F42}"/>
              </a:ext>
            </a:extLst>
          </p:cNvPr>
          <p:cNvSpPr/>
          <p:nvPr/>
        </p:nvSpPr>
        <p:spPr>
          <a:xfrm>
            <a:off x="1529287" y="3052573"/>
            <a:ext cx="9043144" cy="61278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293D4E5-1682-6F43-B8A3-4CAC848CDF36}"/>
              </a:ext>
            </a:extLst>
          </p:cNvPr>
          <p:cNvSpPr/>
          <p:nvPr/>
        </p:nvSpPr>
        <p:spPr>
          <a:xfrm>
            <a:off x="1658986" y="2453756"/>
            <a:ext cx="18742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zh-CN" altLang="en-US" sz="1400" dirty="0">
                <a:solidFill>
                  <a:srgbClr val="E9B48B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最新公告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9CF5192-E5B8-4843-A772-00844662A105}"/>
              </a:ext>
            </a:extLst>
          </p:cNvPr>
          <p:cNvSpPr/>
          <p:nvPr/>
        </p:nvSpPr>
        <p:spPr>
          <a:xfrm>
            <a:off x="1529287" y="2320902"/>
            <a:ext cx="9043144" cy="58025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0366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04.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文本插值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表達式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353512" y="2072950"/>
            <a:ext cx="7320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這些表達式都會以組件為作用域解析執行。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592774" y="2846900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reverse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().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join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}}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433722" y="2660218"/>
            <a:ext cx="9043144" cy="156158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32E9A68-19F1-1D45-AA48-C244828C8009}"/>
              </a:ext>
            </a:extLst>
          </p:cNvPr>
          <p:cNvSpPr/>
          <p:nvPr/>
        </p:nvSpPr>
        <p:spPr>
          <a:xfrm>
            <a:off x="1586790" y="4644403"/>
            <a:ext cx="2615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"`list-${id}`"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F4F66D5-8743-D049-9072-40DCFFFA70E8}"/>
              </a:ext>
            </a:extLst>
          </p:cNvPr>
          <p:cNvSpPr/>
          <p:nvPr/>
        </p:nvSpPr>
        <p:spPr>
          <a:xfrm>
            <a:off x="1433722" y="4470518"/>
            <a:ext cx="9043144" cy="6591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5107ADC8-2FF9-7549-A953-89F21C553A6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使用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JavaScript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表達式</a:t>
            </a:r>
          </a:p>
        </p:txBody>
      </p:sp>
    </p:spTree>
    <p:extLst>
      <p:ext uri="{BB962C8B-B14F-4D97-AF65-F5344CB8AC3E}">
        <p14:creationId xmlns:p14="http://schemas.microsoft.com/office/powerpoint/2010/main" val="298397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A216CC4-245F-F34D-85E3-AD0B6D018721}"/>
              </a:ext>
            </a:extLst>
          </p:cNvPr>
          <p:cNvSpPr/>
          <p:nvPr/>
        </p:nvSpPr>
        <p:spPr>
          <a:xfrm>
            <a:off x="1369257" y="1213903"/>
            <a:ext cx="33858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僅支援表達式，</a:t>
            </a:r>
            <a:r>
              <a:rPr lang="zh-TW" altLang="en-US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不合法</a:t>
            </a:r>
            <a:r>
              <a:rPr lang="en-US" altLang="zh-TW" sz="1600" b="1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範例如下：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2B92D82-67AA-8D4A-AFF8-4B82DAA8D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3797"/>
              </p:ext>
            </p:extLst>
          </p:nvPr>
        </p:nvGraphicFramePr>
        <p:xfrm>
          <a:off x="1491915" y="1780129"/>
          <a:ext cx="9368590" cy="2699897"/>
        </p:xfrm>
        <a:graphic>
          <a:graphicData uri="http://schemas.openxmlformats.org/drawingml/2006/table">
            <a:tbl>
              <a:tblPr/>
              <a:tblGrid>
                <a:gridCol w="4684295">
                  <a:extLst>
                    <a:ext uri="{9D8B030D-6E8A-4147-A177-3AD203B41FA5}">
                      <a16:colId xmlns:a16="http://schemas.microsoft.com/office/drawing/2014/main" val="2801021742"/>
                    </a:ext>
                  </a:extLst>
                </a:gridCol>
                <a:gridCol w="4684295">
                  <a:extLst>
                    <a:ext uri="{9D8B030D-6E8A-4147-A177-3AD203B41FA5}">
                      <a16:colId xmlns:a16="http://schemas.microsoft.com/office/drawing/2014/main" val="624106107"/>
                    </a:ext>
                  </a:extLst>
                </a:gridCol>
              </a:tblGrid>
              <a:tr h="437777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範例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chemeClr val="tx1"/>
                          </a:solidFill>
                          <a:effectLst/>
                        </a:rPr>
                        <a:t>說明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009621"/>
                  </a:ext>
                </a:extLst>
              </a:tr>
              <a:tr h="1131060">
                <a:tc>
                  <a:txBody>
                    <a:bodyPr/>
                    <a:lstStyle/>
                    <a:p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{{ </a:t>
                      </a:r>
                      <a:r>
                        <a:rPr lang="en" altLang="zh-TW" sz="1400" b="0" dirty="0" err="1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var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4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" altLang="zh-TW" sz="1400" b="0" dirty="0">
                          <a:solidFill>
                            <a:srgbClr val="B5CEA8"/>
                          </a:solidFill>
                          <a:effectLst/>
                          <a:latin typeface="Menlo" panose="020B0609030804020204" pitchFamily="49" charset="0"/>
                        </a:rPr>
                        <a:t>1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}}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bg1"/>
                          </a:solidFill>
                          <a:effectLst/>
                        </a:rPr>
                        <a:t>不支援，因為 這是一個語句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5873"/>
                  </a:ext>
                </a:extLst>
              </a:tr>
              <a:tr h="1131060">
                <a:tc>
                  <a:txBody>
                    <a:bodyPr/>
                    <a:lstStyle/>
                    <a:p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{{ </a:t>
                      </a:r>
                      <a:r>
                        <a:rPr lang="en" altLang="zh-TW" sz="1400" b="0" dirty="0">
                          <a:solidFill>
                            <a:srgbClr val="C586C0"/>
                          </a:solidFill>
                          <a:effectLst/>
                          <a:latin typeface="Menlo" panose="020B0609030804020204" pitchFamily="49" charset="0"/>
                        </a:rPr>
                        <a:t>if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(</a:t>
                      </a:r>
                      <a:r>
                        <a:rPr lang="en" altLang="zh-TW" sz="14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ok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) { </a:t>
                      </a:r>
                      <a:r>
                        <a:rPr lang="en" altLang="zh-TW" sz="1400" b="0" dirty="0">
                          <a:solidFill>
                            <a:srgbClr val="C586C0"/>
                          </a:solidFill>
                          <a:effectLst/>
                          <a:latin typeface="Menlo" panose="020B0609030804020204" pitchFamily="49" charset="0"/>
                        </a:rPr>
                        <a:t>return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4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message</a:t>
                      </a:r>
                      <a:r>
                        <a:rPr lang="en" altLang="zh-TW" sz="14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} }}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solidFill>
                            <a:schemeClr val="bg1"/>
                          </a:solidFill>
                          <a:effectLst/>
                        </a:rPr>
                        <a:t>條件控制不支援，請使用三元運算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17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67178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869264"/>
            <a:ext cx="69355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v-bind (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屬性綁定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)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83494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10" name="TextBox 32">
            <a:extLst>
              <a:ext uri="{FF2B5EF4-FFF2-40B4-BE49-F238E27FC236}">
                <a16:creationId xmlns:a16="http://schemas.microsoft.com/office/drawing/2014/main" id="{496757BE-42FD-7548-AF94-F869C6784EC5}"/>
              </a:ext>
            </a:extLst>
          </p:cNvPr>
          <p:cNvSpPr txBox="1"/>
          <p:nvPr/>
        </p:nvSpPr>
        <p:spPr>
          <a:xfrm>
            <a:off x="2599176" y="3648896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布林值</a:t>
            </a:r>
            <a:r>
              <a:rPr lang="en-US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Attribute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3FEAB38-A1DD-6A4D-8FF5-C065D3976F1D}"/>
              </a:ext>
            </a:extLst>
          </p:cNvPr>
          <p:cNvCxnSpPr/>
          <p:nvPr/>
        </p:nvCxnSpPr>
        <p:spPr>
          <a:xfrm>
            <a:off x="2304839" y="3990220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F3067202-F299-EF49-9324-33108B213EBA}"/>
              </a:ext>
            </a:extLst>
          </p:cNvPr>
          <p:cNvSpPr/>
          <p:nvPr/>
        </p:nvSpPr>
        <p:spPr>
          <a:xfrm>
            <a:off x="2252456" y="3937837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098F64D9-21E2-DF41-8552-FE93A2963596}"/>
              </a:ext>
            </a:extLst>
          </p:cNvPr>
          <p:cNvSpPr txBox="1"/>
          <p:nvPr/>
        </p:nvSpPr>
        <p:spPr>
          <a:xfrm>
            <a:off x="2599176" y="424825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動態綁定多個值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3A473A8B-E4A6-6942-8C1D-6BF54EA2A8A9}"/>
              </a:ext>
            </a:extLst>
          </p:cNvPr>
          <p:cNvCxnSpPr/>
          <p:nvPr/>
        </p:nvCxnSpPr>
        <p:spPr>
          <a:xfrm>
            <a:off x="2304839" y="4589579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070C9D66-C5E2-F54A-B6F5-3A6AA347BB35}"/>
              </a:ext>
            </a:extLst>
          </p:cNvPr>
          <p:cNvSpPr/>
          <p:nvPr/>
        </p:nvSpPr>
        <p:spPr>
          <a:xfrm>
            <a:off x="2252456" y="4537196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2423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 (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 (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屬性綁定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60516" y="1792697"/>
            <a:ext cx="732021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雙大括號不能在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attributes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中使用。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想要響應式地綁定一個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應該使用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309009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v-bind:id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dynamicId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2903410"/>
            <a:ext cx="9043144" cy="65691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972F26-9FFD-A647-93B5-76FEED9FD780}"/>
              </a:ext>
            </a:extLst>
          </p:cNvPr>
          <p:cNvSpPr/>
          <p:nvPr/>
        </p:nvSpPr>
        <p:spPr>
          <a:xfrm>
            <a:off x="1460515" y="3796248"/>
            <a:ext cx="9726294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指示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將元素的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attribute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與組件的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dynamicId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屬性保持一致。</a:t>
            </a: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如果綁定的值是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null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undefined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則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會從渲染的元素上移除。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CA43153-438C-6142-8025-2AC521D5E13E}"/>
              </a:ext>
            </a:extLst>
          </p:cNvPr>
          <p:cNvSpPr/>
          <p:nvPr/>
        </p:nvSpPr>
        <p:spPr>
          <a:xfrm>
            <a:off x="3275662" y="5756202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:id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dynamicId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AF86B6-CA82-D348-97BA-5F02FC7C5F56}"/>
              </a:ext>
            </a:extLst>
          </p:cNvPr>
          <p:cNvSpPr/>
          <p:nvPr/>
        </p:nvSpPr>
        <p:spPr>
          <a:xfrm>
            <a:off x="3173377" y="5569520"/>
            <a:ext cx="7410493" cy="63745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FCC471-51C8-714B-B83D-AB65FA44DBA5}"/>
              </a:ext>
            </a:extLst>
          </p:cNvPr>
          <p:cNvSpPr/>
          <p:nvPr/>
        </p:nvSpPr>
        <p:spPr>
          <a:xfrm>
            <a:off x="1460515" y="5632692"/>
            <a:ext cx="1569660" cy="459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可簡寫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endParaRPr lang="zh-TW" altLang="en-US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234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 (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布林值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42723" y="1912401"/>
            <a:ext cx="914114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布林值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依據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 / false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值來決定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是否應該存在於該元素上。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例：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就是最常見的例子之一。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3101466"/>
            <a:ext cx="750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:disabled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isButtonDisabled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2914784"/>
            <a:ext cx="9043144" cy="6552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布林值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Attribute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BF70A2-319F-4E45-95B7-710D6951692D}"/>
              </a:ext>
            </a:extLst>
          </p:cNvPr>
          <p:cNvSpPr/>
          <p:nvPr/>
        </p:nvSpPr>
        <p:spPr>
          <a:xfrm>
            <a:off x="1442723" y="3779633"/>
            <a:ext cx="9239149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isButtonDisabled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Truthy)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或一個空字符串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即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 disabled=“”&gt;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元素會包含這個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disabled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而當其為其他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Falsy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將被忽略。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55708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754728"/>
            <a:ext cx="5285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建置工具 </a:t>
            </a:r>
            <a:r>
              <a:rPr lang="en-US" sz="6000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Vite</a:t>
            </a:r>
            <a:r>
              <a:rPr 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38A2FCA-AAEE-FB42-A73D-B2F782CF2CF4}"/>
              </a:ext>
            </a:extLst>
          </p:cNvPr>
          <p:cNvSpPr/>
          <p:nvPr/>
        </p:nvSpPr>
        <p:spPr>
          <a:xfrm>
            <a:off x="2252456" y="2687209"/>
            <a:ext cx="7460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是一種新型前端構建工具，能夠顯著提升前端開發體驗。</a:t>
            </a: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F9A989E0-F489-DB44-B89B-68BD347FD29D}"/>
              </a:ext>
            </a:extLst>
          </p:cNvPr>
          <p:cNvSpPr txBox="1"/>
          <p:nvPr/>
        </p:nvSpPr>
        <p:spPr>
          <a:xfrm>
            <a:off x="2599176" y="3814615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Module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發展史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1" name="Straight Connector 5">
            <a:extLst>
              <a:ext uri="{FF2B5EF4-FFF2-40B4-BE49-F238E27FC236}">
                <a16:creationId xmlns:a16="http://schemas.microsoft.com/office/drawing/2014/main" id="{AD6343A5-68E9-4F40-B234-9CF092DB6F7B}"/>
              </a:ext>
            </a:extLst>
          </p:cNvPr>
          <p:cNvCxnSpPr/>
          <p:nvPr/>
        </p:nvCxnSpPr>
        <p:spPr>
          <a:xfrm>
            <a:off x="2304839" y="4155939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7">
            <a:extLst>
              <a:ext uri="{FF2B5EF4-FFF2-40B4-BE49-F238E27FC236}">
                <a16:creationId xmlns:a16="http://schemas.microsoft.com/office/drawing/2014/main" id="{B2649E52-0171-4B40-A163-7DD7D901559B}"/>
              </a:ext>
            </a:extLst>
          </p:cNvPr>
          <p:cNvSpPr/>
          <p:nvPr/>
        </p:nvSpPr>
        <p:spPr>
          <a:xfrm>
            <a:off x="2252456" y="4103556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TextBox 32">
            <a:extLst>
              <a:ext uri="{FF2B5EF4-FFF2-40B4-BE49-F238E27FC236}">
                <a16:creationId xmlns:a16="http://schemas.microsoft.com/office/drawing/2014/main" id="{51069DEA-AC61-3F45-BCAF-786DBB2B47E9}"/>
              </a:ext>
            </a:extLst>
          </p:cNvPr>
          <p:cNvSpPr txBox="1"/>
          <p:nvPr/>
        </p:nvSpPr>
        <p:spPr>
          <a:xfrm>
            <a:off x="2599176" y="4376569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開發環境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vs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生產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環境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7CC00A96-DAD5-4E43-9723-32F6CF4C8BB9}"/>
              </a:ext>
            </a:extLst>
          </p:cNvPr>
          <p:cNvCxnSpPr/>
          <p:nvPr/>
        </p:nvCxnSpPr>
        <p:spPr>
          <a:xfrm>
            <a:off x="2304839" y="471789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7">
            <a:extLst>
              <a:ext uri="{FF2B5EF4-FFF2-40B4-BE49-F238E27FC236}">
                <a16:creationId xmlns:a16="http://schemas.microsoft.com/office/drawing/2014/main" id="{84339385-80F7-F048-9BF3-353E98B63022}"/>
              </a:ext>
            </a:extLst>
          </p:cNvPr>
          <p:cNvSpPr/>
          <p:nvPr/>
        </p:nvSpPr>
        <p:spPr>
          <a:xfrm>
            <a:off x="2252456" y="466551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02459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05.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v-bind (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屬性綁定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動態綁定多個值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1583213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一個包含多個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attribute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8" y="2335276"/>
            <a:ext cx="75025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objectOfAttrs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id: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'container’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class: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'wrapper'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2148594"/>
            <a:ext cx="9043144" cy="136309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動態綁定多個值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9BF70A2-319F-4E45-95B7-710D6951692D}"/>
              </a:ext>
            </a:extLst>
          </p:cNvPr>
          <p:cNvSpPr/>
          <p:nvPr/>
        </p:nvSpPr>
        <p:spPr>
          <a:xfrm>
            <a:off x="1453179" y="4139640"/>
            <a:ext cx="9130692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通過不帶參數的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不能簡寫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，可以將它們綁定到單個元素上：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E61390E-D712-B546-8B7B-13D4B9517720}"/>
              </a:ext>
            </a:extLst>
          </p:cNvPr>
          <p:cNvSpPr/>
          <p:nvPr/>
        </p:nvSpPr>
        <p:spPr>
          <a:xfrm>
            <a:off x="1699778" y="4922112"/>
            <a:ext cx="7502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objectOfAttrs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452D1DD-1E41-FF41-8B09-708C09014819}"/>
              </a:ext>
            </a:extLst>
          </p:cNvPr>
          <p:cNvSpPr/>
          <p:nvPr/>
        </p:nvSpPr>
        <p:spPr>
          <a:xfrm>
            <a:off x="1540726" y="4735431"/>
            <a:ext cx="9043144" cy="6918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0531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v-html (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原始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HTML)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0395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06.</a:t>
              </a:r>
              <a:r>
                <a:rPr lang="en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v-html (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原始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HTML)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 (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原始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HTML)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1505392"/>
            <a:ext cx="904314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雙大括號會將數據解譯為純文字，而不是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若想插入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7" y="3448263"/>
            <a:ext cx="87965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使用文本插值：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指令：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3310222"/>
            <a:ext cx="9043144" cy="83376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v-html (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原始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HTML)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3EE753F-A7E8-984B-83D7-7F924B6A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26" y="4534066"/>
            <a:ext cx="7607300" cy="9525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2511859"/>
            <a:ext cx="9043144" cy="56208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2622158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rawHtml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'&lt;span style="color: red"&gt;</a:t>
            </a:r>
            <a:r>
              <a:rPr lang="zh-TW" altLang="en-US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這應該是紅色的。</a:t>
            </a:r>
            <a:r>
              <a:rPr lang="en-US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span&gt;'</a:t>
            </a:r>
            <a:endParaRPr lang="en" altLang="zh-TW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492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843072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條件渲染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57302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52F5FF91-266A-444F-A674-0749CEDEF1B9}"/>
              </a:ext>
            </a:extLst>
          </p:cNvPr>
          <p:cNvSpPr txBox="1"/>
          <p:nvPr/>
        </p:nvSpPr>
        <p:spPr>
          <a:xfrm>
            <a:off x="2599176" y="3476049"/>
            <a:ext cx="360707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r>
              <a:rPr lang="zh-TW" altLang="e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v-else-if</a:t>
            </a:r>
            <a:r>
              <a:rPr lang="zh-TW" altLang="e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1A61B9EC-656F-0047-909F-33794E3BA779}"/>
              </a:ext>
            </a:extLst>
          </p:cNvPr>
          <p:cNvCxnSpPr/>
          <p:nvPr/>
        </p:nvCxnSpPr>
        <p:spPr>
          <a:xfrm>
            <a:off x="2304839" y="381737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27D8575A-44C4-CA46-BD71-0465E4AD8DAD}"/>
              </a:ext>
            </a:extLst>
          </p:cNvPr>
          <p:cNvSpPr/>
          <p:nvPr/>
        </p:nvSpPr>
        <p:spPr>
          <a:xfrm>
            <a:off x="2252456" y="376499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EDA973C9-4FE3-4D40-B81B-1EF9DBF724C0}"/>
              </a:ext>
            </a:extLst>
          </p:cNvPr>
          <p:cNvSpPr txBox="1"/>
          <p:nvPr/>
        </p:nvSpPr>
        <p:spPr>
          <a:xfrm>
            <a:off x="2599176" y="403800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D818BCA6-90C5-0241-9C05-9F9564399BE0}"/>
              </a:ext>
            </a:extLst>
          </p:cNvPr>
          <p:cNvCxnSpPr/>
          <p:nvPr/>
        </p:nvCxnSpPr>
        <p:spPr>
          <a:xfrm>
            <a:off x="2304839" y="437932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969E418D-7E88-8947-9839-19FBCFB58601}"/>
              </a:ext>
            </a:extLst>
          </p:cNvPr>
          <p:cNvSpPr/>
          <p:nvPr/>
        </p:nvSpPr>
        <p:spPr>
          <a:xfrm>
            <a:off x="2252456" y="432694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F8402D90-D47A-AE47-86C0-93521E7304B0}"/>
              </a:ext>
            </a:extLst>
          </p:cNvPr>
          <p:cNvSpPr txBox="1"/>
          <p:nvPr/>
        </p:nvSpPr>
        <p:spPr>
          <a:xfrm>
            <a:off x="2599176" y="463736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vs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en-US" b="1" spc="3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E481B6A0-8F54-3E4F-9B3C-4082D339EC8B}"/>
              </a:ext>
            </a:extLst>
          </p:cNvPr>
          <p:cNvCxnSpPr/>
          <p:nvPr/>
        </p:nvCxnSpPr>
        <p:spPr>
          <a:xfrm>
            <a:off x="2304839" y="497868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C4FA958B-04CA-FD4A-B0C9-A12B988C3FB3}"/>
              </a:ext>
            </a:extLst>
          </p:cNvPr>
          <p:cNvSpPr/>
          <p:nvPr/>
        </p:nvSpPr>
        <p:spPr>
          <a:xfrm>
            <a:off x="2252456" y="492630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7182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zh-TW" altLang="en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v-else-if</a:t>
            </a:r>
            <a:r>
              <a:rPr lang="zh-TW" altLang="en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1505392"/>
            <a:ext cx="904314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只會在指令的表達式返回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Truthy)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時才被渲染。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可使用於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元素上。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48D795-FE3C-2849-B734-1FF5500F964B}"/>
              </a:ext>
            </a:extLst>
          </p:cNvPr>
          <p:cNvSpPr/>
          <p:nvPr/>
        </p:nvSpPr>
        <p:spPr>
          <a:xfrm>
            <a:off x="1699777" y="3428811"/>
            <a:ext cx="87965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"type === 'A’”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A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"type === 'B’”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B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Not A/B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252BB60-463B-9C43-A80E-57B6219FC985}"/>
              </a:ext>
            </a:extLst>
          </p:cNvPr>
          <p:cNvSpPr/>
          <p:nvPr/>
        </p:nvSpPr>
        <p:spPr>
          <a:xfrm>
            <a:off x="1540726" y="3310221"/>
            <a:ext cx="9043144" cy="224427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</a:t>
            </a:r>
            <a:r>
              <a:rPr lang="zh-TW" alt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v-else-if</a:t>
            </a:r>
            <a:r>
              <a:rPr lang="zh-TW" alt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v-else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2511859"/>
            <a:ext cx="9043144" cy="513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2622158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"awesome"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is awesome!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04321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endParaRPr lang="en-US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53178" y="1825371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按條件顯示元素。</a:t>
            </a: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v-show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540726" y="2511859"/>
            <a:ext cx="9043144" cy="513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783404" y="2622158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"ok"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D75C6C-611E-5747-94E7-580738BC749C}"/>
              </a:ext>
            </a:extLst>
          </p:cNvPr>
          <p:cNvSpPr/>
          <p:nvPr/>
        </p:nvSpPr>
        <p:spPr>
          <a:xfrm>
            <a:off x="1540725" y="3441129"/>
            <a:ext cx="8157751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不同之處在於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會在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渲染中保留該元素；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僅切換了該元素上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display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不支持在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template&gt;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元素上使用，也不能和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v-else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搭配使用。</a:t>
            </a:r>
            <a:endParaRPr lang="zh-TW" altLang="en-US" sz="16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3333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07.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條件渲染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vs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325070" y="1741755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按條件顯示元素。</a:t>
            </a: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9AFC823A-6EB8-144A-AEF0-4D038B693898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v-if vs v-show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412618" y="2307411"/>
            <a:ext cx="9043144" cy="51344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655296" y="2417710"/>
            <a:ext cx="8712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"ok"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Hello!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h1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FD75C6C-611E-5747-94E7-580738BC749C}"/>
              </a:ext>
            </a:extLst>
          </p:cNvPr>
          <p:cNvSpPr/>
          <p:nvPr/>
        </p:nvSpPr>
        <p:spPr>
          <a:xfrm>
            <a:off x="1412617" y="2967934"/>
            <a:ext cx="9529352" cy="3003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是惰性的，如果在初次渲染時條件值為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Falsy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，則不會做任何事。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條件區塊只有當條件首次變為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真值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Truthy)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時才被渲染。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簡單許多，元素無論初始條件如何，始終會被渲染，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只有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CSS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display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屬性會被切換。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有更高的切換開銷，而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有更高的初始渲染開銷。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因此，如果需要頻繁切換，則使用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v-show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較好；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如果在運行時綁定條件很少改變，則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v-if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會更合適。</a:t>
            </a:r>
            <a:endParaRPr lang="zh-TW" altLang="en-US" sz="16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6116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v-for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2765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08.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v-for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325070" y="1336115"/>
            <a:ext cx="9043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指令的值需要使用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 in items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形式的特殊語法。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412618" y="2692171"/>
            <a:ext cx="9043144" cy="12280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655296" y="2802470"/>
            <a:ext cx="87129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[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'Foo'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},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'Bar'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92FA022-321A-8A4A-B1A1-BEE08D77261E}"/>
              </a:ext>
            </a:extLst>
          </p:cNvPr>
          <p:cNvSpPr/>
          <p:nvPr/>
        </p:nvSpPr>
        <p:spPr>
          <a:xfrm>
            <a:off x="1655296" y="1646888"/>
            <a:ext cx="6096000" cy="787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迭代項的別名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items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源數據的陣列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2FC18-8808-AC4D-99F5-8D6E6F1A4B9C}"/>
              </a:ext>
            </a:extLst>
          </p:cNvPr>
          <p:cNvSpPr/>
          <p:nvPr/>
        </p:nvSpPr>
        <p:spPr>
          <a:xfrm>
            <a:off x="1412618" y="4177622"/>
            <a:ext cx="9043144" cy="96831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C044F4-E4DB-2B41-9BB9-E48A95366A83}"/>
              </a:ext>
            </a:extLst>
          </p:cNvPr>
          <p:cNvSpPr/>
          <p:nvPr/>
        </p:nvSpPr>
        <p:spPr>
          <a:xfrm>
            <a:off x="1655296" y="4287921"/>
            <a:ext cx="8712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v-for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"item in items"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item.message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li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A164D2B-3314-524E-B34B-BA05ECAA3929}"/>
              </a:ext>
            </a:extLst>
          </p:cNvPr>
          <p:cNvSpPr/>
          <p:nvPr/>
        </p:nvSpPr>
        <p:spPr>
          <a:xfrm>
            <a:off x="1655296" y="5376412"/>
            <a:ext cx="87129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3965697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v-on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406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8582ED4-A2EE-C843-9591-0613AC058924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11149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11149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48627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圖片 28">
            <a:extLst>
              <a:ext uri="{FF2B5EF4-FFF2-40B4-BE49-F238E27FC236}">
                <a16:creationId xmlns:a16="http://schemas.microsoft.com/office/drawing/2014/main" id="{EA803424-66E6-2640-AE18-14EED62ED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84" y="1194586"/>
            <a:ext cx="2058816" cy="2058816"/>
          </a:xfrm>
          <a:prstGeom prst="rect">
            <a:avLst/>
          </a:prstGeom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1330561" y="3651306"/>
            <a:ext cx="9764751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0B883"/>
              </a:buClr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提供開發者一個快速建置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Vue.js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架構，包含相關功能、套件安裝。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只要簡單勾選欲安裝的選項，建置工具就會產生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完整架構及完成相關設定。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4F3666C-A0D2-CE43-8A9D-7F9094774399}"/>
              </a:ext>
            </a:extLst>
          </p:cNvPr>
          <p:cNvSpPr/>
          <p:nvPr/>
        </p:nvSpPr>
        <p:spPr>
          <a:xfrm>
            <a:off x="1330561" y="4802145"/>
            <a:ext cx="995389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40B883"/>
              </a:buClr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在本地端開發階段時不做打包，而是使用原生瀏覽器支援的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module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來載入相依性 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等到瀏覽器遇到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語句時才發出模組的請求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，使前端啟動開發伺服器時，能快速啟動。</a:t>
            </a:r>
          </a:p>
        </p:txBody>
      </p:sp>
    </p:spTree>
    <p:extLst>
      <p:ext uri="{BB962C8B-B14F-4D97-AF65-F5344CB8AC3E}">
        <p14:creationId xmlns:p14="http://schemas.microsoft.com/office/powerpoint/2010/main" val="545072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09.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v-on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325070" y="1822498"/>
            <a:ext cx="9043144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用於監聽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事件，並於事件觸發時執行對應的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-US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E75C543-5DF2-C046-812D-F713F01C9772}"/>
              </a:ext>
            </a:extLst>
          </p:cNvPr>
          <p:cNvSpPr/>
          <p:nvPr/>
        </p:nvSpPr>
        <p:spPr>
          <a:xfrm>
            <a:off x="1412618" y="2374036"/>
            <a:ext cx="9043144" cy="98488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2C6A4F-0059-674F-A833-99BF58E2201F}"/>
              </a:ext>
            </a:extLst>
          </p:cNvPr>
          <p:cNvSpPr/>
          <p:nvPr/>
        </p:nvSpPr>
        <p:spPr>
          <a:xfrm>
            <a:off x="1655296" y="2484335"/>
            <a:ext cx="871291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alert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A2FC18-8808-AC4D-99F5-8D6E6F1A4B9C}"/>
              </a:ext>
            </a:extLst>
          </p:cNvPr>
          <p:cNvSpPr/>
          <p:nvPr/>
        </p:nvSpPr>
        <p:spPr>
          <a:xfrm>
            <a:off x="1412618" y="3642495"/>
            <a:ext cx="9043144" cy="84185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C044F4-E4DB-2B41-9BB9-E48A95366A83}"/>
              </a:ext>
            </a:extLst>
          </p:cNvPr>
          <p:cNvSpPr/>
          <p:nvPr/>
        </p:nvSpPr>
        <p:spPr>
          <a:xfrm>
            <a:off x="1655296" y="3684698"/>
            <a:ext cx="8712918" cy="701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v-on:click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"say('hello')"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hello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v-on:click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"say('bye')"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bye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72F01B7-5617-9042-85C2-56D0C3EE851E}"/>
              </a:ext>
            </a:extLst>
          </p:cNvPr>
          <p:cNvSpPr/>
          <p:nvPr/>
        </p:nvSpPr>
        <p:spPr>
          <a:xfrm>
            <a:off x="3147554" y="5077954"/>
            <a:ext cx="6096000" cy="37830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"say('hello')"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Say hello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3676256-05C5-C543-95F0-3489A1581722}"/>
              </a:ext>
            </a:extLst>
          </p:cNvPr>
          <p:cNvSpPr/>
          <p:nvPr/>
        </p:nvSpPr>
        <p:spPr>
          <a:xfrm>
            <a:off x="3045269" y="5027646"/>
            <a:ext cx="7410493" cy="53550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45FE89A-7FA7-B44D-87F2-93D06251140F}"/>
              </a:ext>
            </a:extLst>
          </p:cNvPr>
          <p:cNvSpPr/>
          <p:nvPr/>
        </p:nvSpPr>
        <p:spPr>
          <a:xfrm>
            <a:off x="1343783" y="4994163"/>
            <a:ext cx="1577676" cy="4569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可簡寫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-US" altLang="zh-TW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endParaRPr lang="zh-TW" altLang="en-US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4406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2302930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事件修飾符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993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10.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事件修飾符</a:t>
              </a:r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574428" y="1589034"/>
            <a:ext cx="904314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v-on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提供了 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事件修飾符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修飾符是用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『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』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表示的指令後綴，包含以下這些：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D165EF4-BE78-1942-88D5-4645AD0C0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427725"/>
              </p:ext>
            </p:extLst>
          </p:nvPr>
        </p:nvGraphicFramePr>
        <p:xfrm>
          <a:off x="1689051" y="2309996"/>
          <a:ext cx="8531160" cy="3722528"/>
        </p:xfrm>
        <a:graphic>
          <a:graphicData uri="http://schemas.openxmlformats.org/drawingml/2006/table">
            <a:tbl>
              <a:tblPr/>
              <a:tblGrid>
                <a:gridCol w="1141798">
                  <a:extLst>
                    <a:ext uri="{9D8B030D-6E8A-4147-A177-3AD203B41FA5}">
                      <a16:colId xmlns:a16="http://schemas.microsoft.com/office/drawing/2014/main" val="398185567"/>
                    </a:ext>
                  </a:extLst>
                </a:gridCol>
                <a:gridCol w="3425389">
                  <a:extLst>
                    <a:ext uri="{9D8B030D-6E8A-4147-A177-3AD203B41FA5}">
                      <a16:colId xmlns:a16="http://schemas.microsoft.com/office/drawing/2014/main" val="4173377676"/>
                    </a:ext>
                  </a:extLst>
                </a:gridCol>
                <a:gridCol w="3963973">
                  <a:extLst>
                    <a:ext uri="{9D8B030D-6E8A-4147-A177-3AD203B41FA5}">
                      <a16:colId xmlns:a16="http://schemas.microsoft.com/office/drawing/2014/main" val="2428873074"/>
                    </a:ext>
                  </a:extLst>
                </a:gridCol>
              </a:tblGrid>
              <a:tr h="353721"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修飾符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說明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b="1" dirty="0">
                          <a:solidFill>
                            <a:schemeClr val="tx1"/>
                          </a:solidFill>
                          <a:effectLst/>
                        </a:rPr>
                        <a:t>範例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261300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.stop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單擊事件將停止傳遞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click.stop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doThis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715510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.prevent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停止</a:t>
                      </a:r>
                      <a:r>
                        <a:rPr lang="en" sz="1200" dirty="0">
                          <a:solidFill>
                            <a:schemeClr val="bg1"/>
                          </a:solidFill>
                          <a:effectLst/>
                        </a:rPr>
                        <a:t>html</a:t>
                      </a:r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預設行為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form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submit.prevent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onSubmit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form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83136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.self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solidFill>
                            <a:schemeClr val="bg1"/>
                          </a:solidFill>
                          <a:effectLst/>
                        </a:rPr>
                        <a:t>僅當 </a:t>
                      </a:r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event.target</a:t>
                      </a:r>
                      <a:r>
                        <a:rPr lang="zh-TW" altLang="en-US" sz="1200">
                          <a:solidFill>
                            <a:schemeClr val="bg1"/>
                          </a:solidFill>
                          <a:effectLst/>
                        </a:rPr>
                        <a:t>是元素本身，才觸發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click.self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doThat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...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308153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.capture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>
                          <a:solidFill>
                            <a:schemeClr val="bg1"/>
                          </a:solidFill>
                          <a:effectLst/>
                        </a:rPr>
                        <a:t>事件使用捕獲模式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click.capture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doThis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...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344204"/>
                  </a:ext>
                </a:extLst>
              </a:tr>
              <a:tr h="535353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.once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點擊事件最多只會觸發一次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click.once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doThis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a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88484"/>
                  </a:ext>
                </a:extLst>
              </a:tr>
              <a:tr h="692042">
                <a:tc>
                  <a:txBody>
                    <a:bodyPr/>
                    <a:lstStyle/>
                    <a:p>
                      <a:r>
                        <a:rPr lang="en" sz="1200">
                          <a:solidFill>
                            <a:schemeClr val="bg1"/>
                          </a:solidFill>
                          <a:effectLst/>
                        </a:rPr>
                        <a:t>.passive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完全忽略 </a:t>
                      </a:r>
                      <a:r>
                        <a:rPr lang="en" sz="1200" dirty="0" err="1">
                          <a:solidFill>
                            <a:schemeClr val="bg1"/>
                          </a:solidFill>
                          <a:effectLst/>
                        </a:rPr>
                        <a:t>event.preventDefault</a:t>
                      </a:r>
                      <a:r>
                        <a:rPr lang="en" sz="1200" dirty="0">
                          <a:solidFill>
                            <a:schemeClr val="bg1"/>
                          </a:solidFill>
                          <a:effectLst/>
                        </a:rPr>
                        <a:t>()，</a:t>
                      </a:r>
                      <a:br>
                        <a:rPr lang="en" sz="1200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zh-CN" altLang="en-US" sz="1200" dirty="0">
                          <a:solidFill>
                            <a:schemeClr val="bg1"/>
                          </a:solidFill>
                          <a:effectLst/>
                        </a:rPr>
                        <a:t>意指</a:t>
                      </a:r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en" sz="1200" dirty="0">
                          <a:solidFill>
                            <a:schemeClr val="bg1"/>
                          </a:solidFill>
                          <a:effectLst/>
                        </a:rPr>
                        <a:t>.prevent</a:t>
                      </a:r>
                      <a:r>
                        <a:rPr lang="zh-TW" altLang="en-US" sz="1200" dirty="0">
                          <a:solidFill>
                            <a:schemeClr val="bg1"/>
                          </a:solidFill>
                          <a:effectLst/>
                        </a:rPr>
                        <a:t> 會被忽略，不建議一起使用</a:t>
                      </a: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" altLang="zh-TW" sz="1200" b="0" dirty="0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@</a:t>
                      </a:r>
                      <a:r>
                        <a:rPr lang="en" altLang="zh-TW" sz="1200" b="0" dirty="0" err="1">
                          <a:solidFill>
                            <a:srgbClr val="9CDCFE"/>
                          </a:solidFill>
                          <a:effectLst/>
                          <a:latin typeface="Menlo" panose="020B0609030804020204" pitchFamily="49" charset="0"/>
                        </a:rPr>
                        <a:t>scroll.passive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=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 err="1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onScroll</a:t>
                      </a:r>
                      <a:r>
                        <a:rPr lang="en" altLang="zh-TW" sz="1200" b="0" dirty="0">
                          <a:solidFill>
                            <a:srgbClr val="CE9178"/>
                          </a:solidFill>
                          <a:effectLst/>
                          <a:latin typeface="Menlo" panose="020B0609030804020204" pitchFamily="49" charset="0"/>
                        </a:rPr>
                        <a:t>"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r>
                        <a:rPr lang="en" altLang="zh-TW" sz="1200" b="0" dirty="0">
                          <a:solidFill>
                            <a:srgbClr val="D4D4D4"/>
                          </a:solidFill>
                          <a:effectLst/>
                          <a:latin typeface="Menlo" panose="020B0609030804020204" pitchFamily="49" charset="0"/>
                        </a:rPr>
                        <a:t>...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&lt;/</a:t>
                      </a:r>
                      <a:r>
                        <a:rPr lang="en" altLang="zh-TW" sz="1200" b="0" dirty="0">
                          <a:solidFill>
                            <a:srgbClr val="569CD6"/>
                          </a:solidFill>
                          <a:effectLst/>
                          <a:latin typeface="Menlo" panose="020B0609030804020204" pitchFamily="49" charset="0"/>
                        </a:rPr>
                        <a:t>div</a:t>
                      </a:r>
                      <a:r>
                        <a:rPr lang="en" altLang="zh-TW" sz="1200" b="0" dirty="0">
                          <a:solidFill>
                            <a:srgbClr val="808080"/>
                          </a:solidFill>
                          <a:effectLst/>
                          <a:latin typeface="Menlo" panose="020B0609030804020204" pitchFamily="49" charset="0"/>
                        </a:rPr>
                        <a:t>&gt;</a:t>
                      </a:r>
                      <a:endParaRPr lang="en" altLang="zh-TW" sz="1200" b="0" dirty="0">
                        <a:solidFill>
                          <a:srgbClr val="D4D4D4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 marL="85708" marR="85708" marT="39558" marB="39558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476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77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2" y="1890335"/>
            <a:ext cx="73927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按鍵修飾符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704565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C079C8B3-85EC-3748-ADCB-EBC7366A2E3E}"/>
              </a:ext>
            </a:extLst>
          </p:cNvPr>
          <p:cNvSpPr txBox="1"/>
          <p:nvPr/>
        </p:nvSpPr>
        <p:spPr>
          <a:xfrm>
            <a:off x="2599176" y="347604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按鍵別名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2B18D636-951D-5540-9743-29526ADF16ED}"/>
              </a:ext>
            </a:extLst>
          </p:cNvPr>
          <p:cNvCxnSpPr/>
          <p:nvPr/>
        </p:nvCxnSpPr>
        <p:spPr>
          <a:xfrm>
            <a:off x="2304839" y="381737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81AE06D4-744A-F641-957A-73C9C692BB45}"/>
              </a:ext>
            </a:extLst>
          </p:cNvPr>
          <p:cNvSpPr/>
          <p:nvPr/>
        </p:nvSpPr>
        <p:spPr>
          <a:xfrm>
            <a:off x="2252456" y="376499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22004C17-2D32-8C42-B557-094152B069D2}"/>
              </a:ext>
            </a:extLst>
          </p:cNvPr>
          <p:cNvSpPr txBox="1"/>
          <p:nvPr/>
        </p:nvSpPr>
        <p:spPr>
          <a:xfrm>
            <a:off x="2599176" y="4038003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系統按鍵修飾符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14F85B2A-8BE3-444D-B61E-E095BF5FE89C}"/>
              </a:ext>
            </a:extLst>
          </p:cNvPr>
          <p:cNvCxnSpPr/>
          <p:nvPr/>
        </p:nvCxnSpPr>
        <p:spPr>
          <a:xfrm>
            <a:off x="2304839" y="437932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47FEBC86-57C4-B14D-A253-7DE0078439B1}"/>
              </a:ext>
            </a:extLst>
          </p:cNvPr>
          <p:cNvSpPr/>
          <p:nvPr/>
        </p:nvSpPr>
        <p:spPr>
          <a:xfrm>
            <a:off x="2252456" y="432694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E3BD7479-D10D-E347-B052-E9C8BE586FB6}"/>
              </a:ext>
            </a:extLst>
          </p:cNvPr>
          <p:cNvSpPr txBox="1"/>
          <p:nvPr/>
        </p:nvSpPr>
        <p:spPr>
          <a:xfrm>
            <a:off x="2599176" y="4637362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滑鼠按鍵修飾符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4C0F946A-DBB9-FB47-85D0-4C442635838A}"/>
              </a:ext>
            </a:extLst>
          </p:cNvPr>
          <p:cNvCxnSpPr/>
          <p:nvPr/>
        </p:nvCxnSpPr>
        <p:spPr>
          <a:xfrm>
            <a:off x="2304839" y="4978686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7">
            <a:extLst>
              <a:ext uri="{FF2B5EF4-FFF2-40B4-BE49-F238E27FC236}">
                <a16:creationId xmlns:a16="http://schemas.microsoft.com/office/drawing/2014/main" id="{C643729C-7A27-1C41-B809-7CA9F55FC2E4}"/>
              </a:ext>
            </a:extLst>
          </p:cNvPr>
          <p:cNvSpPr/>
          <p:nvPr/>
        </p:nvSpPr>
        <p:spPr>
          <a:xfrm>
            <a:off x="2252456" y="4926303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3314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按鍵別名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3B1979-7B7D-CE46-8CB4-50ED602EA42E}"/>
              </a:ext>
            </a:extLst>
          </p:cNvPr>
          <p:cNvSpPr/>
          <p:nvPr/>
        </p:nvSpPr>
        <p:spPr>
          <a:xfrm>
            <a:off x="1412618" y="1411592"/>
            <a:ext cx="90431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為一些常用的按鍵提供了別名：</a:t>
            </a: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按鍵別名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86647-1685-1D47-A15A-9CD09B0D0E62}"/>
              </a:ext>
            </a:extLst>
          </p:cNvPr>
          <p:cNvSpPr/>
          <p:nvPr/>
        </p:nvSpPr>
        <p:spPr>
          <a:xfrm>
            <a:off x="1597444" y="1792349"/>
            <a:ext cx="6888636" cy="3373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.enter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.tab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.delete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將捕獲 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Delete"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Backspace"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按鍵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esc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.space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.up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.down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.right</a:t>
            </a:r>
            <a:endParaRPr lang="en" altLang="zh-TW" sz="1600" b="0" dirty="0">
              <a:solidFill>
                <a:srgbClr val="40B883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252EB-E631-414F-AA2B-B81A3249756E}"/>
              </a:ext>
            </a:extLst>
          </p:cNvPr>
          <p:cNvSpPr/>
          <p:nvPr/>
        </p:nvSpPr>
        <p:spPr>
          <a:xfrm>
            <a:off x="1412618" y="5339831"/>
            <a:ext cx="9043144" cy="8469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E1380F6-CCF3-E747-B30C-C4068A1FD924}"/>
              </a:ext>
            </a:extLst>
          </p:cNvPr>
          <p:cNvSpPr/>
          <p:nvPr/>
        </p:nvSpPr>
        <p:spPr>
          <a:xfrm>
            <a:off x="1655296" y="5466435"/>
            <a:ext cx="8712918" cy="593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key`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Enter`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時調用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`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submit`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keyup.enter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"submit"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9202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系統按鍵修飾符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系統按鍵修飾符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786647-1685-1D47-A15A-9CD09B0D0E62}"/>
              </a:ext>
            </a:extLst>
          </p:cNvPr>
          <p:cNvSpPr/>
          <p:nvPr/>
        </p:nvSpPr>
        <p:spPr>
          <a:xfrm>
            <a:off x="1899852" y="1591746"/>
            <a:ext cx="8556761" cy="1526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.ctrl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.alt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.shift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.meta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Mac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鍵盤上，是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Command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(⌘)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，在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鍵盤上，是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Windows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鍵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(⊞)</a:t>
            </a:r>
            <a:endParaRPr lang="en" altLang="zh-TW" sz="1600" b="0" dirty="0">
              <a:solidFill>
                <a:schemeClr val="bg1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1899852" y="3588852"/>
            <a:ext cx="8468362" cy="145007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142530" y="3715456"/>
            <a:ext cx="87129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Alt + Enter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keyup.alt.enter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"clear"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Ctrl +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 something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6309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.exact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.exact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1870669" y="2606357"/>
            <a:ext cx="8468362" cy="210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113347" y="2732962"/>
            <a:ext cx="80131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時，即使同時按下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Alt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Shift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也會觸發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僅當按下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Ctrl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且未按任何其他鍵時才會觸發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click.ctrl.exact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onCtrlClick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僅當沒有按下任何系統按鍵時觸發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click.exact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971767-0ABA-DF42-A667-F9B0EC38EABE}"/>
              </a:ext>
            </a:extLst>
          </p:cNvPr>
          <p:cNvSpPr/>
          <p:nvPr/>
        </p:nvSpPr>
        <p:spPr>
          <a:xfrm>
            <a:off x="1771084" y="2110205"/>
            <a:ext cx="4698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僅當按下明確按鈕，且未按任何其他鍵時才會觸發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4993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11.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按鍵修飾符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33D7054A-93B6-634E-8DFD-8F57BC6BC5B5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滑鼠按鍵修飾符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8" name="TextBox 32">
            <a:extLst>
              <a:ext uri="{FF2B5EF4-FFF2-40B4-BE49-F238E27FC236}">
                <a16:creationId xmlns:a16="http://schemas.microsoft.com/office/drawing/2014/main" id="{57735726-3631-FE4E-83C0-269123C883B2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滑鼠按鍵修飾符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1870669" y="2837003"/>
            <a:ext cx="8468362" cy="210182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113347" y="2963608"/>
            <a:ext cx="801314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左鍵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click.left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onClickLeft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Left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右鍵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click.right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onClickRight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Right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當按下 </a:t>
            </a:r>
            <a:r>
              <a:rPr lang="zh-CN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中鍵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 觸發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--&gt;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click.middle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onClickMiddle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Middle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8CBC255-5D75-7041-8428-721C204EE2D9}"/>
              </a:ext>
            </a:extLst>
          </p:cNvPr>
          <p:cNvSpPr/>
          <p:nvPr/>
        </p:nvSpPr>
        <p:spPr>
          <a:xfrm>
            <a:off x="1899852" y="1505392"/>
            <a:ext cx="8556761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.left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：左鍵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.right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：右鍵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.middle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：中鍵</a:t>
            </a:r>
          </a:p>
        </p:txBody>
      </p:sp>
    </p:spTree>
    <p:extLst>
      <p:ext uri="{BB962C8B-B14F-4D97-AF65-F5344CB8AC3E}">
        <p14:creationId xmlns:p14="http://schemas.microsoft.com/office/powerpoint/2010/main" val="27112532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B56CC41-451A-48B5-98D9-E21A756EC82A}"/>
              </a:ext>
            </a:extLst>
          </p:cNvPr>
          <p:cNvSpPr txBox="1"/>
          <p:nvPr/>
        </p:nvSpPr>
        <p:spPr>
          <a:xfrm>
            <a:off x="2174981" y="2302930"/>
            <a:ext cx="90654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表單輸入綁定 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(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v-model)</a:t>
            </a:r>
            <a:endParaRPr lang="en-US" sz="60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2117160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32">
            <a:extLst>
              <a:ext uri="{FF2B5EF4-FFF2-40B4-BE49-F238E27FC236}">
                <a16:creationId xmlns:a16="http://schemas.microsoft.com/office/drawing/2014/main" id="{20FCD8C3-2B76-0441-A674-9F3826E604A3}"/>
              </a:ext>
            </a:extLst>
          </p:cNvPr>
          <p:cNvSpPr txBox="1"/>
          <p:nvPr/>
        </p:nvSpPr>
        <p:spPr>
          <a:xfrm>
            <a:off x="2599176" y="3888644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D445AD16-2BFD-544C-9D52-4A96A4AC5CE2}"/>
              </a:ext>
            </a:extLst>
          </p:cNvPr>
          <p:cNvCxnSpPr/>
          <p:nvPr/>
        </p:nvCxnSpPr>
        <p:spPr>
          <a:xfrm>
            <a:off x="2304839" y="4229968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40F88F7D-7D0A-A946-B3C2-A050C486E6E7}"/>
              </a:ext>
            </a:extLst>
          </p:cNvPr>
          <p:cNvSpPr/>
          <p:nvPr/>
        </p:nvSpPr>
        <p:spPr>
          <a:xfrm>
            <a:off x="2252456" y="4177585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3A18A3B6-B48B-A24A-9896-037BF3ADA27E}"/>
              </a:ext>
            </a:extLst>
          </p:cNvPr>
          <p:cNvSpPr txBox="1"/>
          <p:nvPr/>
        </p:nvSpPr>
        <p:spPr>
          <a:xfrm>
            <a:off x="2599176" y="4450598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組件上的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v-model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C4C98597-8CDA-304E-9BFC-A30912B0C20E}"/>
              </a:ext>
            </a:extLst>
          </p:cNvPr>
          <p:cNvCxnSpPr/>
          <p:nvPr/>
        </p:nvCxnSpPr>
        <p:spPr>
          <a:xfrm>
            <a:off x="2304839" y="4791922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8C625B28-BF96-1E43-A049-5ACAB03E7C7F}"/>
              </a:ext>
            </a:extLst>
          </p:cNvPr>
          <p:cNvSpPr/>
          <p:nvPr/>
        </p:nvSpPr>
        <p:spPr>
          <a:xfrm>
            <a:off x="2252456" y="4739539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340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313375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表單輸入綁定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v-model)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405690" y="1277483"/>
            <a:ext cx="6670216" cy="89178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648368" y="1349768"/>
            <a:ext cx="63399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"text"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"event =&gt; text =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318426" y="917960"/>
            <a:ext cx="6903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當需要將表單輸入的內容同步綁定時，需處理手動連接值和事件監聽綁定：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4CA9C-CE84-9C43-8A9D-6C0915A88E0C}"/>
              </a:ext>
            </a:extLst>
          </p:cNvPr>
          <p:cNvSpPr/>
          <p:nvPr/>
        </p:nvSpPr>
        <p:spPr>
          <a:xfrm>
            <a:off x="2318426" y="2533208"/>
            <a:ext cx="32239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指令可簡化這一步驟：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4B590E2-92A3-574D-9353-6C46CB738B96}"/>
              </a:ext>
            </a:extLst>
          </p:cNvPr>
          <p:cNvSpPr/>
          <p:nvPr/>
        </p:nvSpPr>
        <p:spPr>
          <a:xfrm>
            <a:off x="2405690" y="2950120"/>
            <a:ext cx="6670216" cy="3825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241E05-1094-684E-822B-550920583EA9}"/>
              </a:ext>
            </a:extLst>
          </p:cNvPr>
          <p:cNvSpPr/>
          <p:nvPr/>
        </p:nvSpPr>
        <p:spPr>
          <a:xfrm>
            <a:off x="2752130" y="2982508"/>
            <a:ext cx="62362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"text"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5379A0-643B-154B-A4A7-7FFBE82B48E0}"/>
              </a:ext>
            </a:extLst>
          </p:cNvPr>
          <p:cNvSpPr/>
          <p:nvPr/>
        </p:nvSpPr>
        <p:spPr>
          <a:xfrm>
            <a:off x="2318426" y="3652614"/>
            <a:ext cx="6757480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可用於各種不同類型的輸入，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input&gt;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&lt;select&gt;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等元素。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它會根據使用的元素自動使用對應的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DOM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屬性和事件組合：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80462D2-E4CB-1648-AEEC-A4CFB0AD6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70351"/>
              </p:ext>
            </p:extLst>
          </p:nvPr>
        </p:nvGraphicFramePr>
        <p:xfrm>
          <a:off x="2405690" y="4576794"/>
          <a:ext cx="6670216" cy="1524000"/>
        </p:xfrm>
        <a:graphic>
          <a:graphicData uri="http://schemas.openxmlformats.org/drawingml/2006/table">
            <a:tbl>
              <a:tblPr/>
              <a:tblGrid>
                <a:gridCol w="2773259">
                  <a:extLst>
                    <a:ext uri="{9D8B030D-6E8A-4147-A177-3AD203B41FA5}">
                      <a16:colId xmlns:a16="http://schemas.microsoft.com/office/drawing/2014/main" val="2935096725"/>
                    </a:ext>
                  </a:extLst>
                </a:gridCol>
                <a:gridCol w="3896957">
                  <a:extLst>
                    <a:ext uri="{9D8B030D-6E8A-4147-A177-3AD203B41FA5}">
                      <a16:colId xmlns:a16="http://schemas.microsoft.com/office/drawing/2014/main" val="4844615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sz="1400" b="1">
                          <a:solidFill>
                            <a:schemeClr val="tx1"/>
                          </a:solidFill>
                          <a:effectLst/>
                        </a:rPr>
                        <a:t>元素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b="1" dirty="0">
                          <a:solidFill>
                            <a:schemeClr val="tx1"/>
                          </a:solidFill>
                          <a:effectLst/>
                        </a:rPr>
                        <a:t>對應機制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822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&lt;input&gt;、&lt;textarea&gt;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會綁定 </a:t>
                      </a:r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屬性，並偵聽 </a:t>
                      </a:r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input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969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&lt;input type="checkbox"&gt;、</a:t>
                      </a:r>
                      <a:b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&lt;input type="radio"&gt;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會綁定 </a:t>
                      </a:r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checked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屬性，並偵聽 </a:t>
                      </a:r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change</a:t>
                      </a:r>
                      <a:r>
                        <a:rPr lang="zh-TW" altLang="en-US" sz="1400">
                          <a:solidFill>
                            <a:schemeClr val="bg1"/>
                          </a:solidFill>
                          <a:effectLst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416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" sz="1400">
                          <a:solidFill>
                            <a:schemeClr val="bg1"/>
                          </a:solidFill>
                          <a:effectLst/>
                        </a:rPr>
                        <a:t>&lt;select&gt;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會綁定 </a:t>
                      </a:r>
                      <a:r>
                        <a:rPr lang="en" sz="1400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屬性，並偵聽 </a:t>
                      </a:r>
                      <a:r>
                        <a:rPr lang="en" sz="1400" dirty="0">
                          <a:solidFill>
                            <a:schemeClr val="bg1"/>
                          </a:solidFill>
                          <a:effectLst/>
                        </a:rPr>
                        <a:t>change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</a:rPr>
                        <a:t>事件。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5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85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8582ED4-A2EE-C843-9591-0613AC058924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11149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11149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48627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1213625" y="1812998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</a:t>
            </a: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發展史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F14F288-5DFD-6649-B7C2-99571A1794D7}"/>
              </a:ext>
            </a:extLst>
          </p:cNvPr>
          <p:cNvGrpSpPr/>
          <p:nvPr/>
        </p:nvGrpSpPr>
        <p:grpSpPr>
          <a:xfrm>
            <a:off x="3696561" y="3283929"/>
            <a:ext cx="4767092" cy="393707"/>
            <a:chOff x="1381291" y="1683817"/>
            <a:chExt cx="4767092" cy="393707"/>
          </a:xfrm>
        </p:grpSpPr>
        <p:sp>
          <p:nvSpPr>
            <p:cNvPr id="10" name="TextBox 32">
              <a:extLst>
                <a:ext uri="{FF2B5EF4-FFF2-40B4-BE49-F238E27FC236}">
                  <a16:creationId xmlns:a16="http://schemas.microsoft.com/office/drawing/2014/main" id="{8F20CAB9-16A2-3941-AAF2-8F548A5CC87F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dirty="0" err="1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CommonJS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77FBE8A9-1266-2F41-9839-30B3E23892DF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ADD9742A-B5EE-B34B-ADCC-255373F71093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2BF027E-55B5-6044-9527-A22BBF8070BC}"/>
              </a:ext>
            </a:extLst>
          </p:cNvPr>
          <p:cNvGrpSpPr/>
          <p:nvPr/>
        </p:nvGrpSpPr>
        <p:grpSpPr>
          <a:xfrm>
            <a:off x="3696561" y="3865269"/>
            <a:ext cx="4767092" cy="393707"/>
            <a:chOff x="1381291" y="168381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C40DF462-A62A-A04A-9F25-93591DA7169C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ESM (ES6 Modules)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5" name="Straight Connector 5">
              <a:extLst>
                <a:ext uri="{FF2B5EF4-FFF2-40B4-BE49-F238E27FC236}">
                  <a16:creationId xmlns:a16="http://schemas.microsoft.com/office/drawing/2014/main" id="{743C324A-6D5D-4D44-B7F1-3CED4FC0FF2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7">
              <a:extLst>
                <a:ext uri="{FF2B5EF4-FFF2-40B4-BE49-F238E27FC236}">
                  <a16:creationId xmlns:a16="http://schemas.microsoft.com/office/drawing/2014/main" id="{2BCBF0D7-0D47-A342-84E3-E0CD276BAA1E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sp>
        <p:nvSpPr>
          <p:cNvPr id="22" name="TextBox 32">
            <a:extLst>
              <a:ext uri="{FF2B5EF4-FFF2-40B4-BE49-F238E27FC236}">
                <a16:creationId xmlns:a16="http://schemas.microsoft.com/office/drawing/2014/main" id="{6EF29EDD-D992-0E47-A5FC-A02C5ADA78D9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Module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發展史</a:t>
            </a:r>
          </a:p>
        </p:txBody>
      </p:sp>
    </p:spTree>
    <p:extLst>
      <p:ext uri="{BB962C8B-B14F-4D97-AF65-F5344CB8AC3E}">
        <p14:creationId xmlns:p14="http://schemas.microsoft.com/office/powerpoint/2010/main" val="3425188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164739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表單輸入綁定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v-model)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766155" y="286039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3008833" y="293267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model.lazy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msg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701047" y="1664073"/>
            <a:ext cx="6903395" cy="1157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默認情況下，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會在每次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事件後更新數據。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若想改為在每次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change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事件觸發時才更新數據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-US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unFocus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可加上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lazy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753185" y="4852869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995863" y="4925154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model.number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"age"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A6074F3-E4FE-444C-A58B-04BD3322DE79}"/>
              </a:ext>
            </a:extLst>
          </p:cNvPr>
          <p:cNvSpPr/>
          <p:nvPr/>
        </p:nvSpPr>
        <p:spPr>
          <a:xfrm>
            <a:off x="2688077" y="4134839"/>
            <a:ext cx="6814364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如果想讓輸入自動轉換為數字，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後添加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修飾符來管理輸入：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FD652B8-E9AF-F143-A179-0B05454B78D6}"/>
              </a:ext>
            </a:extLst>
          </p:cNvPr>
          <p:cNvSpPr/>
          <p:nvPr/>
        </p:nvSpPr>
        <p:spPr>
          <a:xfrm>
            <a:off x="2658873" y="5377506"/>
            <a:ext cx="6764528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如果該值無法被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parseFloat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處理，那麼將返回原始值。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當輸入框有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type=“number”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修飾符會自動啟用。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修飾符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888B5F2-2FAB-1541-9670-F29209A56BEF}"/>
              </a:ext>
            </a:extLst>
          </p:cNvPr>
          <p:cNvSpPr txBox="1"/>
          <p:nvPr/>
        </p:nvSpPr>
        <p:spPr>
          <a:xfrm>
            <a:off x="2420325" y="130902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.lazy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5892D1E-4F25-7F47-8F7E-F391455445A8}"/>
              </a:ext>
            </a:extLst>
          </p:cNvPr>
          <p:cNvSpPr txBox="1"/>
          <p:nvPr/>
        </p:nvSpPr>
        <p:spPr>
          <a:xfrm>
            <a:off x="2407354" y="3767469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.number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82143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760892" y="2129846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3042480" y="2211859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enlo" panose="020B0609030804020204" pitchFamily="49" charset="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enlo" panose="020B0609030804020204" pitchFamily="49" charset="0"/>
              </a:rPr>
              <a:t>input</a:t>
            </a:r>
            <a:r>
              <a:rPr lang="en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enlo" panose="020B0609030804020204" pitchFamily="49" charset="0"/>
              </a:rPr>
              <a:t>v-</a:t>
            </a:r>
            <a:r>
              <a:rPr lang="en" altLang="zh-TW" sz="1400" dirty="0" err="1">
                <a:solidFill>
                  <a:srgbClr val="9CDCFE"/>
                </a:solidFill>
                <a:latin typeface="Menlo" panose="020B0609030804020204" pitchFamily="49" charset="0"/>
              </a:rPr>
              <a:t>model.trim</a:t>
            </a:r>
            <a:r>
              <a:rPr lang="en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enlo" panose="020B0609030804020204" pitchFamily="49" charset="0"/>
              </a:rPr>
              <a:t>msg</a:t>
            </a:r>
            <a:r>
              <a:rPr lang="en" altLang="zh-TW" sz="1400" dirty="0">
                <a:solidFill>
                  <a:srgbClr val="CE9178"/>
                </a:solidFill>
                <a:latin typeface="Menlo" panose="020B0609030804020204" pitchFamily="49" charset="0"/>
              </a:rPr>
              <a:t>"</a:t>
            </a:r>
            <a:r>
              <a:rPr lang="en" altLang="zh-TW" sz="14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" altLang="zh-TW" sz="1400" dirty="0">
                <a:solidFill>
                  <a:srgbClr val="808080"/>
                </a:solidFill>
                <a:latin typeface="Menlo" panose="020B0609030804020204" pitchFamily="49" charset="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9C8BFE6-B2CC-AC45-A79E-CFD8B503A0DD}"/>
              </a:ext>
            </a:extLst>
          </p:cNvPr>
          <p:cNvSpPr/>
          <p:nvPr/>
        </p:nvSpPr>
        <p:spPr>
          <a:xfrm>
            <a:off x="2701047" y="1122587"/>
            <a:ext cx="484761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默認自動去除輸入內容中兩端的空格，</a:t>
            </a:r>
            <a:endParaRPr lang="en-US" altLang="zh-TW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可以在 </a:t>
            </a:r>
            <a:r>
              <a:rPr lang="en" altLang="zh-TW" sz="1600" dirty="0">
                <a:solidFill>
                  <a:srgbClr val="40B883"/>
                </a:solidFill>
                <a:latin typeface="Menlo" panose="020B0609030804020204" pitchFamily="49" charset="0"/>
              </a:rPr>
              <a:t>v-model </a:t>
            </a:r>
            <a:r>
              <a:rPr lang="zh-TW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後添加</a:t>
            </a:r>
            <a:r>
              <a:rPr lang="en-US" altLang="zh-TW" sz="1600" dirty="0">
                <a:solidFill>
                  <a:srgbClr val="D4D4D4"/>
                </a:solidFill>
                <a:latin typeface="Menlo" panose="020B0609030804020204" pitchFamily="49" charset="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enlo" panose="020B0609030804020204" pitchFamily="49" charset="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enlo" panose="020B0609030804020204" pitchFamily="49" charset="0"/>
              </a:rPr>
              <a:t>trim </a:t>
            </a:r>
            <a:r>
              <a:rPr lang="zh-TW" altLang="en-US" sz="1600" dirty="0">
                <a:solidFill>
                  <a:srgbClr val="D4D4D4"/>
                </a:solidFill>
                <a:latin typeface="Menlo" panose="020B0609030804020204" pitchFamily="49" charset="0"/>
              </a:rPr>
              <a:t>修飾符：</a:t>
            </a:r>
            <a:endParaRPr lang="zh-TW" altLang="en-US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76232EF-35E0-6845-B333-60F99CB65FE7}"/>
              </a:ext>
            </a:extLst>
          </p:cNvPr>
          <p:cNvSpPr txBox="1"/>
          <p:nvPr/>
        </p:nvSpPr>
        <p:spPr>
          <a:xfrm>
            <a:off x="2420325" y="76857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PingFang TC" panose="020B0400000000000000" pitchFamily="34" charset="-120"/>
                <a:ea typeface="PingFang TC" panose="020B0400000000000000" pitchFamily="34" charset="-120"/>
              </a:rPr>
              <a:t>.trim</a:t>
            </a:r>
            <a:endParaRPr kumimoji="1" lang="zh-TW" altLang="en-US" dirty="0">
              <a:solidFill>
                <a:srgbClr val="40B883"/>
              </a:solidFill>
              <a:latin typeface="PingFang TC" panose="020B0400000000000000" pitchFamily="34" charset="-120"/>
              <a:ea typeface="PingFang TC" panose="020B04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1235305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605294"/>
            <a:chOff x="626327" y="200705"/>
            <a:chExt cx="10939346" cy="605294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865903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12.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表單輸入綁定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v-model)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098276" y="233448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340954" y="240676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searchText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修飾符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098276" y="3021167"/>
            <a:ext cx="6670216" cy="27499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340954" y="3093452"/>
            <a:ext cx="6677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CustomInput.vue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defineProps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defineEmits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"$emit('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 $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組件上的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endParaRPr lang="en-US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07C521-80A0-DB4F-ACB4-85D07219360A}"/>
              </a:ext>
            </a:extLst>
          </p:cNvPr>
          <p:cNvSpPr/>
          <p:nvPr/>
        </p:nvSpPr>
        <p:spPr>
          <a:xfrm>
            <a:off x="1952645" y="1391289"/>
            <a:ext cx="681584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默認情況下，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在組件上都是使用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modelValue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prop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並以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update:modelValue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作為對應的事件。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05375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FCAEEC8-E495-E244-A0B5-81DE554A4E30}"/>
              </a:ext>
            </a:extLst>
          </p:cNvPr>
          <p:cNvSpPr/>
          <p:nvPr/>
        </p:nvSpPr>
        <p:spPr>
          <a:xfrm>
            <a:off x="2098276" y="1128250"/>
            <a:ext cx="6670216" cy="4453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968905-02B3-764D-A626-B9EE157B0E54}"/>
              </a:ext>
            </a:extLst>
          </p:cNvPr>
          <p:cNvSpPr/>
          <p:nvPr/>
        </p:nvSpPr>
        <p:spPr>
          <a:xfrm>
            <a:off x="2340954" y="1200535"/>
            <a:ext cx="63399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v-model:title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searchText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098276" y="1814937"/>
            <a:ext cx="6670216" cy="274994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340954" y="1887222"/>
            <a:ext cx="6677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CustomInput.vue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defineProps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‘title'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zh-TW" altLang="en-US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defineEmits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([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update:title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input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:value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”title"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@input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"$emit('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update:title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', $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event.target.value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)"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07C521-80A0-DB4F-ACB4-85D07219360A}"/>
              </a:ext>
            </a:extLst>
          </p:cNvPr>
          <p:cNvSpPr/>
          <p:nvPr/>
        </p:nvSpPr>
        <p:spPr>
          <a:xfrm>
            <a:off x="1972101" y="589003"/>
            <a:ext cx="6815847" cy="418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也可以自定義參數名：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9457313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>
            <a:extLst>
              <a:ext uri="{FF2B5EF4-FFF2-40B4-BE49-F238E27FC236}">
                <a16:creationId xmlns:a16="http://schemas.microsoft.com/office/drawing/2014/main" id="{7D5F2182-FE41-A447-B590-337DBD98F22C}"/>
              </a:ext>
            </a:extLst>
          </p:cNvPr>
          <p:cNvSpPr txBox="1"/>
          <p:nvPr/>
        </p:nvSpPr>
        <p:spPr>
          <a:xfrm>
            <a:off x="2599176" y="3888644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758FE303-7F2F-6845-AECB-F6C7D130845C}"/>
              </a:ext>
            </a:extLst>
          </p:cNvPr>
          <p:cNvCxnSpPr/>
          <p:nvPr/>
        </p:nvCxnSpPr>
        <p:spPr>
          <a:xfrm>
            <a:off x="2304839" y="4229968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94A88860-8DF8-EC4D-88F3-FC7FE271EB5B}"/>
              </a:ext>
            </a:extLst>
          </p:cNvPr>
          <p:cNvSpPr/>
          <p:nvPr/>
        </p:nvSpPr>
        <p:spPr>
          <a:xfrm>
            <a:off x="2252456" y="4177585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0915D856-CFEA-CC41-8E28-A3A7A8F62048}"/>
              </a:ext>
            </a:extLst>
          </p:cNvPr>
          <p:cNvSpPr txBox="1"/>
          <p:nvPr/>
        </p:nvSpPr>
        <p:spPr>
          <a:xfrm>
            <a:off x="2599176" y="4450598"/>
            <a:ext cx="3210609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用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ref()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定義響應式變量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8456E74-34C8-DC4F-AB05-126571FB2F1F}"/>
              </a:ext>
            </a:extLst>
          </p:cNvPr>
          <p:cNvCxnSpPr/>
          <p:nvPr/>
        </p:nvCxnSpPr>
        <p:spPr>
          <a:xfrm>
            <a:off x="2304839" y="4791922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EF402DCA-A56C-8D45-8B73-3A320BE37C9D}"/>
              </a:ext>
            </a:extLst>
          </p:cNvPr>
          <p:cNvSpPr/>
          <p:nvPr/>
        </p:nvSpPr>
        <p:spPr>
          <a:xfrm>
            <a:off x="2252456" y="4739539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28A99CE-3000-3C4F-8177-1351350E8AB8}"/>
              </a:ext>
            </a:extLst>
          </p:cNvPr>
          <p:cNvSpPr txBox="1"/>
          <p:nvPr/>
        </p:nvSpPr>
        <p:spPr>
          <a:xfrm>
            <a:off x="2174981" y="1754728"/>
            <a:ext cx="848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響應式 </a:t>
            </a:r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(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  <a:r>
              <a:rPr lang="zh-TW" altLang="en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ref)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F5CB3F-590C-4F45-A0E2-95CCF4905AB6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489118E0-ABC3-F240-A74B-C21263450A53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45089286-3F53-5548-A22C-DF0C435CEE22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658506D-62AF-1D41-9102-8149D699D8ED}"/>
              </a:ext>
            </a:extLst>
          </p:cNvPr>
          <p:cNvSpPr/>
          <p:nvPr/>
        </p:nvSpPr>
        <p:spPr>
          <a:xfrm>
            <a:off x="2252455" y="2687209"/>
            <a:ext cx="86129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Vue3 Composition API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是透過 </a:t>
            </a:r>
            <a:r>
              <a:rPr lang="en" altLang="zh-TW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或是</a:t>
            </a:r>
            <a:r>
              <a:rPr lang="en-US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來定義資料</a:t>
            </a:r>
          </a:p>
        </p:txBody>
      </p:sp>
    </p:spTree>
    <p:extLst>
      <p:ext uri="{BB962C8B-B14F-4D97-AF65-F5344CB8AC3E}">
        <p14:creationId xmlns:p14="http://schemas.microsoft.com/office/powerpoint/2010/main" val="162941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響應式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9018622" y="200704"/>
            <a:ext cx="254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reactive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574932" y="2223497"/>
            <a:ext cx="6670216" cy="3515821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817610" y="2295783"/>
            <a:ext cx="628747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})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"increment"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state.count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C8B11-3AA0-B34C-90FA-6F3ACA738B83}"/>
              </a:ext>
            </a:extLst>
          </p:cNvPr>
          <p:cNvSpPr/>
          <p:nvPr/>
        </p:nvSpPr>
        <p:spPr>
          <a:xfrm>
            <a:off x="2502116" y="1650083"/>
            <a:ext cx="6815847" cy="419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將響應的資料以物件格式，放到</a:t>
            </a:r>
            <a:r>
              <a:rPr lang="en-US" altLang="zh-CN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CN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</a:t>
            </a:r>
            <a:r>
              <a:rPr lang="zh-TW" altLang="en-US" sz="1600" b="0" dirty="0">
                <a:solidFill>
                  <a:srgbClr val="40B883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b="0" dirty="0">
                <a:solidFill>
                  <a:srgbClr val="D4D4D4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B0ADB22-F080-7A4E-A70E-7B8DB5364B08}"/>
              </a:ext>
            </a:extLst>
          </p:cNvPr>
          <p:cNvSpPr/>
          <p:nvPr/>
        </p:nvSpPr>
        <p:spPr>
          <a:xfrm>
            <a:off x="2898843" y="2879387"/>
            <a:ext cx="4270443" cy="41829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39577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2244191" y="3527005"/>
            <a:ext cx="7853119" cy="1152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2486870" y="3599290"/>
            <a:ext cx="628747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})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上面的引用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 0 })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將不再被追蹤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響應性連接已丟失！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state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})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B043D5B-DA88-5F4F-A6CB-6C6E21DE5578}"/>
              </a:ext>
            </a:extLst>
          </p:cNvPr>
          <p:cNvSpPr txBox="1"/>
          <p:nvPr/>
        </p:nvSpPr>
        <p:spPr>
          <a:xfrm>
            <a:off x="2089585" y="708864"/>
            <a:ext cx="244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的局限性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1F8A82-2B8B-654B-AD5A-7822FBA92311}"/>
              </a:ext>
            </a:extLst>
          </p:cNvPr>
          <p:cNvSpPr/>
          <p:nvPr/>
        </p:nvSpPr>
        <p:spPr>
          <a:xfrm>
            <a:off x="2414904" y="1078196"/>
            <a:ext cx="7838049" cy="226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僅對物件類型有效（物件、陣列和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Map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這樣的集合類型），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而對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string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、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number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boolean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 原始類型 無效。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 </a:t>
            </a:r>
            <a:r>
              <a:rPr lang="en" altLang="zh-TW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的響應式系統是通過屬性訪問進行追踪的，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因此必須始終保持對該響應式物件的相同引用。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意味著 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不可以隨意地替換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一個響應式物件，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因為這將導致對初始引用的響應性連接丟失：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7474079"/>
      </p:ext>
    </p:extLst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13.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響應式 </a:t>
              </a:r>
              <a:r>
                <a:rPr lang="en-US" altLang="zh-TW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(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reactive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 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ref)</a:t>
              </a:r>
              <a:endParaRPr lang="en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用 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ref()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定義響應式變量</a:t>
            </a:r>
            <a:endParaRPr lang="en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1488332" y="2420598"/>
            <a:ext cx="8959174" cy="89908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1660018" y="2492883"/>
            <a:ext cx="8708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定義響應式變量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FC8B11-3AA0-B34C-90FA-6F3ACA738B83}"/>
              </a:ext>
            </a:extLst>
          </p:cNvPr>
          <p:cNvSpPr/>
          <p:nvPr/>
        </p:nvSpPr>
        <p:spPr>
          <a:xfrm>
            <a:off x="1379621" y="1505392"/>
            <a:ext cx="9163456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的種種限制歸根結底是因為</a:t>
            </a:r>
            <a:r>
              <a:rPr lang="en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沒有可以作用於所有值類型的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引用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機制。</a:t>
            </a:r>
            <a:endParaRPr lang="en-US" altLang="zh-CN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為此，</a:t>
            </a:r>
            <a:r>
              <a:rPr lang="en" altLang="zh-CN" sz="16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提供了一個 </a:t>
            </a:r>
            <a:r>
              <a:rPr lang="en" altLang="zh-CN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 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方法來允許我們創建可以使用任何值類型的響應式</a:t>
            </a:r>
            <a:r>
              <a:rPr lang="en" altLang="zh-C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zh-CN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F24F721-C4CF-AE46-8BA5-FE8ABD89CC5A}"/>
              </a:ext>
            </a:extLst>
          </p:cNvPr>
          <p:cNvSpPr/>
          <p:nvPr/>
        </p:nvSpPr>
        <p:spPr>
          <a:xfrm>
            <a:off x="1379621" y="3779590"/>
            <a:ext cx="80075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ref()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將傳入參數的值包裝為一個帶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有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屬性的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488332" y="4268296"/>
            <a:ext cx="8959174" cy="17654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660018" y="4340581"/>
            <a:ext cx="87081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	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{ value: 0 }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0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++;</a:t>
            </a:r>
          </a:p>
          <a:p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console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1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920626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CC866E-FD43-6840-80F1-2E0C5A57F28F}"/>
              </a:ext>
            </a:extLst>
          </p:cNvPr>
          <p:cNvSpPr/>
          <p:nvPr/>
        </p:nvSpPr>
        <p:spPr>
          <a:xfrm>
            <a:off x="1409040" y="257985"/>
            <a:ext cx="8959174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和響應式物件的屬性類似，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屬性也是響應式的。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同時，當值為</a:t>
            </a:r>
            <a:r>
              <a:rPr lang="zh-CN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類型時，會用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reactive()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自動轉換它的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E8FE58-67CF-B242-AE5E-2E7A1E28A5BB}"/>
              </a:ext>
            </a:extLst>
          </p:cNvPr>
          <p:cNvSpPr txBox="1"/>
          <p:nvPr/>
        </p:nvSpPr>
        <p:spPr>
          <a:xfrm>
            <a:off x="1409040" y="1360617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在模板中的自動解包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FDF3E01-71D1-0F4F-A29F-9B2EE5E6FD5F}"/>
              </a:ext>
            </a:extLst>
          </p:cNvPr>
          <p:cNvSpPr/>
          <p:nvPr/>
        </p:nvSpPr>
        <p:spPr>
          <a:xfrm>
            <a:off x="1675991" y="1738102"/>
            <a:ext cx="727198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在模板中引用時，會自動解包，在模板中不需要使用</a:t>
            </a:r>
            <a:r>
              <a:rPr lang="zh-TW" altLang="en-US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lang="zh-TW" altLang="en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99DC9D1-9431-1546-9B13-C0C030DDF46C}"/>
              </a:ext>
            </a:extLst>
          </p:cNvPr>
          <p:cNvSpPr/>
          <p:nvPr/>
        </p:nvSpPr>
        <p:spPr>
          <a:xfrm>
            <a:off x="1488332" y="2328001"/>
            <a:ext cx="8959174" cy="34891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EA6F6B4-9F8A-8D46-901D-BCB07BA030F8}"/>
              </a:ext>
            </a:extLst>
          </p:cNvPr>
          <p:cNvSpPr/>
          <p:nvPr/>
        </p:nvSpPr>
        <p:spPr>
          <a:xfrm>
            <a:off x="1660018" y="2400286"/>
            <a:ext cx="870819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‘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increment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count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++;</a:t>
            </a:r>
          </a:p>
          <a:p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@click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"increment"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count }} 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&lt;!--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無需 </a:t>
            </a:r>
            <a:r>
              <a:rPr lang="en-US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 --&gt;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button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8550542"/>
      </p:ext>
    </p:extLst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2">
            <a:extLst>
              <a:ext uri="{FF2B5EF4-FFF2-40B4-BE49-F238E27FC236}">
                <a16:creationId xmlns:a16="http://schemas.microsoft.com/office/drawing/2014/main" id="{EB7BD04C-D055-DE40-8803-00D3180D0A29}"/>
              </a:ext>
            </a:extLst>
          </p:cNvPr>
          <p:cNvSpPr txBox="1"/>
          <p:nvPr/>
        </p:nvSpPr>
        <p:spPr>
          <a:xfrm>
            <a:off x="2599176" y="403455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vs </a:t>
            </a: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方法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8" name="Straight Connector 5">
            <a:extLst>
              <a:ext uri="{FF2B5EF4-FFF2-40B4-BE49-F238E27FC236}">
                <a16:creationId xmlns:a16="http://schemas.microsoft.com/office/drawing/2014/main" id="{56C91664-510A-E844-9AE6-D9BEDBD9E076}"/>
              </a:ext>
            </a:extLst>
          </p:cNvPr>
          <p:cNvCxnSpPr/>
          <p:nvPr/>
        </p:nvCxnSpPr>
        <p:spPr>
          <a:xfrm>
            <a:off x="2304839" y="437588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7">
            <a:extLst>
              <a:ext uri="{FF2B5EF4-FFF2-40B4-BE49-F238E27FC236}">
                <a16:creationId xmlns:a16="http://schemas.microsoft.com/office/drawing/2014/main" id="{D3974747-04B5-B743-BE2E-36387CD60FAF}"/>
              </a:ext>
            </a:extLst>
          </p:cNvPr>
          <p:cNvSpPr/>
          <p:nvPr/>
        </p:nvSpPr>
        <p:spPr>
          <a:xfrm>
            <a:off x="2252456" y="432350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8566F556-A919-F146-AE29-F698E01CD770}"/>
              </a:ext>
            </a:extLst>
          </p:cNvPr>
          <p:cNvSpPr txBox="1"/>
          <p:nvPr/>
        </p:nvSpPr>
        <p:spPr>
          <a:xfrm>
            <a:off x="2599176" y="4596513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可寫入的計算屬性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B561F37C-DB14-444B-8F7F-A02125B76359}"/>
              </a:ext>
            </a:extLst>
          </p:cNvPr>
          <p:cNvCxnSpPr/>
          <p:nvPr/>
        </p:nvCxnSpPr>
        <p:spPr>
          <a:xfrm>
            <a:off x="2304839" y="493783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7">
            <a:extLst>
              <a:ext uri="{FF2B5EF4-FFF2-40B4-BE49-F238E27FC236}">
                <a16:creationId xmlns:a16="http://schemas.microsoft.com/office/drawing/2014/main" id="{18663DAE-2E03-C742-AB7F-07A73EA0EAA1}"/>
              </a:ext>
            </a:extLst>
          </p:cNvPr>
          <p:cNvSpPr/>
          <p:nvPr/>
        </p:nvSpPr>
        <p:spPr>
          <a:xfrm>
            <a:off x="2252456" y="488545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8C3AAA0D-6979-2541-A3E1-9DBE9B568237}"/>
              </a:ext>
            </a:extLst>
          </p:cNvPr>
          <p:cNvSpPr txBox="1"/>
          <p:nvPr/>
        </p:nvSpPr>
        <p:spPr>
          <a:xfrm>
            <a:off x="2174981" y="1997920"/>
            <a:ext cx="8486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computed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8EF5E86-1446-8D41-BD87-F3DA019D6CCE}"/>
              </a:ext>
            </a:extLst>
          </p:cNvPr>
          <p:cNvGrpSpPr/>
          <p:nvPr/>
        </p:nvGrpSpPr>
        <p:grpSpPr>
          <a:xfrm>
            <a:off x="668893" y="1882985"/>
            <a:ext cx="1460900" cy="1355322"/>
            <a:chOff x="668893" y="2117160"/>
            <a:chExt cx="1460900" cy="1355322"/>
          </a:xfrm>
        </p:grpSpPr>
        <p:cxnSp>
          <p:nvCxnSpPr>
            <p:cNvPr id="16" name="Straight Connector 16">
              <a:extLst>
                <a:ext uri="{FF2B5EF4-FFF2-40B4-BE49-F238E27FC236}">
                  <a16:creationId xmlns:a16="http://schemas.microsoft.com/office/drawing/2014/main" id="{29E6F213-AFDA-3149-89A4-724E06E9D9E2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C0F7EF1D-1198-044E-908A-3C45BC5865FD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042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6" cy="374778"/>
            <a:chOff x="626327" y="200704"/>
            <a:chExt cx="10939346" cy="374778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919DD31C-3C77-024B-9C2B-777001D5C349}"/>
              </a:ext>
            </a:extLst>
          </p:cNvPr>
          <p:cNvSpPr txBox="1"/>
          <p:nvPr/>
        </p:nvSpPr>
        <p:spPr>
          <a:xfrm>
            <a:off x="2464820" y="1915310"/>
            <a:ext cx="39669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doSomething.js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4EC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4EC9B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...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82511D-FC67-E349-87C3-9F98D8A62D5A}"/>
              </a:ext>
            </a:extLst>
          </p:cNvPr>
          <p:cNvSpPr txBox="1"/>
          <p:nvPr/>
        </p:nvSpPr>
        <p:spPr>
          <a:xfrm>
            <a:off x="2464820" y="3638877"/>
            <a:ext cx="4355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main.js</a:t>
            </a:r>
            <a:endParaRPr lang="en" altLang="zh-TW" sz="1400" dirty="0">
              <a:solidFill>
                <a:srgbClr val="569CD6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require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doSomething.js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);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F279F69-FD12-4141-B6A8-B0DC5C8417AE}"/>
              </a:ext>
            </a:extLst>
          </p:cNvPr>
          <p:cNvSpPr txBox="1"/>
          <p:nvPr/>
        </p:nvSpPr>
        <p:spPr>
          <a:xfrm>
            <a:off x="1780305" y="4525431"/>
            <a:ext cx="891866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經常在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開發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中出現。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使用同步方式引入模塊。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可以從</a:t>
            </a: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node_modules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或者本地目錄引入模塊。</a:t>
            </a:r>
            <a:b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如：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someModule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require('./some/local/file');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引入模塊的一個複製文件。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不能在瀏覽器裡工作。要在瀏覽器裡使用，則需要轉碼和打包</a:t>
            </a:r>
            <a:r>
              <a:rPr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如：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5F4924-2AEB-824F-9D9B-41467C0B9445}"/>
              </a:ext>
            </a:extLst>
          </p:cNvPr>
          <p:cNvSpPr/>
          <p:nvPr/>
        </p:nvSpPr>
        <p:spPr>
          <a:xfrm>
            <a:off x="2352908" y="1818023"/>
            <a:ext cx="7482468" cy="116816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4E4898-94E7-EC45-8357-878EEA265E04}"/>
              </a:ext>
            </a:extLst>
          </p:cNvPr>
          <p:cNvSpPr/>
          <p:nvPr/>
        </p:nvSpPr>
        <p:spPr>
          <a:xfrm>
            <a:off x="2352908" y="3496387"/>
            <a:ext cx="7482468" cy="8292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C10E01-D729-7F42-9ECD-D4A242854FD0}"/>
              </a:ext>
            </a:extLst>
          </p:cNvPr>
          <p:cNvSpPr txBox="1"/>
          <p:nvPr/>
        </p:nvSpPr>
        <p:spPr>
          <a:xfrm>
            <a:off x="1780305" y="1347791"/>
            <a:ext cx="15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exporting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908DA81-413F-0340-AF4C-31A35E3E9FF1}"/>
              </a:ext>
            </a:extLst>
          </p:cNvPr>
          <p:cNvSpPr txBox="1"/>
          <p:nvPr/>
        </p:nvSpPr>
        <p:spPr>
          <a:xfrm>
            <a:off x="1780305" y="3056620"/>
            <a:ext cx="156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importing</a:t>
            </a:r>
          </a:p>
        </p:txBody>
      </p:sp>
    </p:spTree>
    <p:extLst>
      <p:ext uri="{BB962C8B-B14F-4D97-AF65-F5344CB8AC3E}">
        <p14:creationId xmlns:p14="http://schemas.microsoft.com/office/powerpoint/2010/main" val="31349355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488332" y="1731526"/>
            <a:ext cx="8959174" cy="440662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660018" y="1840574"/>
            <a:ext cx="8708196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setup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’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name: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'John Doe’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books: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[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2 - Advanced Guide’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3 - Basic Guide’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 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4 - The Mystery’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]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})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publishedBooksMessage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(()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'No’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})</a:t>
            </a: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script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Has published books: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publishedBooksMessage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span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template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4544AAE-1117-0C4A-A094-91EAA79D654F}"/>
              </a:ext>
            </a:extLst>
          </p:cNvPr>
          <p:cNvSpPr/>
          <p:nvPr/>
        </p:nvSpPr>
        <p:spPr>
          <a:xfrm>
            <a:off x="1391673" y="803951"/>
            <a:ext cx="8612971" cy="798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如果在模板中寫太多邏輯，會讓模板變得臃腫，難以維護。</a:t>
            </a:r>
            <a:endParaRPr lang="en-US" altLang="zh-TW" sz="1600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建議使用</a:t>
            </a:r>
            <a:r>
              <a:rPr lang="en-US" altLang="zh-TW" sz="16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</a:t>
            </a:r>
            <a:r>
              <a:rPr lang="en-US" altLang="zh-TW" sz="1600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來描述依賴響應式狀態的複雜邏輯。</a:t>
            </a:r>
          </a:p>
        </p:txBody>
      </p:sp>
    </p:spTree>
    <p:extLst>
      <p:ext uri="{BB962C8B-B14F-4D97-AF65-F5344CB8AC3E}">
        <p14:creationId xmlns:p14="http://schemas.microsoft.com/office/powerpoint/2010/main" val="993620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計算屬性 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vs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方法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ED17FED-CC25-734D-A576-0D942E211859}"/>
              </a:ext>
            </a:extLst>
          </p:cNvPr>
          <p:cNvSpPr/>
          <p:nvPr/>
        </p:nvSpPr>
        <p:spPr>
          <a:xfrm>
            <a:off x="1488332" y="4892083"/>
            <a:ext cx="8959174" cy="45878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32DA56E-F0F9-8A46-A7BB-36297B337A89}"/>
              </a:ext>
            </a:extLst>
          </p:cNvPr>
          <p:cNvSpPr/>
          <p:nvPr/>
        </p:nvSpPr>
        <p:spPr>
          <a:xfrm>
            <a:off x="1660018" y="4964368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 </a:t>
            </a:r>
            <a:r>
              <a:rPr lang="en" altLang="zh-TW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 </a:t>
            </a: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6AD40-B340-D748-98A2-4370CB1FA0CB}"/>
              </a:ext>
            </a:extLst>
          </p:cNvPr>
          <p:cNvSpPr/>
          <p:nvPr/>
        </p:nvSpPr>
        <p:spPr>
          <a:xfrm>
            <a:off x="1488332" y="5480321"/>
            <a:ext cx="8959174" cy="9165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9B4ACA-1B70-8B42-A5A0-B4094C8D13DB}"/>
              </a:ext>
            </a:extLst>
          </p:cNvPr>
          <p:cNvSpPr/>
          <p:nvPr/>
        </p:nvSpPr>
        <p:spPr>
          <a:xfrm>
            <a:off x="1660018" y="5552606"/>
            <a:ext cx="8708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5EA409-F729-8B4C-BD5C-C9E2FE70F7DE}"/>
              </a:ext>
            </a:extLst>
          </p:cNvPr>
          <p:cNvSpPr/>
          <p:nvPr/>
        </p:nvSpPr>
        <p:spPr>
          <a:xfrm>
            <a:off x="1379621" y="4138639"/>
            <a:ext cx="43733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方法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Methods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在某些情境能達到相同效果。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E6A5CF-F955-0948-9606-6206C140B356}"/>
              </a:ext>
            </a:extLst>
          </p:cNvPr>
          <p:cNvSpPr/>
          <p:nvPr/>
        </p:nvSpPr>
        <p:spPr>
          <a:xfrm>
            <a:off x="1488332" y="2380121"/>
            <a:ext cx="8959174" cy="48404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F2A881-F321-C540-900B-4D2429B104C7}"/>
              </a:ext>
            </a:extLst>
          </p:cNvPr>
          <p:cNvSpPr/>
          <p:nvPr/>
        </p:nvSpPr>
        <p:spPr>
          <a:xfrm>
            <a:off x="1660018" y="2489169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{{ 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}}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998829"/>
            <a:ext cx="8959174" cy="9348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3107878"/>
            <a:ext cx="87081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calculateBooksMessage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(()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=&gt;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</a:t>
            </a:r>
          </a:p>
          <a:p>
            <a:pPr lvl="0"/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author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books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length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&gt;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?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'Yes'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: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'No'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lvl="0"/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426000-4E23-4042-8344-449F9992C7B6}"/>
              </a:ext>
            </a:extLst>
          </p:cNvPr>
          <p:cNvSpPr/>
          <p:nvPr/>
        </p:nvSpPr>
        <p:spPr>
          <a:xfrm>
            <a:off x="1408805" y="1261970"/>
            <a:ext cx="21162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</a:t>
            </a:r>
            <a:r>
              <a:rPr lang="en-US" altLang="zh-TW" sz="160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Computed</a:t>
            </a:r>
            <a:endParaRPr lang="zh-TW" altLang="en-US" sz="1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A21166-1BBE-AC43-97E0-20E801C9431F}"/>
              </a:ext>
            </a:extLst>
          </p:cNvPr>
          <p:cNvSpPr/>
          <p:nvPr/>
        </p:nvSpPr>
        <p:spPr>
          <a:xfrm>
            <a:off x="1693088" y="4437365"/>
            <a:ext cx="4576894" cy="4185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每次調用，都會在重新渲染時再次執行函數。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ADEA8A-04F4-A34A-9793-08E903CD9DFA}"/>
              </a:ext>
            </a:extLst>
          </p:cNvPr>
          <p:cNvSpPr/>
          <p:nvPr/>
        </p:nvSpPr>
        <p:spPr>
          <a:xfrm>
            <a:off x="1693088" y="1490309"/>
            <a:ext cx="6096000" cy="7879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基於響應式依賴，會將結果緩存。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計算屬性僅會在其響應式依賴更新時，才重新計算。</a:t>
            </a:r>
          </a:p>
        </p:txBody>
      </p:sp>
    </p:spTree>
    <p:extLst>
      <p:ext uri="{BB962C8B-B14F-4D97-AF65-F5344CB8AC3E}">
        <p14:creationId xmlns:p14="http://schemas.microsoft.com/office/powerpoint/2010/main" val="394285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14.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計算屬性 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computed)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可寫入的計算屬性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可寫入的計算屬性</a:t>
            </a:r>
            <a:endParaRPr lang="en" altLang="zh-TW" sz="3200" b="1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480590"/>
            <a:ext cx="8959174" cy="328791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2589639"/>
            <a:ext cx="87081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'John'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'Doe’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b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fullName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computed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// getter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get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() {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return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},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// setter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set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 {</a:t>
            </a:r>
          </a:p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// </a:t>
            </a:r>
            <a:r>
              <a:rPr lang="zh-TW" altLang="en-US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解構賦值語法</a:t>
            </a:r>
            <a:endParaRPr lang="zh-TW" altLang="en-US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[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value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 =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newValue</a:t>
            </a:r>
            <a:r>
              <a:rPr lang="en" altLang="zh-TW" sz="1400" dirty="0" err="1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split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}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7CA97C-58BC-EC49-822C-4E19EAB1B8BE}"/>
              </a:ext>
            </a:extLst>
          </p:cNvPr>
          <p:cNvSpPr/>
          <p:nvPr/>
        </p:nvSpPr>
        <p:spPr>
          <a:xfrm>
            <a:off x="1379620" y="1236006"/>
            <a:ext cx="7890839" cy="115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計算屬性默認是唯讀的。</a:t>
            </a:r>
            <a:endParaRPr lang="en-US" altLang="zh-TW" sz="16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欲修改一個唯讀的計算屬性時，會收到一個運行時警告。</a:t>
            </a: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若需要</a:t>
            </a:r>
            <a:r>
              <a:rPr lang="en-US" altLang="zh-TW" sz="1600" b="1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可寫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，可以通過提供</a:t>
            </a:r>
            <a:r>
              <a:rPr lang="en-US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getter</a:t>
            </a:r>
            <a:r>
              <a:rPr lang="en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</a:t>
            </a:r>
            <a:r>
              <a:rPr lang="en-US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setter</a:t>
            </a:r>
            <a:r>
              <a:rPr lang="en" altLang="zh-TW" sz="16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來設定：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1EC2C6-5470-7047-9FBB-F75F13A6FD1A}"/>
              </a:ext>
            </a:extLst>
          </p:cNvPr>
          <p:cNvSpPr/>
          <p:nvPr/>
        </p:nvSpPr>
        <p:spPr>
          <a:xfrm>
            <a:off x="1591922" y="6001695"/>
            <a:ext cx="9659566" cy="377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當運行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fullName.value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'John Doe'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時，</a:t>
            </a:r>
            <a:r>
              <a:rPr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setter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會被調用，而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會隨之更新。</a:t>
            </a:r>
            <a:endParaRPr lang="zh-TW" altLang="en-US" sz="14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1559D-7729-474E-BD42-8EA8ECEA60A3}"/>
              </a:ext>
            </a:extLst>
          </p:cNvPr>
          <p:cNvSpPr/>
          <p:nvPr/>
        </p:nvSpPr>
        <p:spPr>
          <a:xfrm>
            <a:off x="1488332" y="6064166"/>
            <a:ext cx="36000" cy="31128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45734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>
            <a:extLst>
              <a:ext uri="{FF2B5EF4-FFF2-40B4-BE49-F238E27FC236}">
                <a16:creationId xmlns:a16="http://schemas.microsoft.com/office/drawing/2014/main" id="{E3A1AFBD-E2B7-AE49-9046-FA05FDBDAEC1}"/>
              </a:ext>
            </a:extLst>
          </p:cNvPr>
          <p:cNvGrpSpPr/>
          <p:nvPr/>
        </p:nvGrpSpPr>
        <p:grpSpPr>
          <a:xfrm>
            <a:off x="668893" y="1614034"/>
            <a:ext cx="1460900" cy="1355322"/>
            <a:chOff x="668893" y="2117160"/>
            <a:chExt cx="1460900" cy="1355322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8847BFC-4C13-41C9-82DD-3670DD43FBC6}"/>
                </a:ext>
              </a:extLst>
            </p:cNvPr>
            <p:cNvCxnSpPr>
              <a:cxnSpLocks/>
            </p:cNvCxnSpPr>
            <p:nvPr/>
          </p:nvCxnSpPr>
          <p:spPr>
            <a:xfrm>
              <a:off x="875460" y="2117160"/>
              <a:ext cx="1095608" cy="0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5">
              <a:extLst>
                <a:ext uri="{FF2B5EF4-FFF2-40B4-BE49-F238E27FC236}">
                  <a16:creationId xmlns:a16="http://schemas.microsoft.com/office/drawing/2014/main" id="{802232AB-C77C-DF44-8960-8A39F6CD1F75}"/>
                </a:ext>
              </a:extLst>
            </p:cNvPr>
            <p:cNvSpPr txBox="1"/>
            <p:nvPr/>
          </p:nvSpPr>
          <p:spPr>
            <a:xfrm>
              <a:off x="668893" y="2149043"/>
              <a:ext cx="14609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0" dirty="0">
                  <a:solidFill>
                    <a:srgbClr val="40B883"/>
                  </a:solidFill>
                  <a:latin typeface="Impact" panose="020B0806030902050204" pitchFamily="34" charset="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</a:t>
              </a:r>
              <a:endParaRPr lang="en-US" sz="8000" dirty="0">
                <a:solidFill>
                  <a:srgbClr val="40B883"/>
                </a:solidFill>
                <a:latin typeface="Impact" panose="020B0806030902050204" pitchFamily="34" charset="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6" name="TextBox 25">
            <a:extLst>
              <a:ext uri="{FF2B5EF4-FFF2-40B4-BE49-F238E27FC236}">
                <a16:creationId xmlns:a16="http://schemas.microsoft.com/office/drawing/2014/main" id="{976C0911-C95D-D644-967A-FE2D155ECD69}"/>
              </a:ext>
            </a:extLst>
          </p:cNvPr>
          <p:cNvSpPr txBox="1"/>
          <p:nvPr/>
        </p:nvSpPr>
        <p:spPr>
          <a:xfrm>
            <a:off x="2174982" y="1485777"/>
            <a:ext cx="673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Class</a:t>
            </a:r>
            <a:r>
              <a:rPr lang="zh-TW" altLang="en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、</a:t>
            </a:r>
            <a:r>
              <a:rPr lang="en" altLang="zh-TW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CSS </a:t>
            </a:r>
            <a:r>
              <a:rPr lang="zh-TW" altLang="en-US" sz="6000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2219D7-E8F2-DC41-9485-010FCA8814A0}"/>
              </a:ext>
            </a:extLst>
          </p:cNvPr>
          <p:cNvSpPr/>
          <p:nvPr/>
        </p:nvSpPr>
        <p:spPr>
          <a:xfrm>
            <a:off x="2252456" y="2308324"/>
            <a:ext cx="8675740" cy="8867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pc="3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Vue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專門為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和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 </a:t>
            </a:r>
            <a:r>
              <a:rPr lang="en" altLang="zh-TW" b="1" spc="3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v-bind</a:t>
            </a:r>
            <a:r>
              <a:rPr lang="en" altLang="zh-TW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用法提供了特殊的功能增強。</a:t>
            </a:r>
          </a:p>
          <a:p>
            <a:pPr>
              <a:lnSpc>
                <a:spcPct val="150000"/>
              </a:lnSpc>
            </a:pPr>
            <a:r>
              <a:rPr lang="zh-TW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除了字符串外，表達式的值也可以是物件或陣列。</a:t>
            </a: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2C6CB3A0-AA41-C342-B7AC-20C897C5DB77}"/>
              </a:ext>
            </a:extLst>
          </p:cNvPr>
          <p:cNvSpPr txBox="1"/>
          <p:nvPr/>
        </p:nvSpPr>
        <p:spPr>
          <a:xfrm>
            <a:off x="2599176" y="4017589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  <a:r>
              <a:rPr lang="en" altLang="zh-CN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 class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8BEA5AC5-D9EB-E44B-BA3C-3E99723A92F7}"/>
              </a:ext>
            </a:extLst>
          </p:cNvPr>
          <p:cNvCxnSpPr/>
          <p:nvPr/>
        </p:nvCxnSpPr>
        <p:spPr>
          <a:xfrm>
            <a:off x="2304839" y="4358913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7">
            <a:extLst>
              <a:ext uri="{FF2B5EF4-FFF2-40B4-BE49-F238E27FC236}">
                <a16:creationId xmlns:a16="http://schemas.microsoft.com/office/drawing/2014/main" id="{DE418C57-7F52-A242-965E-3D2C16FC55BF}"/>
              </a:ext>
            </a:extLst>
          </p:cNvPr>
          <p:cNvSpPr/>
          <p:nvPr/>
        </p:nvSpPr>
        <p:spPr>
          <a:xfrm>
            <a:off x="2252456" y="4306530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6B38FBF2-3B57-C94B-9CF1-6EF8F99BA75F}"/>
              </a:ext>
            </a:extLst>
          </p:cNvPr>
          <p:cNvSpPr txBox="1"/>
          <p:nvPr/>
        </p:nvSpPr>
        <p:spPr>
          <a:xfrm>
            <a:off x="2599176" y="4579543"/>
            <a:ext cx="2547051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綁定內聯樣式</a:t>
            </a:r>
            <a:endParaRPr lang="en-US" spc="3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cxnSp>
        <p:nvCxnSpPr>
          <p:cNvPr id="18" name="Straight Connector 5">
            <a:extLst>
              <a:ext uri="{FF2B5EF4-FFF2-40B4-BE49-F238E27FC236}">
                <a16:creationId xmlns:a16="http://schemas.microsoft.com/office/drawing/2014/main" id="{1B4F1C3D-06DD-8449-9B42-F2CDC9734C50}"/>
              </a:ext>
            </a:extLst>
          </p:cNvPr>
          <p:cNvCxnSpPr/>
          <p:nvPr/>
        </p:nvCxnSpPr>
        <p:spPr>
          <a:xfrm>
            <a:off x="2304839" y="4920867"/>
            <a:ext cx="4714709" cy="0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7">
            <a:extLst>
              <a:ext uri="{FF2B5EF4-FFF2-40B4-BE49-F238E27FC236}">
                <a16:creationId xmlns:a16="http://schemas.microsoft.com/office/drawing/2014/main" id="{6E74148C-1A57-5E45-A882-E8002D307158}"/>
              </a:ext>
            </a:extLst>
          </p:cNvPr>
          <p:cNvSpPr/>
          <p:nvPr/>
        </p:nvSpPr>
        <p:spPr>
          <a:xfrm>
            <a:off x="2252456" y="4868484"/>
            <a:ext cx="104766" cy="104766"/>
          </a:xfrm>
          <a:prstGeom prst="ellipse">
            <a:avLst/>
          </a:prstGeom>
          <a:solidFill>
            <a:srgbClr val="40B8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1461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Class</a:t>
              </a:r>
              <a:r>
                <a:rPr lang="zh-CN" altLang="e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 Class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2CEE05-F9C2-7C40-99D0-CC487F2A737C}"/>
              </a:ext>
            </a:extLst>
          </p:cNvPr>
          <p:cNvSpPr/>
          <p:nvPr/>
        </p:nvSpPr>
        <p:spPr>
          <a:xfrm>
            <a:off x="1213625" y="1812998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 </a:t>
            </a: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</a:t>
            </a: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lass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B18BF53-35BC-B844-BFE1-A5E11A9A576C}"/>
              </a:ext>
            </a:extLst>
          </p:cNvPr>
          <p:cNvGrpSpPr/>
          <p:nvPr/>
        </p:nvGrpSpPr>
        <p:grpSpPr>
          <a:xfrm>
            <a:off x="3696561" y="3283929"/>
            <a:ext cx="4767092" cy="393707"/>
            <a:chOff x="1381291" y="168381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FDBC5FF2-65C2-6F46-9C29-06B51F43B9D7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綁定物件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6" name="Straight Connector 5">
              <a:extLst>
                <a:ext uri="{FF2B5EF4-FFF2-40B4-BE49-F238E27FC236}">
                  <a16:creationId xmlns:a16="http://schemas.microsoft.com/office/drawing/2014/main" id="{2F04C271-95A9-3D47-BAEE-38E731D8809B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843B6CB-CE99-AD4E-8A09-47670C58AE1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CCED8E7-AB4B-9D4C-B5D5-46EA868CDD5F}"/>
              </a:ext>
            </a:extLst>
          </p:cNvPr>
          <p:cNvGrpSpPr/>
          <p:nvPr/>
        </p:nvGrpSpPr>
        <p:grpSpPr>
          <a:xfrm>
            <a:off x="3696561" y="3865269"/>
            <a:ext cx="4767092" cy="393707"/>
            <a:chOff x="1381291" y="1683817"/>
            <a:chExt cx="4767092" cy="393707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521DE439-29E5-CA42-8022-B47F7AE4B8AE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綁定陣列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3" name="Straight Connector 5">
              <a:extLst>
                <a:ext uri="{FF2B5EF4-FFF2-40B4-BE49-F238E27FC236}">
                  <a16:creationId xmlns:a16="http://schemas.microsoft.com/office/drawing/2014/main" id="{FBD7156C-28FE-2B4B-BF9A-AFBCE050F74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DF2B2B54-6C2D-C64B-BFE6-04DB46448C02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3279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 Class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綁定物件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205030"/>
            <a:ext cx="8959174" cy="49607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2314079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active: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isActive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FEE59A-7B42-514B-B725-7800C9131417}"/>
              </a:ext>
            </a:extLst>
          </p:cNvPr>
          <p:cNvSpPr txBox="1"/>
          <p:nvPr/>
        </p:nvSpPr>
        <p:spPr>
          <a:xfrm>
            <a:off x="1409040" y="1808089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直接賦值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79A92-32A5-4D4D-8343-A3C474B6C6DE}"/>
              </a:ext>
            </a:extLst>
          </p:cNvPr>
          <p:cNvSpPr/>
          <p:nvPr/>
        </p:nvSpPr>
        <p:spPr>
          <a:xfrm>
            <a:off x="1488332" y="3697737"/>
            <a:ext cx="8959174" cy="116300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08BC8-140C-1845-A3EB-D752F51DF12E}"/>
              </a:ext>
            </a:extLst>
          </p:cNvPr>
          <p:cNvSpPr/>
          <p:nvPr/>
        </p:nvSpPr>
        <p:spPr>
          <a:xfrm>
            <a:off x="1660018" y="3806786"/>
            <a:ext cx="8708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classObject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active: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true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'text-danger'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false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62EA05-BA5D-C94D-AA51-2AE566813D5B}"/>
              </a:ext>
            </a:extLst>
          </p:cNvPr>
          <p:cNvSpPr txBox="1"/>
          <p:nvPr/>
        </p:nvSpPr>
        <p:spPr>
          <a:xfrm>
            <a:off x="1409040" y="3300796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傳遞物件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1275DB-E06B-2245-ADF6-982E11776CFD}"/>
              </a:ext>
            </a:extLst>
          </p:cNvPr>
          <p:cNvSpPr/>
          <p:nvPr/>
        </p:nvSpPr>
        <p:spPr>
          <a:xfrm>
            <a:off x="1488332" y="5001243"/>
            <a:ext cx="8959174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F673D6-4033-4547-9692-92D973D30B36}"/>
              </a:ext>
            </a:extLst>
          </p:cNvPr>
          <p:cNvSpPr/>
          <p:nvPr/>
        </p:nvSpPr>
        <p:spPr>
          <a:xfrm>
            <a:off x="1660018" y="5110292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classObject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46714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</a:t>
            </a:r>
            <a:r>
              <a:rPr lang="en" altLang="zh-TW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HTML Class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綁定陣列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205029"/>
            <a:ext cx="8959174" cy="8062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2314079"/>
            <a:ext cx="870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'active'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errorClass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'text-danger'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FEE59A-7B42-514B-B725-7800C9131417}"/>
              </a:ext>
            </a:extLst>
          </p:cNvPr>
          <p:cNvSpPr txBox="1"/>
          <p:nvPr/>
        </p:nvSpPr>
        <p:spPr>
          <a:xfrm>
            <a:off x="1409040" y="1808089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渲染多個</a:t>
            </a:r>
            <a:r>
              <a:rPr kumimoji="1" lang="en-US" altLang="zh-CN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Class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307683D-F781-3E41-AAE8-4E5999E8F699}"/>
              </a:ext>
            </a:extLst>
          </p:cNvPr>
          <p:cNvSpPr/>
          <p:nvPr/>
        </p:nvSpPr>
        <p:spPr>
          <a:xfrm>
            <a:off x="1488332" y="3146444"/>
            <a:ext cx="8959174" cy="48146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D2E85C4-93A6-9E49-A626-F41339E802A5}"/>
              </a:ext>
            </a:extLst>
          </p:cNvPr>
          <p:cNvSpPr/>
          <p:nvPr/>
        </p:nvSpPr>
        <p:spPr>
          <a:xfrm>
            <a:off x="1660018" y="3255493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errorClass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1B3A092-69AA-014F-932F-DFB62583FEAF}"/>
              </a:ext>
            </a:extLst>
          </p:cNvPr>
          <p:cNvSpPr/>
          <p:nvPr/>
        </p:nvSpPr>
        <p:spPr>
          <a:xfrm>
            <a:off x="1488332" y="4668403"/>
            <a:ext cx="8959174" cy="49698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DB67E08-E0A7-6F4B-B21A-2BB5EBEBA633}"/>
              </a:ext>
            </a:extLst>
          </p:cNvPr>
          <p:cNvSpPr/>
          <p:nvPr/>
        </p:nvSpPr>
        <p:spPr>
          <a:xfrm>
            <a:off x="1660018" y="4777452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:class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"[{ active: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isActive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},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errorClass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737F154-0AA5-354E-ACE3-8E8E50BBE691}"/>
              </a:ext>
            </a:extLst>
          </p:cNvPr>
          <p:cNvSpPr txBox="1"/>
          <p:nvPr/>
        </p:nvSpPr>
        <p:spPr>
          <a:xfrm>
            <a:off x="1409040" y="4271462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陣列中，使用物件</a:t>
            </a:r>
            <a:endParaRPr kumimoji="1" lang="zh-TW" altLang="en-US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44005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Class</a:t>
              </a:r>
              <a:r>
                <a:rPr lang="zh-CN" altLang="e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綁定內聯樣式</a:t>
            </a:r>
            <a:endParaRPr lang="en" altLang="zh-TW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Poppins Medium" panose="00000600000000000000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02CEE05-F9C2-7C40-99D0-CC487F2A737C}"/>
              </a:ext>
            </a:extLst>
          </p:cNvPr>
          <p:cNvSpPr/>
          <p:nvPr/>
        </p:nvSpPr>
        <p:spPr>
          <a:xfrm>
            <a:off x="1213625" y="1812998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綁定內聯樣式</a:t>
            </a:r>
            <a:endParaRPr lang="en" altLang="zh-TW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B18BF53-35BC-B844-BFE1-A5E11A9A576C}"/>
              </a:ext>
            </a:extLst>
          </p:cNvPr>
          <p:cNvGrpSpPr/>
          <p:nvPr/>
        </p:nvGrpSpPr>
        <p:grpSpPr>
          <a:xfrm>
            <a:off x="3696561" y="3283929"/>
            <a:ext cx="4767092" cy="393707"/>
            <a:chOff x="1381291" y="1683817"/>
            <a:chExt cx="4767092" cy="393707"/>
          </a:xfrm>
        </p:grpSpPr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FDBC5FF2-65C2-6F46-9C29-06B51F43B9D7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綁定物件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16" name="Straight Connector 5">
              <a:extLst>
                <a:ext uri="{FF2B5EF4-FFF2-40B4-BE49-F238E27FC236}">
                  <a16:creationId xmlns:a16="http://schemas.microsoft.com/office/drawing/2014/main" id="{2F04C271-95A9-3D47-BAEE-38E731D8809B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843B6CB-CE99-AD4E-8A09-47670C58AE18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CCED8E7-AB4B-9D4C-B5D5-46EA868CDD5F}"/>
              </a:ext>
            </a:extLst>
          </p:cNvPr>
          <p:cNvGrpSpPr/>
          <p:nvPr/>
        </p:nvGrpSpPr>
        <p:grpSpPr>
          <a:xfrm>
            <a:off x="3696561" y="3865269"/>
            <a:ext cx="4767092" cy="393707"/>
            <a:chOff x="1381291" y="1683817"/>
            <a:chExt cx="4767092" cy="393707"/>
          </a:xfrm>
        </p:grpSpPr>
        <p:sp>
          <p:nvSpPr>
            <p:cNvPr id="19" name="TextBox 32">
              <a:extLst>
                <a:ext uri="{FF2B5EF4-FFF2-40B4-BE49-F238E27FC236}">
                  <a16:creationId xmlns:a16="http://schemas.microsoft.com/office/drawing/2014/main" id="{521DE439-29E5-CA42-8022-B47F7AE4B8AE}"/>
                </a:ext>
              </a:extLst>
            </p:cNvPr>
            <p:cNvSpPr txBox="1"/>
            <p:nvPr/>
          </p:nvSpPr>
          <p:spPr>
            <a:xfrm>
              <a:off x="1728011" y="1683817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zh-TW" altLang="en-US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綁定陣列</a:t>
              </a:r>
              <a:endParaRPr 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3" name="Straight Connector 5">
              <a:extLst>
                <a:ext uri="{FF2B5EF4-FFF2-40B4-BE49-F238E27FC236}">
                  <a16:creationId xmlns:a16="http://schemas.microsoft.com/office/drawing/2014/main" id="{FBD7156C-28FE-2B4B-BF9A-AFBCE050F744}"/>
                </a:ext>
              </a:extLst>
            </p:cNvPr>
            <p:cNvCxnSpPr/>
            <p:nvPr/>
          </p:nvCxnSpPr>
          <p:spPr>
            <a:xfrm>
              <a:off x="1433674" y="2025141"/>
              <a:ext cx="4714709" cy="0"/>
            </a:xfrm>
            <a:prstGeom prst="line">
              <a:avLst/>
            </a:prstGeom>
            <a:ln>
              <a:solidFill>
                <a:schemeClr val="accent1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DF2B2B54-6C2D-C64B-BFE6-04DB46448C02}"/>
                </a:ext>
              </a:extLst>
            </p:cNvPr>
            <p:cNvSpPr/>
            <p:nvPr/>
          </p:nvSpPr>
          <p:spPr>
            <a:xfrm>
              <a:off x="1381291" y="1972758"/>
              <a:ext cx="104766" cy="104766"/>
            </a:xfrm>
            <a:prstGeom prst="ellipse">
              <a:avLst/>
            </a:prstGeom>
            <a:solidFill>
              <a:srgbClr val="40B8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9271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綁定內聯樣式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綁定物件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294871"/>
            <a:ext cx="8959174" cy="75217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2403921"/>
            <a:ext cx="870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activeColor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'red'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ref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30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79A92-32A5-4D4D-8343-A3C474B6C6DE}"/>
              </a:ext>
            </a:extLst>
          </p:cNvPr>
          <p:cNvSpPr/>
          <p:nvPr/>
        </p:nvSpPr>
        <p:spPr>
          <a:xfrm>
            <a:off x="1488332" y="3184129"/>
            <a:ext cx="8959174" cy="5237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08BC8-140C-1845-A3EB-D752F51DF12E}"/>
              </a:ext>
            </a:extLst>
          </p:cNvPr>
          <p:cNvSpPr/>
          <p:nvPr/>
        </p:nvSpPr>
        <p:spPr>
          <a:xfrm>
            <a:off x="1660018" y="3293178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color: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activeColor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px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62EA05-BA5D-C94D-AA51-2AE566813D5B}"/>
              </a:ext>
            </a:extLst>
          </p:cNvPr>
          <p:cNvSpPr txBox="1"/>
          <p:nvPr/>
        </p:nvSpPr>
        <p:spPr>
          <a:xfrm>
            <a:off x="1860445" y="4150976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小駝峰</a:t>
            </a:r>
            <a:r>
              <a:rPr kumimoji="1"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sz="14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amelCase</a:t>
            </a:r>
            <a:endParaRPr kumimoji="1" lang="zh-TW" altLang="en-US" sz="14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1275DB-E06B-2245-ADF6-982E11776CFD}"/>
              </a:ext>
            </a:extLst>
          </p:cNvPr>
          <p:cNvSpPr/>
          <p:nvPr/>
        </p:nvSpPr>
        <p:spPr>
          <a:xfrm>
            <a:off x="1935804" y="4506697"/>
            <a:ext cx="8511702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F673D6-4033-4547-9692-92D973D30B36}"/>
              </a:ext>
            </a:extLst>
          </p:cNvPr>
          <p:cNvSpPr/>
          <p:nvPr/>
        </p:nvSpPr>
        <p:spPr>
          <a:xfrm>
            <a:off x="2107490" y="4615746"/>
            <a:ext cx="8260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px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61240B-A114-8241-B3AF-3D331AAB806D}"/>
              </a:ext>
            </a:extLst>
          </p:cNvPr>
          <p:cNvSpPr/>
          <p:nvPr/>
        </p:nvSpPr>
        <p:spPr>
          <a:xfrm>
            <a:off x="1409040" y="1329037"/>
            <a:ext cx="903846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支持綁定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JavaScript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物件值，對應的是</a:t>
            </a:r>
            <a: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HTML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元素的 </a:t>
            </a:r>
            <a:r>
              <a:rPr lang="en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屬性：</a:t>
            </a:r>
            <a:endParaRPr lang="zh-TW" altLang="en-US" sz="1600" b="0" dirty="0">
              <a:solidFill>
                <a:srgbClr val="D4D4D4"/>
              </a:solidFill>
              <a:effectLst/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CBC03BF-A8C9-C74F-B950-B81B99F461AB}"/>
              </a:ext>
            </a:extLst>
          </p:cNvPr>
          <p:cNvSpPr txBox="1"/>
          <p:nvPr/>
        </p:nvSpPr>
        <p:spPr>
          <a:xfrm>
            <a:off x="1860445" y="5290940"/>
            <a:ext cx="2076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烤肉串 </a:t>
            </a:r>
            <a:r>
              <a:rPr kumimoji="1" lang="en" altLang="zh-TW" sz="14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kebab-case</a:t>
            </a:r>
            <a:endParaRPr kumimoji="1" lang="zh-TW" altLang="en-US" sz="14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8F37C1E-2CAB-3049-B83B-16FCB12BA29E}"/>
              </a:ext>
            </a:extLst>
          </p:cNvPr>
          <p:cNvSpPr/>
          <p:nvPr/>
        </p:nvSpPr>
        <p:spPr>
          <a:xfrm>
            <a:off x="1935804" y="5609103"/>
            <a:ext cx="8511702" cy="540438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0AFF48-DC91-D940-B57C-4DBC6DD8F3B6}"/>
              </a:ext>
            </a:extLst>
          </p:cNvPr>
          <p:cNvSpPr/>
          <p:nvPr/>
        </p:nvSpPr>
        <p:spPr>
          <a:xfrm>
            <a:off x="2107490" y="5718152"/>
            <a:ext cx="82607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"{ 'font-size':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'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px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}"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BDD2A1C-78E7-B041-9AA9-6E79F703EA22}"/>
              </a:ext>
            </a:extLst>
          </p:cNvPr>
          <p:cNvSpPr txBox="1"/>
          <p:nvPr/>
        </p:nvSpPr>
        <p:spPr>
          <a:xfrm>
            <a:off x="1409040" y="185464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直接賦值</a:t>
            </a:r>
          </a:p>
        </p:txBody>
      </p:sp>
    </p:spTree>
    <p:extLst>
      <p:ext uri="{BB962C8B-B14F-4D97-AF65-F5344CB8AC3E}">
        <p14:creationId xmlns:p14="http://schemas.microsoft.com/office/powerpoint/2010/main" val="33787564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1039304"/>
            <a:ext cx="8959174" cy="117790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1148354"/>
            <a:ext cx="8708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const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4FC1FF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styleObject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reactive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({</a:t>
            </a:r>
          </a:p>
          <a:p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color: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'red‘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</a:t>
            </a:r>
          </a:p>
          <a:p>
            <a:r>
              <a:rPr lang="zh-TW" altLang="en-US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fontSize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'13px'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2F79A92-32A5-4D4D-8343-A3C474B6C6DE}"/>
              </a:ext>
            </a:extLst>
          </p:cNvPr>
          <p:cNvSpPr/>
          <p:nvPr/>
        </p:nvSpPr>
        <p:spPr>
          <a:xfrm>
            <a:off x="1488332" y="2410929"/>
            <a:ext cx="8959174" cy="52371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508BC8-140C-1845-A3EB-D752F51DF12E}"/>
              </a:ext>
            </a:extLst>
          </p:cNvPr>
          <p:cNvSpPr/>
          <p:nvPr/>
        </p:nvSpPr>
        <p:spPr>
          <a:xfrm>
            <a:off x="1660018" y="2519978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styleObject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BDD2A1C-78E7-B041-9AA9-6E79F703EA22}"/>
              </a:ext>
            </a:extLst>
          </p:cNvPr>
          <p:cNvSpPr txBox="1"/>
          <p:nvPr/>
        </p:nvSpPr>
        <p:spPr>
          <a:xfrm>
            <a:off x="1409040" y="608581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傳遞物件</a:t>
            </a:r>
          </a:p>
        </p:txBody>
      </p:sp>
    </p:spTree>
    <p:extLst>
      <p:ext uri="{BB962C8B-B14F-4D97-AF65-F5344CB8AC3E}">
        <p14:creationId xmlns:p14="http://schemas.microsoft.com/office/powerpoint/2010/main" val="39074542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 (ES6 Modules / JavaScript Module)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6" cy="646331"/>
            <a:chOff x="626327" y="200704"/>
            <a:chExt cx="10939346" cy="646331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</a:p>
            <a:p>
              <a:pPr algn="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04BF79F8-9DC1-F44F-BC52-C32D10A5EDA7}"/>
              </a:ext>
            </a:extLst>
          </p:cNvPr>
          <p:cNvSpPr txBox="1"/>
          <p:nvPr/>
        </p:nvSpPr>
        <p:spPr>
          <a:xfrm>
            <a:off x="626327" y="1263756"/>
            <a:ext cx="6856364" cy="1155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早期在瀏覽器並沒有原生的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機制，所以才會產生出各個標準，</a:t>
            </a: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但是這點在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的時候有了改變，因為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的規範裡終於有 </a:t>
            </a:r>
            <a:r>
              <a:rPr kumimoji="1" lang="en-US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module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了！</a:t>
            </a: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我們稱這個做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ES6 Modules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，簡稱 </a:t>
            </a:r>
            <a:r>
              <a:rPr kumimoji="1"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EDE58E-2EC9-2A44-AABF-E4289801EDD4}"/>
              </a:ext>
            </a:extLst>
          </p:cNvPr>
          <p:cNvSpPr txBox="1"/>
          <p:nvPr/>
        </p:nvSpPr>
        <p:spPr>
          <a:xfrm>
            <a:off x="1465849" y="3186015"/>
            <a:ext cx="319632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profile.js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'Michael'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'Jackson'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 err="1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>
                <a:solidFill>
                  <a:srgbClr val="B5CEA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1958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};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E694CBE-5453-AA47-B3B5-751D7268B168}"/>
              </a:ext>
            </a:extLst>
          </p:cNvPr>
          <p:cNvSpPr txBox="1"/>
          <p:nvPr/>
        </p:nvSpPr>
        <p:spPr>
          <a:xfrm>
            <a:off x="1465849" y="5171031"/>
            <a:ext cx="467525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// </a:t>
            </a:r>
            <a:r>
              <a:rPr lang="en" altLang="zh-TW" sz="1400" dirty="0" err="1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main.js</a:t>
            </a:r>
            <a:r>
              <a:rPr lang="en" altLang="zh-TW" sz="1400" dirty="0">
                <a:solidFill>
                  <a:srgbClr val="6A9955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{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year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} </a:t>
            </a:r>
            <a:r>
              <a:rPr lang="en" altLang="zh-TW" sz="1400" dirty="0">
                <a:solidFill>
                  <a:srgbClr val="C586C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from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'./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profile.js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;</a:t>
            </a:r>
          </a:p>
          <a:p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function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 err="1">
                <a:solidFill>
                  <a:srgbClr val="DCDCAA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setName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element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) {</a:t>
            </a:r>
          </a:p>
          <a:p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   element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textContent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=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firstName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' '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+ </a:t>
            </a:r>
            <a:r>
              <a:rPr lang="en" altLang="zh-TW" sz="1400" dirty="0" err="1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lastName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;</a:t>
            </a:r>
          </a:p>
          <a:p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}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1491FFF-0510-BE43-80A2-10130E51E941}"/>
              </a:ext>
            </a:extLst>
          </p:cNvPr>
          <p:cNvSpPr/>
          <p:nvPr/>
        </p:nvSpPr>
        <p:spPr>
          <a:xfrm>
            <a:off x="1413345" y="3059532"/>
            <a:ext cx="8422031" cy="141210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B7726D-6AC8-C44D-876B-6090FF6B1FBE}"/>
              </a:ext>
            </a:extLst>
          </p:cNvPr>
          <p:cNvSpPr/>
          <p:nvPr/>
        </p:nvSpPr>
        <p:spPr>
          <a:xfrm>
            <a:off x="1413345" y="5038917"/>
            <a:ext cx="8422031" cy="1417639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0FECFFD-A892-3B4A-844B-06A6BB12CE3F}"/>
              </a:ext>
            </a:extLst>
          </p:cNvPr>
          <p:cNvSpPr txBox="1"/>
          <p:nvPr/>
        </p:nvSpPr>
        <p:spPr>
          <a:xfrm>
            <a:off x="669474" y="2690200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B1C5D29-7D7B-6C49-AF51-42BB33E8DD80}"/>
              </a:ext>
            </a:extLst>
          </p:cNvPr>
          <p:cNvSpPr txBox="1"/>
          <p:nvPr/>
        </p:nvSpPr>
        <p:spPr>
          <a:xfrm>
            <a:off x="669474" y="4622087"/>
            <a:ext cx="173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 </a:t>
            </a:r>
            <a:r>
              <a:rPr kumimoji="1" lang="zh-TW" altLang="en-US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42055867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5"/>
            <a:ext cx="10939346" cy="374777"/>
            <a:chOff x="626327" y="200705"/>
            <a:chExt cx="10939346" cy="374777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3459290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15. Class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、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CSS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綁定</a:t>
              </a: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32">
            <a:extLst>
              <a:ext uri="{FF2B5EF4-FFF2-40B4-BE49-F238E27FC236}">
                <a16:creationId xmlns:a16="http://schemas.microsoft.com/office/drawing/2014/main" id="{25216227-82F4-BA4E-A5CC-C34C875FDC4C}"/>
              </a:ext>
            </a:extLst>
          </p:cNvPr>
          <p:cNvSpPr txBox="1"/>
          <p:nvPr/>
        </p:nvSpPr>
        <p:spPr>
          <a:xfrm>
            <a:off x="8326878" y="200704"/>
            <a:ext cx="3238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綁定內聯樣式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6F4B05-BCF6-984F-8DFD-D549193A4AE7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3200" b="1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綁定陣列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C33649A-B56D-6841-9A0B-90B06183DCFE}"/>
              </a:ext>
            </a:extLst>
          </p:cNvPr>
          <p:cNvSpPr/>
          <p:nvPr/>
        </p:nvSpPr>
        <p:spPr>
          <a:xfrm>
            <a:off x="1488332" y="2916400"/>
            <a:ext cx="8959174" cy="56506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658743B-0636-A34F-947B-468CDC5323AB}"/>
              </a:ext>
            </a:extLst>
          </p:cNvPr>
          <p:cNvSpPr/>
          <p:nvPr/>
        </p:nvSpPr>
        <p:spPr>
          <a:xfrm>
            <a:off x="1660018" y="3025449"/>
            <a:ext cx="87081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&lt;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" altLang="zh-TW" sz="1400" dirty="0">
                <a:solidFill>
                  <a:srgbClr val="9CDCFE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:style</a:t>
            </a:r>
            <a:r>
              <a:rPr lang="en" altLang="zh-TW" sz="14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"[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baseStyles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, </a:t>
            </a:r>
            <a:r>
              <a:rPr lang="en" altLang="zh-TW" sz="1400" dirty="0" err="1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overridingStyles</a:t>
            </a:r>
            <a:r>
              <a:rPr lang="en" altLang="zh-TW" sz="1400" dirty="0">
                <a:solidFill>
                  <a:srgbClr val="CE9178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]"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&gt;&lt;/</a:t>
            </a:r>
            <a:r>
              <a:rPr lang="en" altLang="zh-TW" sz="1400" dirty="0">
                <a:solidFill>
                  <a:srgbClr val="569CD6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div</a:t>
            </a:r>
            <a:r>
              <a:rPr lang="en" altLang="zh-TW" sz="1400" dirty="0">
                <a:solidFill>
                  <a:srgbClr val="80808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&gt;</a:t>
            </a:r>
            <a:endParaRPr lang="en" altLang="zh-TW" sz="1400" dirty="0">
              <a:solidFill>
                <a:srgbClr val="D4D4D4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61240B-A114-8241-B3AF-3D331AAB806D}"/>
              </a:ext>
            </a:extLst>
          </p:cNvPr>
          <p:cNvSpPr/>
          <p:nvPr/>
        </p:nvSpPr>
        <p:spPr>
          <a:xfrm>
            <a:off x="1409040" y="2012510"/>
            <a:ext cx="9038467" cy="78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可以給</a:t>
            </a:r>
            <a:r>
              <a:rPr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en-US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:</a:t>
            </a:r>
            <a:r>
              <a:rPr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style </a:t>
            </a: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綁定一個包含多個樣式物件的數組。</a:t>
            </a:r>
            <a:br>
              <a:rPr lang="en-US" altLang="zh-TW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1600" dirty="0">
                <a:solidFill>
                  <a:srgbClr val="D4D4D4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這些物件會被合併後渲染到同一元素上：</a:t>
            </a:r>
          </a:p>
        </p:txBody>
      </p:sp>
    </p:spTree>
    <p:extLst>
      <p:ext uri="{BB962C8B-B14F-4D97-AF65-F5344CB8AC3E}">
        <p14:creationId xmlns:p14="http://schemas.microsoft.com/office/powerpoint/2010/main" val="3960239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7">
            <a:extLst>
              <a:ext uri="{FF2B5EF4-FFF2-40B4-BE49-F238E27FC236}">
                <a16:creationId xmlns:a16="http://schemas.microsoft.com/office/drawing/2014/main" id="{BDD33F18-2360-1A4D-A8C2-0BAC59F625F5}"/>
              </a:ext>
            </a:extLst>
          </p:cNvPr>
          <p:cNvSpPr txBox="1"/>
          <p:nvPr/>
        </p:nvSpPr>
        <p:spPr>
          <a:xfrm>
            <a:off x="9338552" y="4112036"/>
            <a:ext cx="1553580" cy="356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@Eason</a:t>
            </a:r>
          </a:p>
        </p:txBody>
      </p: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B4B2BBCE-B690-3F4B-B6E2-C9E8E33D2954}"/>
              </a:ext>
            </a:extLst>
          </p:cNvPr>
          <p:cNvCxnSpPr>
            <a:cxnSpLocks/>
          </p:cNvCxnSpPr>
          <p:nvPr/>
        </p:nvCxnSpPr>
        <p:spPr>
          <a:xfrm>
            <a:off x="1444171" y="4077343"/>
            <a:ext cx="9303657" cy="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3500B7-514D-1148-9084-BEFAADF59037}"/>
              </a:ext>
            </a:extLst>
          </p:cNvPr>
          <p:cNvSpPr txBox="1"/>
          <p:nvPr/>
        </p:nvSpPr>
        <p:spPr>
          <a:xfrm>
            <a:off x="3510549" y="2476022"/>
            <a:ext cx="5170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80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Thank you</a:t>
            </a:r>
            <a:endParaRPr kumimoji="1" lang="zh-TW" altLang="en-US" sz="80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6" name="TextBox 27">
            <a:extLst>
              <a:ext uri="{FF2B5EF4-FFF2-40B4-BE49-F238E27FC236}">
                <a16:creationId xmlns:a16="http://schemas.microsoft.com/office/drawing/2014/main" id="{DA18E6CD-24B2-4849-9463-BCE9FAEE26BA}"/>
              </a:ext>
            </a:extLst>
          </p:cNvPr>
          <p:cNvSpPr txBox="1"/>
          <p:nvPr/>
        </p:nvSpPr>
        <p:spPr>
          <a:xfrm>
            <a:off x="1367962" y="4112036"/>
            <a:ext cx="1043598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pc="3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90420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4BF79F8-9DC1-F44F-BC52-C32D10A5EDA7}"/>
              </a:ext>
            </a:extLst>
          </p:cNvPr>
          <p:cNvSpPr txBox="1"/>
          <p:nvPr/>
        </p:nvSpPr>
        <p:spPr>
          <a:xfrm>
            <a:off x="2017382" y="1324971"/>
            <a:ext cx="8534259" cy="3001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現在幾乎所有的主流瀏覽器都已經原生支援</a:t>
            </a:r>
            <a:r>
              <a:rPr kumimoji="1" lang="zh-TW" altLang="en-US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ESM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！</a:t>
            </a: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以往在瀏覽器不支援的情況下，我們需要經過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或其他軟體打包檔案，</a:t>
            </a:r>
          </a:p>
          <a:p>
            <a:pPr>
              <a:lnSpc>
                <a:spcPct val="150000"/>
              </a:lnSpc>
            </a:pP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import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跟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export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在輸出時，可能已經被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babel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轉成 </a:t>
            </a:r>
            <a:r>
              <a:rPr kumimoji="1" lang="en" altLang="zh-TW" sz="1600" dirty="0" err="1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CommonJS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或其他形式。</a:t>
            </a:r>
          </a:p>
          <a:p>
            <a:pPr>
              <a:lnSpc>
                <a:spcPct val="150000"/>
              </a:lnSpc>
            </a:pP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webpack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這些打包工作之所以慢的原因，在於打包及編譯的過程，</a:t>
            </a:r>
            <a:endParaRPr kumimoji="1" lang="en-US" altLang="zh-TW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需要分析過所有檔案以及套件的相依性，再根據這些資訊把東西包在一起。</a:t>
            </a:r>
          </a:p>
          <a:p>
            <a:pPr>
              <a:lnSpc>
                <a:spcPct val="150000"/>
              </a:lnSpc>
            </a:pPr>
            <a:endParaRPr kumimoji="1" lang="zh-TW" altLang="en-US" sz="16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而 </a:t>
            </a:r>
            <a:r>
              <a:rPr kumimoji="1" lang="en" altLang="zh-TW" sz="1600" dirty="0" err="1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Vite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就是避開了 </a:t>
            </a:r>
            <a:r>
              <a:rPr kumimoji="1" lang="en" altLang="zh-TW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bundling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採用 </a:t>
            </a:r>
            <a:r>
              <a:rPr kumimoji="1" lang="en" altLang="zh-TW" sz="16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Native ESM</a:t>
            </a:r>
            <a:r>
              <a:rPr kumimoji="1" lang="zh-TW" altLang="en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</a:t>
            </a:r>
            <a:r>
              <a:rPr kumimoji="1" lang="zh-TW" altLang="en-US" sz="16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利用瀏覽器處理複雜的相依性。</a:t>
            </a:r>
          </a:p>
        </p:txBody>
      </p:sp>
    </p:spTree>
    <p:extLst>
      <p:ext uri="{BB962C8B-B14F-4D97-AF65-F5344CB8AC3E}">
        <p14:creationId xmlns:p14="http://schemas.microsoft.com/office/powerpoint/2010/main" val="42675787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8E1E9889-FF09-2443-A3FD-D33F1AC08C0E}"/>
              </a:ext>
            </a:extLst>
          </p:cNvPr>
          <p:cNvSpPr/>
          <p:nvPr/>
        </p:nvSpPr>
        <p:spPr>
          <a:xfrm>
            <a:off x="603463" y="470091"/>
            <a:ext cx="9764751" cy="76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>
                <a:solidFill>
                  <a:srgbClr val="40B883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Bundle vs Native ESM</a:t>
            </a:r>
            <a:endParaRPr lang="zh-TW" altLang="en-US" sz="3200" dirty="0">
              <a:solidFill>
                <a:srgbClr val="40B883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9825CB9-294C-D647-AE8B-6DD61FAE2DC7}"/>
              </a:ext>
            </a:extLst>
          </p:cNvPr>
          <p:cNvGrpSpPr/>
          <p:nvPr/>
        </p:nvGrpSpPr>
        <p:grpSpPr>
          <a:xfrm>
            <a:off x="626327" y="200704"/>
            <a:ext cx="10939346" cy="646331"/>
            <a:chOff x="626327" y="200704"/>
            <a:chExt cx="10939346" cy="646331"/>
          </a:xfrm>
        </p:grpSpPr>
        <p:sp>
          <p:nvSpPr>
            <p:cNvPr id="24" name="TextBox 32">
              <a:extLst>
                <a:ext uri="{FF2B5EF4-FFF2-40B4-BE49-F238E27FC236}">
                  <a16:creationId xmlns:a16="http://schemas.microsoft.com/office/drawing/2014/main" id="{2D2E64A7-1404-2343-A33A-275E7B469084}"/>
                </a:ext>
              </a:extLst>
            </p:cNvPr>
            <p:cNvSpPr txBox="1"/>
            <p:nvPr/>
          </p:nvSpPr>
          <p:spPr>
            <a:xfrm>
              <a:off x="626327" y="200705"/>
              <a:ext cx="2547051" cy="348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01. </a:t>
              </a: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建置工具</a:t>
              </a:r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 </a:t>
              </a:r>
              <a:r>
                <a:rPr lang="en-US" altLang="zh-CN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Vite</a:t>
              </a:r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F86E3D84-3948-4747-9FC2-8235ABA561D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27" y="575482"/>
              <a:ext cx="10939346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90319A5F-41CE-EF40-9C6A-E531E654C871}"/>
                </a:ext>
              </a:extLst>
            </p:cNvPr>
            <p:cNvSpPr txBox="1"/>
            <p:nvPr/>
          </p:nvSpPr>
          <p:spPr>
            <a:xfrm>
              <a:off x="9018622" y="200704"/>
              <a:ext cx="25470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Module </a:t>
              </a:r>
              <a:r>
                <a:rPr lang="zh-TW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  <a:cs typeface="Poppins Medium" panose="00000600000000000000" pitchFamily="2" charset="0"/>
                </a:rPr>
                <a:t>發展史</a:t>
              </a:r>
            </a:p>
            <a:p>
              <a:pPr algn="r"/>
              <a:endPara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Poppins Medium" panose="00000600000000000000" pitchFamily="2" charset="0"/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A4B66F8B-03B3-F346-A4EE-A2D195237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77" y="2266948"/>
            <a:ext cx="5761724" cy="320830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7E01BA4-EC21-8941-B9D8-A8CBC04E2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707" y="2266948"/>
            <a:ext cx="5127052" cy="320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76889"/>
      </p:ext>
    </p:extLst>
  </p:cSld>
  <p:clrMapOvr>
    <a:masterClrMapping/>
  </p:clrMapOvr>
</p:sld>
</file>

<file path=ppt/theme/theme1.xml><?xml version="1.0" encoding="utf-8"?>
<a:theme xmlns:a="http://schemas.openxmlformats.org/drawingml/2006/main" name="Digit - Multi 1 - Bright">
  <a:themeElements>
    <a:clrScheme name="Custom 34">
      <a:dk1>
        <a:srgbClr val="000000"/>
      </a:dk1>
      <a:lt1>
        <a:srgbClr val="FFFFFF"/>
      </a:lt1>
      <a:dk2>
        <a:srgbClr val="1D2128"/>
      </a:dk2>
      <a:lt2>
        <a:srgbClr val="F2F2F2"/>
      </a:lt2>
      <a:accent1>
        <a:srgbClr val="97CCB8"/>
      </a:accent1>
      <a:accent2>
        <a:srgbClr val="CECECE"/>
      </a:accent2>
      <a:accent3>
        <a:srgbClr val="323C3E"/>
      </a:accent3>
      <a:accent4>
        <a:srgbClr val="8F8F8F"/>
      </a:accent4>
      <a:accent5>
        <a:srgbClr val="CDC5C3"/>
      </a:accent5>
      <a:accent6>
        <a:srgbClr val="E2E2DA"/>
      </a:accent6>
      <a:hlink>
        <a:srgbClr val="0563C1"/>
      </a:hlink>
      <a:folHlink>
        <a:srgbClr val="954F72"/>
      </a:folHlink>
    </a:clrScheme>
    <a:fontScheme name="Montserrat - Digit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igit - Multi 1 - Bright" id="{1EED83A8-EBEE-4595-BF05-49EE0B6BAEB2}" vid="{B438FD33-41AA-434C-8FF8-841AA7F5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 - Multi 1 - Bright</Template>
  <TotalTime>36663</TotalTime>
  <Words>5308</Words>
  <Application>Microsoft Macintosh PowerPoint</Application>
  <PresentationFormat>寬螢幕</PresentationFormat>
  <Paragraphs>718</Paragraphs>
  <Slides>71</Slides>
  <Notes>55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71</vt:i4>
      </vt:variant>
    </vt:vector>
  </HeadingPairs>
  <TitlesOfParts>
    <vt:vector size="83" baseType="lpstr">
      <vt:lpstr>Microsoft JhengHei</vt:lpstr>
      <vt:lpstr>新細明體</vt:lpstr>
      <vt:lpstr>Montserrat</vt:lpstr>
      <vt:lpstr>Open Sans Semibold</vt:lpstr>
      <vt:lpstr>PingFang TC</vt:lpstr>
      <vt:lpstr>Poppins Medium</vt:lpstr>
      <vt:lpstr>Arial</vt:lpstr>
      <vt:lpstr>Calibri</vt:lpstr>
      <vt:lpstr>Consolas</vt:lpstr>
      <vt:lpstr>Impact</vt:lpstr>
      <vt:lpstr>Menlo</vt:lpstr>
      <vt:lpstr>Digit - Multi 1 - Bright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陳毅丞</cp:lastModifiedBy>
  <cp:revision>5502</cp:revision>
  <cp:lastPrinted>2022-11-02T09:02:52Z</cp:lastPrinted>
  <dcterms:created xsi:type="dcterms:W3CDTF">2015-09-24T05:44:04Z</dcterms:created>
  <dcterms:modified xsi:type="dcterms:W3CDTF">2022-11-02T09:06:00Z</dcterms:modified>
</cp:coreProperties>
</file>