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D75960-E27F-4E97-8205-47CA4F030F38}"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108558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D75960-E27F-4E97-8205-47CA4F030F38}"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157744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D75960-E27F-4E97-8205-47CA4F030F38}"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2185700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D75960-E27F-4E97-8205-47CA4F030F38}"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6E9B-9560-4F0F-B256-C22CF28EF25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809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D75960-E27F-4E97-8205-47CA4F030F38}"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740672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D75960-E27F-4E97-8205-47CA4F030F38}"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1536954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D75960-E27F-4E97-8205-47CA4F030F38}"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889665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75960-E27F-4E97-8205-47CA4F030F38}"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1916685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75960-E27F-4E97-8205-47CA4F030F38}"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250368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D75960-E27F-4E97-8205-47CA4F030F38}"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2078183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75960-E27F-4E97-8205-47CA4F030F38}"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413087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D75960-E27F-4E97-8205-47CA4F030F38}"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151270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D75960-E27F-4E97-8205-47CA4F030F38}" type="datetimeFigureOut">
              <a:rPr lang="en-IN" smtClean="0"/>
              <a:t>01-10-2021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1901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75960-E27F-4E97-8205-47CA4F030F38}"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353147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75960-E27F-4E97-8205-47CA4F030F38}" type="datetimeFigureOut">
              <a:rPr lang="en-IN" smtClean="0"/>
              <a:t>01-10-2021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224220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75960-E27F-4E97-8205-47CA4F030F38}"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185389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75960-E27F-4E97-8205-47CA4F030F38}"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D6E9B-9560-4F0F-B256-C22CF28EF250}" type="slidenum">
              <a:rPr lang="en-IN" smtClean="0"/>
              <a:t>‹#›</a:t>
            </a:fld>
            <a:endParaRPr lang="en-IN"/>
          </a:p>
        </p:txBody>
      </p:sp>
    </p:spTree>
    <p:extLst>
      <p:ext uri="{BB962C8B-B14F-4D97-AF65-F5344CB8AC3E}">
        <p14:creationId xmlns:p14="http://schemas.microsoft.com/office/powerpoint/2010/main" val="277755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8D75960-E27F-4E97-8205-47CA4F030F38}" type="datetimeFigureOut">
              <a:rPr lang="en-IN" smtClean="0"/>
              <a:t>01-10-2021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96D6E9B-9560-4F0F-B256-C22CF28EF250}" type="slidenum">
              <a:rPr lang="en-IN" smtClean="0"/>
              <a:t>‹#›</a:t>
            </a:fld>
            <a:endParaRPr lang="en-IN"/>
          </a:p>
        </p:txBody>
      </p:sp>
    </p:spTree>
    <p:extLst>
      <p:ext uri="{BB962C8B-B14F-4D97-AF65-F5344CB8AC3E}">
        <p14:creationId xmlns:p14="http://schemas.microsoft.com/office/powerpoint/2010/main" val="410827286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7100-E563-4A1F-AEF8-0F7F821494CC}"/>
              </a:ext>
            </a:extLst>
          </p:cNvPr>
          <p:cNvSpPr>
            <a:spLocks noGrp="1"/>
          </p:cNvSpPr>
          <p:nvPr>
            <p:ph type="ctrTitle"/>
          </p:nvPr>
        </p:nvSpPr>
        <p:spPr>
          <a:xfrm>
            <a:off x="1370693" y="217832"/>
            <a:ext cx="9440034" cy="1049868"/>
          </a:xfrm>
        </p:spPr>
        <p:txBody>
          <a:bodyPr>
            <a:normAutofit/>
          </a:bodyPr>
          <a:lstStyle/>
          <a:p>
            <a:r>
              <a:rPr lang="en-US" dirty="0"/>
              <a:t>Weather Forecast</a:t>
            </a:r>
            <a:endParaRPr lang="en-IN" dirty="0"/>
          </a:p>
        </p:txBody>
      </p:sp>
      <p:sp>
        <p:nvSpPr>
          <p:cNvPr id="3" name="Subtitle 2">
            <a:extLst>
              <a:ext uri="{FF2B5EF4-FFF2-40B4-BE49-F238E27FC236}">
                <a16:creationId xmlns:a16="http://schemas.microsoft.com/office/drawing/2014/main" id="{A977B526-C1EF-46EA-92C8-4259E66ABA29}"/>
              </a:ext>
            </a:extLst>
          </p:cNvPr>
          <p:cNvSpPr>
            <a:spLocks noGrp="1"/>
          </p:cNvSpPr>
          <p:nvPr>
            <p:ph type="subTitle" idx="1"/>
          </p:nvPr>
        </p:nvSpPr>
        <p:spPr>
          <a:xfrm>
            <a:off x="1370693" y="2036618"/>
            <a:ext cx="9440034" cy="4211782"/>
          </a:xfrm>
        </p:spPr>
        <p:txBody>
          <a:bodyPr>
            <a:normAutofit/>
          </a:bodyPr>
          <a:lstStyle/>
          <a:p>
            <a:r>
              <a:rPr lang="en-US" sz="2400" b="0" i="0" dirty="0">
                <a:effectLst/>
              </a:rPr>
              <a:t>Nearly two billion people worldwide rely on AccuWeather forecasts to help them plan their day, protect their assets, and stay safe. It has been analyzing and predicting the weather for more than 55 years. Today it uses Machine Learning services to create custom weather-impact predictions for business customers and transform its own business faster. The company’s Data-Driven Decisions service provides automated weather analytics to businesses eager to outwit </a:t>
            </a:r>
          </a:p>
          <a:p>
            <a:r>
              <a:rPr lang="en-US" sz="2400" b="0" i="0" dirty="0">
                <a:effectLst/>
              </a:rPr>
              <a:t>Mother Nature.</a:t>
            </a:r>
            <a:endParaRPr lang="en-IN" sz="2400" dirty="0"/>
          </a:p>
        </p:txBody>
      </p:sp>
    </p:spTree>
    <p:extLst>
      <p:ext uri="{BB962C8B-B14F-4D97-AF65-F5344CB8AC3E}">
        <p14:creationId xmlns:p14="http://schemas.microsoft.com/office/powerpoint/2010/main" val="376714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4D75-169F-49E1-A919-5ED60D7A740D}"/>
              </a:ext>
            </a:extLst>
          </p:cNvPr>
          <p:cNvSpPr>
            <a:spLocks noGrp="1"/>
          </p:cNvSpPr>
          <p:nvPr>
            <p:ph type="title"/>
          </p:nvPr>
        </p:nvSpPr>
        <p:spPr>
          <a:xfrm>
            <a:off x="913795" y="568037"/>
            <a:ext cx="10353762" cy="970450"/>
          </a:xfrm>
        </p:spPr>
        <p:txBody>
          <a:bodyPr>
            <a:normAutofit/>
          </a:bodyPr>
          <a:lstStyle/>
          <a:p>
            <a:pPr algn="l"/>
            <a:r>
              <a:rPr lang="en-US" sz="4400" b="0" i="0" dirty="0">
                <a:effectLst/>
              </a:rPr>
              <a:t>Data Content</a:t>
            </a:r>
            <a:endParaRPr lang="en-IN" sz="4400" dirty="0"/>
          </a:p>
        </p:txBody>
      </p:sp>
      <p:sp>
        <p:nvSpPr>
          <p:cNvPr id="3" name="Content Placeholder 2">
            <a:extLst>
              <a:ext uri="{FF2B5EF4-FFF2-40B4-BE49-F238E27FC236}">
                <a16:creationId xmlns:a16="http://schemas.microsoft.com/office/drawing/2014/main" id="{18608FCC-3EE7-4C45-8724-3089992D4881}"/>
              </a:ext>
            </a:extLst>
          </p:cNvPr>
          <p:cNvSpPr>
            <a:spLocks noGrp="1"/>
          </p:cNvSpPr>
          <p:nvPr>
            <p:ph idx="1"/>
          </p:nvPr>
        </p:nvSpPr>
        <p:spPr>
          <a:xfrm>
            <a:off x="913795" y="1683327"/>
            <a:ext cx="10353762" cy="4426528"/>
          </a:xfrm>
        </p:spPr>
        <p:txBody>
          <a:bodyPr>
            <a:normAutofit fontScale="92500" lnSpcReduction="10000"/>
          </a:bodyPr>
          <a:lstStyle/>
          <a:p>
            <a:pPr fontAlgn="base"/>
            <a:r>
              <a:rPr lang="en-US" sz="2100" b="0" i="0" dirty="0">
                <a:effectLst/>
              </a:rPr>
              <a:t>This dataset contains about 10 years of daily weather observations from many locations across Australia.</a:t>
            </a:r>
          </a:p>
          <a:p>
            <a:pPr fontAlgn="base"/>
            <a:r>
              <a:rPr lang="en-US" sz="2100" b="0" i="0" dirty="0">
                <a:effectLst/>
              </a:rPr>
              <a:t>Rain Tomorrow is the target variable to predict. It means -- did it rain the next day, Yes or No? This column is Yes if the rain for that day was 1mm or more.</a:t>
            </a:r>
          </a:p>
          <a:p>
            <a:pPr fontAlgn="base"/>
            <a:r>
              <a:rPr lang="en-US" sz="2100" b="0" i="0" dirty="0">
                <a:effectLst/>
              </a:rPr>
              <a:t>Ther</a:t>
            </a:r>
            <a:r>
              <a:rPr lang="en-US" sz="2100" dirty="0">
                <a:effectLst/>
              </a:rPr>
              <a:t>e are 23 features in the dataset. Those 23 independent variables maintaining relationship with the Target Variable “Rain tomorrow”.</a:t>
            </a:r>
            <a:endParaRPr lang="en-US" sz="2100" b="0" i="0" dirty="0">
              <a:effectLst/>
            </a:endParaRPr>
          </a:p>
          <a:p>
            <a:pPr marL="36900" indent="0" algn="l" fontAlgn="base">
              <a:buNone/>
            </a:pPr>
            <a:endParaRPr lang="en-US" b="0" i="0" dirty="0">
              <a:effectLst/>
              <a:latin typeface="Inter"/>
            </a:endParaRPr>
          </a:p>
          <a:p>
            <a:pPr marL="36900" indent="0" fontAlgn="base">
              <a:buNone/>
            </a:pPr>
            <a:r>
              <a:rPr lang="en-US" sz="5200" dirty="0">
                <a:solidFill>
                  <a:schemeClr val="tx1"/>
                </a:solidFill>
                <a:effectLst/>
                <a:latin typeface="+mj-lt"/>
              </a:rPr>
              <a:t>Data Context</a:t>
            </a:r>
          </a:p>
          <a:p>
            <a:pPr marL="36900" indent="0" fontAlgn="base">
              <a:buNone/>
            </a:pPr>
            <a:endParaRPr lang="en-US" sz="2400" b="0" i="0" dirty="0">
              <a:effectLst/>
            </a:endParaRPr>
          </a:p>
          <a:p>
            <a:pPr fontAlgn="base"/>
            <a:r>
              <a:rPr lang="en-US" sz="2100" b="0" i="0" dirty="0">
                <a:effectLst/>
              </a:rPr>
              <a:t>Predict next-day rain by training Random Forest Classifier Model on the target variable ”Rain Tomorrow”.</a:t>
            </a:r>
            <a:endParaRPr lang="en-US" sz="2100" b="0" i="0" dirty="0">
              <a:solidFill>
                <a:schemeClr val="tx1"/>
              </a:solidFill>
              <a:effectLst/>
            </a:endParaRPr>
          </a:p>
          <a:p>
            <a:pPr marL="36900" indent="0" algn="l" fontAlgn="base">
              <a:buNone/>
            </a:pPr>
            <a:endParaRPr lang="en-US" b="0" i="0" dirty="0">
              <a:effectLst/>
              <a:latin typeface="Inter"/>
            </a:endParaRPr>
          </a:p>
          <a:p>
            <a:pPr marL="36900" indent="0">
              <a:buNone/>
            </a:pPr>
            <a:endParaRPr lang="en-IN" dirty="0"/>
          </a:p>
        </p:txBody>
      </p:sp>
    </p:spTree>
    <p:extLst>
      <p:ext uri="{BB962C8B-B14F-4D97-AF65-F5344CB8AC3E}">
        <p14:creationId xmlns:p14="http://schemas.microsoft.com/office/powerpoint/2010/main" val="197754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E8A6-4B19-459C-AA1B-3E7EF5B1B113}"/>
              </a:ext>
            </a:extLst>
          </p:cNvPr>
          <p:cNvSpPr>
            <a:spLocks noGrp="1"/>
          </p:cNvSpPr>
          <p:nvPr>
            <p:ph type="title"/>
          </p:nvPr>
        </p:nvSpPr>
        <p:spPr/>
        <p:txBody>
          <a:bodyPr/>
          <a:lstStyle/>
          <a:p>
            <a:r>
              <a:rPr lang="en-US" dirty="0"/>
              <a:t>What we have to predict ?</a:t>
            </a:r>
            <a:endParaRPr lang="en-IN" dirty="0"/>
          </a:p>
        </p:txBody>
      </p:sp>
      <p:sp>
        <p:nvSpPr>
          <p:cNvPr id="4" name="Content Placeholder 3">
            <a:extLst>
              <a:ext uri="{FF2B5EF4-FFF2-40B4-BE49-F238E27FC236}">
                <a16:creationId xmlns:a16="http://schemas.microsoft.com/office/drawing/2014/main" id="{0DDDE90A-EF0B-4335-84F5-BD43C3F6CD4A}"/>
              </a:ext>
            </a:extLst>
          </p:cNvPr>
          <p:cNvSpPr>
            <a:spLocks noGrp="1"/>
          </p:cNvSpPr>
          <p:nvPr>
            <p:ph sz="half" idx="1"/>
          </p:nvPr>
        </p:nvSpPr>
        <p:spPr/>
        <p:txBody>
          <a:bodyPr/>
          <a:lstStyle/>
          <a:p>
            <a:pPr marL="36900" indent="0">
              <a:buNone/>
            </a:pPr>
            <a:r>
              <a:rPr lang="en-US" dirty="0"/>
              <a:t>Will it rainy day tomorrow?</a:t>
            </a:r>
            <a:endParaRPr lang="en-IN" dirty="0"/>
          </a:p>
        </p:txBody>
      </p:sp>
      <p:sp>
        <p:nvSpPr>
          <p:cNvPr id="5" name="Content Placeholder 4">
            <a:extLst>
              <a:ext uri="{FF2B5EF4-FFF2-40B4-BE49-F238E27FC236}">
                <a16:creationId xmlns:a16="http://schemas.microsoft.com/office/drawing/2014/main" id="{227ADB79-88BC-454B-9A53-FBD10E5E35B4}"/>
              </a:ext>
            </a:extLst>
          </p:cNvPr>
          <p:cNvSpPr>
            <a:spLocks noGrp="1"/>
          </p:cNvSpPr>
          <p:nvPr>
            <p:ph sz="half" idx="2"/>
          </p:nvPr>
        </p:nvSpPr>
        <p:spPr>
          <a:xfrm>
            <a:off x="6202892" y="1774013"/>
            <a:ext cx="5064665" cy="4058751"/>
          </a:xfrm>
        </p:spPr>
        <p:txBody>
          <a:bodyPr/>
          <a:lstStyle/>
          <a:p>
            <a:pPr marL="36900" indent="0">
              <a:buNone/>
            </a:pPr>
            <a:r>
              <a:rPr lang="en-US" dirty="0"/>
              <a:t>Will it sunny day tomorrow?</a:t>
            </a:r>
            <a:endParaRPr lang="en-IN" dirty="0"/>
          </a:p>
        </p:txBody>
      </p:sp>
      <p:pic>
        <p:nvPicPr>
          <p:cNvPr id="7" name="Picture 6">
            <a:extLst>
              <a:ext uri="{FF2B5EF4-FFF2-40B4-BE49-F238E27FC236}">
                <a16:creationId xmlns:a16="http://schemas.microsoft.com/office/drawing/2014/main" id="{52F10887-451B-4E21-AE1A-9267D1156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29" y="2567273"/>
            <a:ext cx="5060497" cy="3376325"/>
          </a:xfrm>
          <a:prstGeom prst="rect">
            <a:avLst/>
          </a:prstGeom>
        </p:spPr>
      </p:pic>
      <p:pic>
        <p:nvPicPr>
          <p:cNvPr id="9" name="Picture 8">
            <a:extLst>
              <a:ext uri="{FF2B5EF4-FFF2-40B4-BE49-F238E27FC236}">
                <a16:creationId xmlns:a16="http://schemas.microsoft.com/office/drawing/2014/main" id="{13151661-8BF8-40C3-A1A9-EEFA15DCC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725" y="2514600"/>
            <a:ext cx="5714997" cy="3428998"/>
          </a:xfrm>
          <a:prstGeom prst="rect">
            <a:avLst/>
          </a:prstGeom>
        </p:spPr>
      </p:pic>
    </p:spTree>
    <p:extLst>
      <p:ext uri="{BB962C8B-B14F-4D97-AF65-F5344CB8AC3E}">
        <p14:creationId xmlns:p14="http://schemas.microsoft.com/office/powerpoint/2010/main" val="104044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00E-149B-4140-AE73-EF003102982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6EF89A6-F619-4344-9CBC-12F4993BCAB9}"/>
              </a:ext>
            </a:extLst>
          </p:cNvPr>
          <p:cNvSpPr>
            <a:spLocks noGrp="1"/>
          </p:cNvSpPr>
          <p:nvPr>
            <p:ph idx="1"/>
          </p:nvPr>
        </p:nvSpPr>
        <p:spPr/>
        <p:txBody>
          <a:bodyPr>
            <a:normAutofit lnSpcReduction="10000"/>
          </a:bodyPr>
          <a:lstStyle/>
          <a:p>
            <a:pPr marL="36900" indent="0" algn="l">
              <a:buNone/>
            </a:pPr>
            <a:r>
              <a:rPr lang="en-US" sz="3200" b="0" i="0" dirty="0">
                <a:effectLst/>
                <a:latin typeface="+mj-lt"/>
              </a:rPr>
              <a:t>Defend business against the weather</a:t>
            </a:r>
          </a:p>
          <a:p>
            <a:pPr marL="36900" indent="0" algn="l">
              <a:buNone/>
            </a:pPr>
            <a:endParaRPr lang="en-US" sz="1800" b="0" i="0" dirty="0">
              <a:effectLst/>
              <a:latin typeface="+mj-lt"/>
            </a:endParaRPr>
          </a:p>
          <a:p>
            <a:pPr algn="l"/>
            <a:r>
              <a:rPr lang="en-US" b="0" i="0" dirty="0">
                <a:effectLst/>
              </a:rPr>
              <a:t>It’s Rainy season in the Australia. The supply chain manager for a big-box retailer needs to make daily decisions about delivery routes to the stores in the region. The operations team needs to make decisions about store safety, staffing, and inventory. The marketing team can boost customer loyalty and profits by offering discounted prices on roofing materials at the right stores and the right time.</a:t>
            </a:r>
          </a:p>
          <a:p>
            <a:r>
              <a:rPr lang="en-US" b="0" i="0" dirty="0">
                <a:effectLst/>
              </a:rPr>
              <a:t>To make the best decisions, they all need data—about their company’s previous-year sales and about the weather. That’s where Weather Forecast Model comes in.</a:t>
            </a:r>
          </a:p>
          <a:p>
            <a:pPr marL="36900" indent="0">
              <a:buNone/>
            </a:pPr>
            <a:endParaRPr lang="en-US" b="0" i="0" dirty="0">
              <a:effectLst/>
              <a:latin typeface="SegoeUI"/>
            </a:endParaRPr>
          </a:p>
          <a:p>
            <a:pPr marL="36900" indent="0" algn="ctr">
              <a:buNone/>
            </a:pPr>
            <a:r>
              <a:rPr lang="en-US" sz="2000" b="1" u="sng" dirty="0">
                <a:effectLst/>
              </a:rPr>
              <a:t>Business cannot defend weather but we can defend business from weather</a:t>
            </a:r>
            <a:endParaRPr lang="en-IN" b="1" u="sng" dirty="0"/>
          </a:p>
        </p:txBody>
      </p:sp>
    </p:spTree>
    <p:extLst>
      <p:ext uri="{BB962C8B-B14F-4D97-AF65-F5344CB8AC3E}">
        <p14:creationId xmlns:p14="http://schemas.microsoft.com/office/powerpoint/2010/main" val="400858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536D-010B-4E52-8EB0-E133F7743EDB}"/>
              </a:ext>
            </a:extLst>
          </p:cNvPr>
          <p:cNvSpPr>
            <a:spLocks noGrp="1"/>
          </p:cNvSpPr>
          <p:nvPr>
            <p:ph type="title"/>
          </p:nvPr>
        </p:nvSpPr>
        <p:spPr/>
        <p:txBody>
          <a:bodyPr/>
          <a:lstStyle/>
          <a:p>
            <a:r>
              <a:rPr lang="en-US" dirty="0"/>
              <a:t>Libraires We Used in Python</a:t>
            </a:r>
            <a:endParaRPr lang="en-IN" dirty="0"/>
          </a:p>
        </p:txBody>
      </p:sp>
      <p:sp>
        <p:nvSpPr>
          <p:cNvPr id="3" name="Content Placeholder 2">
            <a:extLst>
              <a:ext uri="{FF2B5EF4-FFF2-40B4-BE49-F238E27FC236}">
                <a16:creationId xmlns:a16="http://schemas.microsoft.com/office/drawing/2014/main" id="{86ACB746-D2B7-4986-8986-AB03C3402A39}"/>
              </a:ext>
            </a:extLst>
          </p:cNvPr>
          <p:cNvSpPr>
            <a:spLocks noGrp="1"/>
          </p:cNvSpPr>
          <p:nvPr>
            <p:ph idx="1"/>
          </p:nvPr>
        </p:nvSpPr>
        <p:spPr/>
        <p:txBody>
          <a:bodyPr/>
          <a:lstStyle/>
          <a:p>
            <a:r>
              <a:rPr lang="en-US" dirty="0"/>
              <a:t>NumPy</a:t>
            </a:r>
          </a:p>
          <a:p>
            <a:r>
              <a:rPr lang="en-US" dirty="0"/>
              <a:t>Pandas</a:t>
            </a:r>
          </a:p>
          <a:p>
            <a:r>
              <a:rPr lang="en-US" dirty="0"/>
              <a:t>Matplotlib</a:t>
            </a:r>
          </a:p>
          <a:p>
            <a:r>
              <a:rPr lang="en-US" dirty="0"/>
              <a:t>Seaborn</a:t>
            </a:r>
          </a:p>
          <a:p>
            <a:r>
              <a:rPr lang="en-US" dirty="0"/>
              <a:t>Stats</a:t>
            </a:r>
          </a:p>
          <a:p>
            <a:r>
              <a:rPr lang="en-US" dirty="0"/>
              <a:t>Sklearn</a:t>
            </a:r>
          </a:p>
          <a:p>
            <a:r>
              <a:rPr lang="en-US" dirty="0"/>
              <a:t>Random forest classifier</a:t>
            </a:r>
          </a:p>
          <a:p>
            <a:r>
              <a:rPr lang="en-US" dirty="0"/>
              <a:t>Standard scaler</a:t>
            </a:r>
            <a:endParaRPr lang="en-IN" dirty="0"/>
          </a:p>
        </p:txBody>
      </p:sp>
    </p:spTree>
    <p:extLst>
      <p:ext uri="{BB962C8B-B14F-4D97-AF65-F5344CB8AC3E}">
        <p14:creationId xmlns:p14="http://schemas.microsoft.com/office/powerpoint/2010/main" val="290875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631C-341F-4255-B2DE-75479E15A7FC}"/>
              </a:ext>
            </a:extLst>
          </p:cNvPr>
          <p:cNvSpPr>
            <a:spLocks noGrp="1"/>
          </p:cNvSpPr>
          <p:nvPr>
            <p:ph type="title"/>
          </p:nvPr>
        </p:nvSpPr>
        <p:spPr/>
        <p:txBody>
          <a:bodyPr/>
          <a:lstStyle/>
          <a:p>
            <a:r>
              <a:rPr lang="en-US" dirty="0"/>
              <a:t>Steps we performed to build the model</a:t>
            </a:r>
            <a:endParaRPr lang="en-IN" dirty="0"/>
          </a:p>
        </p:txBody>
      </p:sp>
      <p:sp>
        <p:nvSpPr>
          <p:cNvPr id="3" name="Content Placeholder 2">
            <a:extLst>
              <a:ext uri="{FF2B5EF4-FFF2-40B4-BE49-F238E27FC236}">
                <a16:creationId xmlns:a16="http://schemas.microsoft.com/office/drawing/2014/main" id="{21A43438-6726-4C33-ABF0-251235B78D50}"/>
              </a:ext>
            </a:extLst>
          </p:cNvPr>
          <p:cNvSpPr>
            <a:spLocks noGrp="1"/>
          </p:cNvSpPr>
          <p:nvPr>
            <p:ph idx="1"/>
          </p:nvPr>
        </p:nvSpPr>
        <p:spPr/>
        <p:txBody>
          <a:bodyPr/>
          <a:lstStyle/>
          <a:p>
            <a:pPr marL="494100" indent="-457200">
              <a:buFont typeface="+mj-lt"/>
              <a:buAutoNum type="arabicPeriod"/>
            </a:pPr>
            <a:r>
              <a:rPr lang="en-US" dirty="0"/>
              <a:t>Data load</a:t>
            </a:r>
          </a:p>
          <a:p>
            <a:pPr marL="494100" indent="-457200">
              <a:buFont typeface="+mj-lt"/>
              <a:buAutoNum type="arabicPeriod"/>
            </a:pPr>
            <a:r>
              <a:rPr lang="en-US" dirty="0"/>
              <a:t>Data Preprocessing</a:t>
            </a:r>
          </a:p>
          <a:p>
            <a:pPr marL="494100" indent="-457200">
              <a:buFont typeface="+mj-lt"/>
              <a:buAutoNum type="arabicPeriod"/>
            </a:pPr>
            <a:r>
              <a:rPr lang="en-US" dirty="0"/>
              <a:t>Data cleaning</a:t>
            </a:r>
          </a:p>
          <a:p>
            <a:pPr marL="494100" indent="-457200">
              <a:buFont typeface="+mj-lt"/>
              <a:buAutoNum type="arabicPeriod"/>
            </a:pPr>
            <a:r>
              <a:rPr lang="en-US" dirty="0"/>
              <a:t>EDA (Exploratory data analysis)</a:t>
            </a:r>
          </a:p>
          <a:p>
            <a:pPr marL="494100" indent="-457200">
              <a:buFont typeface="+mj-lt"/>
              <a:buAutoNum type="arabicPeriod"/>
            </a:pPr>
            <a:r>
              <a:rPr lang="en-US" dirty="0"/>
              <a:t>Data Splitting (train and test data)</a:t>
            </a:r>
          </a:p>
          <a:p>
            <a:pPr marL="494100" indent="-457200">
              <a:buFont typeface="+mj-lt"/>
              <a:buAutoNum type="arabicPeriod"/>
            </a:pPr>
            <a:r>
              <a:rPr lang="en-US" dirty="0"/>
              <a:t>Model fitting</a:t>
            </a:r>
          </a:p>
          <a:p>
            <a:pPr marL="494100" indent="-457200">
              <a:buFont typeface="+mj-lt"/>
              <a:buAutoNum type="arabicPeriod"/>
            </a:pPr>
            <a:r>
              <a:rPr lang="en-US" dirty="0"/>
              <a:t>Model Evaluation</a:t>
            </a:r>
          </a:p>
          <a:p>
            <a:pPr marL="494100" indent="-457200">
              <a:buFont typeface="+mj-lt"/>
              <a:buAutoNum type="arabicPeriod"/>
            </a:pPr>
            <a:endParaRPr lang="en-US" dirty="0"/>
          </a:p>
          <a:p>
            <a:pPr marL="36900" indent="0">
              <a:buNone/>
            </a:pPr>
            <a:endParaRPr lang="en-IN" dirty="0"/>
          </a:p>
        </p:txBody>
      </p:sp>
    </p:spTree>
    <p:extLst>
      <p:ext uri="{BB962C8B-B14F-4D97-AF65-F5344CB8AC3E}">
        <p14:creationId xmlns:p14="http://schemas.microsoft.com/office/powerpoint/2010/main" val="54169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345A-7677-4309-B153-F07DC94AFD35}"/>
              </a:ext>
            </a:extLst>
          </p:cNvPr>
          <p:cNvSpPr>
            <a:spLocks noGrp="1"/>
          </p:cNvSpPr>
          <p:nvPr>
            <p:ph type="title"/>
          </p:nvPr>
        </p:nvSpPr>
        <p:spPr>
          <a:xfrm>
            <a:off x="913794" y="294526"/>
            <a:ext cx="10353762" cy="970450"/>
          </a:xfrm>
        </p:spPr>
        <p:txBody>
          <a:bodyPr>
            <a:normAutofit/>
          </a:bodyPr>
          <a:lstStyle/>
          <a:p>
            <a:r>
              <a:rPr lang="en-US" sz="3200" dirty="0"/>
              <a:t>Some of the data insights by using Tableau</a:t>
            </a:r>
            <a:endParaRPr lang="en-IN" sz="3200" dirty="0"/>
          </a:p>
        </p:txBody>
      </p:sp>
      <p:pic>
        <p:nvPicPr>
          <p:cNvPr id="5" name="Content Placeholder 4">
            <a:extLst>
              <a:ext uri="{FF2B5EF4-FFF2-40B4-BE49-F238E27FC236}">
                <a16:creationId xmlns:a16="http://schemas.microsoft.com/office/drawing/2014/main" id="{715C519D-D269-40D2-A17E-0EFCD587B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082" y="1560352"/>
            <a:ext cx="9269835" cy="5003122"/>
          </a:xfrm>
        </p:spPr>
      </p:pic>
    </p:spTree>
    <p:extLst>
      <p:ext uri="{BB962C8B-B14F-4D97-AF65-F5344CB8AC3E}">
        <p14:creationId xmlns:p14="http://schemas.microsoft.com/office/powerpoint/2010/main" val="372335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1F58-F2FA-4DAD-B0F0-2149671639B9}"/>
              </a:ext>
            </a:extLst>
          </p:cNvPr>
          <p:cNvSpPr>
            <a:spLocks noGrp="1"/>
          </p:cNvSpPr>
          <p:nvPr>
            <p:ph type="title"/>
          </p:nvPr>
        </p:nvSpPr>
        <p:spPr>
          <a:xfrm>
            <a:off x="913795" y="151913"/>
            <a:ext cx="10353762" cy="970450"/>
          </a:xfrm>
        </p:spPr>
        <p:txBody>
          <a:bodyPr>
            <a:normAutofit/>
          </a:bodyPr>
          <a:lstStyle/>
          <a:p>
            <a:r>
              <a:rPr lang="en-US" sz="2500" dirty="0"/>
              <a:t>We have prepared some Tableau dashboards using different type of charts</a:t>
            </a:r>
            <a:endParaRPr lang="en-IN" sz="2500" dirty="0"/>
          </a:p>
        </p:txBody>
      </p:sp>
      <p:pic>
        <p:nvPicPr>
          <p:cNvPr id="5" name="Content Placeholder 4">
            <a:extLst>
              <a:ext uri="{FF2B5EF4-FFF2-40B4-BE49-F238E27FC236}">
                <a16:creationId xmlns:a16="http://schemas.microsoft.com/office/drawing/2014/main" id="{66B4819C-08BD-4799-A73C-6E4C1008E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658" y="1122363"/>
            <a:ext cx="9834035" cy="5421050"/>
          </a:xfrm>
        </p:spPr>
      </p:pic>
    </p:spTree>
    <p:extLst>
      <p:ext uri="{BB962C8B-B14F-4D97-AF65-F5344CB8AC3E}">
        <p14:creationId xmlns:p14="http://schemas.microsoft.com/office/powerpoint/2010/main" val="114311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250</TotalTime>
  <Words>377</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Calisto MT</vt:lpstr>
      <vt:lpstr>Inter</vt:lpstr>
      <vt:lpstr>SegoeUI</vt:lpstr>
      <vt:lpstr>Wingdings 2</vt:lpstr>
      <vt:lpstr>Slate</vt:lpstr>
      <vt:lpstr>Weather Forecast</vt:lpstr>
      <vt:lpstr>Data Content</vt:lpstr>
      <vt:lpstr>What we have to predict ?</vt:lpstr>
      <vt:lpstr>Problem Statement</vt:lpstr>
      <vt:lpstr>Libraires We Used in Python</vt:lpstr>
      <vt:lpstr>Steps we performed to build the model</vt:lpstr>
      <vt:lpstr>Some of the data insights by using Tableau</vt:lpstr>
      <vt:lpstr>We have prepared some Tableau dashboards using different type of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dc:title>
  <dc:creator>Syed Arsh</dc:creator>
  <cp:lastModifiedBy>Syed Arsh</cp:lastModifiedBy>
  <cp:revision>1</cp:revision>
  <dcterms:created xsi:type="dcterms:W3CDTF">2021-09-25T10:32:06Z</dcterms:created>
  <dcterms:modified xsi:type="dcterms:W3CDTF">2021-10-01T15:54:26Z</dcterms:modified>
</cp:coreProperties>
</file>