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2"/>
  </p:notesMasterIdLst>
  <p:sldIdLst>
    <p:sldId id="271" r:id="rId2"/>
    <p:sldId id="307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8" r:id="rId18"/>
    <p:sldId id="292" r:id="rId19"/>
    <p:sldId id="309" r:id="rId20"/>
    <p:sldId id="310" r:id="rId21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36232-5A00-4B91-8E23-42F521E81F28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CA427-EDBD-47C9-8D1F-826E8A3FA8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CA427-EDBD-47C9-8D1F-826E8A3FA8B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8BCB6B-38DA-423B-B3F0-2A6372B7345B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AF25A4-566D-4510-B7F8-9C34902407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8BCB6B-38DA-423B-B3F0-2A6372B7345B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AF25A4-566D-4510-B7F8-9C34902407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8BCB6B-38DA-423B-B3F0-2A6372B7345B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AF25A4-566D-4510-B7F8-9C34902407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8BCB6B-38DA-423B-B3F0-2A6372B7345B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AF25A4-566D-4510-B7F8-9C34902407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8BCB6B-38DA-423B-B3F0-2A6372B7345B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AF25A4-566D-4510-B7F8-9C34902407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8BCB6B-38DA-423B-B3F0-2A6372B7345B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AF25A4-566D-4510-B7F8-9C34902407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8BCB6B-38DA-423B-B3F0-2A6372B7345B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AF25A4-566D-4510-B7F8-9C34902407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8BCB6B-38DA-423B-B3F0-2A6372B7345B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AF25A4-566D-4510-B7F8-9C34902407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8BCB6B-38DA-423B-B3F0-2A6372B7345B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AF25A4-566D-4510-B7F8-9C34902407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8BCB6B-38DA-423B-B3F0-2A6372B7345B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AF25A4-566D-4510-B7F8-9C34902407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78BCB6B-38DA-423B-B3F0-2A6372B7345B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AF25A4-566D-4510-B7F8-9C34902407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78BCB6B-38DA-423B-B3F0-2A6372B7345B}" type="datetimeFigureOut">
              <a:rPr lang="en-US" smtClean="0"/>
              <a:pPr/>
              <a:t>10/10/2016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1AF25A4-566D-4510-B7F8-9C349024078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96646" indent="-514350" algn="ctr">
              <a:buNone/>
            </a:pPr>
            <a:endParaRPr lang="en-US" sz="4800" dirty="0" smtClean="0"/>
          </a:p>
          <a:p>
            <a:pPr marL="596646" indent="-514350" algn="ctr">
              <a:buNone/>
            </a:pPr>
            <a:r>
              <a:rPr lang="en-US" sz="4800" dirty="0" smtClean="0"/>
              <a:t>PROSA LAMA DAN PROSA BARU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2. </a:t>
            </a:r>
            <a:r>
              <a:rPr lang="en-US" dirty="0" err="1" smtClean="0"/>
              <a:t>Riwayat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karangan</a:t>
            </a:r>
            <a:r>
              <a:rPr lang="en-US" dirty="0" smtClean="0"/>
              <a:t> </a:t>
            </a:r>
            <a:r>
              <a:rPr lang="en-US" dirty="0" err="1" smtClean="0"/>
              <a:t>prosa</a:t>
            </a:r>
            <a:r>
              <a:rPr lang="en-US" dirty="0" smtClean="0"/>
              <a:t>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pengalaman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pengarang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biografi</a:t>
            </a:r>
            <a:r>
              <a:rPr lang="en-US" dirty="0" smtClean="0"/>
              <a:t>)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pengalaman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</a:t>
            </a:r>
            <a:r>
              <a:rPr lang="en-US" dirty="0" err="1" smtClean="0"/>
              <a:t>sejak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dewasa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bahkan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meninggal</a:t>
            </a:r>
            <a:r>
              <a:rPr lang="en-US" dirty="0" smtClean="0"/>
              <a:t> </a:t>
            </a:r>
            <a:r>
              <a:rPr lang="en-US" dirty="0" err="1" smtClean="0"/>
              <a:t>dunia</a:t>
            </a:r>
            <a:r>
              <a:rPr lang="en-US" dirty="0" smtClean="0"/>
              <a:t>. 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Contoh</a:t>
            </a:r>
            <a:r>
              <a:rPr lang="en-US" dirty="0" smtClean="0"/>
              <a:t>: Prof. Dr. B.J. </a:t>
            </a:r>
            <a:r>
              <a:rPr lang="en-US" dirty="0" err="1" smtClean="0"/>
              <a:t>Habibie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Ki</a:t>
            </a:r>
            <a:r>
              <a:rPr lang="en-US" dirty="0" smtClean="0"/>
              <a:t> </a:t>
            </a:r>
            <a:r>
              <a:rPr lang="en-US" dirty="0" err="1" smtClean="0"/>
              <a:t>Hajar</a:t>
            </a:r>
            <a:r>
              <a:rPr lang="en-US" dirty="0" smtClean="0"/>
              <a:t> </a:t>
            </a:r>
            <a:r>
              <a:rPr lang="en-US" dirty="0" err="1" smtClean="0"/>
              <a:t>Dewantara</a:t>
            </a:r>
            <a:r>
              <a:rPr lang="en-US" dirty="0" smtClean="0"/>
              <a:t>.</a:t>
            </a:r>
            <a:endParaRPr lang="en-US" dirty="0" smtClean="0">
              <a:solidFill>
                <a:srgbClr val="121208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n-US" dirty="0" smtClean="0"/>
              <a:t>3. </a:t>
            </a:r>
            <a:r>
              <a:rPr lang="en-US" dirty="0" err="1" smtClean="0"/>
              <a:t>Autobiografi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riwayat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.</a:t>
            </a:r>
          </a:p>
          <a:p>
            <a:pPr algn="just">
              <a:buFontTx/>
              <a:buNone/>
            </a:pPr>
            <a:r>
              <a:rPr lang="en-US" dirty="0" smtClean="0"/>
              <a:t>4. </a:t>
            </a:r>
            <a:r>
              <a:rPr lang="en-US" dirty="0" err="1" smtClean="0"/>
              <a:t>Antologi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buku</a:t>
            </a:r>
            <a:r>
              <a:rPr lang="en-US" dirty="0" smtClean="0"/>
              <a:t>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terplih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Laut</a:t>
            </a:r>
            <a:r>
              <a:rPr lang="en-US" dirty="0" smtClean="0"/>
              <a:t> </a:t>
            </a:r>
            <a:r>
              <a:rPr lang="en-US" dirty="0" err="1" smtClean="0"/>
              <a:t>Biru</a:t>
            </a:r>
            <a:r>
              <a:rPr lang="en-US" dirty="0" smtClean="0"/>
              <a:t> </a:t>
            </a:r>
            <a:r>
              <a:rPr lang="en-US" dirty="0" err="1" smtClean="0"/>
              <a:t>Langit</a:t>
            </a:r>
            <a:r>
              <a:rPr lang="en-US" dirty="0" smtClean="0"/>
              <a:t> </a:t>
            </a:r>
            <a:r>
              <a:rPr lang="en-US" dirty="0" err="1" smtClean="0"/>
              <a:t>Biru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Ayip</a:t>
            </a:r>
            <a:r>
              <a:rPr lang="en-US" dirty="0" smtClean="0"/>
              <a:t> </a:t>
            </a:r>
            <a:r>
              <a:rPr lang="en-US" dirty="0" err="1" smtClean="0"/>
              <a:t>Rosyidi</a:t>
            </a:r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n-US" dirty="0" smtClean="0"/>
              <a:t>5. </a:t>
            </a:r>
            <a:r>
              <a:rPr lang="en-US" dirty="0" err="1" smtClean="0">
                <a:solidFill>
                  <a:srgbClr val="FF0000"/>
                </a:solidFill>
              </a:rPr>
              <a:t>Cerpen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adalah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suatu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karangan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prosa</a:t>
            </a:r>
            <a:r>
              <a:rPr lang="en-US" dirty="0" smtClean="0">
                <a:solidFill>
                  <a:srgbClr val="FF0000"/>
                </a:solidFill>
              </a:rPr>
              <a:t> yang </a:t>
            </a:r>
            <a:r>
              <a:rPr lang="en-US" dirty="0" err="1" smtClean="0">
                <a:solidFill>
                  <a:srgbClr val="FF0000"/>
                </a:solidFill>
              </a:rPr>
              <a:t>berisi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sebuah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peristiwa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kehidupan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manusia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pelaku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tokoh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dalam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cerita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tersebut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algn="just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6. Novel </a:t>
            </a:r>
            <a:r>
              <a:rPr lang="en-US" dirty="0" err="1" smtClean="0">
                <a:solidFill>
                  <a:srgbClr val="FF0000"/>
                </a:solidFill>
              </a:rPr>
              <a:t>adalah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karangan</a:t>
            </a:r>
            <a:r>
              <a:rPr lang="en-US" dirty="0" smtClean="0"/>
              <a:t> </a:t>
            </a:r>
            <a:r>
              <a:rPr lang="en-US" dirty="0" err="1" smtClean="0"/>
              <a:t>prosa</a:t>
            </a:r>
            <a:r>
              <a:rPr lang="en-US" dirty="0" smtClean="0"/>
              <a:t> yang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cerita</a:t>
            </a:r>
            <a:r>
              <a:rPr lang="en-US" dirty="0" smtClean="0"/>
              <a:t> yang </a:t>
            </a:r>
            <a:r>
              <a:rPr lang="en-US" dirty="0" err="1" smtClean="0"/>
              <a:t>menceritakan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r>
              <a:rPr lang="en-US" dirty="0" smtClean="0"/>
              <a:t> yang 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orang-orang</a:t>
            </a:r>
            <a:r>
              <a:rPr lang="en-US" dirty="0" smtClean="0"/>
              <a:t>. </a:t>
            </a:r>
          </a:p>
          <a:p>
            <a:pPr algn="just">
              <a:buFontTx/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en-US" sz="3600" dirty="0" smtClean="0"/>
              <a:t>7. </a:t>
            </a:r>
            <a:r>
              <a:rPr lang="en-US" sz="3600" dirty="0" err="1" smtClean="0"/>
              <a:t>Kisah</a:t>
            </a:r>
            <a:r>
              <a:rPr lang="en-US" sz="3600" dirty="0" smtClean="0"/>
              <a:t> </a:t>
            </a:r>
            <a:r>
              <a:rPr lang="en-US" sz="3600" dirty="0" err="1" smtClean="0"/>
              <a:t>adalah</a:t>
            </a:r>
            <a:r>
              <a:rPr lang="en-US" sz="3600" dirty="0" smtClean="0"/>
              <a:t> </a:t>
            </a:r>
            <a:r>
              <a:rPr lang="en-US" sz="3600" dirty="0" err="1" smtClean="0"/>
              <a:t>riwayat</a:t>
            </a:r>
            <a:r>
              <a:rPr lang="en-US" sz="3600" dirty="0" smtClean="0"/>
              <a:t> </a:t>
            </a:r>
            <a:r>
              <a:rPr lang="en-US" sz="3600" dirty="0" err="1" smtClean="0"/>
              <a:t>perjalanan</a:t>
            </a:r>
            <a:r>
              <a:rPr lang="en-US" sz="3600" dirty="0" smtClean="0"/>
              <a:t> </a:t>
            </a:r>
            <a:r>
              <a:rPr lang="en-US" sz="3600" dirty="0" err="1" smtClean="0"/>
              <a:t>seseorang</a:t>
            </a:r>
            <a:r>
              <a:rPr lang="en-US" sz="3600" dirty="0" smtClean="0"/>
              <a:t> yang </a:t>
            </a:r>
            <a:r>
              <a:rPr lang="en-US" sz="3600" dirty="0" err="1" smtClean="0"/>
              <a:t>berarti</a:t>
            </a:r>
            <a:r>
              <a:rPr lang="en-US" sz="3600" dirty="0" smtClean="0"/>
              <a:t> </a:t>
            </a:r>
            <a:r>
              <a:rPr lang="en-US" sz="3600" dirty="0" err="1" smtClean="0"/>
              <a:t>cerita</a:t>
            </a:r>
            <a:r>
              <a:rPr lang="en-US" sz="3600" dirty="0" smtClean="0"/>
              <a:t> </a:t>
            </a:r>
            <a:r>
              <a:rPr lang="en-US" sz="3600" dirty="0" err="1" smtClean="0"/>
              <a:t>rentetan</a:t>
            </a:r>
            <a:r>
              <a:rPr lang="en-US" sz="3600" dirty="0" smtClean="0"/>
              <a:t> </a:t>
            </a:r>
            <a:r>
              <a:rPr lang="en-US" sz="3600" dirty="0" err="1" smtClean="0"/>
              <a:t>kejadian</a:t>
            </a:r>
            <a:r>
              <a:rPr lang="en-US" sz="3600" dirty="0" smtClean="0"/>
              <a:t> </a:t>
            </a:r>
            <a:r>
              <a:rPr lang="en-US" sz="3600" dirty="0" err="1" smtClean="0"/>
              <a:t>kemudian</a:t>
            </a:r>
            <a:r>
              <a:rPr lang="en-US" sz="3600" dirty="0" smtClean="0"/>
              <a:t> </a:t>
            </a:r>
            <a:r>
              <a:rPr lang="en-US" sz="3600" dirty="0" err="1" smtClean="0"/>
              <a:t>mendapat</a:t>
            </a:r>
            <a:r>
              <a:rPr lang="en-US" sz="3600" dirty="0" smtClean="0"/>
              <a:t> </a:t>
            </a:r>
            <a:r>
              <a:rPr lang="en-US" sz="3600" dirty="0" err="1" smtClean="0"/>
              <a:t>perluasan</a:t>
            </a:r>
            <a:r>
              <a:rPr lang="en-US" sz="3600" dirty="0" smtClean="0"/>
              <a:t> </a:t>
            </a:r>
            <a:r>
              <a:rPr lang="en-US" sz="3600" dirty="0" err="1" smtClean="0"/>
              <a:t>makna</a:t>
            </a:r>
            <a:r>
              <a:rPr lang="en-US" sz="3600" dirty="0" smtClean="0"/>
              <a:t> </a:t>
            </a:r>
            <a:r>
              <a:rPr lang="en-US" sz="3600" dirty="0" err="1" smtClean="0"/>
              <a:t>sehingga</a:t>
            </a:r>
            <a:r>
              <a:rPr lang="en-US" sz="3600" dirty="0" smtClean="0"/>
              <a:t> </a:t>
            </a:r>
            <a:r>
              <a:rPr lang="en-US" sz="3600" dirty="0" err="1" smtClean="0"/>
              <a:t>dapat</a:t>
            </a:r>
            <a:r>
              <a:rPr lang="en-US" sz="3600" dirty="0" smtClean="0"/>
              <a:t> </a:t>
            </a:r>
            <a:r>
              <a:rPr lang="en-US" sz="3600" dirty="0" err="1" smtClean="0"/>
              <a:t>juga</a:t>
            </a:r>
            <a:r>
              <a:rPr lang="en-US" sz="3600" dirty="0" smtClean="0"/>
              <a:t> </a:t>
            </a:r>
            <a:r>
              <a:rPr lang="en-US" sz="3600" dirty="0" err="1" smtClean="0"/>
              <a:t>berarti</a:t>
            </a:r>
            <a:r>
              <a:rPr lang="en-US" sz="3600" dirty="0" smtClean="0"/>
              <a:t> </a:t>
            </a:r>
            <a:r>
              <a:rPr lang="en-US" sz="3600" dirty="0" err="1" smtClean="0"/>
              <a:t>cerita</a:t>
            </a:r>
            <a:r>
              <a:rPr lang="en-US" sz="3600" dirty="0" smtClean="0"/>
              <a:t>. </a:t>
            </a:r>
          </a:p>
          <a:p>
            <a:pPr algn="just">
              <a:buFontTx/>
              <a:buNone/>
            </a:pPr>
            <a:endParaRPr lang="en-US" sz="3600" dirty="0" smtClean="0"/>
          </a:p>
          <a:p>
            <a:pPr>
              <a:buNone/>
            </a:pP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n-US" dirty="0" smtClean="0"/>
              <a:t>8. </a:t>
            </a:r>
            <a:r>
              <a:rPr lang="en-US" dirty="0" err="1" smtClean="0"/>
              <a:t>Kritik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yang </a:t>
            </a:r>
            <a:r>
              <a:rPr lang="en-US" dirty="0" err="1" smtClean="0"/>
              <a:t>menguraikan</a:t>
            </a:r>
            <a:r>
              <a:rPr lang="en-US" dirty="0" smtClean="0"/>
              <a:t> </a:t>
            </a:r>
            <a:r>
              <a:rPr lang="en-US" dirty="0" err="1" smtClean="0"/>
              <a:t>pertimbangan</a:t>
            </a:r>
            <a:r>
              <a:rPr lang="en-US" dirty="0" smtClean="0"/>
              <a:t> </a:t>
            </a:r>
            <a:r>
              <a:rPr lang="en-US" dirty="0" err="1" smtClean="0"/>
              <a:t>baik-buruk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memberi</a:t>
            </a:r>
            <a:r>
              <a:rPr lang="en-US" dirty="0" smtClean="0"/>
              <a:t> </a:t>
            </a:r>
            <a:r>
              <a:rPr lang="en-US" dirty="0" err="1" smtClean="0"/>
              <a:t>alasan-alasan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kriteria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 yang </a:t>
            </a:r>
            <a:r>
              <a:rPr lang="en-US" dirty="0" err="1" smtClean="0"/>
              <a:t>sifatnya</a:t>
            </a:r>
            <a:r>
              <a:rPr lang="en-US" dirty="0" smtClean="0"/>
              <a:t> </a:t>
            </a:r>
            <a:r>
              <a:rPr lang="en-US" dirty="0" err="1" smtClean="0"/>
              <a:t>objektif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menghakimi</a:t>
            </a:r>
            <a:r>
              <a:rPr lang="en-US" dirty="0" smtClean="0"/>
              <a:t>.</a:t>
            </a:r>
          </a:p>
          <a:p>
            <a:pPr algn="just">
              <a:buFontTx/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dirty="0" smtClean="0"/>
              <a:t>9. </a:t>
            </a:r>
            <a:r>
              <a:rPr lang="en-US" dirty="0" err="1" smtClean="0"/>
              <a:t>Resensi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pembicaraan</a:t>
            </a:r>
            <a:r>
              <a:rPr lang="en-US" dirty="0" smtClean="0"/>
              <a:t>/</a:t>
            </a:r>
            <a:r>
              <a:rPr lang="en-US" dirty="0" err="1" smtClean="0"/>
              <a:t>pertimbangan</a:t>
            </a:r>
            <a:r>
              <a:rPr lang="en-US" dirty="0" smtClean="0"/>
              <a:t>/</a:t>
            </a:r>
            <a:r>
              <a:rPr lang="en-US" dirty="0" err="1" smtClean="0"/>
              <a:t>ulasan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(</a:t>
            </a:r>
            <a:r>
              <a:rPr lang="en-US" dirty="0" err="1" smtClean="0"/>
              <a:t>buku</a:t>
            </a:r>
            <a:r>
              <a:rPr lang="en-US" dirty="0" smtClean="0"/>
              <a:t>, film, </a:t>
            </a:r>
            <a:r>
              <a:rPr lang="en-US" dirty="0" err="1" smtClean="0"/>
              <a:t>dan</a:t>
            </a:r>
            <a:r>
              <a:rPr lang="en-US" dirty="0" smtClean="0"/>
              <a:t> drama). </a:t>
            </a:r>
            <a:r>
              <a:rPr lang="en-US" dirty="0" err="1" smtClean="0"/>
              <a:t>Isinya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memaparkan</a:t>
            </a:r>
            <a:r>
              <a:rPr lang="en-US" dirty="0" smtClean="0"/>
              <a:t> agar </a:t>
            </a:r>
            <a:r>
              <a:rPr lang="en-US" dirty="0" err="1" smtClean="0"/>
              <a:t>pembaca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tema</a:t>
            </a:r>
            <a:r>
              <a:rPr lang="en-US" dirty="0" smtClean="0"/>
              <a:t>, </a:t>
            </a:r>
            <a:r>
              <a:rPr lang="en-US" dirty="0" err="1" smtClean="0"/>
              <a:t>alur</a:t>
            </a:r>
            <a:r>
              <a:rPr lang="en-US" dirty="0" smtClean="0"/>
              <a:t>, </a:t>
            </a:r>
            <a:r>
              <a:rPr lang="en-US" dirty="0" err="1" smtClean="0"/>
              <a:t>perwatakan</a:t>
            </a:r>
            <a:r>
              <a:rPr lang="en-US" dirty="0" smtClean="0"/>
              <a:t>, dialog,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disertai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penilaian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saran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tidaknya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dibaca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dinikmati</a:t>
            </a:r>
            <a:r>
              <a:rPr lang="en-US" dirty="0" smtClean="0"/>
              <a:t>.</a:t>
            </a:r>
          </a:p>
          <a:p>
            <a:pPr algn="ctr">
              <a:buFontTx/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en-US" dirty="0" smtClean="0"/>
              <a:t>10. </a:t>
            </a:r>
            <a:r>
              <a:rPr lang="en-US" dirty="0" err="1" smtClean="0"/>
              <a:t>Esai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ulasan</a:t>
            </a:r>
            <a:r>
              <a:rPr lang="en-US" dirty="0" smtClean="0"/>
              <a:t>/</a:t>
            </a:r>
            <a:r>
              <a:rPr lang="en-US" dirty="0" err="1" smtClean="0"/>
              <a:t>kupasan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sepintas</a:t>
            </a:r>
            <a:r>
              <a:rPr lang="en-US" dirty="0" smtClean="0"/>
              <a:t>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pandangan</a:t>
            </a:r>
            <a:r>
              <a:rPr lang="en-US" dirty="0" smtClean="0"/>
              <a:t> </a:t>
            </a:r>
            <a:r>
              <a:rPr lang="en-US" dirty="0" err="1" smtClean="0"/>
              <a:t>pribadi</a:t>
            </a:r>
            <a:r>
              <a:rPr lang="en-US" dirty="0" smtClean="0"/>
              <a:t> </a:t>
            </a:r>
            <a:r>
              <a:rPr lang="en-US" dirty="0" err="1" smtClean="0"/>
              <a:t>penulisnya</a:t>
            </a:r>
            <a:r>
              <a:rPr lang="en-US" dirty="0" smtClean="0"/>
              <a:t>. </a:t>
            </a:r>
          </a:p>
          <a:p>
            <a:pPr algn="just">
              <a:buFontTx/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Isinya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hikmah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r>
              <a:rPr lang="en-US" dirty="0" smtClean="0"/>
              <a:t>, </a:t>
            </a:r>
            <a:r>
              <a:rPr lang="en-US" dirty="0" err="1" smtClean="0"/>
              <a:t>tanggapan</a:t>
            </a:r>
            <a:r>
              <a:rPr lang="en-US" dirty="0" smtClean="0"/>
              <a:t>, </a:t>
            </a:r>
            <a:r>
              <a:rPr lang="en-US" dirty="0" err="1" smtClean="0"/>
              <a:t>renungan</a:t>
            </a:r>
            <a:r>
              <a:rPr lang="en-US" dirty="0" smtClean="0"/>
              <a:t>, </a:t>
            </a:r>
            <a:r>
              <a:rPr lang="en-US" dirty="0" err="1" smtClean="0"/>
              <a:t>ataupun</a:t>
            </a:r>
            <a:r>
              <a:rPr lang="en-US" dirty="0" smtClean="0"/>
              <a:t> </a:t>
            </a:r>
            <a:r>
              <a:rPr lang="en-US" dirty="0" err="1" smtClean="0"/>
              <a:t>komentar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, </a:t>
            </a:r>
            <a:r>
              <a:rPr lang="en-US" dirty="0" err="1" smtClean="0"/>
              <a:t>seni</a:t>
            </a:r>
            <a:r>
              <a:rPr lang="en-US" dirty="0" smtClean="0"/>
              <a:t>, </a:t>
            </a:r>
            <a:r>
              <a:rPr lang="en-US" dirty="0" err="1" smtClean="0"/>
              <a:t>fenomena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, </a:t>
            </a:r>
            <a:r>
              <a:rPr lang="en-US" dirty="0" err="1" smtClean="0"/>
              <a:t>politik</a:t>
            </a:r>
            <a:r>
              <a:rPr lang="en-US" dirty="0" smtClean="0"/>
              <a:t>, </a:t>
            </a:r>
            <a:r>
              <a:rPr lang="en-US" dirty="0" err="1" smtClean="0"/>
              <a:t>pementasan</a:t>
            </a:r>
            <a:r>
              <a:rPr lang="en-US" dirty="0" smtClean="0"/>
              <a:t> drama </a:t>
            </a:r>
            <a:r>
              <a:rPr lang="en-US" dirty="0" err="1" smtClean="0"/>
              <a:t>dan</a:t>
            </a:r>
            <a:r>
              <a:rPr lang="en-US" dirty="0" smtClean="0"/>
              <a:t> film. </a:t>
            </a:r>
            <a:r>
              <a:rPr lang="en-US" dirty="0" err="1" smtClean="0"/>
              <a:t>menurut</a:t>
            </a:r>
            <a:r>
              <a:rPr lang="en-US" dirty="0" smtClean="0"/>
              <a:t> </a:t>
            </a:r>
            <a:r>
              <a:rPr lang="en-US" dirty="0" err="1" smtClean="0"/>
              <a:t>selera</a:t>
            </a:r>
            <a:r>
              <a:rPr lang="en-US" dirty="0" smtClean="0"/>
              <a:t> </a:t>
            </a:r>
            <a:r>
              <a:rPr lang="en-US" dirty="0" err="1" smtClean="0"/>
              <a:t>pribadi</a:t>
            </a:r>
            <a:r>
              <a:rPr lang="en-US" dirty="0" smtClean="0"/>
              <a:t> </a:t>
            </a:r>
            <a:r>
              <a:rPr lang="en-US" dirty="0" err="1" smtClean="0"/>
              <a:t>penulis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subjektif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pribadi</a:t>
            </a:r>
            <a:r>
              <a:rPr lang="en-US" dirty="0" smtClean="0"/>
              <a:t>.</a:t>
            </a:r>
          </a:p>
          <a:p>
            <a:pPr algn="just"/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4800" dirty="0" smtClean="0">
              <a:latin typeface="Algerian" pitchFamily="82" charset="0"/>
            </a:endParaRPr>
          </a:p>
          <a:p>
            <a:pPr algn="ctr">
              <a:buNone/>
            </a:pPr>
            <a:endParaRPr lang="en-US" sz="4800" dirty="0" smtClean="0">
              <a:latin typeface="Algerian" pitchFamily="82" charset="0"/>
            </a:endParaRPr>
          </a:p>
          <a:p>
            <a:pPr algn="ctr">
              <a:buNone/>
            </a:pPr>
            <a:r>
              <a:rPr lang="en-US" sz="4800" dirty="0" err="1" smtClean="0">
                <a:latin typeface="Algerian" pitchFamily="82" charset="0"/>
              </a:rPr>
              <a:t>Terima</a:t>
            </a:r>
            <a:r>
              <a:rPr lang="en-US" sz="4800" dirty="0" smtClean="0">
                <a:latin typeface="Algerian" pitchFamily="82" charset="0"/>
              </a:rPr>
              <a:t> </a:t>
            </a:r>
            <a:r>
              <a:rPr lang="en-US" sz="4800" dirty="0" err="1" smtClean="0">
                <a:latin typeface="Algerian" pitchFamily="82" charset="0"/>
              </a:rPr>
              <a:t>kasih</a:t>
            </a:r>
            <a:r>
              <a:rPr lang="en-US" sz="4800" dirty="0" smtClean="0">
                <a:latin typeface="Algerian" pitchFamily="82" charset="0"/>
              </a:rPr>
              <a:t> </a:t>
            </a:r>
            <a:r>
              <a:rPr lang="en-US" sz="4800" dirty="0" err="1" smtClean="0">
                <a:latin typeface="Algerian" pitchFamily="82" charset="0"/>
              </a:rPr>
              <a:t>atas</a:t>
            </a:r>
            <a:r>
              <a:rPr lang="en-US" sz="4800" dirty="0" smtClean="0">
                <a:latin typeface="Algerian" pitchFamily="82" charset="0"/>
              </a:rPr>
              <a:t> </a:t>
            </a:r>
            <a:r>
              <a:rPr lang="en-US" sz="4800" dirty="0" err="1" smtClean="0">
                <a:latin typeface="Algerian" pitchFamily="82" charset="0"/>
              </a:rPr>
              <a:t>perhatian</a:t>
            </a:r>
            <a:r>
              <a:rPr lang="en-US" sz="4800" dirty="0" smtClean="0">
                <a:latin typeface="Algerian" pitchFamily="82" charset="0"/>
              </a:rPr>
              <a:t> </a:t>
            </a:r>
            <a:r>
              <a:rPr lang="en-US" sz="4800" dirty="0" err="1" smtClean="0">
                <a:latin typeface="Algerian" pitchFamily="82" charset="0"/>
              </a:rPr>
              <a:t>anda</a:t>
            </a:r>
            <a:endParaRPr lang="en-US" sz="4800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Tugas </a:t>
            </a:r>
            <a:r>
              <a:rPr lang="id-ID" dirty="0" smtClean="0"/>
              <a:t>individu/kelompok!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id-ID" sz="3600" dirty="0" smtClean="0">
                <a:solidFill>
                  <a:srgbClr val="FF0000"/>
                </a:solidFill>
              </a:rPr>
              <a:t>Mempelajari khasanah bangsa melalui cerita rakyat (dongeng, cerpen, novel)!</a:t>
            </a:r>
          </a:p>
          <a:p>
            <a:pPr algn="ctr"/>
            <a:endParaRPr lang="id-ID" sz="3600" dirty="0" smtClean="0">
              <a:solidFill>
                <a:srgbClr val="FF0000"/>
              </a:solidFill>
            </a:endParaRPr>
          </a:p>
          <a:p>
            <a:pPr algn="ctr"/>
            <a:r>
              <a:rPr lang="id-ID" sz="3600" dirty="0" smtClean="0">
                <a:solidFill>
                  <a:srgbClr val="FF0000"/>
                </a:solidFill>
              </a:rPr>
              <a:t>Setiap siswa membaca cerita rakyat Indonesia </a:t>
            </a:r>
            <a:r>
              <a:rPr lang="id-ID" sz="3600" dirty="0" smtClean="0">
                <a:solidFill>
                  <a:srgbClr val="FF0000"/>
                </a:solidFill>
              </a:rPr>
              <a:t>(durasi 3-5 menit</a:t>
            </a:r>
            <a:r>
              <a:rPr lang="id-ID" sz="3600" dirty="0" smtClean="0">
                <a:solidFill>
                  <a:srgbClr val="FF0000"/>
                </a:solidFill>
              </a:rPr>
              <a:t>), </a:t>
            </a:r>
            <a:r>
              <a:rPr lang="id-ID" sz="3600" dirty="0" smtClean="0">
                <a:solidFill>
                  <a:srgbClr val="FF0000"/>
                </a:solidFill>
              </a:rPr>
              <a:t>kemudian menulis </a:t>
            </a:r>
            <a:r>
              <a:rPr lang="id-ID" sz="3600" dirty="0" smtClean="0">
                <a:solidFill>
                  <a:srgbClr val="FF0000"/>
                </a:solidFill>
              </a:rPr>
              <a:t>cerita </a:t>
            </a:r>
            <a:r>
              <a:rPr lang="id-ID" sz="3600" dirty="0" smtClean="0">
                <a:solidFill>
                  <a:srgbClr val="FF0000"/>
                </a:solidFill>
              </a:rPr>
              <a:t>serta </a:t>
            </a:r>
            <a:r>
              <a:rPr lang="id-ID" sz="3600" dirty="0" smtClean="0">
                <a:solidFill>
                  <a:srgbClr val="FF0000"/>
                </a:solidFill>
              </a:rPr>
              <a:t>mempresentasikannya ditunjuk secara acak!</a:t>
            </a:r>
            <a:endParaRPr lang="id-ID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 algn="just">
              <a:buNone/>
            </a:pPr>
            <a:r>
              <a:rPr lang="en-US" dirty="0" err="1" smtClean="0"/>
              <a:t>karangan</a:t>
            </a:r>
            <a:r>
              <a:rPr lang="en-US" dirty="0" smtClean="0"/>
              <a:t> yang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menjelaskan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terurai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masalah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hal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peristiwa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lain-lain.</a:t>
            </a:r>
          </a:p>
          <a:p>
            <a:pPr marL="596646" indent="-514350" algn="just">
              <a:buNone/>
            </a:pP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prosa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sastra</a:t>
            </a:r>
            <a:r>
              <a:rPr lang="en-US" dirty="0" smtClean="0"/>
              <a:t> lama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karya</a:t>
            </a:r>
            <a:r>
              <a:rPr lang="en-US" dirty="0" smtClean="0"/>
              <a:t> </a:t>
            </a:r>
            <a:r>
              <a:rPr lang="en-US" dirty="0" err="1" smtClean="0"/>
              <a:t>sastra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.</a:t>
            </a:r>
          </a:p>
          <a:p>
            <a:pPr marL="596646" indent="-514350" algn="just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Menganalisis nilai-nilai::</a:t>
            </a:r>
          </a:p>
          <a:p>
            <a:pPr marL="596646" indent="-514350">
              <a:buAutoNum type="alphaLcPeriod"/>
            </a:pPr>
            <a:r>
              <a:rPr lang="id-ID" dirty="0" smtClean="0"/>
              <a:t>Moral </a:t>
            </a:r>
          </a:p>
          <a:p>
            <a:pPr marL="596646" indent="-514350">
              <a:buAutoNum type="alphaLcPeriod"/>
            </a:pPr>
            <a:r>
              <a:rPr lang="id-ID" dirty="0" smtClean="0"/>
              <a:t>Sosial</a:t>
            </a:r>
          </a:p>
          <a:p>
            <a:pPr marL="596646" indent="-514350">
              <a:buAutoNum type="alphaLcPeriod"/>
            </a:pPr>
            <a:r>
              <a:rPr lang="id-ID" dirty="0" smtClean="0"/>
              <a:t>Budaya </a:t>
            </a:r>
          </a:p>
          <a:p>
            <a:pPr marL="596646" indent="-514350">
              <a:buAutoNum type="alphaLcPeriod"/>
            </a:pPr>
            <a:r>
              <a:rPr lang="id-ID" dirty="0" smtClean="0"/>
              <a:t>Didaktis/pendidikan</a:t>
            </a:r>
          </a:p>
          <a:p>
            <a:pPr marL="596646" indent="-514350">
              <a:buAutoNum type="alphaLcPeriod"/>
            </a:pPr>
            <a:r>
              <a:rPr lang="id-ID" dirty="0" smtClean="0"/>
              <a:t>Politik </a:t>
            </a:r>
          </a:p>
          <a:p>
            <a:pPr marL="596646" indent="-514350">
              <a:buNone/>
            </a:pPr>
            <a:endParaRPr lang="id-ID" dirty="0" smtClean="0"/>
          </a:p>
          <a:p>
            <a:pPr marL="596646" indent="-514350" algn="just">
              <a:buNone/>
            </a:pPr>
            <a:r>
              <a:rPr lang="id-ID" dirty="0" smtClean="0"/>
              <a:t>Tulislah amanat/pesan moral cerita tersebut!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Prosa</a:t>
            </a:r>
            <a:r>
              <a:rPr lang="en-US" dirty="0" smtClean="0"/>
              <a:t> Lama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r>
              <a:rPr lang="en-US" sz="3600" dirty="0" err="1" smtClean="0"/>
              <a:t>Karya</a:t>
            </a:r>
            <a:r>
              <a:rPr lang="en-US" sz="3600" dirty="0" smtClean="0"/>
              <a:t> </a:t>
            </a:r>
            <a:r>
              <a:rPr lang="en-US" sz="3600" dirty="0" err="1" smtClean="0"/>
              <a:t>sastra</a:t>
            </a:r>
            <a:r>
              <a:rPr lang="en-US" sz="3600" dirty="0" smtClean="0"/>
              <a:t> </a:t>
            </a:r>
            <a:r>
              <a:rPr lang="en-US" sz="3600" dirty="0" err="1" smtClean="0"/>
              <a:t>daerah</a:t>
            </a:r>
            <a:r>
              <a:rPr lang="en-US" sz="3600" dirty="0" smtClean="0"/>
              <a:t> yang </a:t>
            </a:r>
            <a:r>
              <a:rPr lang="en-US" sz="3600" dirty="0" err="1" smtClean="0"/>
              <a:t>belum</a:t>
            </a:r>
            <a:r>
              <a:rPr lang="en-US" sz="3600" dirty="0" smtClean="0"/>
              <a:t> </a:t>
            </a:r>
            <a:r>
              <a:rPr lang="en-US" sz="3600" dirty="0" err="1" smtClean="0"/>
              <a:t>mendapat</a:t>
            </a:r>
            <a:r>
              <a:rPr lang="en-US" sz="3600" dirty="0" smtClean="0"/>
              <a:t> </a:t>
            </a:r>
            <a:r>
              <a:rPr lang="en-US" sz="3600" dirty="0" err="1" smtClean="0"/>
              <a:t>pengaruh</a:t>
            </a:r>
            <a:r>
              <a:rPr lang="en-US" sz="3600" dirty="0" smtClean="0"/>
              <a:t> </a:t>
            </a:r>
            <a:r>
              <a:rPr lang="en-US" sz="3600" dirty="0" err="1" smtClean="0"/>
              <a:t>dari</a:t>
            </a:r>
            <a:r>
              <a:rPr lang="en-US" sz="3600" dirty="0" smtClean="0"/>
              <a:t> </a:t>
            </a:r>
            <a:r>
              <a:rPr lang="en-US" sz="3600" dirty="0" err="1" smtClean="0"/>
              <a:t>sastra</a:t>
            </a:r>
            <a:r>
              <a:rPr lang="en-US" sz="3600" dirty="0" smtClean="0"/>
              <a:t> </a:t>
            </a:r>
            <a:r>
              <a:rPr lang="en-US" sz="3600" dirty="0" err="1" smtClean="0"/>
              <a:t>atau</a:t>
            </a:r>
            <a:r>
              <a:rPr lang="en-US" sz="3600" dirty="0" smtClean="0"/>
              <a:t> </a:t>
            </a:r>
            <a:r>
              <a:rPr lang="en-US" sz="3600" dirty="0" err="1" smtClean="0"/>
              <a:t>kebudayaan</a:t>
            </a:r>
            <a:r>
              <a:rPr lang="en-US" sz="3600" dirty="0" smtClean="0"/>
              <a:t> </a:t>
            </a:r>
            <a:r>
              <a:rPr lang="en-US" sz="3600" dirty="0" err="1" smtClean="0"/>
              <a:t>barat</a:t>
            </a:r>
            <a:r>
              <a:rPr lang="en-US" sz="3600" dirty="0" smtClean="0"/>
              <a:t>.</a:t>
            </a:r>
          </a:p>
          <a:p>
            <a:pPr algn="ctr">
              <a:buNone/>
            </a:pP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Ciri-ciri</a:t>
            </a:r>
            <a:r>
              <a:rPr lang="en-US" dirty="0" smtClean="0"/>
              <a:t> </a:t>
            </a:r>
            <a:r>
              <a:rPr lang="en-US" dirty="0" err="1" smtClean="0"/>
              <a:t>prosa</a:t>
            </a:r>
            <a:r>
              <a:rPr lang="en-US" dirty="0" smtClean="0"/>
              <a:t> lama;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96646" indent="-514350" algn="just">
              <a:buAutoNum type="arabicPeriod"/>
            </a:pPr>
            <a:r>
              <a:rPr lang="en-US" sz="2800" b="1" dirty="0" err="1" smtClean="0"/>
              <a:t>Cenderung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bersifat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statis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sesuai</a:t>
            </a:r>
            <a:r>
              <a:rPr lang="en-US" sz="2800" b="1" dirty="0" smtClean="0"/>
              <a:t> 	</a:t>
            </a:r>
            <a:r>
              <a:rPr lang="en-US" sz="2800" b="1" dirty="0" err="1" smtClean="0"/>
              <a:t>dengan</a:t>
            </a:r>
            <a:r>
              <a:rPr lang="en-US" sz="2800" b="1" dirty="0" smtClean="0"/>
              <a:t>   	</a:t>
            </a:r>
            <a:r>
              <a:rPr lang="en-US" sz="2800" b="1" dirty="0" err="1" smtClean="0"/>
              <a:t>keadaan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masyarakat</a:t>
            </a:r>
            <a:r>
              <a:rPr lang="en-US" sz="2800" b="1" dirty="0" smtClean="0"/>
              <a:t> 	lama yang 	</a:t>
            </a:r>
            <a:r>
              <a:rPr lang="en-US" sz="2800" b="1" dirty="0" err="1" smtClean="0"/>
              <a:t>mengalami</a:t>
            </a:r>
            <a:r>
              <a:rPr lang="en-US" sz="2800" b="1" dirty="0" smtClean="0"/>
              <a:t> 	</a:t>
            </a:r>
            <a:r>
              <a:rPr lang="en-US" sz="2800" b="1" dirty="0" err="1" smtClean="0"/>
              <a:t>perubahan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secara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lambat</a:t>
            </a:r>
            <a:r>
              <a:rPr lang="en-US" sz="2800" b="1" dirty="0" smtClean="0"/>
              <a:t>.</a:t>
            </a:r>
          </a:p>
          <a:p>
            <a:pPr marL="596646" indent="-514350" algn="just">
              <a:buAutoNum type="arabicPeriod"/>
            </a:pPr>
            <a:r>
              <a:rPr lang="en-US" sz="2800" b="1" dirty="0" smtClean="0"/>
              <a:t>Istana </a:t>
            </a:r>
            <a:r>
              <a:rPr lang="en-US" sz="2800" b="1" dirty="0" err="1" smtClean="0"/>
              <a:t>sentris</a:t>
            </a:r>
            <a:r>
              <a:rPr lang="en-US" sz="2800" b="1" dirty="0" smtClean="0"/>
              <a:t> (</a:t>
            </a:r>
            <a:r>
              <a:rPr lang="en-US" sz="2800" b="1" dirty="0" err="1" smtClean="0"/>
              <a:t>ceritanya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sekitar</a:t>
            </a:r>
            <a:r>
              <a:rPr lang="en-US" sz="2800" b="1" dirty="0" smtClean="0"/>
              <a:t> 	</a:t>
            </a:r>
            <a:r>
              <a:rPr lang="en-US" sz="2800" b="1" dirty="0" err="1" smtClean="0"/>
              <a:t>kerajaan</a:t>
            </a:r>
            <a:r>
              <a:rPr lang="en-US" sz="2800" b="1" dirty="0" smtClean="0"/>
              <a:t>, 	</a:t>
            </a:r>
            <a:r>
              <a:rPr lang="en-US" sz="2800" b="1" dirty="0" err="1" smtClean="0"/>
              <a:t>istana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keluarga</a:t>
            </a:r>
            <a:r>
              <a:rPr lang="en-US" sz="2800" b="1" dirty="0" smtClean="0"/>
              <a:t> raja, 	</a:t>
            </a:r>
            <a:r>
              <a:rPr lang="en-US" sz="2800" b="1" dirty="0" err="1" smtClean="0"/>
              <a:t>bersifat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feodal</a:t>
            </a:r>
            <a:r>
              <a:rPr lang="en-US" sz="2800" b="1" dirty="0" smtClean="0"/>
              <a:t>).</a:t>
            </a:r>
          </a:p>
          <a:p>
            <a:pPr marL="596646" indent="-514350" algn="just">
              <a:buAutoNum type="arabicPeriod"/>
            </a:pPr>
            <a:r>
              <a:rPr lang="en-US" sz="2800" b="1" dirty="0" err="1" smtClean="0"/>
              <a:t>Hampir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seluruhnya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berbentuk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hikayat</a:t>
            </a:r>
            <a:r>
              <a:rPr lang="en-US" sz="2800" b="1" dirty="0" smtClean="0"/>
              <a:t> 	</a:t>
            </a:r>
            <a:r>
              <a:rPr lang="en-US" sz="2800" b="1" dirty="0" err="1" smtClean="0"/>
              <a:t>atau</a:t>
            </a:r>
            <a:r>
              <a:rPr lang="en-US" sz="2800" b="1" dirty="0" smtClean="0"/>
              <a:t> 	</a:t>
            </a:r>
            <a:r>
              <a:rPr lang="en-US" sz="2800" b="1" dirty="0" err="1" smtClean="0"/>
              <a:t>dongeng</a:t>
            </a:r>
            <a:r>
              <a:rPr lang="en-US" sz="2800" b="1" dirty="0" smtClean="0"/>
              <a:t>. </a:t>
            </a:r>
            <a:r>
              <a:rPr lang="en-US" sz="2800" b="1" dirty="0" err="1" smtClean="0"/>
              <a:t>Pembaca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dibawa</a:t>
            </a:r>
            <a:r>
              <a:rPr lang="en-US" sz="2800" b="1" dirty="0" smtClean="0"/>
              <a:t> 	</a:t>
            </a:r>
            <a:r>
              <a:rPr lang="en-US" sz="2800" b="1" dirty="0" err="1" smtClean="0"/>
              <a:t>ke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dalam</a:t>
            </a:r>
            <a:r>
              <a:rPr lang="en-US" sz="2800" b="1" dirty="0" smtClean="0"/>
              <a:t> 	</a:t>
            </a:r>
            <a:r>
              <a:rPr lang="en-US" sz="2800" b="1" dirty="0" err="1" smtClean="0"/>
              <a:t>khayal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dan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fantasi</a:t>
            </a:r>
            <a:r>
              <a:rPr lang="en-US" sz="2800" b="1" dirty="0" smtClean="0"/>
              <a:t>.</a:t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n-US" dirty="0" smtClean="0"/>
              <a:t>4. </a:t>
            </a:r>
            <a:r>
              <a:rPr lang="en-US" dirty="0" err="1" smtClean="0"/>
              <a:t>Dipengaruhi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kesusastraan</a:t>
            </a:r>
            <a:r>
              <a:rPr lang="en-US" dirty="0" smtClean="0"/>
              <a:t> Hindu </a:t>
            </a:r>
            <a:r>
              <a:rPr lang="en-US" dirty="0" err="1" smtClean="0"/>
              <a:t>dan</a:t>
            </a:r>
            <a:r>
              <a:rPr lang="en-US" dirty="0" smtClean="0"/>
              <a:t> Arab. </a:t>
            </a:r>
          </a:p>
          <a:p>
            <a:pPr algn="just">
              <a:buFontTx/>
              <a:buNone/>
            </a:pPr>
            <a:r>
              <a:rPr lang="en-US" dirty="0" smtClean="0"/>
              <a:t>5. </a:t>
            </a:r>
            <a:r>
              <a:rPr lang="en-US" dirty="0" err="1" smtClean="0"/>
              <a:t>Ceritanya</a:t>
            </a:r>
            <a:r>
              <a:rPr lang="en-US" dirty="0" smtClean="0"/>
              <a:t>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bersifat</a:t>
            </a:r>
            <a:r>
              <a:rPr lang="en-US" dirty="0" smtClean="0"/>
              <a:t> </a:t>
            </a:r>
            <a:r>
              <a:rPr lang="en-US" dirty="0" err="1" smtClean="0"/>
              <a:t>anonim</a:t>
            </a:r>
            <a:r>
              <a:rPr lang="en-US" dirty="0" smtClean="0"/>
              <a:t> (</a:t>
            </a:r>
            <a:r>
              <a:rPr lang="en-US" dirty="0" err="1" smtClean="0"/>
              <a:t>tanpa</a:t>
            </a:r>
            <a:r>
              <a:rPr lang="en-US" dirty="0" smtClean="0"/>
              <a:t> 	</a:t>
            </a:r>
            <a:r>
              <a:rPr lang="en-US" dirty="0" err="1" smtClean="0"/>
              <a:t>diketahui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pengarangnya</a:t>
            </a:r>
            <a:r>
              <a:rPr lang="en-US" dirty="0" smtClean="0"/>
              <a:t>).</a:t>
            </a:r>
          </a:p>
          <a:p>
            <a:pPr algn="just">
              <a:buFontTx/>
              <a:buNone/>
            </a:pPr>
            <a:r>
              <a:rPr lang="en-US" dirty="0" smtClean="0"/>
              <a:t>6. </a:t>
            </a:r>
            <a:r>
              <a:rPr lang="en-US" dirty="0" err="1" smtClean="0"/>
              <a:t>Milik</a:t>
            </a:r>
            <a:r>
              <a:rPr lang="en-US" dirty="0" smtClean="0"/>
              <a:t> </a:t>
            </a:r>
            <a:r>
              <a:rPr lang="en-US" dirty="0" err="1" smtClean="0"/>
              <a:t>bersama</a:t>
            </a:r>
            <a:r>
              <a:rPr lang="en-US" dirty="0" smtClean="0"/>
              <a:t> (</a:t>
            </a:r>
            <a:r>
              <a:rPr lang="en-US" dirty="0" err="1" smtClean="0"/>
              <a:t>komunal</a:t>
            </a:r>
            <a:r>
              <a:rPr lang="en-US" dirty="0" smtClean="0"/>
              <a:t>).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prosa</a:t>
            </a:r>
            <a:r>
              <a:rPr lang="en-US" dirty="0" smtClean="0"/>
              <a:t> lama;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buFontTx/>
              <a:buAutoNum type="arabicPeriod"/>
              <a:defRPr/>
            </a:pPr>
            <a:r>
              <a:rPr lang="en-US" dirty="0" smtClean="0"/>
              <a:t>Mite</a:t>
            </a:r>
            <a:r>
              <a:rPr lang="id-ID" dirty="0" smtClean="0"/>
              <a:t>/mitos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dongeng</a:t>
            </a:r>
            <a:r>
              <a:rPr lang="en-US" dirty="0" smtClean="0"/>
              <a:t> yang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unsur-unsur</a:t>
            </a:r>
            <a:r>
              <a:rPr lang="en-US" dirty="0" smtClean="0"/>
              <a:t> </a:t>
            </a:r>
            <a:r>
              <a:rPr lang="en-US" dirty="0" err="1" smtClean="0"/>
              <a:t>ajaib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ditokohi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dewa</a:t>
            </a:r>
            <a:r>
              <a:rPr lang="en-US" dirty="0" smtClean="0"/>
              <a:t>, </a:t>
            </a:r>
            <a:r>
              <a:rPr lang="en-US" dirty="0" err="1" smtClean="0"/>
              <a:t>roh</a:t>
            </a:r>
            <a:r>
              <a:rPr lang="en-US" dirty="0" smtClean="0"/>
              <a:t> </a:t>
            </a:r>
            <a:r>
              <a:rPr lang="en-US" dirty="0" err="1" smtClean="0"/>
              <a:t>halus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peri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; </a:t>
            </a:r>
            <a:r>
              <a:rPr lang="en-US" dirty="0" err="1" smtClean="0"/>
              <a:t>Nyi</a:t>
            </a:r>
            <a:r>
              <a:rPr lang="en-US" dirty="0" smtClean="0"/>
              <a:t> </a:t>
            </a:r>
            <a:r>
              <a:rPr lang="en-US" dirty="0" err="1" smtClean="0"/>
              <a:t>Roro</a:t>
            </a:r>
            <a:r>
              <a:rPr lang="en-US" dirty="0" smtClean="0"/>
              <a:t> </a:t>
            </a:r>
            <a:r>
              <a:rPr lang="en-US" dirty="0" err="1" smtClean="0"/>
              <a:t>Kidul</a:t>
            </a:r>
            <a:r>
              <a:rPr lang="en-US" dirty="0" smtClean="0"/>
              <a:t>, </a:t>
            </a:r>
            <a:r>
              <a:rPr lang="en-US" dirty="0" err="1" smtClean="0"/>
              <a:t>kuntilanak</a:t>
            </a:r>
            <a:r>
              <a:rPr lang="en-US" dirty="0" smtClean="0"/>
              <a:t>.</a:t>
            </a:r>
          </a:p>
          <a:p>
            <a:pPr marL="457200" indent="-457200" algn="just">
              <a:buFontTx/>
              <a:buAutoNum type="arabicPeriod"/>
              <a:defRPr/>
            </a:pPr>
            <a:r>
              <a:rPr lang="en-US" dirty="0" err="1" smtClean="0"/>
              <a:t>Legenda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dongeng</a:t>
            </a:r>
            <a:r>
              <a:rPr lang="en-US" dirty="0" smtClean="0"/>
              <a:t> yang </a:t>
            </a:r>
            <a:r>
              <a:rPr lang="en-US" dirty="0" err="1" smtClean="0"/>
              <a:t>dihubungkan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terjadinya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tempat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Sangkuriang</a:t>
            </a:r>
            <a:r>
              <a:rPr lang="en-US" dirty="0" smtClean="0"/>
              <a:t>, </a:t>
            </a:r>
            <a:r>
              <a:rPr lang="en-US" dirty="0" err="1" smtClean="0"/>
              <a:t>Malin</a:t>
            </a:r>
            <a:r>
              <a:rPr lang="en-US" dirty="0" smtClean="0"/>
              <a:t> </a:t>
            </a:r>
            <a:r>
              <a:rPr lang="en-US" dirty="0" err="1" smtClean="0"/>
              <a:t>Kundang</a:t>
            </a:r>
            <a:r>
              <a:rPr lang="en-US" dirty="0" smtClean="0"/>
              <a:t>.</a:t>
            </a:r>
          </a:p>
          <a:p>
            <a:pPr marL="457200" indent="-457200" algn="just">
              <a:buFontTx/>
              <a:buAutoNum type="arabicPeriod"/>
              <a:defRPr/>
            </a:pPr>
            <a:r>
              <a:rPr lang="en-US" dirty="0" err="1" smtClean="0"/>
              <a:t>Fabel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dongeng</a:t>
            </a:r>
            <a:r>
              <a:rPr lang="en-US" dirty="0" smtClean="0"/>
              <a:t> yang </a:t>
            </a:r>
            <a:r>
              <a:rPr lang="en-US" dirty="0" err="1" smtClean="0"/>
              <a:t>pelaku</a:t>
            </a:r>
            <a:r>
              <a:rPr lang="en-US" dirty="0" smtClean="0"/>
              <a:t> </a:t>
            </a:r>
            <a:r>
              <a:rPr lang="en-US" dirty="0" err="1" smtClean="0"/>
              <a:t>utamanya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binatang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Kancil</a:t>
            </a:r>
            <a:r>
              <a:rPr lang="en-US" dirty="0" smtClean="0"/>
              <a:t>.</a:t>
            </a:r>
          </a:p>
          <a:p>
            <a:pPr marL="609600" indent="-609600" algn="just">
              <a:buNone/>
              <a:defRPr/>
            </a:pPr>
            <a:endParaRPr lang="en-GB" sz="28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Tx/>
              <a:buNone/>
            </a:pPr>
            <a:r>
              <a:rPr lang="en-US" sz="2800" dirty="0" smtClean="0"/>
              <a:t>4. </a:t>
            </a:r>
            <a:r>
              <a:rPr lang="en-US" sz="2800" dirty="0" err="1" smtClean="0"/>
              <a:t>Hikayat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bentuk</a:t>
            </a:r>
            <a:r>
              <a:rPr lang="en-US" sz="2800" dirty="0" smtClean="0"/>
              <a:t> </a:t>
            </a:r>
            <a:r>
              <a:rPr lang="en-US" sz="2800" dirty="0" err="1" smtClean="0"/>
              <a:t>ceritanya</a:t>
            </a:r>
            <a:r>
              <a:rPr lang="en-US" sz="2800" dirty="0" smtClean="0"/>
              <a:t> </a:t>
            </a:r>
            <a:r>
              <a:rPr lang="en-US" sz="2800" dirty="0" err="1" smtClean="0"/>
              <a:t>berisi</a:t>
            </a:r>
            <a:r>
              <a:rPr lang="en-US" sz="2800" dirty="0" smtClean="0"/>
              <a:t> </a:t>
            </a:r>
            <a:r>
              <a:rPr lang="en-US" sz="2800" dirty="0" err="1" smtClean="0"/>
              <a:t>kehidupan</a:t>
            </a:r>
            <a:r>
              <a:rPr lang="en-US" sz="2800" dirty="0" smtClean="0"/>
              <a:t> raja-raja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sekitarnya</a:t>
            </a:r>
            <a:r>
              <a:rPr lang="en-US" sz="2800" dirty="0" smtClean="0"/>
              <a:t> </a:t>
            </a:r>
            <a:r>
              <a:rPr lang="en-US" sz="2800" dirty="0" err="1" smtClean="0"/>
              <a:t>serta</a:t>
            </a:r>
            <a:r>
              <a:rPr lang="en-US" sz="2800" dirty="0" smtClean="0"/>
              <a:t> </a:t>
            </a:r>
            <a:r>
              <a:rPr lang="en-US" sz="2800" dirty="0" err="1" smtClean="0"/>
              <a:t>kehidupan</a:t>
            </a:r>
            <a:r>
              <a:rPr lang="en-US" sz="2800" dirty="0" smtClean="0"/>
              <a:t> </a:t>
            </a:r>
            <a:r>
              <a:rPr lang="en-US" sz="2800" dirty="0" err="1" smtClean="0"/>
              <a:t>para</a:t>
            </a:r>
            <a:r>
              <a:rPr lang="en-US" sz="2800" dirty="0" smtClean="0"/>
              <a:t> </a:t>
            </a:r>
            <a:r>
              <a:rPr lang="en-US" sz="2800" dirty="0" err="1" smtClean="0"/>
              <a:t>dewa</a:t>
            </a:r>
            <a:r>
              <a:rPr lang="en-US" sz="2800" dirty="0" smtClean="0"/>
              <a:t>. </a:t>
            </a:r>
            <a:r>
              <a:rPr lang="en-US" sz="2800" dirty="0" err="1" smtClean="0"/>
              <a:t>Contoh</a:t>
            </a:r>
            <a:r>
              <a:rPr lang="en-US" sz="2800" dirty="0" smtClean="0"/>
              <a:t>: </a:t>
            </a:r>
            <a:r>
              <a:rPr lang="en-US" sz="2800" dirty="0" err="1" smtClean="0"/>
              <a:t>Hikayat</a:t>
            </a:r>
            <a:r>
              <a:rPr lang="en-US" sz="2800" dirty="0" smtClean="0"/>
              <a:t> Hang </a:t>
            </a:r>
            <a:r>
              <a:rPr lang="en-US" sz="2800" dirty="0" err="1" smtClean="0"/>
              <a:t>Tuah</a:t>
            </a:r>
            <a:r>
              <a:rPr lang="en-US" sz="2800" dirty="0" smtClean="0"/>
              <a:t>. </a:t>
            </a:r>
          </a:p>
          <a:p>
            <a:pPr algn="just">
              <a:buFontTx/>
              <a:buNone/>
            </a:pPr>
            <a:r>
              <a:rPr lang="en-US" sz="2800" dirty="0" smtClean="0"/>
              <a:t>5. </a:t>
            </a:r>
            <a:r>
              <a:rPr lang="en-US" sz="2800" dirty="0" err="1" smtClean="0"/>
              <a:t>Dongeng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cerita</a:t>
            </a:r>
            <a:r>
              <a:rPr lang="en-US" sz="2800" dirty="0" smtClean="0"/>
              <a:t> yang </a:t>
            </a:r>
            <a:r>
              <a:rPr lang="en-US" sz="2800" dirty="0" err="1" smtClean="0"/>
              <a:t>bersifat</a:t>
            </a:r>
            <a:r>
              <a:rPr lang="en-US" sz="2800" dirty="0" smtClean="0"/>
              <a:t> </a:t>
            </a:r>
            <a:r>
              <a:rPr lang="en-US" sz="2800" dirty="0" err="1" smtClean="0"/>
              <a:t>khayal</a:t>
            </a:r>
            <a:r>
              <a:rPr lang="en-US" sz="2800" dirty="0" smtClean="0"/>
              <a:t>. </a:t>
            </a:r>
            <a:r>
              <a:rPr lang="en-US" sz="2800" dirty="0" err="1" smtClean="0"/>
              <a:t>Contoh</a:t>
            </a:r>
            <a:r>
              <a:rPr lang="en-US" sz="2800" dirty="0" smtClean="0"/>
              <a:t>: </a:t>
            </a:r>
            <a:r>
              <a:rPr lang="en-US" sz="2800" dirty="0" err="1" smtClean="0"/>
              <a:t>Cerita</a:t>
            </a:r>
            <a:r>
              <a:rPr lang="en-US" sz="2800" dirty="0" smtClean="0"/>
              <a:t> Pak </a:t>
            </a:r>
            <a:r>
              <a:rPr lang="en-US" sz="2800" dirty="0" err="1" smtClean="0"/>
              <a:t>Belalang</a:t>
            </a:r>
            <a:r>
              <a:rPr lang="en-US" sz="2800" dirty="0" smtClean="0"/>
              <a:t>.</a:t>
            </a:r>
          </a:p>
          <a:p>
            <a:pPr algn="just">
              <a:buFontTx/>
              <a:buNone/>
            </a:pPr>
            <a:r>
              <a:rPr lang="en-US" sz="2800" dirty="0" smtClean="0"/>
              <a:t>6. </a:t>
            </a:r>
            <a:r>
              <a:rPr lang="en-US" sz="2800" dirty="0" err="1" smtClean="0"/>
              <a:t>Cerita</a:t>
            </a:r>
            <a:r>
              <a:rPr lang="en-US" sz="2800" dirty="0" smtClean="0"/>
              <a:t> </a:t>
            </a:r>
            <a:r>
              <a:rPr lang="en-US" sz="2800" dirty="0" err="1" smtClean="0"/>
              <a:t>berbingkai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cerita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</a:t>
            </a:r>
            <a:r>
              <a:rPr lang="en-US" sz="2800" dirty="0" smtClean="0"/>
              <a:t> </a:t>
            </a:r>
            <a:r>
              <a:rPr lang="en-US" sz="2800" dirty="0" err="1" smtClean="0"/>
              <a:t>dalamnya</a:t>
            </a:r>
            <a:r>
              <a:rPr lang="en-US" sz="2800" dirty="0" smtClean="0"/>
              <a:t> </a:t>
            </a:r>
            <a:r>
              <a:rPr lang="en-US" sz="2800" dirty="0" err="1" smtClean="0"/>
              <a:t>terdapat</a:t>
            </a:r>
            <a:r>
              <a:rPr lang="en-US" sz="2800" dirty="0" smtClean="0"/>
              <a:t> </a:t>
            </a:r>
            <a:r>
              <a:rPr lang="en-US" sz="2800" dirty="0" err="1" smtClean="0"/>
              <a:t>cerita</a:t>
            </a:r>
            <a:r>
              <a:rPr lang="en-US" sz="2800" dirty="0" smtClean="0"/>
              <a:t> </a:t>
            </a:r>
            <a:r>
              <a:rPr lang="en-US" sz="2800" dirty="0" err="1" smtClean="0"/>
              <a:t>lagi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dituturkan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pelaku-pelakunya</a:t>
            </a:r>
            <a:r>
              <a:rPr lang="en-US" sz="2800" dirty="0" smtClean="0"/>
              <a:t>. </a:t>
            </a:r>
          </a:p>
          <a:p>
            <a:pPr>
              <a:buFontTx/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Contoh</a:t>
            </a:r>
            <a:r>
              <a:rPr lang="en-US" sz="2800" dirty="0" smtClean="0"/>
              <a:t>: </a:t>
            </a:r>
            <a:r>
              <a:rPr lang="en-US" sz="2800" dirty="0" err="1" smtClean="0"/>
              <a:t>Seribu</a:t>
            </a:r>
            <a:r>
              <a:rPr lang="en-US" sz="2800" dirty="0" smtClean="0"/>
              <a:t> </a:t>
            </a:r>
            <a:r>
              <a:rPr lang="en-US" sz="2800" dirty="0" err="1" smtClean="0"/>
              <a:t>Satu</a:t>
            </a:r>
            <a:r>
              <a:rPr lang="en-US" sz="2800" dirty="0" smtClean="0"/>
              <a:t> </a:t>
            </a:r>
            <a:r>
              <a:rPr lang="en-US" sz="2800" dirty="0" err="1" smtClean="0"/>
              <a:t>Malam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Prosa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err="1" smtClean="0"/>
              <a:t>karangan</a:t>
            </a:r>
            <a:r>
              <a:rPr lang="en-US" dirty="0" smtClean="0"/>
              <a:t> </a:t>
            </a:r>
            <a:r>
              <a:rPr lang="en-US" dirty="0" err="1" smtClean="0"/>
              <a:t>prosa</a:t>
            </a:r>
            <a:r>
              <a:rPr lang="en-US" dirty="0" smtClean="0"/>
              <a:t> yang </a:t>
            </a:r>
            <a:r>
              <a:rPr lang="en-US" dirty="0" err="1" smtClean="0"/>
              <a:t>timbul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mendapat</a:t>
            </a:r>
            <a:r>
              <a:rPr lang="en-US" dirty="0" smtClean="0"/>
              <a:t> </a:t>
            </a:r>
            <a:r>
              <a:rPr lang="en-US" dirty="0" err="1" smtClean="0"/>
              <a:t>pengaruh</a:t>
            </a:r>
            <a:r>
              <a:rPr lang="en-US" dirty="0" smtClean="0"/>
              <a:t> </a:t>
            </a:r>
            <a:r>
              <a:rPr lang="en-US" dirty="0" err="1" smtClean="0"/>
              <a:t>sastra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budaya</a:t>
            </a:r>
            <a:r>
              <a:rPr lang="en-US" dirty="0" smtClean="0"/>
              <a:t> Barat.</a:t>
            </a:r>
          </a:p>
          <a:p>
            <a:pPr algn="just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n-US" dirty="0" smtClean="0"/>
              <a:t>1. Roman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cerita</a:t>
            </a:r>
            <a:r>
              <a:rPr lang="en-US" dirty="0" smtClean="0"/>
              <a:t> yang </a:t>
            </a:r>
            <a:r>
              <a:rPr lang="en-US" dirty="0" err="1" smtClean="0"/>
              <a:t>mengisahkan</a:t>
            </a:r>
            <a:r>
              <a:rPr lang="en-US" dirty="0" smtClean="0"/>
              <a:t> </a:t>
            </a:r>
            <a:r>
              <a:rPr lang="en-US" dirty="0" err="1" smtClean="0"/>
              <a:t>pelaku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kecil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mati</a:t>
            </a:r>
            <a:r>
              <a:rPr lang="en-US" dirty="0" smtClean="0"/>
              <a:t>, </a:t>
            </a:r>
            <a:r>
              <a:rPr lang="en-US" dirty="0" err="1" smtClean="0"/>
              <a:t>mengungkap</a:t>
            </a:r>
            <a:r>
              <a:rPr lang="en-US" dirty="0" smtClean="0"/>
              <a:t> </a:t>
            </a:r>
            <a:r>
              <a:rPr lang="en-US" dirty="0" err="1" smtClean="0"/>
              <a:t>adat</a:t>
            </a:r>
            <a:r>
              <a:rPr lang="en-US" dirty="0" smtClean="0"/>
              <a:t>/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kehidupan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mendetail</a:t>
            </a:r>
            <a:r>
              <a:rPr lang="en-US" dirty="0" smtClean="0"/>
              <a:t>/</a:t>
            </a:r>
            <a:r>
              <a:rPr lang="en-US" dirty="0" err="1" smtClean="0"/>
              <a:t>menyeluruh</a:t>
            </a:r>
            <a:r>
              <a:rPr lang="en-US" dirty="0" smtClean="0"/>
              <a:t>, </a:t>
            </a:r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bercabang-cabang</a:t>
            </a:r>
            <a:r>
              <a:rPr lang="en-US" dirty="0" smtClean="0"/>
              <a:t>,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digresi</a:t>
            </a:r>
            <a:r>
              <a:rPr lang="en-US" dirty="0" smtClean="0"/>
              <a:t> (</a:t>
            </a:r>
            <a:r>
              <a:rPr lang="en-US" dirty="0" err="1" smtClean="0"/>
              <a:t>pelanturan</a:t>
            </a:r>
            <a:r>
              <a:rPr lang="en-US" dirty="0" smtClean="0"/>
              <a:t>). </a:t>
            </a:r>
          </a:p>
          <a:p>
            <a:pPr algn="just">
              <a:buFontTx/>
              <a:buNone/>
            </a:pPr>
            <a:r>
              <a:rPr lang="en-US" dirty="0" smtClean="0"/>
              <a:t>	</a:t>
            </a:r>
            <a:r>
              <a:rPr lang="en-US" dirty="0" err="1" smtClean="0"/>
              <a:t>Contoh</a:t>
            </a:r>
            <a:r>
              <a:rPr lang="en-US" dirty="0" smtClean="0"/>
              <a:t>: </a:t>
            </a:r>
            <a:r>
              <a:rPr lang="en-US" dirty="0" err="1" smtClean="0"/>
              <a:t>Layar</a:t>
            </a:r>
            <a:r>
              <a:rPr lang="en-US" dirty="0" smtClean="0"/>
              <a:t> </a:t>
            </a:r>
            <a:r>
              <a:rPr lang="en-US" dirty="0" err="1" smtClean="0"/>
              <a:t>Terkembang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Dian yang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Kunjung</a:t>
            </a:r>
            <a:r>
              <a:rPr lang="en-US" dirty="0" smtClean="0"/>
              <a:t> </a:t>
            </a:r>
            <a:r>
              <a:rPr lang="en-US" dirty="0" err="1" smtClean="0"/>
              <a:t>Padam</a:t>
            </a:r>
            <a:r>
              <a:rPr lang="en-US" dirty="0" smtClean="0"/>
              <a:t> </a:t>
            </a:r>
          </a:p>
          <a:p>
            <a:pPr algn="just">
              <a:buFontTx/>
              <a:buNone/>
            </a:pPr>
            <a:endParaRPr lang="en-US" dirty="0" smtClean="0"/>
          </a:p>
          <a:p>
            <a:pPr algn="just">
              <a:buNone/>
            </a:pPr>
            <a:endParaRPr lang="en-GB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cbfa240f18138a3602749954f835d5e1bb445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6124</TotalTime>
  <Words>554</Words>
  <Application>Microsoft Office PowerPoint</Application>
  <PresentationFormat>On-screen Show (4:3)</PresentationFormat>
  <Paragraphs>56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Solstice</vt:lpstr>
      <vt:lpstr>Slide 1</vt:lpstr>
      <vt:lpstr>Pengertian</vt:lpstr>
      <vt:lpstr>Prosa Lama</vt:lpstr>
      <vt:lpstr>Ciri-ciri prosa lama;</vt:lpstr>
      <vt:lpstr>Slide 5</vt:lpstr>
      <vt:lpstr>Bentuk prosa lama;</vt:lpstr>
      <vt:lpstr>Slide 7</vt:lpstr>
      <vt:lpstr>Prosa Baru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Tugas individu/kelompok!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DESAIN PENELITIAN</dc:title>
  <dc:creator>ACER</dc:creator>
  <cp:lastModifiedBy>Kornelius Anto</cp:lastModifiedBy>
  <cp:revision>85</cp:revision>
  <dcterms:created xsi:type="dcterms:W3CDTF">2012-01-31T10:13:07Z</dcterms:created>
  <dcterms:modified xsi:type="dcterms:W3CDTF">2016-10-10T07:26:39Z</dcterms:modified>
</cp:coreProperties>
</file>