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6" r:id="rId15"/>
    <p:sldId id="271" r:id="rId16"/>
    <p:sldId id="272" r:id="rId17"/>
    <p:sldId id="273" r:id="rId18"/>
    <p:sldId id="274" r:id="rId19"/>
    <p:sldId id="275" r:id="rId20"/>
    <p:sldId id="263" r:id="rId21"/>
    <p:sldId id="265" r:id="rId2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224" autoAdjust="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C1CA-AFA9-4615-BE05-55D9F758D066}" type="datetimeFigureOut">
              <a:rPr lang="id-ID" smtClean="0"/>
              <a:pPr/>
              <a:t>27/10/2014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39DE80D-44C9-428E-AE14-864ABEFE1D8C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C1CA-AFA9-4615-BE05-55D9F758D066}" type="datetimeFigureOut">
              <a:rPr lang="id-ID" smtClean="0"/>
              <a:pPr/>
              <a:t>27/10/2014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E80D-44C9-428E-AE14-864ABEFE1D8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39DE80D-44C9-428E-AE14-864ABEFE1D8C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C1CA-AFA9-4615-BE05-55D9F758D066}" type="datetimeFigureOut">
              <a:rPr lang="id-ID" smtClean="0"/>
              <a:pPr/>
              <a:t>27/10/2014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C1CA-AFA9-4615-BE05-55D9F758D066}" type="datetimeFigureOut">
              <a:rPr lang="id-ID" smtClean="0"/>
              <a:pPr/>
              <a:t>27/10/2014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39DE80D-44C9-428E-AE14-864ABEFE1D8C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C1CA-AFA9-4615-BE05-55D9F758D066}" type="datetimeFigureOut">
              <a:rPr lang="id-ID" smtClean="0"/>
              <a:pPr/>
              <a:t>27/10/2014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39DE80D-44C9-428E-AE14-864ABEFE1D8C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EE0C1CA-AFA9-4615-BE05-55D9F758D066}" type="datetimeFigureOut">
              <a:rPr lang="id-ID" smtClean="0"/>
              <a:pPr/>
              <a:t>27/10/2014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E80D-44C9-428E-AE14-864ABEFE1D8C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C1CA-AFA9-4615-BE05-55D9F758D066}" type="datetimeFigureOut">
              <a:rPr lang="id-ID" smtClean="0"/>
              <a:pPr/>
              <a:t>27/10/2014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39DE80D-44C9-428E-AE14-864ABEFE1D8C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C1CA-AFA9-4615-BE05-55D9F758D066}" type="datetimeFigureOut">
              <a:rPr lang="id-ID" smtClean="0"/>
              <a:pPr/>
              <a:t>27/10/2014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39DE80D-44C9-428E-AE14-864ABEFE1D8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C1CA-AFA9-4615-BE05-55D9F758D066}" type="datetimeFigureOut">
              <a:rPr lang="id-ID" smtClean="0"/>
              <a:pPr/>
              <a:t>27/10/2014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9DE80D-44C9-428E-AE14-864ABEFE1D8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39DE80D-44C9-428E-AE14-864ABEFE1D8C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C1CA-AFA9-4615-BE05-55D9F758D066}" type="datetimeFigureOut">
              <a:rPr lang="id-ID" smtClean="0"/>
              <a:pPr/>
              <a:t>27/10/2014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39DE80D-44C9-428E-AE14-864ABEFE1D8C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EE0C1CA-AFA9-4615-BE05-55D9F758D066}" type="datetimeFigureOut">
              <a:rPr lang="id-ID" smtClean="0"/>
              <a:pPr/>
              <a:t>27/10/2014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EE0C1CA-AFA9-4615-BE05-55D9F758D066}" type="datetimeFigureOut">
              <a:rPr lang="id-ID" smtClean="0"/>
              <a:pPr/>
              <a:t>27/10/2014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39DE80D-44C9-428E-AE14-864ABEFE1D8C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LUKAS 2:41-52</a:t>
            </a:r>
          </a:p>
          <a:p>
            <a:r>
              <a:rPr lang="id-ID" sz="3200" dirty="0" smtClean="0"/>
              <a:t>KELUARAN 20:12</a:t>
            </a:r>
          </a:p>
          <a:p>
            <a:r>
              <a:rPr lang="id-ID" sz="3200" dirty="0" smtClean="0"/>
              <a:t>KEJADIAN 4:1-16</a:t>
            </a:r>
            <a:endParaRPr lang="id-ID" sz="32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	</a:t>
            </a:r>
            <a:r>
              <a:rPr lang="id-ID" sz="4900" dirty="0" smtClean="0"/>
              <a:t>TANGGUNG JAWAB KU TERHADAP KELUARGA</a:t>
            </a:r>
            <a:r>
              <a:rPr lang="id-ID" dirty="0" smtClean="0"/>
              <a:t/>
            </a:r>
            <a:br>
              <a:rPr lang="id-ID" dirty="0" smtClean="0"/>
            </a:b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2. Perkembangan moral-etika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Pada usia ini,remaja:</a:t>
            </a:r>
          </a:p>
          <a:p>
            <a:r>
              <a:rPr lang="id-ID" dirty="0" smtClean="0"/>
              <a:t>-penekanannya adalah siapa yang memegang kekuasaan,merasa perlu </a:t>
            </a:r>
            <a:r>
              <a:rPr lang="id-ID" dirty="0" smtClean="0"/>
              <a:t>untuk </a:t>
            </a:r>
            <a:r>
              <a:rPr lang="id-ID" dirty="0" smtClean="0"/>
              <a:t>dihormati</a:t>
            </a:r>
          </a:p>
          <a:p>
            <a:r>
              <a:rPr lang="id-ID" dirty="0" smtClean="0"/>
              <a:t>-mulai senang menegakkan hukum dan disiplin</a:t>
            </a:r>
          </a:p>
          <a:p>
            <a:r>
              <a:rPr lang="id-ID" dirty="0" smtClean="0"/>
              <a:t>-gemar memperhatikan kewajiban yang harus dilakukan </a:t>
            </a:r>
          </a:p>
          <a:p>
            <a:r>
              <a:rPr lang="id-ID" dirty="0" smtClean="0"/>
              <a:t>-memperhatikan tata kehidupan sosial serta keamanan diri</a:t>
            </a:r>
          </a:p>
          <a:p>
            <a:r>
              <a:rPr lang="id-ID" dirty="0" smtClean="0"/>
              <a:t>- menghormati orang yang memelihara aturan masyarakat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3. Perkembangan ego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Pada masa ini, remaja:</a:t>
            </a:r>
          </a:p>
          <a:p>
            <a:r>
              <a:rPr lang="id-ID" dirty="0" smtClean="0"/>
              <a:t>- dalam situasi ini ingin memiliki identitas pribadi</a:t>
            </a:r>
          </a:p>
          <a:p>
            <a:r>
              <a:rPr lang="id-ID" dirty="0" smtClean="0"/>
              <a:t>- belajar memberikan loyalitas terhadap suatu kelompok yang menjadi bagian identitas (teman, ideologi, keyakinan yang di anut)</a:t>
            </a:r>
          </a:p>
          <a:p>
            <a:r>
              <a:rPr lang="id-ID" dirty="0" smtClean="0"/>
              <a:t>- adakala juga mengevaluasi identitas yang dianggap kuno untuk dipikir ulang</a:t>
            </a:r>
          </a:p>
          <a:p>
            <a:r>
              <a:rPr lang="id-ID" dirty="0" smtClean="0"/>
              <a:t>- identitas meliputi 3 konsep diri: seksual, pekerjaan dan sosial.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4</a:t>
            </a:r>
            <a:r>
              <a:rPr lang="id-ID" dirty="0" smtClean="0"/>
              <a:t>. </a:t>
            </a:r>
            <a:r>
              <a:rPr lang="id-ID" dirty="0" smtClean="0"/>
              <a:t>Perkembangan iman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/>
              <a:t>Pada masa ini, remaja:</a:t>
            </a:r>
          </a:p>
          <a:p>
            <a:r>
              <a:rPr lang="id-ID" dirty="0" smtClean="0"/>
              <a:t>- membentuk sikap terhadap hidup melalui apa yang dipercayai keluarga sendiri menuju pandangan di luar diri dan keluarga.</a:t>
            </a:r>
          </a:p>
          <a:p>
            <a:r>
              <a:rPr lang="id-ID" dirty="0" smtClean="0"/>
              <a:t>- merasa bahwa Allah adalah pribadi yang paling berperan dalam hidupnya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Hubungan antara dengan anak: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- orang tua memahami bahwa keinginan untuk bebas dan berdiri sendiri merupakan bagian dari pertumbuhan remaja</a:t>
            </a:r>
          </a:p>
          <a:p>
            <a:r>
              <a:rPr lang="id-ID" dirty="0" smtClean="0"/>
              <a:t>- seorang anak tidak akan bertumbuh dewasa jika masih bergantung pada pikiran orang tua</a:t>
            </a:r>
          </a:p>
          <a:p>
            <a:r>
              <a:rPr lang="id-ID" dirty="0" smtClean="0"/>
              <a:t>- tetapi, </a:t>
            </a:r>
          </a:p>
          <a:p>
            <a:r>
              <a:rPr lang="id-ID" dirty="0" smtClean="0"/>
              <a:t>- anak juga perlu untuk mempertimbangkan damak dan konsekuensi keputusan si anak.</a:t>
            </a:r>
          </a:p>
          <a:p>
            <a:r>
              <a:rPr lang="id-ID" dirty="0" smtClean="0"/>
              <a:t>- orang tua perlu untuk memberikan pendapat sesuai dengan pengalaman dalam kehidupan.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4800" dirty="0" smtClean="0"/>
              <a:t>Hafalkan ayat berikut</a:t>
            </a:r>
            <a:endParaRPr lang="id-ID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sz="6600" dirty="0" smtClean="0"/>
              <a:t>-</a:t>
            </a:r>
            <a:r>
              <a:rPr lang="id-ID" sz="5400" dirty="0" smtClean="0"/>
              <a:t>keluaran 20: 12</a:t>
            </a:r>
          </a:p>
          <a:p>
            <a:r>
              <a:rPr lang="id-ID" sz="5400" dirty="0" smtClean="0"/>
              <a:t>-amsal 23:22</a:t>
            </a:r>
          </a:p>
          <a:p>
            <a:r>
              <a:rPr lang="id-ID" sz="5400" dirty="0" smtClean="0"/>
              <a:t>-amsal 4:1</a:t>
            </a:r>
          </a:p>
          <a:p>
            <a:r>
              <a:rPr lang="id-ID" sz="5400" dirty="0" smtClean="0"/>
              <a:t>-amsal 3:5</a:t>
            </a:r>
            <a:endParaRPr lang="id-ID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- baik anak dengan orang tua harus ada sikap terbuka, sehingga hubungan dan tanggung jawab orang tua dan anak dapat berjalan dengan baik.</a:t>
            </a:r>
          </a:p>
          <a:p>
            <a:r>
              <a:rPr lang="id-ID" dirty="0" smtClean="0"/>
              <a:t>-dalam kitab keluaran 20:1-17 (khususnya ayat 12), hormat yang dimaksud:</a:t>
            </a:r>
          </a:p>
          <a:p>
            <a:r>
              <a:rPr lang="id-ID" dirty="0" smtClean="0"/>
              <a:t>a.sikap santun dan patuh terhadap orang tua (Imamat 20:9)</a:t>
            </a:r>
          </a:p>
          <a:p>
            <a:r>
              <a:rPr lang="id-ID" dirty="0" smtClean="0"/>
              <a:t>b.bertanggungjawab memelihara kelangsungan hidup keluarga (mat.15:3-6, yoh. 19:26-27)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-dalam kitab keluaran 20:1-17 (khususnya ayat 12), hormat yang dimaksud:</a:t>
            </a:r>
          </a:p>
          <a:p>
            <a:r>
              <a:rPr lang="id-ID" dirty="0" smtClean="0"/>
              <a:t>a.sikap santun dan patuh terhadap orang tua (Imamat 20:9)</a:t>
            </a:r>
          </a:p>
          <a:p>
            <a:r>
              <a:rPr lang="id-ID" dirty="0" smtClean="0"/>
              <a:t>b.bertanggungjawab memelihara kelangsungan hidup keluarga (mat.15:3-6, yoh. 19:26-27)</a:t>
            </a:r>
          </a:p>
          <a:p>
            <a:r>
              <a:rPr lang="id-ID" dirty="0" smtClean="0"/>
              <a:t>c.menghargai </a:t>
            </a:r>
            <a:r>
              <a:rPr lang="id-ID" dirty="0" smtClean="0"/>
              <a:t>dan mengetahui kewibawaan orang tua, berarti mengakui bahwa orangtua ditugaskan oleh Tuhan untuk menjadi pendidik anak.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Belajar dari Alkitab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Bacalah: kejadian 4:1-16, kemudian diskusikan pertanyaan berikut dengan teman sebangkumu!</a:t>
            </a:r>
          </a:p>
          <a:p>
            <a:r>
              <a:rPr lang="id-ID" dirty="0" smtClean="0"/>
              <a:t>1. Bagaimana hubungan bersaudara antara Kain dan Habel?</a:t>
            </a:r>
          </a:p>
          <a:p>
            <a:r>
              <a:rPr lang="id-ID" dirty="0" smtClean="0"/>
              <a:t>2. Apa yang melatar belakangi sikap Kain yang membunuh Habel?</a:t>
            </a:r>
          </a:p>
          <a:p>
            <a:r>
              <a:rPr lang="id-ID" dirty="0" smtClean="0"/>
              <a:t>3. Apa yang kamu pelajari setelah membaca kisah ini?</a:t>
            </a:r>
          </a:p>
          <a:p>
            <a:r>
              <a:rPr lang="id-ID" dirty="0" smtClean="0"/>
              <a:t>4. Bagaimanakah seharusnya hubungan bersaudara yang baik?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Janji </a:t>
            </a:r>
            <a:r>
              <a:rPr lang="id-ID" dirty="0" smtClean="0"/>
              <a:t>ku sebagai anak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Buatlah komitmen/janji kepada diri sendiri untuk menghormati orang tua sesuai firman Tuhan!</a:t>
            </a:r>
          </a:p>
          <a:p>
            <a:pPr>
              <a:buNone/>
            </a:pP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2" y="2643182"/>
          <a:ext cx="8215370" cy="3577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531"/>
                <a:gridCol w="4171839"/>
              </a:tblGrid>
              <a:tr h="419698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Sikap yang saya lakukan yang menyakiti orang tua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Komitmen saya</a:t>
                      </a:r>
                      <a:endParaRPr lang="id-ID" dirty="0"/>
                    </a:p>
                  </a:txBody>
                  <a:tcPr/>
                </a:tc>
              </a:tr>
              <a:tr h="419698">
                <a:tc>
                  <a:txBody>
                    <a:bodyPr/>
                    <a:lstStyle/>
                    <a:p>
                      <a:r>
                        <a:rPr lang="id-ID" dirty="0" smtClean="0"/>
                        <a:t>1.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1.</a:t>
                      </a:r>
                      <a:endParaRPr lang="id-ID" dirty="0"/>
                    </a:p>
                  </a:txBody>
                  <a:tcPr/>
                </a:tc>
              </a:tr>
              <a:tr h="419698">
                <a:tc>
                  <a:txBody>
                    <a:bodyPr/>
                    <a:lstStyle/>
                    <a:p>
                      <a:r>
                        <a:rPr lang="id-ID" dirty="0" smtClean="0"/>
                        <a:t>2.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2.</a:t>
                      </a:r>
                      <a:endParaRPr lang="id-ID" dirty="0"/>
                    </a:p>
                  </a:txBody>
                  <a:tcPr/>
                </a:tc>
              </a:tr>
              <a:tr h="419698">
                <a:tc>
                  <a:txBody>
                    <a:bodyPr/>
                    <a:lstStyle/>
                    <a:p>
                      <a:r>
                        <a:rPr lang="id-ID" dirty="0" smtClean="0"/>
                        <a:t>3.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3.</a:t>
                      </a:r>
                      <a:endParaRPr lang="id-ID" dirty="0"/>
                    </a:p>
                  </a:txBody>
                  <a:tcPr/>
                </a:tc>
              </a:tr>
              <a:tr h="419698">
                <a:tc>
                  <a:txBody>
                    <a:bodyPr/>
                    <a:lstStyle/>
                    <a:p>
                      <a:r>
                        <a:rPr lang="id-ID" dirty="0" smtClean="0"/>
                        <a:t>4.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4.</a:t>
                      </a:r>
                      <a:endParaRPr lang="id-ID" dirty="0"/>
                    </a:p>
                  </a:txBody>
                  <a:tcPr/>
                </a:tc>
              </a:tr>
              <a:tr h="419698">
                <a:tc>
                  <a:txBody>
                    <a:bodyPr/>
                    <a:lstStyle/>
                    <a:p>
                      <a:r>
                        <a:rPr lang="id-ID" dirty="0" smtClean="0"/>
                        <a:t>5.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5.</a:t>
                      </a:r>
                      <a:endParaRPr lang="id-ID" dirty="0"/>
                    </a:p>
                  </a:txBody>
                  <a:tcPr/>
                </a:tc>
              </a:tr>
              <a:tr h="419698">
                <a:tc>
                  <a:txBody>
                    <a:bodyPr/>
                    <a:lstStyle/>
                    <a:p>
                      <a:r>
                        <a:rPr lang="id-ID" dirty="0" smtClean="0"/>
                        <a:t>6.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6.</a:t>
                      </a:r>
                      <a:endParaRPr lang="id-ID" dirty="0"/>
                    </a:p>
                  </a:txBody>
                  <a:tcPr/>
                </a:tc>
              </a:tr>
              <a:tr h="419698">
                <a:tc>
                  <a:txBody>
                    <a:bodyPr/>
                    <a:lstStyle/>
                    <a:p>
                      <a:r>
                        <a:rPr lang="id-ID" dirty="0" smtClean="0"/>
                        <a:t>7.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7.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Tugas/proyek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1. Carilah lagu rakyat Minangkabau, Sumatera Barat yang berjudul “Malin Kundang Anak Durhaka”!</a:t>
            </a:r>
          </a:p>
          <a:p>
            <a:r>
              <a:rPr lang="id-ID" dirty="0" smtClean="0"/>
              <a:t>2. Analisalah lirik lagu tersebut dan berikan komentarmu!</a:t>
            </a:r>
          </a:p>
          <a:p>
            <a:r>
              <a:rPr lang="id-ID" dirty="0" smtClean="0"/>
              <a:t>3. Simpulkan apa yang seharusnya kamu lakukan kepada orang tua, khusunya kepada ibu!</a:t>
            </a:r>
          </a:p>
          <a:p>
            <a:r>
              <a:rPr lang="id-ID" dirty="0" smtClean="0"/>
              <a:t>Di ketik bukan tulis tangan, kerjakan dalam waktu 2 minggu, kerjakan perkelompok.</a:t>
            </a: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A. PENGANTAR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LAGU “DI DOA IBU KU”</a:t>
            </a:r>
          </a:p>
          <a:p>
            <a:r>
              <a:rPr lang="id-ID" sz="2400" dirty="0" smtClean="0"/>
              <a:t>TANGGAPAN TERHADAP LAGU:</a:t>
            </a:r>
          </a:p>
          <a:p>
            <a:r>
              <a:rPr lang="id-ID" sz="2400" dirty="0" smtClean="0"/>
              <a:t>1. NYANYIKAN LAGU TERSEBUT KEMUDIAN HAYATI MAKNANYA</a:t>
            </a:r>
          </a:p>
          <a:p>
            <a:r>
              <a:rPr lang="id-ID" sz="2400" dirty="0" smtClean="0"/>
              <a:t>2. PESAN APA YANG KAMU DAPAT DARI LAGU DI ATAS?</a:t>
            </a:r>
          </a:p>
          <a:p>
            <a:r>
              <a:rPr lang="id-ID" sz="2400" dirty="0" smtClean="0"/>
              <a:t>3. BAGAIMANA  TANGGAPAN KAMU TERHADAP KASIH DARI AYAH DAN IBU YANG SUDAH KAMU TERIMA?</a:t>
            </a:r>
            <a:endParaRPr lang="id-ID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Untuk mengerti tentang hubungan yang baik antara orang tua dan anak,baca lah artikel berikut!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pertanyaan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1. menurut kamu, bagaimana sikap anak terhadap ayahnya?</a:t>
            </a:r>
          </a:p>
          <a:p>
            <a:r>
              <a:rPr lang="id-ID" dirty="0" smtClean="0"/>
              <a:t>2.Apa pesan yang kamu dapat dari bacaan di atas?</a:t>
            </a:r>
          </a:p>
          <a:p>
            <a:r>
              <a:rPr lang="id-ID" dirty="0" smtClean="0"/>
              <a:t>3.Apa yang kamu lakukan mulai sekarang kepada orang tua kamu?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0"/>
            <a:ext cx="8534400" cy="1285860"/>
          </a:xfrm>
        </p:spPr>
        <p:txBody>
          <a:bodyPr>
            <a:normAutofit/>
          </a:bodyPr>
          <a:lstStyle/>
          <a:p>
            <a:r>
              <a:rPr lang="id-ID" dirty="0" smtClean="0"/>
              <a:t>B. TANGGUNG JAWAB ANAK TERHADAP KELUARGA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1. </a:t>
            </a:r>
            <a:r>
              <a:rPr lang="id-ID" u="sng" dirty="0" smtClean="0"/>
              <a:t>ANAK DAN KELUARGA</a:t>
            </a:r>
          </a:p>
          <a:p>
            <a:r>
              <a:rPr lang="id-ID" dirty="0" smtClean="0"/>
              <a:t>TAHUKAH KAMU ADALAH ANUGERAH TERINDAH DALAM HIDUP ORANG TUA MU?</a:t>
            </a:r>
          </a:p>
          <a:p>
            <a:r>
              <a:rPr lang="id-ID" dirty="0" smtClean="0"/>
              <a:t>MUNGKIN TIDAK KAMU SADARI BAHWA DALAM SETIAP DOA DAN HARAPAN KAMU SELALU DI SEBUT.</a:t>
            </a:r>
          </a:p>
          <a:p>
            <a:r>
              <a:rPr lang="id-ID" dirty="0" smtClean="0"/>
              <a:t>APAKAH DALAM DOA MU SELALU MENYEBUT AYAH DAN IBU MU?</a:t>
            </a: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/>
              <a:t>Anak menjadi sosok penting yang di dambakan orang tua dalam keluarga. </a:t>
            </a:r>
          </a:p>
          <a:p>
            <a:r>
              <a:rPr lang="id-ID" sz="2400" dirty="0" smtClean="0"/>
              <a:t>Orang tua melaksanakan tugas dan kewajibannya sebagai ayah dan ibu sejak dalam kandungan sampai kamu menikah.</a:t>
            </a:r>
          </a:p>
          <a:p>
            <a:r>
              <a:rPr lang="id-ID" sz="2400" dirty="0" smtClean="0"/>
              <a:t>Hal ini tidak gampang, membutuhkan kesabaran, kerja keras dan tanggung jawab yang besar untuk kebutuhan anak yang harus dipenuhi.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u="sng" dirty="0" smtClean="0"/>
              <a:t>2. Tanggung jawab anak</a:t>
            </a:r>
          </a:p>
          <a:p>
            <a:r>
              <a:rPr lang="id-ID" dirty="0" smtClean="0"/>
              <a:t>Sikap hormat terhadap orang tua merupakan salah satu tugas moral yang harus dilakukan oleh anak sepanjang hidupnya.</a:t>
            </a:r>
          </a:p>
          <a:p>
            <a:r>
              <a:rPr lang="id-ID" dirty="0" smtClean="0"/>
              <a:t>Sejak masa perjanjian lama sampai perjanjian baru, sikap ini ditekankan sebagai perintah yang harus dilakukan</a:t>
            </a: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Yang banyak terjadi sekarang, banyak anak yang membangkang kepada orang tua,karena mengganggap sikap orang tua yang ketinggalan zaman, tidak banyak tahu apa-apa.</a:t>
            </a:r>
          </a:p>
          <a:p>
            <a:r>
              <a:rPr lang="id-ID" dirty="0" smtClean="0"/>
              <a:t>Benarkah demikian?</a:t>
            </a:r>
          </a:p>
          <a:p>
            <a:r>
              <a:rPr lang="id-ID" dirty="0" smtClean="0"/>
              <a:t>Biasanya orang tua melarang, menyuruh, menasihati, anak cenderung menjauhkan diri seolah-olah membuat tembok pemisah antara mereka.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Anak merasa ingin bebas, ingin mempunyai pandangan sendiri, sehingga kurang suka dengan aturan yang diberikan orang tua.</a:t>
            </a:r>
          </a:p>
          <a:p>
            <a:r>
              <a:rPr lang="id-ID" dirty="0" smtClean="0"/>
              <a:t>Keinginan untuk bebas sering menimbulkan kejengkelan dan salah paham antara anak dan orang tua</a:t>
            </a:r>
          </a:p>
          <a:p>
            <a:r>
              <a:rPr lang="id-ID" dirty="0" smtClean="0"/>
              <a:t>Mengapa demikian?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Untuk memahami masa remaja, dan untuk menghindari konflik-konflik yang seharusnya tidak terjadi.</a:t>
            </a:r>
          </a:p>
          <a:p>
            <a:r>
              <a:rPr lang="id-ID" dirty="0" smtClean="0"/>
              <a:t>Minimal ada 4 yang harus dipahami, yaitu:</a:t>
            </a:r>
          </a:p>
          <a:p>
            <a:r>
              <a:rPr lang="id-ID" dirty="0" smtClean="0"/>
              <a:t>1.perkembangan kognitif</a:t>
            </a:r>
          </a:p>
          <a:p>
            <a:r>
              <a:rPr lang="id-ID" dirty="0" smtClean="0"/>
              <a:t>2.perkembangan moral etika</a:t>
            </a:r>
          </a:p>
          <a:p>
            <a:r>
              <a:rPr lang="id-ID" dirty="0" smtClean="0"/>
              <a:t>3. perkembangan ego</a:t>
            </a:r>
          </a:p>
          <a:p>
            <a:r>
              <a:rPr lang="id-ID" dirty="0" smtClean="0"/>
              <a:t>4. perkembangan iman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 Perkembangan kognitif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Pada usia ini remaja:</a:t>
            </a:r>
          </a:p>
          <a:p>
            <a:r>
              <a:rPr lang="id-ID" dirty="0" smtClean="0"/>
              <a:t>-memasuki tahapan kematangan intelek</a:t>
            </a:r>
          </a:p>
          <a:p>
            <a:r>
              <a:rPr lang="id-ID" dirty="0" smtClean="0"/>
              <a:t>-memasuki dunia ide-ide</a:t>
            </a:r>
          </a:p>
          <a:p>
            <a:r>
              <a:rPr lang="id-ID" dirty="0" smtClean="0"/>
              <a:t>Mampu memecahkan masalah secara sistematis</a:t>
            </a:r>
          </a:p>
          <a:p>
            <a:r>
              <a:rPr lang="id-ID" dirty="0" smtClean="0"/>
              <a:t>Berpikir abstrak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688</TotalTime>
  <Words>910</Words>
  <Application>Microsoft Office PowerPoint</Application>
  <PresentationFormat>On-screen Show (4:3)</PresentationFormat>
  <Paragraphs>109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 TANGGUNG JAWAB KU TERHADAP KELUARGA </vt:lpstr>
      <vt:lpstr>A. PENGANTAR</vt:lpstr>
      <vt:lpstr>B. TANGGUNG JAWAB ANAK TERHADAP KELUARGA</vt:lpstr>
      <vt:lpstr>Slide 4</vt:lpstr>
      <vt:lpstr>Slide 5</vt:lpstr>
      <vt:lpstr>Slide 6</vt:lpstr>
      <vt:lpstr>Slide 7</vt:lpstr>
      <vt:lpstr>Slide 8</vt:lpstr>
      <vt:lpstr>1. Perkembangan kognitif</vt:lpstr>
      <vt:lpstr>2. Perkembangan moral-etika</vt:lpstr>
      <vt:lpstr>3. Perkembangan ego</vt:lpstr>
      <vt:lpstr>4. Perkembangan iman</vt:lpstr>
      <vt:lpstr>Hubungan antara dengan anak:</vt:lpstr>
      <vt:lpstr>Hafalkan ayat berikut</vt:lpstr>
      <vt:lpstr>Slide 15</vt:lpstr>
      <vt:lpstr>Slide 16</vt:lpstr>
      <vt:lpstr>Belajar dari Alkitab</vt:lpstr>
      <vt:lpstr>Janji ku sebagai anak</vt:lpstr>
      <vt:lpstr>Tugas/proyek</vt:lpstr>
      <vt:lpstr>Slide 20</vt:lpstr>
      <vt:lpstr>pertanyaan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TANGGUNG JAWAB KU TERHADAP KELUARGA</dc:title>
  <dc:creator>Asus</dc:creator>
  <cp:lastModifiedBy>Asus</cp:lastModifiedBy>
  <cp:revision>54</cp:revision>
  <dcterms:created xsi:type="dcterms:W3CDTF">2014-10-20T01:05:35Z</dcterms:created>
  <dcterms:modified xsi:type="dcterms:W3CDTF">2014-10-27T07:24:14Z</dcterms:modified>
</cp:coreProperties>
</file>