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image/png" Extension="png"/>
  <Default ContentType="application/vnd.openxmlformats-package.relationships+xml" Extension="rels"/>
  <Default ContentType="application/xml" Extension="xml"/>
  <Default ContentType="image/jpeg" Extension="jpeg"/>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4.xml"/>
  <Override ContentType="application/vnd.openxmlformats-officedocument.presentationml.slideLayout+xml" PartName="/ppt/slideLayouts/slideLayout9.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theme+xml" PartName="/ppt/theme/theme1.xml"/>
  <Override ContentType="application/vnd.openxmlformats-officedocument.presentationml.slide+xml" PartName="/ppt/slides/slide8.xml"/>
  <Override ContentType="application/vnd.openxmlformats-officedocument.presentationml.slide+xml" PartName="/ppt/slides/slide10.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3.xml"/>
  <Override ContentType="application/vnd.openxmlformats-officedocument.presentationml.slide+xml" PartName="/ppt/slides/slide27.xml"/>
  <Override ContentType="application/vnd.openxmlformats-officedocument.presentationml.slide+xml" PartName="/ppt/slides/slide39.xml"/>
  <Override ContentType="application/vnd.openxmlformats-officedocument.presentationml.slide+xml" PartName="/ppt/slides/slide23.xml"/>
  <Override ContentType="application/vnd.openxmlformats-officedocument.presentationml.slide+xml" PartName="/ppt/slides/slide38.xml"/>
  <Override ContentType="application/vnd.openxmlformats-officedocument.presentationml.slide+xml" PartName="/ppt/slides/slide19.xml"/>
  <Override ContentType="application/vnd.openxmlformats-officedocument.presentationml.slide+xml" PartName="/ppt/slides/slide30.xml"/>
  <Override ContentType="application/vnd.openxmlformats-officedocument.presentationml.slide+xml" PartName="/ppt/slides/slide43.xml"/>
  <Override ContentType="application/vnd.openxmlformats-officedocument.presentationml.slide+xml" PartName="/ppt/slides/slide5.xml"/>
  <Override ContentType="application/vnd.openxmlformats-officedocument.presentationml.slide+xml" PartName="/ppt/slides/slide25.xml"/>
  <Override ContentType="application/vnd.openxmlformats-officedocument.presentationml.slide+xml" PartName="/ppt/slides/slide45.xml"/>
  <Override ContentType="application/vnd.openxmlformats-officedocument.presentationml.slide+xml" PartName="/ppt/slides/slide2.xml"/>
  <Override ContentType="application/vnd.openxmlformats-officedocument.presentationml.slide+xml" PartName="/ppt/slides/slide33.xml"/>
  <Override ContentType="application/vnd.openxmlformats-officedocument.presentationml.slide+xml" PartName="/ppt/slides/slide31.xml"/>
  <Override ContentType="application/vnd.openxmlformats-officedocument.presentationml.slide+xml" PartName="/ppt/slides/slide29.xml"/>
  <Override ContentType="application/vnd.openxmlformats-officedocument.presentationml.slide+xml" PartName="/ppt/slides/slide3.xml"/>
  <Override ContentType="application/vnd.openxmlformats-officedocument.presentationml.slide+xml" PartName="/ppt/slides/slide37.xml"/>
  <Override ContentType="application/vnd.openxmlformats-officedocument.presentationml.slide+xml" PartName="/ppt/slides/slide44.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5.xml"/>
  <Override ContentType="application/vnd.openxmlformats-officedocument.presentationml.slide+xml" PartName="/ppt/slides/slide22.xml"/>
  <Override ContentType="application/vnd.openxmlformats-officedocument.presentationml.slide+xml" PartName="/ppt/slides/slide36.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26.xml"/>
  <Override ContentType="application/vnd.openxmlformats-officedocument.presentationml.slide+xml" PartName="/ppt/slides/slide32.xml"/>
  <Override ContentType="application/vnd.openxmlformats-officedocument.presentationml.slide+xml" PartName="/ppt/slides/slide4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20.xml"/>
  <Override ContentType="application/vnd.openxmlformats-officedocument.presentationml.slide+xml" PartName="/ppt/slides/slide6.xml"/>
  <Override ContentType="application/vnd.openxmlformats-officedocument.presentationml.slide+xml" PartName="/ppt/slides/slide42.xml"/>
  <Override ContentType="application/vnd.openxmlformats-officedocument.presentationml.slide+xml" PartName="/ppt/slides/slide1.xml"/>
  <Override ContentType="application/vnd.openxmlformats-officedocument.presentationml.slide+xml" PartName="/ppt/slides/slide24.xml"/>
  <Override ContentType="application/vnd.openxmlformats-officedocument.presentationml.slide+xml" PartName="/ppt/slides/slide12.xml"/>
  <Override ContentType="application/vnd.openxmlformats-officedocument.presentationml.slide+xml" PartName="/ppt/slides/slide40.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Lst>
  <p:sldSz cy="6858000" cx="9144000"/>
  <p:notesSz cx="6858000" cy="9144000"/>
  <p:defaultTextStyle>
    <a:defPPr lvl="0">
      <a:defRPr lang="en-US"/>
    </a:defPPr>
    <a:lvl1pPr lvl="0" rtl="0" algn="ctr" fontAlgn="base">
      <a:spcBef>
        <a:spcPct val="0"/>
      </a:spcBef>
      <a:spcAft>
        <a:spcPct val="0"/>
      </a:spcAft>
      <a:defRPr kern="1200">
        <a:solidFill>
          <a:schemeClr val="tx1"/>
        </a:solidFill>
        <a:latin typeface="Arial" charset="0"/>
        <a:ea typeface="+mn-ea"/>
        <a:cs typeface="+mn-cs"/>
      </a:defRPr>
    </a:lvl1pPr>
    <a:lvl2pPr lvl="1" marL="457200" rtl="0" algn="ctr" fontAlgn="base">
      <a:spcBef>
        <a:spcPct val="0"/>
      </a:spcBef>
      <a:spcAft>
        <a:spcPct val="0"/>
      </a:spcAft>
      <a:defRPr kern="1200">
        <a:solidFill>
          <a:schemeClr val="tx1"/>
        </a:solidFill>
        <a:latin typeface="Arial" charset="0"/>
        <a:ea typeface="+mn-ea"/>
        <a:cs typeface="+mn-cs"/>
      </a:defRPr>
    </a:lvl2pPr>
    <a:lvl3pPr lvl="2" marL="914400" rtl="0" algn="ctr" fontAlgn="base">
      <a:spcBef>
        <a:spcPct val="0"/>
      </a:spcBef>
      <a:spcAft>
        <a:spcPct val="0"/>
      </a:spcAft>
      <a:defRPr kern="1200">
        <a:solidFill>
          <a:schemeClr val="tx1"/>
        </a:solidFill>
        <a:latin typeface="Arial" charset="0"/>
        <a:ea typeface="+mn-ea"/>
        <a:cs typeface="+mn-cs"/>
      </a:defRPr>
    </a:lvl3pPr>
    <a:lvl4pPr lvl="3" marL="1371600" rtl="0" algn="ctr" fontAlgn="base">
      <a:spcBef>
        <a:spcPct val="0"/>
      </a:spcBef>
      <a:spcAft>
        <a:spcPct val="0"/>
      </a:spcAft>
      <a:defRPr kern="1200">
        <a:solidFill>
          <a:schemeClr val="tx1"/>
        </a:solidFill>
        <a:latin typeface="Arial" charset="0"/>
        <a:ea typeface="+mn-ea"/>
        <a:cs typeface="+mn-cs"/>
      </a:defRPr>
    </a:lvl4pPr>
    <a:lvl5pPr lvl="4" marL="1828800" rtl="0" algn="ctr" fontAlgn="base">
      <a:spcBef>
        <a:spcPct val="0"/>
      </a:spcBef>
      <a:spcAft>
        <a:spcPct val="0"/>
      </a:spcAft>
      <a:defRPr kern="1200">
        <a:solidFill>
          <a:schemeClr val="tx1"/>
        </a:solidFill>
        <a:latin typeface="Arial" charset="0"/>
        <a:ea typeface="+mn-ea"/>
        <a:cs typeface="+mn-cs"/>
      </a:defRPr>
    </a:lvl5pPr>
    <a:lvl6pPr defTabSz="914400" eaLnBrk="1" hangingPunct="1" latinLnBrk="0" lvl="5" marL="2286000" rtl="0" algn="l">
      <a:defRPr kern="1200">
        <a:solidFill>
          <a:schemeClr val="tx1"/>
        </a:solidFill>
        <a:latin typeface="Arial" charset="0"/>
        <a:ea typeface="+mn-ea"/>
        <a:cs typeface="+mn-cs"/>
      </a:defRPr>
    </a:lvl6pPr>
    <a:lvl7pPr defTabSz="914400" eaLnBrk="1" hangingPunct="1" latinLnBrk="0" lvl="6" marL="2743200" rtl="0" algn="l">
      <a:defRPr kern="1200">
        <a:solidFill>
          <a:schemeClr val="tx1"/>
        </a:solidFill>
        <a:latin typeface="Arial" charset="0"/>
        <a:ea typeface="+mn-ea"/>
        <a:cs typeface="+mn-cs"/>
      </a:defRPr>
    </a:lvl7pPr>
    <a:lvl8pPr defTabSz="914400" eaLnBrk="1" hangingPunct="1" latinLnBrk="0" lvl="7" marL="3200400" rtl="0" algn="l">
      <a:defRPr kern="1200">
        <a:solidFill>
          <a:schemeClr val="tx1"/>
        </a:solidFill>
        <a:latin typeface="Arial" charset="0"/>
        <a:ea typeface="+mn-ea"/>
        <a:cs typeface="+mn-cs"/>
      </a:defRPr>
    </a:lvl8pPr>
    <a:lvl9pPr defTabSz="914400" eaLnBrk="1" hangingPunct="1" latinLnBrk="0" lvl="8" marL="3657600" rtl="0" algn="l">
      <a:defRPr kern="1200">
        <a:solidFill>
          <a:schemeClr val="tx1"/>
        </a:solidFill>
        <a:latin typeface="Arial" charset="0"/>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2" Type="http://schemas.openxmlformats.org/officeDocument/2006/relationships/slide" Target="slides/slide9.xml"/><Relationship Id="rId38" Type="http://schemas.openxmlformats.org/officeDocument/2006/relationships/slide" Target="slides/slide35.xml"/><Relationship Id="rId15" Type="http://schemas.openxmlformats.org/officeDocument/2006/relationships/slide" Target="slides/slide12.xml"/><Relationship Id="rId46" Type="http://schemas.openxmlformats.org/officeDocument/2006/relationships/slide" Target="slides/slide43.xml"/><Relationship Id="rId25" Type="http://schemas.openxmlformats.org/officeDocument/2006/relationships/slide" Target="slides/slide22.xml"/><Relationship Id="rId29" Type="http://schemas.openxmlformats.org/officeDocument/2006/relationships/slide" Target="slides/slide26.xml"/><Relationship Id="rId13" Type="http://schemas.openxmlformats.org/officeDocument/2006/relationships/slide" Target="slides/slide10.xml"/><Relationship Id="rId8" Type="http://schemas.openxmlformats.org/officeDocument/2006/relationships/slide" Target="slides/slide5.xml"/><Relationship Id="rId35" Type="http://schemas.openxmlformats.org/officeDocument/2006/relationships/slide" Target="slides/slide32.xml"/><Relationship Id="rId4" Type="http://schemas.openxmlformats.org/officeDocument/2006/relationships/slide" Target="slides/slide1.xml"/><Relationship Id="rId42" Type="http://schemas.openxmlformats.org/officeDocument/2006/relationships/slide" Target="slides/slide39.xml"/><Relationship Id="rId9" Type="http://schemas.openxmlformats.org/officeDocument/2006/relationships/slide" Target="slides/slide6.xml"/><Relationship Id="rId31" Type="http://schemas.openxmlformats.org/officeDocument/2006/relationships/slide" Target="slides/slide28.xml"/><Relationship Id="rId48" Type="http://schemas.openxmlformats.org/officeDocument/2006/relationships/slide" Target="slides/slide45.xml"/><Relationship Id="rId43" Type="http://schemas.openxmlformats.org/officeDocument/2006/relationships/slide" Target="slides/slide40.xml"/><Relationship Id="rId33" Type="http://schemas.openxmlformats.org/officeDocument/2006/relationships/slide" Target="slides/slide30.xml"/><Relationship Id="rId44" Type="http://schemas.openxmlformats.org/officeDocument/2006/relationships/slide" Target="slides/slide41.xml"/><Relationship Id="rId5" Type="http://schemas.openxmlformats.org/officeDocument/2006/relationships/slide" Target="slides/slide2.xml"/><Relationship Id="rId24" Type="http://schemas.openxmlformats.org/officeDocument/2006/relationships/slide" Target="slides/slide21.xml"/><Relationship Id="rId36" Type="http://schemas.openxmlformats.org/officeDocument/2006/relationships/slide" Target="slides/slide33.xml"/><Relationship Id="rId23" Type="http://schemas.openxmlformats.org/officeDocument/2006/relationships/slide" Target="slides/slide20.xml"/><Relationship Id="rId2" Type="http://schemas.openxmlformats.org/officeDocument/2006/relationships/presProps" Target="presProps1.xml"/><Relationship Id="rId45" Type="http://schemas.openxmlformats.org/officeDocument/2006/relationships/slide" Target="slides/slide42.xml"/><Relationship Id="rId6" Type="http://schemas.openxmlformats.org/officeDocument/2006/relationships/slide" Target="slides/slide3.xml"/><Relationship Id="rId41" Type="http://schemas.openxmlformats.org/officeDocument/2006/relationships/slide" Target="slides/slide38.xml"/><Relationship Id="rId40" Type="http://schemas.openxmlformats.org/officeDocument/2006/relationships/slide" Target="slides/slide37.xml"/><Relationship Id="rId16" Type="http://schemas.openxmlformats.org/officeDocument/2006/relationships/slide" Target="slides/slide13.xml"/><Relationship Id="rId28" Type="http://schemas.openxmlformats.org/officeDocument/2006/relationships/slide" Target="slides/slide25.xml"/><Relationship Id="rId20" Type="http://schemas.openxmlformats.org/officeDocument/2006/relationships/slide" Target="slides/slide17.xml"/><Relationship Id="rId39" Type="http://schemas.openxmlformats.org/officeDocument/2006/relationships/slide" Target="slides/slide36.xml"/><Relationship Id="rId11" Type="http://schemas.openxmlformats.org/officeDocument/2006/relationships/slide" Target="slides/slide8.xml"/><Relationship Id="rId14" Type="http://schemas.openxmlformats.org/officeDocument/2006/relationships/slide" Target="slides/slide11.xml"/><Relationship Id="rId7" Type="http://schemas.openxmlformats.org/officeDocument/2006/relationships/slide" Target="slides/slide4.xml"/><Relationship Id="rId27" Type="http://schemas.openxmlformats.org/officeDocument/2006/relationships/slide" Target="slides/slide24.xml"/><Relationship Id="rId34" Type="http://schemas.openxmlformats.org/officeDocument/2006/relationships/slide" Target="slides/slide31.xml"/><Relationship Id="rId22" Type="http://schemas.openxmlformats.org/officeDocument/2006/relationships/slide" Target="slides/slide19.xml"/><Relationship Id="rId1" Type="http://schemas.openxmlformats.org/officeDocument/2006/relationships/theme" Target="theme/theme1.xml"/><Relationship Id="rId18" Type="http://schemas.openxmlformats.org/officeDocument/2006/relationships/slide" Target="slides/slide15.xml"/><Relationship Id="rId30" Type="http://schemas.openxmlformats.org/officeDocument/2006/relationships/slide" Target="slides/slide27.xml"/><Relationship Id="rId26" Type="http://schemas.openxmlformats.org/officeDocument/2006/relationships/slide" Target="slides/slide23.xml"/><Relationship Id="rId49" Type="http://schemas.openxmlformats.org/officeDocument/2006/relationships/slide" Target="slides/slide46.xml"/><Relationship Id="rId21" Type="http://schemas.openxmlformats.org/officeDocument/2006/relationships/slide" Target="slides/slide18.xml"/><Relationship Id="rId10" Type="http://schemas.openxmlformats.org/officeDocument/2006/relationships/slide" Target="slides/slide7.xml"/><Relationship Id="rId32" Type="http://schemas.openxmlformats.org/officeDocument/2006/relationships/slide" Target="slides/slide29.xml"/><Relationship Id="rId19" Type="http://schemas.openxmlformats.org/officeDocument/2006/relationships/slide" Target="slides/slide16.xml"/><Relationship Id="rId17" Type="http://schemas.openxmlformats.org/officeDocument/2006/relationships/slide" Target="slides/slide14.xml"/><Relationship Id="rId3" Type="http://schemas.openxmlformats.org/officeDocument/2006/relationships/slideMaster" Target="slideMasters/slideMaster1.xml"/><Relationship Id="rId37" Type="http://schemas.openxmlformats.org/officeDocument/2006/relationships/slide" Target="slides/slide34.xml"/><Relationship Id="rId47"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image" Target="../media/image17.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 Id="rId4" Type="http://schemas.openxmlformats.org/officeDocument/2006/relationships/image" Target="../media/image2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F42127B-9B01-48B0-9592-C2C6551345C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9129A1-C333-4082-ADE3-4AC14B53583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601FD5-98BE-44E7-9CFC-7DFB1D67DB8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F61B8AC-73F7-414E-9CE9-DFFFD4C2B26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43BB847-F0D1-46B6-A9DB-F9D00C91BC0B}"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8FE525D-D79E-434C-8F47-C874E9C2DD8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77FF91E-E7E4-40F1-AFB4-B0EA3CA631A2}"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CE1DB14-1ACF-4B26-9456-62EA6014669C}"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2C942D0-4E03-4B72-9A79-7515B950BB40}"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EE39064-B2CA-44AA-BD76-26E23F5C0AB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48A994-C113-4786-95E5-CF6C5E54260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038941F-A62D-4757-AEA6-CED67D8A49F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WordArt 8"/>
          <p:cNvSpPr>
            <a:spLocks noChangeArrowheads="1" noChangeShapeType="1" noTextEdit="1"/>
          </p:cNvSpPr>
          <p:nvPr/>
        </p:nvSpPr>
        <p:spPr bwMode="auto">
          <a:xfrm>
            <a:off x="2514600" y="2057400"/>
            <a:ext cx="4267200" cy="2286000"/>
          </a:xfrm>
          <a:prstGeom prst="rect">
            <a:avLst/>
          </a:prstGeom>
        </p:spPr>
        <p:txBody>
          <a:bodyPr wrap="none" fromWordArt="1">
            <a:prstTxWarp prst="textPlain">
              <a:avLst>
                <a:gd name="adj" fmla="val 50000"/>
              </a:avLst>
            </a:prstTxWarp>
          </a:bodyPr>
          <a:lstStyle/>
          <a:p>
            <a:r>
              <a:rPr lang="en-US" sz="2000" kern="10" dirty="0" err="1" smtClean="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rPr>
              <a:t>Sistem</a:t>
            </a:r>
            <a:r>
              <a:rPr lang="en-US" sz="2000" kern="10" dirty="0" smtClean="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rPr>
              <a:t> </a:t>
            </a:r>
            <a:r>
              <a:rPr lang="en-US" sz="2000" kern="10" dirty="0" err="1">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rPr>
              <a:t>Ekskresi</a:t>
            </a:r>
            <a:endParaRPr lang="en-US" sz="20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endParaRPr>
          </a:p>
        </p:txBody>
      </p:sp>
    </p:spTree>
  </p:cSld>
  <p:clrMapOvr>
    <a:masterClrMapping/>
  </p:clrMapOvr>
  <p:transition spd="slow">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Text Box 5"/>
          <p:cNvSpPr txBox="1">
            <a:spLocks noChangeArrowheads="1"/>
          </p:cNvSpPr>
          <p:nvPr/>
        </p:nvSpPr>
        <p:spPr bwMode="auto">
          <a:xfrm>
            <a:off x="2057400" y="6096000"/>
            <a:ext cx="4648200" cy="304800"/>
          </a:xfrm>
          <a:prstGeom prst="rect">
            <a:avLst/>
          </a:prstGeom>
          <a:noFill/>
          <a:ln w="9525">
            <a:noFill/>
            <a:miter lim="800000"/>
            <a:headEnd/>
            <a:tailEnd/>
          </a:ln>
          <a:effectLst/>
        </p:spPr>
        <p:txBody>
          <a:bodyPr>
            <a:spAutoFit/>
          </a:bodyPr>
          <a:lstStyle/>
          <a:p>
            <a:pPr>
              <a:spcBef>
                <a:spcPct val="50000"/>
              </a:spcBef>
            </a:pPr>
            <a:r>
              <a:rPr lang="en-US" sz="1400" b="1"/>
              <a:t>Proses pembentukan urin. </a:t>
            </a:r>
          </a:p>
        </p:txBody>
      </p:sp>
      <p:sp>
        <p:nvSpPr>
          <p:cNvPr id="38918" name="Text Box 6"/>
          <p:cNvSpPr txBox="1">
            <a:spLocks noChangeArrowheads="1"/>
          </p:cNvSpPr>
          <p:nvPr/>
        </p:nvSpPr>
        <p:spPr bwMode="auto">
          <a:xfrm>
            <a:off x="381000" y="757238"/>
            <a:ext cx="3505200" cy="1604962"/>
          </a:xfrm>
          <a:prstGeom prst="rect">
            <a:avLst/>
          </a:prstGeom>
          <a:noFill/>
          <a:ln w="9525">
            <a:noFill/>
            <a:miter lim="800000"/>
            <a:headEnd/>
            <a:tailEnd/>
          </a:ln>
          <a:effectLst/>
        </p:spPr>
        <p:txBody>
          <a:bodyPr>
            <a:spAutoFit/>
          </a:bodyPr>
          <a:lstStyle/>
          <a:p>
            <a:pPr algn="l">
              <a:spcBef>
                <a:spcPct val="50000"/>
              </a:spcBef>
            </a:pPr>
            <a:r>
              <a:rPr lang="en-US" b="1">
                <a:solidFill>
                  <a:schemeClr val="accent2"/>
                </a:solidFill>
              </a:rPr>
              <a:t>Proses pembentukan urin: </a:t>
            </a:r>
            <a:endParaRPr lang="en-US">
              <a:solidFill>
                <a:schemeClr val="accent2"/>
              </a:solidFill>
            </a:endParaRPr>
          </a:p>
          <a:p>
            <a:pPr algn="l">
              <a:spcBef>
                <a:spcPct val="50000"/>
              </a:spcBef>
              <a:buFontTx/>
              <a:buChar char="•"/>
            </a:pPr>
            <a:r>
              <a:rPr lang="en-US"/>
              <a:t> Filtrasi </a:t>
            </a:r>
          </a:p>
          <a:p>
            <a:pPr algn="l">
              <a:spcBef>
                <a:spcPct val="50000"/>
              </a:spcBef>
              <a:buFontTx/>
              <a:buChar char="•"/>
            </a:pPr>
            <a:r>
              <a:rPr lang="en-US"/>
              <a:t> Reabsorpsi </a:t>
            </a:r>
          </a:p>
          <a:p>
            <a:pPr algn="l">
              <a:spcBef>
                <a:spcPct val="50000"/>
              </a:spcBef>
              <a:buFontTx/>
              <a:buChar char="•"/>
            </a:pPr>
            <a:r>
              <a:rPr lang="en-US"/>
              <a:t> Augmentasi </a:t>
            </a:r>
          </a:p>
        </p:txBody>
      </p:sp>
      <p:pic>
        <p:nvPicPr>
          <p:cNvPr id="38919" name="Picture 7"/>
          <p:cNvPicPr>
            <a:picLocks noChangeAspect="1" noChangeArrowheads="1"/>
          </p:cNvPicPr>
          <p:nvPr/>
        </p:nvPicPr>
        <p:blipFill>
          <a:blip r:embed="rId2" cstate="print"/>
          <a:srcRect l="2953" b="10744"/>
          <a:stretch>
            <a:fillRect/>
          </a:stretch>
        </p:blipFill>
        <p:spPr bwMode="auto">
          <a:xfrm>
            <a:off x="381000" y="2760663"/>
            <a:ext cx="8305800" cy="3411537"/>
          </a:xfrm>
          <a:prstGeom prst="rect">
            <a:avLst/>
          </a:prstGeom>
          <a:noFill/>
          <a:ln w="9525">
            <a:noFill/>
            <a:miter lim="800000"/>
            <a:headEnd/>
            <a:tailEnd/>
          </a:ln>
          <a:effectLst/>
        </p:spPr>
      </p:pic>
    </p:spTree>
  </p:cSld>
  <p:clrMapOvr>
    <a:masterClrMapping/>
  </p:clrMapOvr>
  <p:transition spd="slow">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Text Box 5"/>
          <p:cNvSpPr txBox="1">
            <a:spLocks noChangeArrowheads="1"/>
          </p:cNvSpPr>
          <p:nvPr/>
        </p:nvSpPr>
        <p:spPr bwMode="auto">
          <a:xfrm>
            <a:off x="1295400" y="5715000"/>
            <a:ext cx="3276600" cy="517525"/>
          </a:xfrm>
          <a:prstGeom prst="rect">
            <a:avLst/>
          </a:prstGeom>
          <a:noFill/>
          <a:ln w="9525">
            <a:noFill/>
            <a:miter lim="800000"/>
            <a:headEnd/>
            <a:tailEnd/>
          </a:ln>
          <a:effectLst/>
        </p:spPr>
        <p:txBody>
          <a:bodyPr>
            <a:spAutoFit/>
          </a:bodyPr>
          <a:lstStyle/>
          <a:p>
            <a:pPr algn="l">
              <a:spcBef>
                <a:spcPct val="50000"/>
              </a:spcBef>
            </a:pPr>
            <a:r>
              <a:rPr lang="en-US" sz="1400" b="1"/>
              <a:t>Pengaruh hormon ADH dalam proses pembentukan urin. </a:t>
            </a:r>
          </a:p>
        </p:txBody>
      </p:sp>
      <p:sp>
        <p:nvSpPr>
          <p:cNvPr id="39942" name="Text Box 6"/>
          <p:cNvSpPr txBox="1">
            <a:spLocks noChangeArrowheads="1"/>
          </p:cNvSpPr>
          <p:nvPr/>
        </p:nvSpPr>
        <p:spPr bwMode="auto">
          <a:xfrm>
            <a:off x="381000" y="685800"/>
            <a:ext cx="3657600" cy="2262158"/>
          </a:xfrm>
          <a:prstGeom prst="rect">
            <a:avLst/>
          </a:prstGeom>
          <a:noFill/>
          <a:ln w="9525">
            <a:noFill/>
            <a:miter lim="800000"/>
            <a:headEnd/>
            <a:tailEnd/>
          </a:ln>
          <a:effectLst/>
        </p:spPr>
        <p:txBody>
          <a:bodyPr wrap="square">
            <a:spAutoFit/>
          </a:bodyPr>
          <a:lstStyle/>
          <a:p>
            <a:pPr algn="l">
              <a:spcBef>
                <a:spcPct val="50000"/>
              </a:spcBef>
            </a:pPr>
            <a:r>
              <a:rPr lang="en-US" b="1" dirty="0" err="1">
                <a:solidFill>
                  <a:schemeClr val="accent2"/>
                </a:solidFill>
              </a:rPr>
              <a:t>Faktor-faktor</a:t>
            </a:r>
            <a:r>
              <a:rPr lang="en-US" b="1" dirty="0">
                <a:solidFill>
                  <a:schemeClr val="accent2"/>
                </a:solidFill>
              </a:rPr>
              <a:t> yang </a:t>
            </a:r>
            <a:r>
              <a:rPr lang="en-US" b="1" dirty="0" err="1">
                <a:solidFill>
                  <a:schemeClr val="accent2"/>
                </a:solidFill>
              </a:rPr>
              <a:t>mempengaruhi</a:t>
            </a:r>
            <a:r>
              <a:rPr lang="en-US" b="1" dirty="0">
                <a:solidFill>
                  <a:schemeClr val="accent2"/>
                </a:solidFill>
              </a:rPr>
              <a:t> </a:t>
            </a:r>
            <a:r>
              <a:rPr lang="en-US" b="1" dirty="0" err="1">
                <a:solidFill>
                  <a:schemeClr val="accent2"/>
                </a:solidFill>
              </a:rPr>
              <a:t>proses</a:t>
            </a:r>
            <a:r>
              <a:rPr lang="en-US" b="1" dirty="0">
                <a:solidFill>
                  <a:schemeClr val="accent2"/>
                </a:solidFill>
              </a:rPr>
              <a:t> </a:t>
            </a:r>
            <a:r>
              <a:rPr lang="en-US" b="1" dirty="0" err="1">
                <a:solidFill>
                  <a:schemeClr val="accent2"/>
                </a:solidFill>
              </a:rPr>
              <a:t>pembentukan</a:t>
            </a:r>
            <a:r>
              <a:rPr lang="en-US" b="1" dirty="0">
                <a:solidFill>
                  <a:schemeClr val="accent2"/>
                </a:solidFill>
              </a:rPr>
              <a:t> </a:t>
            </a:r>
            <a:r>
              <a:rPr lang="en-US" b="1" dirty="0" err="1">
                <a:solidFill>
                  <a:schemeClr val="accent2"/>
                </a:solidFill>
              </a:rPr>
              <a:t>urin</a:t>
            </a:r>
            <a:r>
              <a:rPr lang="en-US" b="1" dirty="0">
                <a:solidFill>
                  <a:schemeClr val="accent2"/>
                </a:solidFill>
              </a:rPr>
              <a:t>: </a:t>
            </a:r>
            <a:endParaRPr lang="en-US" dirty="0">
              <a:solidFill>
                <a:schemeClr val="accent2"/>
              </a:solidFill>
            </a:endParaRPr>
          </a:p>
          <a:p>
            <a:pPr algn="l">
              <a:spcBef>
                <a:spcPct val="50000"/>
              </a:spcBef>
              <a:buFontTx/>
              <a:buChar char="•"/>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Hormon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antidiuretik</a:t>
            </a:r>
            <a:r>
              <a:rPr lang="en-US" sz="2000" dirty="0">
                <a:latin typeface="Times New Roman" pitchFamily="18" charset="0"/>
                <a:cs typeface="Times New Roman" pitchFamily="18" charset="0"/>
              </a:rPr>
              <a:t> (ADH)  </a:t>
            </a:r>
          </a:p>
          <a:p>
            <a:pPr algn="l">
              <a:spcBef>
                <a:spcPct val="50000"/>
              </a:spcBef>
              <a:buFontTx/>
              <a:buChar char="•"/>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Hormon</a:t>
            </a:r>
            <a:r>
              <a:rPr lang="en-US" sz="2000" dirty="0">
                <a:latin typeface="Times New Roman" pitchFamily="18" charset="0"/>
                <a:cs typeface="Times New Roman" pitchFamily="18" charset="0"/>
              </a:rPr>
              <a:t> insulin</a:t>
            </a:r>
          </a:p>
          <a:p>
            <a:pPr algn="l">
              <a:spcBef>
                <a:spcPct val="50000"/>
              </a:spcBef>
            </a:pPr>
            <a:endParaRPr lang="en-US" dirty="0"/>
          </a:p>
        </p:txBody>
      </p:sp>
      <p:pic>
        <p:nvPicPr>
          <p:cNvPr id="39943" name="Picture 7"/>
          <p:cNvPicPr>
            <a:picLocks noChangeAspect="1" noChangeArrowheads="1"/>
          </p:cNvPicPr>
          <p:nvPr/>
        </p:nvPicPr>
        <p:blipFill>
          <a:blip r:embed="rId2" cstate="print"/>
          <a:srcRect l="7643" t="3143" r="5733"/>
          <a:stretch>
            <a:fillRect/>
          </a:stretch>
        </p:blipFill>
        <p:spPr bwMode="auto">
          <a:xfrm>
            <a:off x="5086350" y="228600"/>
            <a:ext cx="3448050" cy="6248400"/>
          </a:xfrm>
          <a:prstGeom prst="rect">
            <a:avLst/>
          </a:prstGeom>
          <a:noFill/>
          <a:ln w="9525">
            <a:noFill/>
            <a:miter lim="800000"/>
            <a:headEnd/>
            <a:tailEnd/>
          </a:ln>
          <a:effectLst/>
        </p:spPr>
      </p:pic>
    </p:spTree>
  </p:cSld>
  <p:clrMapOvr>
    <a:masterClrMapping/>
  </p:clrMapOvr>
  <p:transition spd="slow">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i="1" dirty="0" err="1" smtClean="0">
                <a:solidFill>
                  <a:srgbClr val="C00000"/>
                </a:solidFill>
              </a:rPr>
              <a:t>Lanjutan</a:t>
            </a:r>
            <a:r>
              <a:rPr lang="en-US" sz="3200" i="1" dirty="0" smtClean="0">
                <a:solidFill>
                  <a:srgbClr val="C00000"/>
                </a:solidFill>
              </a:rPr>
              <a:t> </a:t>
            </a:r>
            <a:r>
              <a:rPr lang="en-US" sz="3200" i="1" dirty="0" err="1" smtClean="0">
                <a:solidFill>
                  <a:srgbClr val="C00000"/>
                </a:solidFill>
              </a:rPr>
              <a:t>Faktor</a:t>
            </a:r>
            <a:r>
              <a:rPr lang="en-US" sz="3200" i="1" dirty="0" smtClean="0">
                <a:solidFill>
                  <a:srgbClr val="C00000"/>
                </a:solidFill>
              </a:rPr>
              <a:t> yang </a:t>
            </a:r>
            <a:r>
              <a:rPr lang="en-US" sz="3200" i="1" dirty="0" err="1" smtClean="0">
                <a:solidFill>
                  <a:srgbClr val="C00000"/>
                </a:solidFill>
              </a:rPr>
              <a:t>mempengaruhi</a:t>
            </a:r>
            <a:r>
              <a:rPr lang="en-US" sz="3200" i="1" dirty="0" smtClean="0">
                <a:solidFill>
                  <a:srgbClr val="C00000"/>
                </a:solidFill>
              </a:rPr>
              <a:t> ….</a:t>
            </a:r>
            <a:endParaRPr lang="en-US" sz="3200" i="1" dirty="0">
              <a:solidFill>
                <a:srgbClr val="C00000"/>
              </a:solidFill>
            </a:endParaRPr>
          </a:p>
        </p:txBody>
      </p:sp>
      <p:sp>
        <p:nvSpPr>
          <p:cNvPr id="3" name="Content Placeholder 2"/>
          <p:cNvSpPr>
            <a:spLocks noGrp="1"/>
          </p:cNvSpPr>
          <p:nvPr>
            <p:ph idx="1"/>
          </p:nvPr>
        </p:nvSpPr>
        <p:spPr/>
        <p:txBody>
          <a:bodyPr/>
          <a:lstStyle/>
          <a:p>
            <a:endParaRPr lang="en-US" dirty="0" smtClean="0"/>
          </a:p>
          <a:p>
            <a:r>
              <a:rPr lang="en-US" dirty="0" err="1" smtClean="0"/>
              <a:t>Jumlah</a:t>
            </a:r>
            <a:r>
              <a:rPr lang="en-US" dirty="0" smtClean="0"/>
              <a:t> air yang </a:t>
            </a:r>
            <a:r>
              <a:rPr lang="en-US" dirty="0" err="1" smtClean="0"/>
              <a:t>diminum</a:t>
            </a:r>
            <a:endParaRPr lang="en-US" dirty="0" smtClean="0"/>
          </a:p>
          <a:p>
            <a:r>
              <a:rPr lang="en-US" dirty="0" err="1" smtClean="0"/>
              <a:t>Usia</a:t>
            </a:r>
            <a:endParaRPr lang="en-US" dirty="0" smtClean="0"/>
          </a:p>
          <a:p>
            <a:r>
              <a:rPr lang="en-US" dirty="0" smtClean="0"/>
              <a:t>Gaya </a:t>
            </a:r>
            <a:r>
              <a:rPr lang="en-US" dirty="0" err="1" smtClean="0"/>
              <a:t>hidup</a:t>
            </a:r>
            <a:r>
              <a:rPr lang="en-US" dirty="0" smtClean="0"/>
              <a:t> </a:t>
            </a:r>
            <a:r>
              <a:rPr lang="en-US" dirty="0" err="1" smtClean="0"/>
              <a:t>dan</a:t>
            </a:r>
            <a:r>
              <a:rPr lang="en-US" dirty="0" smtClean="0"/>
              <a:t> </a:t>
            </a:r>
            <a:r>
              <a:rPr lang="en-US" dirty="0" err="1" smtClean="0"/>
              <a:t>aktivitas</a:t>
            </a:r>
            <a:endParaRPr lang="en-US" dirty="0" smtClean="0"/>
          </a:p>
          <a:p>
            <a:r>
              <a:rPr lang="en-US" dirty="0" err="1" smtClean="0"/>
              <a:t>Kondisi</a:t>
            </a:r>
            <a:r>
              <a:rPr lang="en-US" dirty="0" smtClean="0"/>
              <a:t> </a:t>
            </a:r>
            <a:r>
              <a:rPr lang="en-US" dirty="0" err="1" smtClean="0"/>
              <a:t>kesehatan</a:t>
            </a:r>
            <a:endParaRPr lang="en-US" dirty="0" smtClean="0"/>
          </a:p>
          <a:p>
            <a:r>
              <a:rPr lang="en-US" dirty="0" err="1" smtClean="0"/>
              <a:t>Psikologis</a:t>
            </a:r>
            <a:endParaRPr lang="en-US" dirty="0" smtClean="0"/>
          </a:p>
          <a:p>
            <a:r>
              <a:rPr lang="en-US" dirty="0" err="1" smtClean="0"/>
              <a:t>Cuaca</a:t>
            </a:r>
            <a:endParaRPr lang="en-US" dirty="0" smtClean="0"/>
          </a:p>
          <a:p>
            <a:endParaRPr lang="en-US" dirty="0"/>
          </a:p>
        </p:txBody>
      </p:sp>
    </p:spTree>
  </p:cSld>
  <p:clrMapOvr>
    <a:masterClrMapping/>
  </p:clrMapOvr>
  <p:transition spd="slow">
    <p:pull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2209800" y="5715000"/>
            <a:ext cx="2819400" cy="517525"/>
          </a:xfrm>
          <a:prstGeom prst="rect">
            <a:avLst/>
          </a:prstGeom>
          <a:noFill/>
          <a:ln w="9525">
            <a:noFill/>
            <a:miter lim="800000"/>
            <a:headEnd/>
            <a:tailEnd/>
          </a:ln>
          <a:effectLst/>
        </p:spPr>
        <p:txBody>
          <a:bodyPr>
            <a:spAutoFit/>
          </a:bodyPr>
          <a:lstStyle/>
          <a:p>
            <a:pPr algn="l">
              <a:spcBef>
                <a:spcPct val="50000"/>
              </a:spcBef>
            </a:pPr>
            <a:r>
              <a:rPr lang="en-US" sz="1400" b="1"/>
              <a:t>Lokasi dapat ditemukannya batu ginjal. </a:t>
            </a:r>
          </a:p>
        </p:txBody>
      </p:sp>
      <p:sp>
        <p:nvSpPr>
          <p:cNvPr id="41988" name="Text Box 4"/>
          <p:cNvSpPr txBox="1">
            <a:spLocks noChangeArrowheads="1"/>
          </p:cNvSpPr>
          <p:nvPr/>
        </p:nvSpPr>
        <p:spPr bwMode="auto">
          <a:xfrm>
            <a:off x="381000" y="685800"/>
            <a:ext cx="3810000" cy="3178175"/>
          </a:xfrm>
          <a:prstGeom prst="rect">
            <a:avLst/>
          </a:prstGeom>
          <a:noFill/>
          <a:ln w="9525">
            <a:noFill/>
            <a:miter lim="800000"/>
            <a:headEnd/>
            <a:tailEnd/>
          </a:ln>
          <a:effectLst/>
        </p:spPr>
        <p:txBody>
          <a:bodyPr>
            <a:spAutoFit/>
          </a:bodyPr>
          <a:lstStyle/>
          <a:p>
            <a:pPr algn="l">
              <a:spcBef>
                <a:spcPct val="50000"/>
              </a:spcBef>
            </a:pPr>
            <a:r>
              <a:rPr lang="en-US" sz="2000" b="1">
                <a:solidFill>
                  <a:srgbClr val="FF33CC"/>
                </a:solidFill>
              </a:rPr>
              <a:t>Gangguan dan kelainan ginjal: </a:t>
            </a:r>
          </a:p>
          <a:p>
            <a:pPr algn="l">
              <a:spcBef>
                <a:spcPct val="50000"/>
              </a:spcBef>
              <a:buFontTx/>
              <a:buChar char="•"/>
            </a:pPr>
            <a:r>
              <a:rPr lang="en-US"/>
              <a:t> Gagal ginjal dan uremia</a:t>
            </a:r>
          </a:p>
          <a:p>
            <a:pPr algn="l">
              <a:spcBef>
                <a:spcPct val="50000"/>
              </a:spcBef>
              <a:buFontTx/>
              <a:buChar char="•"/>
            </a:pPr>
            <a:r>
              <a:rPr lang="en-US"/>
              <a:t> Nefritis</a:t>
            </a:r>
          </a:p>
          <a:p>
            <a:pPr algn="l">
              <a:spcBef>
                <a:spcPct val="50000"/>
              </a:spcBef>
              <a:buFontTx/>
              <a:buChar char="•"/>
            </a:pPr>
            <a:r>
              <a:rPr lang="en-US"/>
              <a:t> Diabetes insipidus</a:t>
            </a:r>
          </a:p>
          <a:p>
            <a:pPr algn="l">
              <a:spcBef>
                <a:spcPct val="50000"/>
              </a:spcBef>
              <a:buFontTx/>
              <a:buChar char="•"/>
            </a:pPr>
            <a:r>
              <a:rPr lang="en-US"/>
              <a:t> Diabetes melitus</a:t>
            </a:r>
          </a:p>
          <a:p>
            <a:pPr algn="l">
              <a:spcBef>
                <a:spcPct val="50000"/>
              </a:spcBef>
              <a:buFontTx/>
              <a:buChar char="•"/>
            </a:pPr>
            <a:r>
              <a:rPr lang="en-US"/>
              <a:t> Albuminaria</a:t>
            </a:r>
          </a:p>
          <a:p>
            <a:pPr algn="l">
              <a:spcBef>
                <a:spcPct val="50000"/>
              </a:spcBef>
              <a:buFontTx/>
              <a:buChar char="•"/>
            </a:pPr>
            <a:r>
              <a:rPr lang="en-US"/>
              <a:t> Kencing batu</a:t>
            </a:r>
          </a:p>
        </p:txBody>
      </p:sp>
      <p:pic>
        <p:nvPicPr>
          <p:cNvPr id="41990" name="Picture 6"/>
          <p:cNvPicPr>
            <a:picLocks noChangeAspect="1" noChangeArrowheads="1"/>
          </p:cNvPicPr>
          <p:nvPr/>
        </p:nvPicPr>
        <p:blipFill>
          <a:blip r:embed="rId2" cstate="print"/>
          <a:srcRect l="5576" t="6584" r="5226" b="4527"/>
          <a:stretch>
            <a:fillRect/>
          </a:stretch>
        </p:blipFill>
        <p:spPr bwMode="auto">
          <a:xfrm>
            <a:off x="5029200" y="685800"/>
            <a:ext cx="2438400" cy="2057400"/>
          </a:xfrm>
          <a:prstGeom prst="rect">
            <a:avLst/>
          </a:prstGeom>
          <a:noFill/>
          <a:ln w="9525">
            <a:noFill/>
            <a:miter lim="800000"/>
            <a:headEnd/>
            <a:tailEnd/>
          </a:ln>
          <a:effectLst/>
        </p:spPr>
      </p:pic>
      <p:sp>
        <p:nvSpPr>
          <p:cNvPr id="41991" name="Text Box 7"/>
          <p:cNvSpPr txBox="1">
            <a:spLocks noChangeArrowheads="1"/>
          </p:cNvSpPr>
          <p:nvPr/>
        </p:nvSpPr>
        <p:spPr bwMode="auto">
          <a:xfrm>
            <a:off x="4724400" y="2743200"/>
            <a:ext cx="2819400" cy="581025"/>
          </a:xfrm>
          <a:prstGeom prst="rect">
            <a:avLst/>
          </a:prstGeom>
          <a:noFill/>
          <a:ln w="9525">
            <a:noFill/>
            <a:miter lim="800000"/>
            <a:headEnd/>
            <a:tailEnd/>
          </a:ln>
          <a:effectLst/>
        </p:spPr>
        <p:txBody>
          <a:bodyPr>
            <a:spAutoFit/>
          </a:bodyPr>
          <a:lstStyle/>
          <a:p>
            <a:pPr>
              <a:spcBef>
                <a:spcPct val="50000"/>
              </a:spcBef>
            </a:pPr>
            <a:r>
              <a:rPr lang="en-US" sz="1600" b="1"/>
              <a:t>Keadaan ginjal penderita uremia. </a:t>
            </a:r>
          </a:p>
        </p:txBody>
      </p:sp>
      <p:pic>
        <p:nvPicPr>
          <p:cNvPr id="41992" name="Picture 8"/>
          <p:cNvPicPr>
            <a:picLocks noChangeAspect="1" noChangeArrowheads="1"/>
          </p:cNvPicPr>
          <p:nvPr/>
        </p:nvPicPr>
        <p:blipFill>
          <a:blip r:embed="rId3" cstate="print"/>
          <a:srcRect l="8109" t="27499"/>
          <a:stretch>
            <a:fillRect/>
          </a:stretch>
        </p:blipFill>
        <p:spPr bwMode="auto">
          <a:xfrm>
            <a:off x="5029200" y="3733800"/>
            <a:ext cx="3276600" cy="2795588"/>
          </a:xfrm>
          <a:prstGeom prst="rect">
            <a:avLst/>
          </a:prstGeom>
          <a:noFill/>
          <a:ln w="9525">
            <a:noFill/>
            <a:miter lim="800000"/>
            <a:headEnd/>
            <a:tailEnd/>
          </a:ln>
          <a:effectLst/>
        </p:spPr>
      </p:pic>
      <p:sp>
        <p:nvSpPr>
          <p:cNvPr id="41993" name="WordArt 9"/>
          <p:cNvSpPr>
            <a:spLocks noChangeArrowheads="1" noChangeShapeType="1" noTextEdit="1"/>
          </p:cNvSpPr>
          <p:nvPr/>
        </p:nvSpPr>
        <p:spPr bwMode="auto">
          <a:xfrm>
            <a:off x="228600" y="152400"/>
            <a:ext cx="1828800" cy="152400"/>
          </a:xfrm>
          <a:prstGeom prst="rect">
            <a:avLst/>
          </a:prstGeom>
        </p:spPr>
        <p:txBody>
          <a:bodyPr wrap="none" fromWordArt="1">
            <a:prstTxWarp prst="textPlain">
              <a:avLst>
                <a:gd name="adj" fmla="val 50000"/>
              </a:avLst>
            </a:prstTxWarp>
          </a:bodyPr>
          <a:lstStyle/>
          <a:p>
            <a:endParaRPr lang="en-US" sz="20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endParaRPr>
          </a:p>
        </p:txBody>
      </p:sp>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E:\PPt UP TIK\transplantasi.jpg"/>
          <p:cNvPicPr>
            <a:picLocks noChangeAspect="1" noChangeArrowheads="1"/>
          </p:cNvPicPr>
          <p:nvPr/>
        </p:nvPicPr>
        <p:blipFill>
          <a:blip r:embed="rId2" cstate="print"/>
          <a:srcRect/>
          <a:stretch>
            <a:fillRect/>
          </a:stretch>
        </p:blipFill>
        <p:spPr bwMode="auto">
          <a:xfrm>
            <a:off x="1600200" y="1219200"/>
            <a:ext cx="5791200" cy="4800600"/>
          </a:xfrm>
          <a:prstGeom prst="rect">
            <a:avLst/>
          </a:prstGeom>
          <a:noFill/>
        </p:spPr>
      </p:pic>
    </p:spTree>
  </p:cSld>
  <p:clrMapOvr>
    <a:masterClrMapping/>
  </p:clrMapOvr>
  <p:transition spd="slow">
    <p:wheel spokes="3"/>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73762"/>
          </a:xfrm>
        </p:spPr>
        <p:txBody>
          <a:bodyPr/>
          <a:lstStyle/>
          <a:p>
            <a:endParaRPr lang="en-US" sz="6000" dirty="0">
              <a:solidFill>
                <a:srgbClr val="660066"/>
              </a:solidFill>
              <a:latin typeface="Times New Roman" pitchFamily="18" charset="0"/>
              <a:cs typeface="Times New Roman" pitchFamily="18" charset="0"/>
            </a:endParaRPr>
          </a:p>
        </p:txBody>
      </p:sp>
      <p:pic>
        <p:nvPicPr>
          <p:cNvPr id="51202" name="Picture 2"/>
          <p:cNvPicPr>
            <a:picLocks noChangeAspect="1" noChangeArrowheads="1"/>
          </p:cNvPicPr>
          <p:nvPr/>
        </p:nvPicPr>
        <p:blipFill>
          <a:blip r:embed="rId2" cstate="print"/>
          <a:srcRect/>
          <a:stretch>
            <a:fillRect/>
          </a:stretch>
        </p:blipFill>
        <p:spPr bwMode="auto">
          <a:xfrm>
            <a:off x="-1933575" y="-228600"/>
            <a:ext cx="13011150" cy="7315200"/>
          </a:xfrm>
          <a:prstGeom prst="rect">
            <a:avLst/>
          </a:prstGeom>
          <a:noFill/>
          <a:ln w="9525">
            <a:noFill/>
            <a:miter lim="800000"/>
            <a:headEnd/>
            <a:tailEnd/>
          </a:ln>
          <a:effectLst/>
        </p:spPr>
      </p:pic>
    </p:spTree>
  </p:cSld>
  <p:clrMapOvr>
    <a:masterClrMapping/>
  </p:clrMapOvr>
  <p:transition spd="med">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E:\PPt UP TIK\komposisi urine.jpg"/>
          <p:cNvPicPr>
            <a:picLocks noChangeAspect="1" noChangeArrowheads="1"/>
          </p:cNvPicPr>
          <p:nvPr/>
        </p:nvPicPr>
        <p:blipFill>
          <a:blip r:embed="rId2" cstate="print"/>
          <a:srcRect/>
          <a:stretch>
            <a:fillRect/>
          </a:stretch>
        </p:blipFill>
        <p:spPr bwMode="auto">
          <a:xfrm>
            <a:off x="1828800" y="1447800"/>
            <a:ext cx="5105400" cy="4724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Text Box 6"/>
          <p:cNvSpPr txBox="1">
            <a:spLocks noChangeArrowheads="1"/>
          </p:cNvSpPr>
          <p:nvPr/>
        </p:nvSpPr>
        <p:spPr bwMode="auto">
          <a:xfrm>
            <a:off x="533400" y="685800"/>
            <a:ext cx="1143000" cy="366713"/>
          </a:xfrm>
          <a:prstGeom prst="rect">
            <a:avLst/>
          </a:prstGeom>
          <a:noFill/>
          <a:ln w="9525">
            <a:noFill/>
            <a:miter lim="800000"/>
            <a:headEnd/>
            <a:tailEnd/>
          </a:ln>
          <a:effectLst/>
        </p:spPr>
        <p:txBody>
          <a:bodyPr>
            <a:spAutoFit/>
          </a:bodyPr>
          <a:lstStyle/>
          <a:p>
            <a:pPr algn="l">
              <a:spcBef>
                <a:spcPct val="50000"/>
              </a:spcBef>
            </a:pPr>
            <a:r>
              <a:rPr lang="en-US" b="1">
                <a:solidFill>
                  <a:srgbClr val="FF33CC"/>
                </a:solidFill>
              </a:rPr>
              <a:t>Ginjal</a:t>
            </a:r>
          </a:p>
        </p:txBody>
      </p:sp>
      <p:sp>
        <p:nvSpPr>
          <p:cNvPr id="34824" name="Text Box 8"/>
          <p:cNvSpPr txBox="1">
            <a:spLocks noChangeArrowheads="1"/>
          </p:cNvSpPr>
          <p:nvPr/>
        </p:nvSpPr>
        <p:spPr bwMode="auto">
          <a:xfrm>
            <a:off x="2895600" y="6172200"/>
            <a:ext cx="3276600" cy="304800"/>
          </a:xfrm>
          <a:prstGeom prst="rect">
            <a:avLst/>
          </a:prstGeom>
          <a:noFill/>
          <a:ln w="9525">
            <a:noFill/>
            <a:miter lim="800000"/>
            <a:headEnd/>
            <a:tailEnd/>
          </a:ln>
          <a:effectLst/>
        </p:spPr>
        <p:txBody>
          <a:bodyPr>
            <a:spAutoFit/>
          </a:bodyPr>
          <a:lstStyle/>
          <a:p>
            <a:pPr>
              <a:spcBef>
                <a:spcPct val="50000"/>
              </a:spcBef>
            </a:pPr>
            <a:r>
              <a:rPr lang="en-US" sz="1400" b="1" dirty="0" err="1"/>
              <a:t>Struktur</a:t>
            </a:r>
            <a:r>
              <a:rPr lang="en-US" sz="1400" b="1" dirty="0"/>
              <a:t> </a:t>
            </a:r>
            <a:r>
              <a:rPr lang="en-US" sz="1400" b="1" dirty="0" err="1"/>
              <a:t>ginjal</a:t>
            </a:r>
            <a:r>
              <a:rPr lang="en-US" sz="1400" b="1" dirty="0"/>
              <a:t>. </a:t>
            </a:r>
          </a:p>
        </p:txBody>
      </p:sp>
      <p:sp>
        <p:nvSpPr>
          <p:cNvPr id="34825" name="WordArt 9"/>
          <p:cNvSpPr>
            <a:spLocks noChangeArrowheads="1" noChangeShapeType="1" noTextEdit="1"/>
          </p:cNvSpPr>
          <p:nvPr/>
        </p:nvSpPr>
        <p:spPr bwMode="auto">
          <a:xfrm>
            <a:off x="228600" y="152400"/>
            <a:ext cx="1828800" cy="152400"/>
          </a:xfrm>
          <a:prstGeom prst="rect">
            <a:avLst/>
          </a:prstGeom>
        </p:spPr>
        <p:txBody>
          <a:bodyPr wrap="none" fromWordArt="1">
            <a:prstTxWarp prst="textPlain">
              <a:avLst>
                <a:gd name="adj" fmla="val 50000"/>
              </a:avLst>
            </a:prstTxWarp>
          </a:bodyPr>
          <a:lstStyle/>
          <a:p>
            <a:endParaRPr lang="en-US" sz="20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endParaRPr>
          </a:p>
        </p:txBody>
      </p:sp>
      <p:pic>
        <p:nvPicPr>
          <p:cNvPr id="34826" name="Picture 10" descr="Gb"/>
          <p:cNvPicPr>
            <a:picLocks noChangeAspect="1" noChangeArrowheads="1"/>
          </p:cNvPicPr>
          <p:nvPr/>
        </p:nvPicPr>
        <p:blipFill>
          <a:blip r:embed="rId2" cstate="print"/>
          <a:srcRect/>
          <a:stretch>
            <a:fillRect/>
          </a:stretch>
        </p:blipFill>
        <p:spPr bwMode="auto">
          <a:xfrm>
            <a:off x="4419600" y="990600"/>
            <a:ext cx="2457450" cy="4343400"/>
          </a:xfrm>
          <a:prstGeom prst="rect">
            <a:avLst/>
          </a:prstGeom>
          <a:noFill/>
        </p:spPr>
      </p:pic>
      <p:pic>
        <p:nvPicPr>
          <p:cNvPr id="34827" name="Picture 11" descr="Gb"/>
          <p:cNvPicPr>
            <a:picLocks noChangeAspect="1" noChangeArrowheads="1"/>
          </p:cNvPicPr>
          <p:nvPr/>
        </p:nvPicPr>
        <p:blipFill>
          <a:blip r:embed="rId3" cstate="print"/>
          <a:srcRect/>
          <a:stretch>
            <a:fillRect/>
          </a:stretch>
        </p:blipFill>
        <p:spPr bwMode="auto">
          <a:xfrm>
            <a:off x="2133600" y="1905000"/>
            <a:ext cx="1668463" cy="2209800"/>
          </a:xfrm>
          <a:prstGeom prst="rect">
            <a:avLst/>
          </a:prstGeom>
          <a:noFill/>
        </p:spPr>
      </p:pic>
      <p:pic>
        <p:nvPicPr>
          <p:cNvPr id="34828" name="Picture 12" descr="Gb"/>
          <p:cNvPicPr>
            <a:picLocks noChangeAspect="1" noChangeArrowheads="1"/>
          </p:cNvPicPr>
          <p:nvPr/>
        </p:nvPicPr>
        <p:blipFill>
          <a:blip r:embed="rId4" cstate="print"/>
          <a:srcRect/>
          <a:stretch>
            <a:fillRect/>
          </a:stretch>
        </p:blipFill>
        <p:spPr bwMode="auto">
          <a:xfrm>
            <a:off x="762000" y="4343400"/>
            <a:ext cx="1284288" cy="1447800"/>
          </a:xfrm>
          <a:prstGeom prst="rect">
            <a:avLst/>
          </a:prstGeom>
          <a:noFill/>
        </p:spPr>
      </p:pic>
      <p:pic>
        <p:nvPicPr>
          <p:cNvPr id="34829" name="Picture 13" descr="Gb"/>
          <p:cNvPicPr>
            <a:picLocks noChangeAspect="1" noChangeArrowheads="1"/>
          </p:cNvPicPr>
          <p:nvPr/>
        </p:nvPicPr>
        <p:blipFill>
          <a:blip r:embed="rId5" cstate="print"/>
          <a:srcRect/>
          <a:stretch>
            <a:fillRect/>
          </a:stretch>
        </p:blipFill>
        <p:spPr bwMode="auto">
          <a:xfrm>
            <a:off x="7162800" y="990600"/>
            <a:ext cx="1600200" cy="1168400"/>
          </a:xfrm>
          <a:prstGeom prst="rect">
            <a:avLst/>
          </a:prstGeom>
          <a:noFill/>
        </p:spPr>
      </p:pic>
      <p:sp>
        <p:nvSpPr>
          <p:cNvPr id="34831" name="Line 15"/>
          <p:cNvSpPr>
            <a:spLocks noChangeShapeType="1"/>
          </p:cNvSpPr>
          <p:nvPr/>
        </p:nvSpPr>
        <p:spPr bwMode="auto">
          <a:xfrm>
            <a:off x="1404938" y="5686425"/>
            <a:ext cx="838200" cy="0"/>
          </a:xfrm>
          <a:prstGeom prst="line">
            <a:avLst/>
          </a:prstGeom>
          <a:noFill/>
          <a:ln w="9525">
            <a:solidFill>
              <a:schemeClr val="tx1"/>
            </a:solidFill>
            <a:round/>
            <a:headEnd/>
            <a:tailEnd/>
          </a:ln>
          <a:effectLst/>
        </p:spPr>
        <p:txBody>
          <a:bodyPr/>
          <a:lstStyle/>
          <a:p>
            <a:endParaRPr lang="en-US"/>
          </a:p>
        </p:txBody>
      </p:sp>
      <p:sp>
        <p:nvSpPr>
          <p:cNvPr id="34832" name="Line 16"/>
          <p:cNvSpPr>
            <a:spLocks noChangeShapeType="1"/>
          </p:cNvSpPr>
          <p:nvPr/>
        </p:nvSpPr>
        <p:spPr bwMode="auto">
          <a:xfrm>
            <a:off x="1524000" y="5105400"/>
            <a:ext cx="762000" cy="0"/>
          </a:xfrm>
          <a:prstGeom prst="line">
            <a:avLst/>
          </a:prstGeom>
          <a:noFill/>
          <a:ln w="9525">
            <a:solidFill>
              <a:schemeClr val="tx1"/>
            </a:solidFill>
            <a:round/>
            <a:headEnd/>
            <a:tailEnd/>
          </a:ln>
          <a:effectLst/>
        </p:spPr>
        <p:txBody>
          <a:bodyPr/>
          <a:lstStyle/>
          <a:p>
            <a:endParaRPr lang="en-US"/>
          </a:p>
        </p:txBody>
      </p:sp>
      <p:sp>
        <p:nvSpPr>
          <p:cNvPr id="34833" name="Line 17"/>
          <p:cNvSpPr>
            <a:spLocks noChangeShapeType="1"/>
          </p:cNvSpPr>
          <p:nvPr/>
        </p:nvSpPr>
        <p:spPr bwMode="auto">
          <a:xfrm flipH="1">
            <a:off x="638175" y="4800600"/>
            <a:ext cx="457200" cy="0"/>
          </a:xfrm>
          <a:prstGeom prst="line">
            <a:avLst/>
          </a:prstGeom>
          <a:noFill/>
          <a:ln w="9525">
            <a:solidFill>
              <a:schemeClr val="tx1"/>
            </a:solidFill>
            <a:round/>
            <a:headEnd/>
            <a:tailEnd/>
          </a:ln>
          <a:effectLst/>
        </p:spPr>
        <p:txBody>
          <a:bodyPr/>
          <a:lstStyle/>
          <a:p>
            <a:endParaRPr lang="en-US"/>
          </a:p>
        </p:txBody>
      </p:sp>
      <p:sp>
        <p:nvSpPr>
          <p:cNvPr id="34834" name="Line 18"/>
          <p:cNvSpPr>
            <a:spLocks noChangeShapeType="1"/>
          </p:cNvSpPr>
          <p:nvPr/>
        </p:nvSpPr>
        <p:spPr bwMode="auto">
          <a:xfrm flipH="1">
            <a:off x="2114550" y="2133600"/>
            <a:ext cx="457200" cy="0"/>
          </a:xfrm>
          <a:prstGeom prst="line">
            <a:avLst/>
          </a:prstGeom>
          <a:noFill/>
          <a:ln w="9525">
            <a:solidFill>
              <a:schemeClr val="tx1"/>
            </a:solidFill>
            <a:round/>
            <a:headEnd/>
            <a:tailEnd/>
          </a:ln>
          <a:effectLst/>
        </p:spPr>
        <p:txBody>
          <a:bodyPr/>
          <a:lstStyle/>
          <a:p>
            <a:endParaRPr lang="en-US"/>
          </a:p>
        </p:txBody>
      </p:sp>
      <p:sp>
        <p:nvSpPr>
          <p:cNvPr id="34835" name="Line 19"/>
          <p:cNvSpPr>
            <a:spLocks noChangeShapeType="1"/>
          </p:cNvSpPr>
          <p:nvPr/>
        </p:nvSpPr>
        <p:spPr bwMode="auto">
          <a:xfrm flipH="1">
            <a:off x="1905000" y="2438400"/>
            <a:ext cx="685800" cy="0"/>
          </a:xfrm>
          <a:prstGeom prst="line">
            <a:avLst/>
          </a:prstGeom>
          <a:noFill/>
          <a:ln w="9525">
            <a:solidFill>
              <a:schemeClr val="tx1"/>
            </a:solidFill>
            <a:round/>
            <a:headEnd/>
            <a:tailEnd/>
          </a:ln>
          <a:effectLst/>
        </p:spPr>
        <p:txBody>
          <a:bodyPr/>
          <a:lstStyle/>
          <a:p>
            <a:endParaRPr lang="en-US"/>
          </a:p>
        </p:txBody>
      </p:sp>
      <p:sp>
        <p:nvSpPr>
          <p:cNvPr id="34836" name="Line 20"/>
          <p:cNvSpPr>
            <a:spLocks noChangeShapeType="1"/>
          </p:cNvSpPr>
          <p:nvPr/>
        </p:nvSpPr>
        <p:spPr bwMode="auto">
          <a:xfrm flipV="1">
            <a:off x="3048000" y="1676400"/>
            <a:ext cx="0" cy="533400"/>
          </a:xfrm>
          <a:prstGeom prst="line">
            <a:avLst/>
          </a:prstGeom>
          <a:noFill/>
          <a:ln w="9525">
            <a:solidFill>
              <a:schemeClr val="tx1"/>
            </a:solidFill>
            <a:round/>
            <a:headEnd/>
            <a:tailEnd/>
          </a:ln>
          <a:effectLst/>
        </p:spPr>
        <p:txBody>
          <a:bodyPr/>
          <a:lstStyle/>
          <a:p>
            <a:endParaRPr lang="en-US"/>
          </a:p>
        </p:txBody>
      </p:sp>
      <p:sp>
        <p:nvSpPr>
          <p:cNvPr id="34837" name="Line 21"/>
          <p:cNvSpPr>
            <a:spLocks noChangeShapeType="1"/>
          </p:cNvSpPr>
          <p:nvPr/>
        </p:nvSpPr>
        <p:spPr bwMode="auto">
          <a:xfrm flipH="1">
            <a:off x="1785938" y="2900363"/>
            <a:ext cx="1295400" cy="0"/>
          </a:xfrm>
          <a:prstGeom prst="line">
            <a:avLst/>
          </a:prstGeom>
          <a:noFill/>
          <a:ln w="9525">
            <a:solidFill>
              <a:schemeClr val="tx1"/>
            </a:solidFill>
            <a:round/>
            <a:headEnd/>
            <a:tailEnd/>
          </a:ln>
          <a:effectLst/>
        </p:spPr>
        <p:txBody>
          <a:bodyPr/>
          <a:lstStyle/>
          <a:p>
            <a:endParaRPr lang="en-US"/>
          </a:p>
        </p:txBody>
      </p:sp>
      <p:sp>
        <p:nvSpPr>
          <p:cNvPr id="34838" name="Line 22"/>
          <p:cNvSpPr>
            <a:spLocks noChangeShapeType="1"/>
          </p:cNvSpPr>
          <p:nvPr/>
        </p:nvSpPr>
        <p:spPr bwMode="auto">
          <a:xfrm flipH="1">
            <a:off x="1371600" y="3048000"/>
            <a:ext cx="1524000" cy="0"/>
          </a:xfrm>
          <a:prstGeom prst="line">
            <a:avLst/>
          </a:prstGeom>
          <a:noFill/>
          <a:ln w="9525">
            <a:solidFill>
              <a:schemeClr val="tx1"/>
            </a:solidFill>
            <a:round/>
            <a:headEnd/>
            <a:tailEnd/>
          </a:ln>
          <a:effectLst/>
        </p:spPr>
        <p:txBody>
          <a:bodyPr/>
          <a:lstStyle/>
          <a:p>
            <a:endParaRPr lang="en-US"/>
          </a:p>
        </p:txBody>
      </p:sp>
      <p:sp>
        <p:nvSpPr>
          <p:cNvPr id="34840" name="Line 24"/>
          <p:cNvSpPr>
            <a:spLocks noChangeShapeType="1"/>
          </p:cNvSpPr>
          <p:nvPr/>
        </p:nvSpPr>
        <p:spPr bwMode="auto">
          <a:xfrm flipV="1">
            <a:off x="5467350" y="685800"/>
            <a:ext cx="0" cy="609600"/>
          </a:xfrm>
          <a:prstGeom prst="line">
            <a:avLst/>
          </a:prstGeom>
          <a:noFill/>
          <a:ln w="9525">
            <a:solidFill>
              <a:schemeClr val="tx1"/>
            </a:solidFill>
            <a:round/>
            <a:headEnd/>
            <a:tailEnd/>
          </a:ln>
          <a:effectLst/>
        </p:spPr>
        <p:txBody>
          <a:bodyPr/>
          <a:lstStyle/>
          <a:p>
            <a:endParaRPr lang="en-US"/>
          </a:p>
        </p:txBody>
      </p:sp>
      <p:sp>
        <p:nvSpPr>
          <p:cNvPr id="34841" name="Line 25"/>
          <p:cNvSpPr>
            <a:spLocks noChangeShapeType="1"/>
          </p:cNvSpPr>
          <p:nvPr/>
        </p:nvSpPr>
        <p:spPr bwMode="auto">
          <a:xfrm>
            <a:off x="5972175" y="1752600"/>
            <a:ext cx="1143000" cy="914400"/>
          </a:xfrm>
          <a:prstGeom prst="line">
            <a:avLst/>
          </a:prstGeom>
          <a:noFill/>
          <a:ln w="9525">
            <a:solidFill>
              <a:schemeClr val="tx1"/>
            </a:solidFill>
            <a:round/>
            <a:headEnd/>
            <a:tailEnd/>
          </a:ln>
          <a:effectLst/>
        </p:spPr>
        <p:txBody>
          <a:bodyPr/>
          <a:lstStyle/>
          <a:p>
            <a:endParaRPr lang="en-US"/>
          </a:p>
        </p:txBody>
      </p:sp>
      <p:sp>
        <p:nvSpPr>
          <p:cNvPr id="34842" name="Line 26"/>
          <p:cNvSpPr>
            <a:spLocks noChangeShapeType="1"/>
          </p:cNvSpPr>
          <p:nvPr/>
        </p:nvSpPr>
        <p:spPr bwMode="auto">
          <a:xfrm flipH="1">
            <a:off x="4648200" y="2438400"/>
            <a:ext cx="914400" cy="0"/>
          </a:xfrm>
          <a:prstGeom prst="line">
            <a:avLst/>
          </a:prstGeom>
          <a:noFill/>
          <a:ln w="9525">
            <a:solidFill>
              <a:schemeClr val="tx1"/>
            </a:solidFill>
            <a:round/>
            <a:headEnd/>
            <a:tailEnd/>
          </a:ln>
          <a:effectLst/>
        </p:spPr>
        <p:txBody>
          <a:bodyPr/>
          <a:lstStyle/>
          <a:p>
            <a:endParaRPr lang="en-US"/>
          </a:p>
        </p:txBody>
      </p:sp>
      <p:sp>
        <p:nvSpPr>
          <p:cNvPr id="34843" name="Line 27"/>
          <p:cNvSpPr>
            <a:spLocks noChangeShapeType="1"/>
          </p:cNvSpPr>
          <p:nvPr/>
        </p:nvSpPr>
        <p:spPr bwMode="auto">
          <a:xfrm>
            <a:off x="5805488" y="2590800"/>
            <a:ext cx="1219200" cy="609600"/>
          </a:xfrm>
          <a:prstGeom prst="line">
            <a:avLst/>
          </a:prstGeom>
          <a:noFill/>
          <a:ln w="9525">
            <a:solidFill>
              <a:schemeClr val="tx1"/>
            </a:solidFill>
            <a:round/>
            <a:headEnd/>
            <a:tailEnd/>
          </a:ln>
          <a:effectLst/>
        </p:spPr>
        <p:txBody>
          <a:bodyPr/>
          <a:lstStyle/>
          <a:p>
            <a:endParaRPr lang="en-US"/>
          </a:p>
        </p:txBody>
      </p:sp>
      <p:sp>
        <p:nvSpPr>
          <p:cNvPr id="34844" name="Line 28"/>
          <p:cNvSpPr>
            <a:spLocks noChangeShapeType="1"/>
          </p:cNvSpPr>
          <p:nvPr/>
        </p:nvSpPr>
        <p:spPr bwMode="auto">
          <a:xfrm flipH="1">
            <a:off x="5181600" y="3657600"/>
            <a:ext cx="533400" cy="0"/>
          </a:xfrm>
          <a:prstGeom prst="line">
            <a:avLst/>
          </a:prstGeom>
          <a:noFill/>
          <a:ln w="9525">
            <a:solidFill>
              <a:schemeClr val="tx1"/>
            </a:solidFill>
            <a:round/>
            <a:headEnd/>
            <a:tailEnd/>
          </a:ln>
          <a:effectLst/>
        </p:spPr>
        <p:txBody>
          <a:bodyPr/>
          <a:lstStyle/>
          <a:p>
            <a:endParaRPr lang="en-US"/>
          </a:p>
        </p:txBody>
      </p:sp>
      <p:sp>
        <p:nvSpPr>
          <p:cNvPr id="34845" name="Line 29"/>
          <p:cNvSpPr>
            <a:spLocks noChangeShapeType="1"/>
          </p:cNvSpPr>
          <p:nvPr/>
        </p:nvSpPr>
        <p:spPr bwMode="auto">
          <a:xfrm>
            <a:off x="6172200" y="3962400"/>
            <a:ext cx="990600" cy="0"/>
          </a:xfrm>
          <a:prstGeom prst="line">
            <a:avLst/>
          </a:prstGeom>
          <a:noFill/>
          <a:ln w="9525">
            <a:solidFill>
              <a:schemeClr val="tx1"/>
            </a:solidFill>
            <a:round/>
            <a:headEnd/>
            <a:tailEnd/>
          </a:ln>
          <a:effectLst/>
        </p:spPr>
        <p:txBody>
          <a:bodyPr/>
          <a:lstStyle/>
          <a:p>
            <a:endParaRPr lang="en-US"/>
          </a:p>
        </p:txBody>
      </p:sp>
      <p:sp>
        <p:nvSpPr>
          <p:cNvPr id="34846" name="Line 30"/>
          <p:cNvSpPr>
            <a:spLocks noChangeShapeType="1"/>
          </p:cNvSpPr>
          <p:nvPr/>
        </p:nvSpPr>
        <p:spPr bwMode="auto">
          <a:xfrm flipV="1">
            <a:off x="7691438" y="576263"/>
            <a:ext cx="0" cy="457200"/>
          </a:xfrm>
          <a:prstGeom prst="line">
            <a:avLst/>
          </a:prstGeom>
          <a:noFill/>
          <a:ln w="9525">
            <a:solidFill>
              <a:schemeClr val="tx1"/>
            </a:solidFill>
            <a:round/>
            <a:headEnd/>
            <a:tailEnd/>
          </a:ln>
          <a:effectLst/>
        </p:spPr>
        <p:txBody>
          <a:bodyPr/>
          <a:lstStyle/>
          <a:p>
            <a:endParaRPr lang="en-US"/>
          </a:p>
        </p:txBody>
      </p:sp>
      <p:sp>
        <p:nvSpPr>
          <p:cNvPr id="34847" name="Line 31"/>
          <p:cNvSpPr>
            <a:spLocks noChangeShapeType="1"/>
          </p:cNvSpPr>
          <p:nvPr/>
        </p:nvSpPr>
        <p:spPr bwMode="auto">
          <a:xfrm>
            <a:off x="7881938" y="1695450"/>
            <a:ext cx="0" cy="685800"/>
          </a:xfrm>
          <a:prstGeom prst="line">
            <a:avLst/>
          </a:prstGeom>
          <a:noFill/>
          <a:ln w="9525">
            <a:solidFill>
              <a:schemeClr val="tx1"/>
            </a:solidFill>
            <a:round/>
            <a:headEnd/>
            <a:tailEnd/>
          </a:ln>
          <a:effectLst/>
        </p:spPr>
        <p:txBody>
          <a:bodyPr/>
          <a:lstStyle/>
          <a:p>
            <a:endParaRPr lang="en-US"/>
          </a:p>
        </p:txBody>
      </p:sp>
      <p:sp>
        <p:nvSpPr>
          <p:cNvPr id="34848" name="Text Box 32"/>
          <p:cNvSpPr txBox="1">
            <a:spLocks noChangeArrowheads="1"/>
          </p:cNvSpPr>
          <p:nvPr/>
        </p:nvSpPr>
        <p:spPr bwMode="auto">
          <a:xfrm>
            <a:off x="2184400" y="5548313"/>
            <a:ext cx="1366838" cy="304800"/>
          </a:xfrm>
          <a:prstGeom prst="rect">
            <a:avLst/>
          </a:prstGeom>
          <a:noFill/>
          <a:ln w="9525">
            <a:noFill/>
            <a:miter lim="800000"/>
            <a:headEnd/>
            <a:tailEnd/>
          </a:ln>
          <a:effectLst/>
        </p:spPr>
        <p:txBody>
          <a:bodyPr wrap="none">
            <a:spAutoFit/>
          </a:bodyPr>
          <a:lstStyle/>
          <a:p>
            <a:r>
              <a:rPr lang="en-US" sz="1400"/>
              <a:t>Kantung kemih</a:t>
            </a:r>
          </a:p>
        </p:txBody>
      </p:sp>
      <p:sp>
        <p:nvSpPr>
          <p:cNvPr id="34849" name="Text Box 33"/>
          <p:cNvSpPr txBox="1">
            <a:spLocks noChangeArrowheads="1"/>
          </p:cNvSpPr>
          <p:nvPr/>
        </p:nvSpPr>
        <p:spPr bwMode="auto">
          <a:xfrm>
            <a:off x="2243138" y="4953000"/>
            <a:ext cx="676275" cy="304800"/>
          </a:xfrm>
          <a:prstGeom prst="rect">
            <a:avLst/>
          </a:prstGeom>
          <a:noFill/>
          <a:ln w="9525">
            <a:noFill/>
            <a:miter lim="800000"/>
            <a:headEnd/>
            <a:tailEnd/>
          </a:ln>
          <a:effectLst/>
        </p:spPr>
        <p:txBody>
          <a:bodyPr wrap="none">
            <a:spAutoFit/>
          </a:bodyPr>
          <a:lstStyle/>
          <a:p>
            <a:r>
              <a:rPr lang="en-US" sz="1400"/>
              <a:t>Ureter</a:t>
            </a:r>
          </a:p>
        </p:txBody>
      </p:sp>
      <p:sp>
        <p:nvSpPr>
          <p:cNvPr id="34850" name="Text Box 34"/>
          <p:cNvSpPr txBox="1">
            <a:spLocks noChangeArrowheads="1"/>
          </p:cNvSpPr>
          <p:nvPr/>
        </p:nvSpPr>
        <p:spPr bwMode="auto">
          <a:xfrm>
            <a:off x="57150" y="4648200"/>
            <a:ext cx="638175" cy="304800"/>
          </a:xfrm>
          <a:prstGeom prst="rect">
            <a:avLst/>
          </a:prstGeom>
          <a:noFill/>
          <a:ln w="9525">
            <a:noFill/>
            <a:miter lim="800000"/>
            <a:headEnd/>
            <a:tailEnd/>
          </a:ln>
          <a:effectLst/>
        </p:spPr>
        <p:txBody>
          <a:bodyPr wrap="none">
            <a:spAutoFit/>
          </a:bodyPr>
          <a:lstStyle/>
          <a:p>
            <a:r>
              <a:rPr lang="en-US" sz="1400"/>
              <a:t>Ginjal</a:t>
            </a:r>
          </a:p>
        </p:txBody>
      </p:sp>
      <p:sp>
        <p:nvSpPr>
          <p:cNvPr id="34851" name="Text Box 35"/>
          <p:cNvSpPr txBox="1">
            <a:spLocks noChangeArrowheads="1"/>
          </p:cNvSpPr>
          <p:nvPr/>
        </p:nvSpPr>
        <p:spPr bwMode="auto">
          <a:xfrm>
            <a:off x="371475" y="2895600"/>
            <a:ext cx="1042988" cy="304800"/>
          </a:xfrm>
          <a:prstGeom prst="rect">
            <a:avLst/>
          </a:prstGeom>
          <a:noFill/>
          <a:ln w="9525">
            <a:noFill/>
            <a:miter lim="800000"/>
            <a:headEnd/>
            <a:tailEnd/>
          </a:ln>
          <a:effectLst/>
        </p:spPr>
        <p:txBody>
          <a:bodyPr wrap="none">
            <a:spAutoFit/>
          </a:bodyPr>
          <a:lstStyle/>
          <a:p>
            <a:r>
              <a:rPr lang="en-US" sz="1400"/>
              <a:t>Piala ginjal</a:t>
            </a:r>
          </a:p>
        </p:txBody>
      </p:sp>
      <p:sp>
        <p:nvSpPr>
          <p:cNvPr id="34852" name="Text Box 36"/>
          <p:cNvSpPr txBox="1">
            <a:spLocks noChangeArrowheads="1"/>
          </p:cNvSpPr>
          <p:nvPr/>
        </p:nvSpPr>
        <p:spPr bwMode="auto">
          <a:xfrm>
            <a:off x="1189038" y="2724150"/>
            <a:ext cx="658812" cy="304800"/>
          </a:xfrm>
          <a:prstGeom prst="rect">
            <a:avLst/>
          </a:prstGeom>
          <a:noFill/>
          <a:ln w="9525">
            <a:noFill/>
            <a:miter lim="800000"/>
            <a:headEnd/>
            <a:tailEnd/>
          </a:ln>
          <a:effectLst/>
        </p:spPr>
        <p:txBody>
          <a:bodyPr wrap="none">
            <a:spAutoFit/>
          </a:bodyPr>
          <a:lstStyle/>
          <a:p>
            <a:r>
              <a:rPr lang="en-US" sz="1400"/>
              <a:t>Pelvis</a:t>
            </a:r>
          </a:p>
        </p:txBody>
      </p:sp>
      <p:sp>
        <p:nvSpPr>
          <p:cNvPr id="34853" name="Text Box 37"/>
          <p:cNvSpPr txBox="1">
            <a:spLocks noChangeArrowheads="1"/>
          </p:cNvSpPr>
          <p:nvPr/>
        </p:nvSpPr>
        <p:spPr bwMode="auto">
          <a:xfrm>
            <a:off x="1201738" y="2252663"/>
            <a:ext cx="765175" cy="304800"/>
          </a:xfrm>
          <a:prstGeom prst="rect">
            <a:avLst/>
          </a:prstGeom>
          <a:noFill/>
          <a:ln w="9525">
            <a:noFill/>
            <a:miter lim="800000"/>
            <a:headEnd/>
            <a:tailEnd/>
          </a:ln>
          <a:effectLst/>
        </p:spPr>
        <p:txBody>
          <a:bodyPr wrap="none">
            <a:spAutoFit/>
          </a:bodyPr>
          <a:lstStyle/>
          <a:p>
            <a:r>
              <a:rPr lang="en-US" sz="1400"/>
              <a:t>Medula</a:t>
            </a:r>
          </a:p>
        </p:txBody>
      </p:sp>
      <p:sp>
        <p:nvSpPr>
          <p:cNvPr id="34854" name="Text Box 38"/>
          <p:cNvSpPr txBox="1">
            <a:spLocks noChangeArrowheads="1"/>
          </p:cNvSpPr>
          <p:nvPr/>
        </p:nvSpPr>
        <p:spPr bwMode="auto">
          <a:xfrm>
            <a:off x="1387475" y="1981200"/>
            <a:ext cx="785813" cy="304800"/>
          </a:xfrm>
          <a:prstGeom prst="rect">
            <a:avLst/>
          </a:prstGeom>
          <a:noFill/>
          <a:ln w="9525">
            <a:noFill/>
            <a:miter lim="800000"/>
            <a:headEnd/>
            <a:tailEnd/>
          </a:ln>
          <a:effectLst/>
        </p:spPr>
        <p:txBody>
          <a:bodyPr wrap="none">
            <a:spAutoFit/>
          </a:bodyPr>
          <a:lstStyle/>
          <a:p>
            <a:r>
              <a:rPr lang="en-US" sz="1400"/>
              <a:t>Korteks</a:t>
            </a:r>
          </a:p>
        </p:txBody>
      </p:sp>
      <p:sp>
        <p:nvSpPr>
          <p:cNvPr id="34855" name="Text Box 39"/>
          <p:cNvSpPr txBox="1">
            <a:spLocks noChangeArrowheads="1"/>
          </p:cNvSpPr>
          <p:nvPr/>
        </p:nvSpPr>
        <p:spPr bwMode="auto">
          <a:xfrm>
            <a:off x="2713038" y="1371600"/>
            <a:ext cx="715962" cy="304800"/>
          </a:xfrm>
          <a:prstGeom prst="rect">
            <a:avLst/>
          </a:prstGeom>
          <a:noFill/>
          <a:ln w="9525">
            <a:noFill/>
            <a:miter lim="800000"/>
            <a:headEnd/>
            <a:tailEnd/>
          </a:ln>
          <a:effectLst/>
        </p:spPr>
        <p:txBody>
          <a:bodyPr wrap="none">
            <a:spAutoFit/>
          </a:bodyPr>
          <a:lstStyle/>
          <a:p>
            <a:r>
              <a:rPr lang="en-US" sz="1400"/>
              <a:t>Nefron</a:t>
            </a:r>
          </a:p>
        </p:txBody>
      </p:sp>
      <p:sp>
        <p:nvSpPr>
          <p:cNvPr id="34856" name="Text Box 40"/>
          <p:cNvSpPr txBox="1">
            <a:spLocks noChangeArrowheads="1"/>
          </p:cNvSpPr>
          <p:nvPr/>
        </p:nvSpPr>
        <p:spPr bwMode="auto">
          <a:xfrm>
            <a:off x="7115175" y="3810000"/>
            <a:ext cx="1779588" cy="304800"/>
          </a:xfrm>
          <a:prstGeom prst="rect">
            <a:avLst/>
          </a:prstGeom>
          <a:noFill/>
          <a:ln w="9525">
            <a:noFill/>
            <a:miter lim="800000"/>
            <a:headEnd/>
            <a:tailEnd/>
          </a:ln>
          <a:effectLst/>
        </p:spPr>
        <p:txBody>
          <a:bodyPr wrap="none">
            <a:spAutoFit/>
          </a:bodyPr>
          <a:lstStyle/>
          <a:p>
            <a:r>
              <a:rPr lang="en-US" sz="1400"/>
              <a:t>Saluran penampung</a:t>
            </a:r>
          </a:p>
        </p:txBody>
      </p:sp>
      <p:sp>
        <p:nvSpPr>
          <p:cNvPr id="34857" name="Text Box 41"/>
          <p:cNvSpPr txBox="1">
            <a:spLocks noChangeArrowheads="1"/>
          </p:cNvSpPr>
          <p:nvPr/>
        </p:nvSpPr>
        <p:spPr bwMode="auto">
          <a:xfrm>
            <a:off x="4222750" y="3495675"/>
            <a:ext cx="1011238" cy="517525"/>
          </a:xfrm>
          <a:prstGeom prst="rect">
            <a:avLst/>
          </a:prstGeom>
          <a:noFill/>
          <a:ln w="9525">
            <a:noFill/>
            <a:miter lim="800000"/>
            <a:headEnd/>
            <a:tailEnd/>
          </a:ln>
          <a:effectLst/>
        </p:spPr>
        <p:txBody>
          <a:bodyPr wrap="none">
            <a:spAutoFit/>
          </a:bodyPr>
          <a:lstStyle/>
          <a:p>
            <a:pPr algn="l"/>
            <a:r>
              <a:rPr lang="en-US" sz="1400"/>
              <a:t>Lengkung </a:t>
            </a:r>
          </a:p>
          <a:p>
            <a:pPr algn="l"/>
            <a:r>
              <a:rPr lang="en-US" sz="1400"/>
              <a:t>Henle</a:t>
            </a:r>
          </a:p>
        </p:txBody>
      </p:sp>
      <p:sp>
        <p:nvSpPr>
          <p:cNvPr id="34858" name="Text Box 42"/>
          <p:cNvSpPr txBox="1">
            <a:spLocks noChangeArrowheads="1"/>
          </p:cNvSpPr>
          <p:nvPr/>
        </p:nvSpPr>
        <p:spPr bwMode="auto">
          <a:xfrm>
            <a:off x="6792913" y="3148013"/>
            <a:ext cx="1169987" cy="304800"/>
          </a:xfrm>
          <a:prstGeom prst="rect">
            <a:avLst/>
          </a:prstGeom>
          <a:noFill/>
          <a:ln w="9525">
            <a:noFill/>
            <a:miter lim="800000"/>
            <a:headEnd/>
            <a:tailEnd/>
          </a:ln>
          <a:effectLst/>
        </p:spPr>
        <p:txBody>
          <a:bodyPr wrap="none">
            <a:spAutoFit/>
          </a:bodyPr>
          <a:lstStyle/>
          <a:p>
            <a:r>
              <a:rPr lang="en-US" sz="1400"/>
              <a:t>Saluran naik</a:t>
            </a:r>
          </a:p>
        </p:txBody>
      </p:sp>
      <p:sp>
        <p:nvSpPr>
          <p:cNvPr id="34859" name="Text Box 43"/>
          <p:cNvSpPr txBox="1">
            <a:spLocks noChangeArrowheads="1"/>
          </p:cNvSpPr>
          <p:nvPr/>
        </p:nvSpPr>
        <p:spPr bwMode="auto">
          <a:xfrm>
            <a:off x="6700838" y="2600325"/>
            <a:ext cx="1277937" cy="304800"/>
          </a:xfrm>
          <a:prstGeom prst="rect">
            <a:avLst/>
          </a:prstGeom>
          <a:noFill/>
          <a:ln w="9525">
            <a:noFill/>
            <a:miter lim="800000"/>
            <a:headEnd/>
            <a:tailEnd/>
          </a:ln>
          <a:effectLst/>
        </p:spPr>
        <p:txBody>
          <a:bodyPr wrap="none">
            <a:spAutoFit/>
          </a:bodyPr>
          <a:lstStyle/>
          <a:p>
            <a:r>
              <a:rPr lang="en-US" sz="1400"/>
              <a:t>Tubulus distal</a:t>
            </a:r>
          </a:p>
        </p:txBody>
      </p:sp>
      <p:sp>
        <p:nvSpPr>
          <p:cNvPr id="34860" name="Text Box 44"/>
          <p:cNvSpPr txBox="1">
            <a:spLocks noChangeArrowheads="1"/>
          </p:cNvSpPr>
          <p:nvPr/>
        </p:nvSpPr>
        <p:spPr bwMode="auto">
          <a:xfrm>
            <a:off x="4638675" y="381000"/>
            <a:ext cx="1592263" cy="304800"/>
          </a:xfrm>
          <a:prstGeom prst="rect">
            <a:avLst/>
          </a:prstGeom>
          <a:noFill/>
          <a:ln w="9525">
            <a:noFill/>
            <a:miter lim="800000"/>
            <a:headEnd/>
            <a:tailEnd/>
          </a:ln>
          <a:effectLst/>
        </p:spPr>
        <p:txBody>
          <a:bodyPr wrap="none">
            <a:spAutoFit/>
          </a:bodyPr>
          <a:lstStyle/>
          <a:p>
            <a:r>
              <a:rPr lang="en-US" sz="1400"/>
              <a:t>Tubulus kontortus</a:t>
            </a:r>
          </a:p>
        </p:txBody>
      </p:sp>
      <p:sp>
        <p:nvSpPr>
          <p:cNvPr id="34861" name="Text Box 45"/>
          <p:cNvSpPr txBox="1">
            <a:spLocks noChangeArrowheads="1"/>
          </p:cNvSpPr>
          <p:nvPr/>
        </p:nvSpPr>
        <p:spPr bwMode="auto">
          <a:xfrm>
            <a:off x="4633913" y="3070225"/>
            <a:ext cx="681037" cy="274638"/>
          </a:xfrm>
          <a:prstGeom prst="rect">
            <a:avLst/>
          </a:prstGeom>
          <a:noFill/>
          <a:ln w="9525">
            <a:noFill/>
            <a:miter lim="800000"/>
            <a:headEnd/>
            <a:tailEnd/>
          </a:ln>
          <a:effectLst/>
        </p:spPr>
        <p:txBody>
          <a:bodyPr wrap="none">
            <a:spAutoFit/>
          </a:bodyPr>
          <a:lstStyle/>
          <a:p>
            <a:r>
              <a:rPr lang="en-US" sz="1200"/>
              <a:t>Medula</a:t>
            </a:r>
          </a:p>
        </p:txBody>
      </p:sp>
      <p:sp>
        <p:nvSpPr>
          <p:cNvPr id="34862" name="Text Box 46"/>
          <p:cNvSpPr txBox="1">
            <a:spLocks noChangeArrowheads="1"/>
          </p:cNvSpPr>
          <p:nvPr/>
        </p:nvSpPr>
        <p:spPr bwMode="auto">
          <a:xfrm>
            <a:off x="4244975" y="2689225"/>
            <a:ext cx="700088" cy="274638"/>
          </a:xfrm>
          <a:prstGeom prst="rect">
            <a:avLst/>
          </a:prstGeom>
          <a:noFill/>
          <a:ln w="9525">
            <a:noFill/>
            <a:miter lim="800000"/>
            <a:headEnd/>
            <a:tailEnd/>
          </a:ln>
          <a:effectLst/>
        </p:spPr>
        <p:txBody>
          <a:bodyPr wrap="none">
            <a:spAutoFit/>
          </a:bodyPr>
          <a:lstStyle/>
          <a:p>
            <a:r>
              <a:rPr lang="en-US" sz="1200"/>
              <a:t>Korteks</a:t>
            </a:r>
          </a:p>
        </p:txBody>
      </p:sp>
      <p:sp>
        <p:nvSpPr>
          <p:cNvPr id="34863" name="Text Box 47"/>
          <p:cNvSpPr txBox="1">
            <a:spLocks noChangeArrowheads="1"/>
          </p:cNvSpPr>
          <p:nvPr/>
        </p:nvSpPr>
        <p:spPr bwMode="auto">
          <a:xfrm>
            <a:off x="6891338" y="304800"/>
            <a:ext cx="1565275" cy="304800"/>
          </a:xfrm>
          <a:prstGeom prst="rect">
            <a:avLst/>
          </a:prstGeom>
          <a:noFill/>
          <a:ln w="9525">
            <a:noFill/>
            <a:miter lim="800000"/>
            <a:headEnd/>
            <a:tailEnd/>
          </a:ln>
          <a:effectLst/>
        </p:spPr>
        <p:txBody>
          <a:bodyPr wrap="none">
            <a:spAutoFit/>
          </a:bodyPr>
          <a:lstStyle/>
          <a:p>
            <a:r>
              <a:rPr lang="en-US" sz="1400"/>
              <a:t>Kapsula Bowman</a:t>
            </a:r>
          </a:p>
        </p:txBody>
      </p:sp>
      <p:sp>
        <p:nvSpPr>
          <p:cNvPr id="34864" name="Text Box 48"/>
          <p:cNvSpPr txBox="1">
            <a:spLocks noChangeArrowheads="1"/>
          </p:cNvSpPr>
          <p:nvPr/>
        </p:nvSpPr>
        <p:spPr bwMode="auto">
          <a:xfrm>
            <a:off x="7400925" y="2286000"/>
            <a:ext cx="1090613" cy="304800"/>
          </a:xfrm>
          <a:prstGeom prst="rect">
            <a:avLst/>
          </a:prstGeom>
          <a:noFill/>
          <a:ln w="9525">
            <a:noFill/>
            <a:miter lim="800000"/>
            <a:headEnd/>
            <a:tailEnd/>
          </a:ln>
          <a:effectLst/>
        </p:spPr>
        <p:txBody>
          <a:bodyPr wrap="none">
            <a:spAutoFit/>
          </a:bodyPr>
          <a:lstStyle/>
          <a:p>
            <a:r>
              <a:rPr lang="en-US" sz="1400"/>
              <a:t>Glomerulus</a:t>
            </a:r>
          </a:p>
        </p:txBody>
      </p:sp>
    </p:spTree>
  </p:cSld>
  <p:clrMapOvr>
    <a:masterClrMapping/>
  </p:clrMapOvr>
  <p:transition spd="slow">
    <p:cover dir="l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533400" y="685800"/>
            <a:ext cx="1752600" cy="366713"/>
          </a:xfrm>
          <a:prstGeom prst="rect">
            <a:avLst/>
          </a:prstGeom>
          <a:noFill/>
          <a:ln w="9525">
            <a:noFill/>
            <a:miter lim="800000"/>
            <a:headEnd/>
            <a:tailEnd/>
          </a:ln>
          <a:effectLst/>
        </p:spPr>
        <p:txBody>
          <a:bodyPr>
            <a:spAutoFit/>
          </a:bodyPr>
          <a:lstStyle/>
          <a:p>
            <a:pPr algn="l">
              <a:spcBef>
                <a:spcPct val="50000"/>
              </a:spcBef>
            </a:pPr>
            <a:r>
              <a:rPr lang="en-US" b="1">
                <a:solidFill>
                  <a:srgbClr val="FF33CC"/>
                </a:solidFill>
              </a:rPr>
              <a:t>Paru-paru </a:t>
            </a:r>
            <a:endParaRPr lang="en-US">
              <a:solidFill>
                <a:srgbClr val="FF33CC"/>
              </a:solidFill>
            </a:endParaRPr>
          </a:p>
        </p:txBody>
      </p:sp>
      <p:sp>
        <p:nvSpPr>
          <p:cNvPr id="40965" name="Text Box 5"/>
          <p:cNvSpPr txBox="1">
            <a:spLocks noChangeArrowheads="1"/>
          </p:cNvSpPr>
          <p:nvPr/>
        </p:nvSpPr>
        <p:spPr bwMode="auto">
          <a:xfrm>
            <a:off x="2743200" y="6172200"/>
            <a:ext cx="4038600" cy="304800"/>
          </a:xfrm>
          <a:prstGeom prst="rect">
            <a:avLst/>
          </a:prstGeom>
          <a:noFill/>
          <a:ln w="9525">
            <a:noFill/>
            <a:miter lim="800000"/>
            <a:headEnd/>
            <a:tailEnd/>
          </a:ln>
          <a:effectLst/>
        </p:spPr>
        <p:txBody>
          <a:bodyPr>
            <a:spAutoFit/>
          </a:bodyPr>
          <a:lstStyle/>
          <a:p>
            <a:pPr>
              <a:spcBef>
                <a:spcPct val="50000"/>
              </a:spcBef>
            </a:pPr>
            <a:r>
              <a:rPr lang="en-US" sz="1400" b="1"/>
              <a:t>Paru-paru dan bagian-bagiannya. </a:t>
            </a:r>
          </a:p>
        </p:txBody>
      </p:sp>
      <p:pic>
        <p:nvPicPr>
          <p:cNvPr id="40966" name="Picture 6"/>
          <p:cNvPicPr>
            <a:picLocks noChangeAspect="1" noChangeArrowheads="1"/>
          </p:cNvPicPr>
          <p:nvPr/>
        </p:nvPicPr>
        <p:blipFill>
          <a:blip r:embed="rId2" cstate="print"/>
          <a:srcRect b="54379"/>
          <a:stretch>
            <a:fillRect/>
          </a:stretch>
        </p:blipFill>
        <p:spPr bwMode="auto">
          <a:xfrm>
            <a:off x="2362200" y="2133600"/>
            <a:ext cx="4572000" cy="3482975"/>
          </a:xfrm>
          <a:prstGeom prst="rect">
            <a:avLst/>
          </a:prstGeom>
          <a:noFill/>
          <a:ln w="9525">
            <a:noFill/>
            <a:miter lim="800000"/>
            <a:headEnd/>
            <a:tailEnd/>
          </a:ln>
          <a:effectLst/>
        </p:spPr>
      </p:pic>
      <p:sp>
        <p:nvSpPr>
          <p:cNvPr id="40967" name="Text Box 7"/>
          <p:cNvSpPr txBox="1">
            <a:spLocks noChangeArrowheads="1"/>
          </p:cNvSpPr>
          <p:nvPr/>
        </p:nvSpPr>
        <p:spPr bwMode="auto">
          <a:xfrm>
            <a:off x="2133600" y="1371600"/>
            <a:ext cx="5029200" cy="641350"/>
          </a:xfrm>
          <a:prstGeom prst="rect">
            <a:avLst/>
          </a:prstGeom>
          <a:noFill/>
          <a:ln w="9525">
            <a:noFill/>
            <a:miter lim="800000"/>
            <a:headEnd/>
            <a:tailEnd/>
          </a:ln>
          <a:effectLst/>
        </p:spPr>
        <p:txBody>
          <a:bodyPr>
            <a:spAutoFit/>
          </a:bodyPr>
          <a:lstStyle/>
          <a:p>
            <a:pPr algn="l">
              <a:spcBef>
                <a:spcPct val="50000"/>
              </a:spcBef>
            </a:pPr>
            <a:r>
              <a:rPr lang="en-US"/>
              <a:t>Paru-paru mengeluarkan sisa metabolisme berupa karbon dioksida dan uap air. </a:t>
            </a:r>
          </a:p>
        </p:txBody>
      </p:sp>
      <p:sp>
        <p:nvSpPr>
          <p:cNvPr id="40968" name="WordArt 8"/>
          <p:cNvSpPr>
            <a:spLocks noChangeArrowheads="1" noChangeShapeType="1" noTextEdit="1"/>
          </p:cNvSpPr>
          <p:nvPr/>
        </p:nvSpPr>
        <p:spPr bwMode="auto">
          <a:xfrm>
            <a:off x="228600" y="152400"/>
            <a:ext cx="1828800" cy="152400"/>
          </a:xfrm>
          <a:prstGeom prst="rect">
            <a:avLst/>
          </a:prstGeom>
        </p:spPr>
        <p:txBody>
          <a:bodyPr wrap="none" fromWordArt="1">
            <a:prstTxWarp prst="textPlain">
              <a:avLst>
                <a:gd name="adj" fmla="val 50000"/>
              </a:avLst>
            </a:prstTxWarp>
          </a:bodyPr>
          <a:lstStyle/>
          <a:p>
            <a:endParaRPr lang="en-US" sz="20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533400" y="685800"/>
            <a:ext cx="1752600" cy="366713"/>
          </a:xfrm>
          <a:prstGeom prst="rect">
            <a:avLst/>
          </a:prstGeom>
          <a:noFill/>
          <a:ln w="9525">
            <a:noFill/>
            <a:miter lim="800000"/>
            <a:headEnd/>
            <a:tailEnd/>
          </a:ln>
          <a:effectLst/>
        </p:spPr>
        <p:txBody>
          <a:bodyPr>
            <a:spAutoFit/>
          </a:bodyPr>
          <a:lstStyle/>
          <a:p>
            <a:pPr algn="l">
              <a:spcBef>
                <a:spcPct val="50000"/>
              </a:spcBef>
            </a:pPr>
            <a:r>
              <a:rPr lang="en-US" b="1">
                <a:solidFill>
                  <a:srgbClr val="FF33CC"/>
                </a:solidFill>
              </a:rPr>
              <a:t>Hati</a:t>
            </a:r>
            <a:endParaRPr lang="en-US">
              <a:solidFill>
                <a:srgbClr val="FF33CC"/>
              </a:solidFill>
            </a:endParaRPr>
          </a:p>
        </p:txBody>
      </p:sp>
      <p:sp>
        <p:nvSpPr>
          <p:cNvPr id="43012" name="Text Box 4"/>
          <p:cNvSpPr txBox="1">
            <a:spLocks noChangeArrowheads="1"/>
          </p:cNvSpPr>
          <p:nvPr/>
        </p:nvSpPr>
        <p:spPr bwMode="auto">
          <a:xfrm>
            <a:off x="2590800" y="5943600"/>
            <a:ext cx="4038600" cy="304800"/>
          </a:xfrm>
          <a:prstGeom prst="rect">
            <a:avLst/>
          </a:prstGeom>
          <a:noFill/>
          <a:ln w="9525">
            <a:noFill/>
            <a:miter lim="800000"/>
            <a:headEnd/>
            <a:tailEnd/>
          </a:ln>
          <a:effectLst/>
        </p:spPr>
        <p:txBody>
          <a:bodyPr>
            <a:spAutoFit/>
          </a:bodyPr>
          <a:lstStyle/>
          <a:p>
            <a:pPr>
              <a:spcBef>
                <a:spcPct val="50000"/>
              </a:spcBef>
            </a:pPr>
            <a:r>
              <a:rPr lang="en-US" sz="1400" b="1"/>
              <a:t>Hati dan bagian-bagiannya. </a:t>
            </a:r>
          </a:p>
        </p:txBody>
      </p:sp>
      <p:sp>
        <p:nvSpPr>
          <p:cNvPr id="43014" name="Text Box 6"/>
          <p:cNvSpPr txBox="1">
            <a:spLocks noChangeArrowheads="1"/>
          </p:cNvSpPr>
          <p:nvPr/>
        </p:nvSpPr>
        <p:spPr bwMode="auto">
          <a:xfrm>
            <a:off x="2057400" y="1600200"/>
            <a:ext cx="5181600" cy="641350"/>
          </a:xfrm>
          <a:prstGeom prst="rect">
            <a:avLst/>
          </a:prstGeom>
          <a:noFill/>
          <a:ln w="9525">
            <a:noFill/>
            <a:miter lim="800000"/>
            <a:headEnd/>
            <a:tailEnd/>
          </a:ln>
          <a:effectLst/>
        </p:spPr>
        <p:txBody>
          <a:bodyPr>
            <a:spAutoFit/>
          </a:bodyPr>
          <a:lstStyle/>
          <a:p>
            <a:pPr algn="l">
              <a:spcBef>
                <a:spcPct val="50000"/>
              </a:spcBef>
            </a:pPr>
            <a:r>
              <a:rPr lang="en-US"/>
              <a:t>Fungsi ekskresi hati adalah menghasilkan empedu. </a:t>
            </a:r>
          </a:p>
        </p:txBody>
      </p:sp>
      <p:pic>
        <p:nvPicPr>
          <p:cNvPr id="43015" name="Picture 7"/>
          <p:cNvPicPr>
            <a:picLocks noChangeAspect="1" noChangeArrowheads="1"/>
          </p:cNvPicPr>
          <p:nvPr/>
        </p:nvPicPr>
        <p:blipFill>
          <a:blip r:embed="rId2" cstate="print"/>
          <a:srcRect t="53767" b="1080"/>
          <a:stretch>
            <a:fillRect/>
          </a:stretch>
        </p:blipFill>
        <p:spPr bwMode="auto">
          <a:xfrm>
            <a:off x="2362200" y="2667000"/>
            <a:ext cx="4343400" cy="3275013"/>
          </a:xfrm>
          <a:prstGeom prst="rect">
            <a:avLst/>
          </a:prstGeom>
          <a:noFill/>
          <a:ln w="9525">
            <a:noFill/>
            <a:miter lim="800000"/>
            <a:headEnd/>
            <a:tailEnd/>
          </a:ln>
          <a:effectLst/>
        </p:spPr>
      </p:pic>
      <p:sp>
        <p:nvSpPr>
          <p:cNvPr id="43016" name="WordArt 8"/>
          <p:cNvSpPr>
            <a:spLocks noChangeArrowheads="1" noChangeShapeType="1" noTextEdit="1"/>
          </p:cNvSpPr>
          <p:nvPr/>
        </p:nvSpPr>
        <p:spPr bwMode="auto">
          <a:xfrm>
            <a:off x="228600" y="152400"/>
            <a:ext cx="1828800" cy="152400"/>
          </a:xfrm>
          <a:prstGeom prst="rect">
            <a:avLst/>
          </a:prstGeom>
        </p:spPr>
        <p:txBody>
          <a:bodyPr wrap="none" fromWordArt="1">
            <a:prstTxWarp prst="textPlain">
              <a:avLst>
                <a:gd name="adj" fmla="val 50000"/>
              </a:avLst>
            </a:prstTxWarp>
          </a:bodyPr>
          <a:lstStyle/>
          <a:p>
            <a:endParaRPr lang="en-US" sz="20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z="6000" dirty="0" smtClean="0">
                <a:solidFill>
                  <a:srgbClr val="FFC000"/>
                </a:solidFill>
                <a:latin typeface="Bookman Old Style" pitchFamily="18" charset="0"/>
              </a:rPr>
              <a:t>K</a:t>
            </a:r>
            <a:r>
              <a:rPr lang="en-US" sz="6000" dirty="0" err="1" smtClean="0">
                <a:solidFill>
                  <a:srgbClr val="FFC000"/>
                </a:solidFill>
                <a:latin typeface="Bookman Old Style" pitchFamily="18" charset="0"/>
              </a:rPr>
              <a:t>ompetensi</a:t>
            </a:r>
            <a:r>
              <a:rPr lang="id-ID" sz="6000" dirty="0" smtClean="0">
                <a:solidFill>
                  <a:srgbClr val="FFC000"/>
                </a:solidFill>
                <a:latin typeface="Bookman Old Style" pitchFamily="18" charset="0"/>
              </a:rPr>
              <a:t> Inti</a:t>
            </a:r>
            <a:endParaRPr lang="en-US" sz="6000" dirty="0">
              <a:solidFill>
                <a:srgbClr val="FFC000"/>
              </a:solidFill>
              <a:latin typeface="Bookman Old Style" pitchFamily="18" charset="0"/>
            </a:endParaRPr>
          </a:p>
        </p:txBody>
      </p:sp>
      <p:sp>
        <p:nvSpPr>
          <p:cNvPr id="3" name="Content Placeholder 2"/>
          <p:cNvSpPr>
            <a:spLocks noGrp="1"/>
          </p:cNvSpPr>
          <p:nvPr>
            <p:ph idx="1"/>
          </p:nvPr>
        </p:nvSpPr>
        <p:spPr/>
        <p:txBody>
          <a:bodyPr/>
          <a:lstStyle/>
          <a:p>
            <a:pPr>
              <a:buNone/>
            </a:pPr>
            <a:r>
              <a:rPr lang="en-US" dirty="0" smtClean="0"/>
              <a:t>	</a:t>
            </a:r>
            <a:r>
              <a:rPr lang="id-ID" sz="3600" dirty="0" smtClean="0">
                <a:solidFill>
                  <a:srgbClr val="C00000"/>
                </a:solidFill>
                <a:latin typeface="Bookman Old Style" pitchFamily="18" charset="0"/>
              </a:rPr>
              <a:t>Menjelaskan struktur dan fungsi organ manusia dan hewan tertentu, kelainan dan/atau penyakit yang mungkin terjadi serta implikasinya pada salingtemas</a:t>
            </a:r>
            <a:endParaRPr lang="en-US" sz="3600" dirty="0">
              <a:solidFill>
                <a:srgbClr val="C00000"/>
              </a:solidFill>
              <a:latin typeface="Bookman Old Style" pitchFamily="18" charset="0"/>
            </a:endParaRPr>
          </a:p>
        </p:txBody>
      </p:sp>
    </p:spTree>
  </p:cSld>
  <p:clrMapOvr>
    <a:masterClrMapping/>
  </p:clrMapOvr>
  <p:transition spd="slow">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Empedu berasal dari penghancuran Hb eritrosit yang sudah tua</a:t>
            </a:r>
          </a:p>
          <a:p>
            <a:r>
              <a:rPr lang="id-ID" dirty="0" smtClean="0"/>
              <a:t>Fungsi empedu : mencerna lemak</a:t>
            </a:r>
            <a:r>
              <a:rPr lang="id-ID" smtClean="0"/>
              <a:t>, mengaktifkan  </a:t>
            </a:r>
            <a:r>
              <a:rPr lang="id-ID" dirty="0" smtClean="0"/>
              <a:t>lipase, absorpsi lemak dalam usus halus, pembentukan urea,</a:t>
            </a:r>
            <a:endParaRPr lang="id-ID"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41" name="Object 9"/>
          <p:cNvGraphicFramePr>
            <a:graphicFrameLocks noChangeAspect="1"/>
          </p:cNvGraphicFramePr>
          <p:nvPr/>
        </p:nvGraphicFramePr>
        <p:xfrm>
          <a:off x="3810000" y="1409700"/>
          <a:ext cx="4572000" cy="4381500"/>
        </p:xfrm>
        <a:graphic>
          <a:graphicData uri="http://schemas.openxmlformats.org/presentationml/2006/ole">
            <p:oleObj spid="_x0000_s44041" name="Image" r:id="rId3" imgW="3657143" imgH="3504762" progId="">
              <p:embed/>
            </p:oleObj>
          </a:graphicData>
        </a:graphic>
      </p:graphicFrame>
      <p:sp>
        <p:nvSpPr>
          <p:cNvPr id="44035" name="Text Box 3"/>
          <p:cNvSpPr txBox="1">
            <a:spLocks noChangeArrowheads="1"/>
          </p:cNvSpPr>
          <p:nvPr/>
        </p:nvSpPr>
        <p:spPr bwMode="auto">
          <a:xfrm>
            <a:off x="533400" y="685800"/>
            <a:ext cx="1752600" cy="366713"/>
          </a:xfrm>
          <a:prstGeom prst="rect">
            <a:avLst/>
          </a:prstGeom>
          <a:noFill/>
          <a:ln w="9525">
            <a:noFill/>
            <a:miter lim="800000"/>
            <a:headEnd/>
            <a:tailEnd/>
          </a:ln>
          <a:effectLst/>
        </p:spPr>
        <p:txBody>
          <a:bodyPr>
            <a:spAutoFit/>
          </a:bodyPr>
          <a:lstStyle/>
          <a:p>
            <a:pPr algn="l">
              <a:spcBef>
                <a:spcPct val="50000"/>
              </a:spcBef>
            </a:pPr>
            <a:r>
              <a:rPr lang="en-US" b="1">
                <a:solidFill>
                  <a:srgbClr val="FF33CC"/>
                </a:solidFill>
              </a:rPr>
              <a:t>Kulit</a:t>
            </a:r>
            <a:endParaRPr lang="en-US">
              <a:solidFill>
                <a:srgbClr val="FF33CC"/>
              </a:solidFill>
            </a:endParaRPr>
          </a:p>
        </p:txBody>
      </p:sp>
      <p:sp>
        <p:nvSpPr>
          <p:cNvPr id="44036" name="Text Box 4"/>
          <p:cNvSpPr txBox="1">
            <a:spLocks noChangeArrowheads="1"/>
          </p:cNvSpPr>
          <p:nvPr/>
        </p:nvSpPr>
        <p:spPr bwMode="auto">
          <a:xfrm>
            <a:off x="2362200" y="6172200"/>
            <a:ext cx="4038600" cy="304800"/>
          </a:xfrm>
          <a:prstGeom prst="rect">
            <a:avLst/>
          </a:prstGeom>
          <a:noFill/>
          <a:ln w="9525">
            <a:noFill/>
            <a:miter lim="800000"/>
            <a:headEnd/>
            <a:tailEnd/>
          </a:ln>
          <a:effectLst/>
        </p:spPr>
        <p:txBody>
          <a:bodyPr>
            <a:spAutoFit/>
          </a:bodyPr>
          <a:lstStyle/>
          <a:p>
            <a:pPr>
              <a:spcBef>
                <a:spcPct val="50000"/>
              </a:spcBef>
            </a:pPr>
            <a:r>
              <a:rPr lang="en-US" sz="1400" b="1"/>
              <a:t>Kulit dan bagian-bagiannya. </a:t>
            </a:r>
          </a:p>
        </p:txBody>
      </p:sp>
      <p:graphicFrame>
        <p:nvGraphicFramePr>
          <p:cNvPr id="44040" name="Object 8"/>
          <p:cNvGraphicFramePr>
            <a:graphicFrameLocks noChangeAspect="1"/>
          </p:cNvGraphicFramePr>
          <p:nvPr/>
        </p:nvGraphicFramePr>
        <p:xfrm>
          <a:off x="457200" y="2143125"/>
          <a:ext cx="3124200" cy="3114675"/>
        </p:xfrm>
        <a:graphic>
          <a:graphicData uri="http://schemas.openxmlformats.org/presentationml/2006/ole">
            <p:oleObj spid="_x0000_s44040" name="Image" r:id="rId4" imgW="2438095" imgH="2133333" progId="">
              <p:embed/>
            </p:oleObj>
          </a:graphicData>
        </a:graphic>
      </p:graphicFrame>
      <p:sp>
        <p:nvSpPr>
          <p:cNvPr id="44042" name="Text Box 10"/>
          <p:cNvSpPr txBox="1">
            <a:spLocks noChangeArrowheads="1"/>
          </p:cNvSpPr>
          <p:nvPr/>
        </p:nvSpPr>
        <p:spPr bwMode="auto">
          <a:xfrm>
            <a:off x="533400" y="1295400"/>
            <a:ext cx="5105400" cy="366713"/>
          </a:xfrm>
          <a:prstGeom prst="rect">
            <a:avLst/>
          </a:prstGeom>
          <a:noFill/>
          <a:ln w="9525">
            <a:noFill/>
            <a:miter lim="800000"/>
            <a:headEnd/>
            <a:tailEnd/>
          </a:ln>
          <a:effectLst/>
        </p:spPr>
        <p:txBody>
          <a:bodyPr>
            <a:spAutoFit/>
          </a:bodyPr>
          <a:lstStyle/>
          <a:p>
            <a:pPr algn="l">
              <a:spcBef>
                <a:spcPct val="50000"/>
              </a:spcBef>
            </a:pPr>
            <a:r>
              <a:rPr lang="en-US"/>
              <a:t>Kulit mengeluarkan zat sisa berupa keringat. </a:t>
            </a:r>
          </a:p>
        </p:txBody>
      </p:sp>
      <p:sp>
        <p:nvSpPr>
          <p:cNvPr id="44043" name="WordArt 11"/>
          <p:cNvSpPr>
            <a:spLocks noChangeArrowheads="1" noChangeShapeType="1" noTextEdit="1"/>
          </p:cNvSpPr>
          <p:nvPr/>
        </p:nvSpPr>
        <p:spPr bwMode="auto">
          <a:xfrm>
            <a:off x="228600" y="152400"/>
            <a:ext cx="1828800" cy="152400"/>
          </a:xfrm>
          <a:prstGeom prst="rect">
            <a:avLst/>
          </a:prstGeom>
        </p:spPr>
        <p:txBody>
          <a:bodyPr wrap="none" fromWordArt="1">
            <a:prstTxWarp prst="textPlain">
              <a:avLst>
                <a:gd name="adj" fmla="val 50000"/>
              </a:avLst>
            </a:prstTxWarp>
          </a:bodyPr>
          <a:lstStyle/>
          <a:p>
            <a:endParaRPr lang="en-US" sz="20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2"/>
          <p:cNvPicPr>
            <a:picLocks noChangeAspect="1" noChangeArrowheads="1"/>
          </p:cNvPicPr>
          <p:nvPr/>
        </p:nvPicPr>
        <p:blipFill>
          <a:blip r:embed="rId2" cstate="print"/>
          <a:srcRect/>
          <a:stretch>
            <a:fillRect/>
          </a:stretch>
        </p:blipFill>
        <p:spPr bwMode="auto">
          <a:xfrm>
            <a:off x="2438400" y="2438400"/>
            <a:ext cx="4152900" cy="2609850"/>
          </a:xfrm>
          <a:prstGeom prst="rect">
            <a:avLst/>
          </a:prstGeom>
          <a:noFill/>
          <a:ln w="9525">
            <a:noFill/>
            <a:miter lim="800000"/>
            <a:headEnd/>
            <a:tailEnd/>
          </a:ln>
          <a:effectLst/>
        </p:spPr>
      </p:pic>
      <p:sp>
        <p:nvSpPr>
          <p:cNvPr id="3" name="Title 2"/>
          <p:cNvSpPr>
            <a:spLocks noGrp="1"/>
          </p:cNvSpPr>
          <p:nvPr>
            <p:ph type="title"/>
          </p:nvPr>
        </p:nvSpPr>
        <p:spPr>
          <a:xfrm>
            <a:off x="457200" y="274638"/>
            <a:ext cx="8229600" cy="792162"/>
          </a:xfrm>
        </p:spPr>
        <p:txBody>
          <a:bodyPr/>
          <a:lstStyle/>
          <a:p>
            <a:r>
              <a:rPr lang="id-ID" dirty="0" smtClean="0"/>
              <a:t>Penampang kulit manusia</a:t>
            </a:r>
            <a:endParaRPr lang="id-ID" dirty="0"/>
          </a:p>
        </p:txBody>
      </p:sp>
      <p:pic>
        <p:nvPicPr>
          <p:cNvPr id="98307" name="Picture 3"/>
          <p:cNvPicPr>
            <a:picLocks noGrp="1" noChangeAspect="1" noChangeArrowheads="1"/>
          </p:cNvPicPr>
          <p:nvPr>
            <p:ph idx="1"/>
          </p:nvPr>
        </p:nvPicPr>
        <p:blipFill>
          <a:blip r:embed="rId2" cstate="print"/>
          <a:srcRect/>
          <a:stretch>
            <a:fillRect/>
          </a:stretch>
        </p:blipFill>
        <p:spPr bwMode="auto">
          <a:xfrm>
            <a:off x="0" y="990600"/>
            <a:ext cx="91440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id-ID" sz="4000" dirty="0" smtClean="0">
                <a:latin typeface="Baskerville Old Face" pitchFamily="18" charset="0"/>
              </a:rPr>
              <a:t>Penampang kulit manusia</a:t>
            </a:r>
            <a:endParaRPr lang="id-ID" sz="4000" dirty="0">
              <a:latin typeface="Baskerville Old Face" pitchFamily="18" charset="0"/>
            </a:endParaRPr>
          </a:p>
        </p:txBody>
      </p:sp>
      <p:sp>
        <p:nvSpPr>
          <p:cNvPr id="3" name="Content Placeholder 2"/>
          <p:cNvSpPr>
            <a:spLocks noGrp="1"/>
          </p:cNvSpPr>
          <p:nvPr>
            <p:ph idx="1"/>
          </p:nvPr>
        </p:nvSpPr>
        <p:spPr/>
        <p:txBody>
          <a:bodyPr/>
          <a:lstStyle/>
          <a:p>
            <a:endParaRPr lang="id-ID"/>
          </a:p>
        </p:txBody>
      </p:sp>
      <p:pic>
        <p:nvPicPr>
          <p:cNvPr id="99330" name="Picture 2"/>
          <p:cNvPicPr>
            <a:picLocks noChangeAspect="1" noChangeArrowheads="1"/>
          </p:cNvPicPr>
          <p:nvPr/>
        </p:nvPicPr>
        <p:blipFill>
          <a:blip r:embed="rId2" cstate="print"/>
          <a:srcRect/>
          <a:stretch>
            <a:fillRect/>
          </a:stretch>
        </p:blipFill>
        <p:spPr bwMode="auto">
          <a:xfrm>
            <a:off x="381000" y="1066800"/>
            <a:ext cx="8382000"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Fungsi Kulit </a:t>
            </a:r>
            <a:endParaRPr lang="id-ID" dirty="0"/>
          </a:p>
        </p:txBody>
      </p:sp>
      <p:sp>
        <p:nvSpPr>
          <p:cNvPr id="3" name="Content Placeholder 2"/>
          <p:cNvSpPr>
            <a:spLocks noGrp="1"/>
          </p:cNvSpPr>
          <p:nvPr>
            <p:ph idx="1"/>
          </p:nvPr>
        </p:nvSpPr>
        <p:spPr/>
        <p:txBody>
          <a:bodyPr/>
          <a:lstStyle/>
          <a:p>
            <a:r>
              <a:rPr lang="id-ID" dirty="0" smtClean="0"/>
              <a:t>Kulit sebagai pelindung dan filter tubuh</a:t>
            </a:r>
          </a:p>
          <a:p>
            <a:r>
              <a:rPr lang="id-ID" dirty="0" smtClean="0"/>
              <a:t>Kulit sebagai pengatur suhu tubuh</a:t>
            </a:r>
          </a:p>
          <a:p>
            <a:r>
              <a:rPr lang="id-ID" dirty="0" smtClean="0"/>
              <a:t>Kulit menjaga kelembaban tubuh</a:t>
            </a:r>
          </a:p>
          <a:p>
            <a:r>
              <a:rPr lang="id-ID" dirty="0" smtClean="0"/>
              <a:t>Kulit sebagai system syaraf yang sensitif</a:t>
            </a:r>
          </a:p>
          <a:p>
            <a:endParaRPr lang="id-ID"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00B050"/>
                </a:solidFill>
              </a:rPr>
              <a:t>Gangguan</a:t>
            </a:r>
            <a:r>
              <a:rPr lang="en-US" dirty="0" smtClean="0">
                <a:solidFill>
                  <a:srgbClr val="00B050"/>
                </a:solidFill>
              </a:rPr>
              <a:t>/</a:t>
            </a:r>
            <a:r>
              <a:rPr lang="en-US" dirty="0" err="1" smtClean="0">
                <a:solidFill>
                  <a:srgbClr val="00B050"/>
                </a:solidFill>
              </a:rPr>
              <a:t>kelainan</a:t>
            </a:r>
            <a:r>
              <a:rPr lang="en-US" dirty="0" smtClean="0">
                <a:solidFill>
                  <a:srgbClr val="00B050"/>
                </a:solidFill>
              </a:rPr>
              <a:t> </a:t>
            </a:r>
            <a:r>
              <a:rPr lang="en-US" dirty="0" err="1" smtClean="0">
                <a:solidFill>
                  <a:srgbClr val="00B050"/>
                </a:solidFill>
              </a:rPr>
              <a:t>kulit</a:t>
            </a:r>
            <a:endParaRPr lang="en-US" dirty="0">
              <a:solidFill>
                <a:srgbClr val="00B050"/>
              </a:solidFill>
            </a:endParaRPr>
          </a:p>
        </p:txBody>
      </p:sp>
      <p:sp>
        <p:nvSpPr>
          <p:cNvPr id="3" name="Content Placeholder 2"/>
          <p:cNvSpPr>
            <a:spLocks noGrp="1"/>
          </p:cNvSpPr>
          <p:nvPr>
            <p:ph idx="1"/>
          </p:nvPr>
        </p:nvSpPr>
        <p:spPr/>
        <p:txBody>
          <a:bodyPr/>
          <a:lstStyle/>
          <a:p>
            <a:r>
              <a:rPr lang="en-US" dirty="0" err="1" smtClean="0">
                <a:solidFill>
                  <a:srgbClr val="C00000"/>
                </a:solidFill>
              </a:rPr>
              <a:t>Xerosis</a:t>
            </a:r>
            <a:endParaRPr lang="en-US" dirty="0" smtClean="0">
              <a:solidFill>
                <a:srgbClr val="C00000"/>
              </a:solidFill>
            </a:endParaRPr>
          </a:p>
          <a:p>
            <a:r>
              <a:rPr lang="en-US" dirty="0" err="1" smtClean="0">
                <a:solidFill>
                  <a:srgbClr val="C00000"/>
                </a:solidFill>
              </a:rPr>
              <a:t>Lentigo</a:t>
            </a:r>
            <a:endParaRPr lang="en-US" dirty="0" smtClean="0">
              <a:solidFill>
                <a:srgbClr val="C00000"/>
              </a:solidFill>
            </a:endParaRPr>
          </a:p>
          <a:p>
            <a:r>
              <a:rPr lang="en-US" dirty="0" err="1" smtClean="0">
                <a:solidFill>
                  <a:srgbClr val="C00000"/>
                </a:solidFill>
              </a:rPr>
              <a:t>Kanker</a:t>
            </a:r>
            <a:r>
              <a:rPr lang="en-US" dirty="0" smtClean="0">
                <a:solidFill>
                  <a:srgbClr val="C00000"/>
                </a:solidFill>
              </a:rPr>
              <a:t> </a:t>
            </a:r>
            <a:r>
              <a:rPr lang="en-US" dirty="0" err="1" smtClean="0">
                <a:solidFill>
                  <a:srgbClr val="C00000"/>
                </a:solidFill>
              </a:rPr>
              <a:t>kulit</a:t>
            </a:r>
            <a:endParaRPr lang="en-US" dirty="0" smtClean="0">
              <a:solidFill>
                <a:srgbClr val="C00000"/>
              </a:solidFill>
            </a:endParaRPr>
          </a:p>
          <a:p>
            <a:r>
              <a:rPr lang="en-US" dirty="0" err="1" smtClean="0">
                <a:solidFill>
                  <a:srgbClr val="C00000"/>
                </a:solidFill>
              </a:rPr>
              <a:t>Eksim</a:t>
            </a:r>
            <a:r>
              <a:rPr lang="en-US" dirty="0" smtClean="0">
                <a:solidFill>
                  <a:srgbClr val="C00000"/>
                </a:solidFill>
              </a:rPr>
              <a:t>/dermatitis</a:t>
            </a:r>
          </a:p>
          <a:p>
            <a:r>
              <a:rPr lang="en-US" dirty="0" err="1" smtClean="0">
                <a:solidFill>
                  <a:srgbClr val="C00000"/>
                </a:solidFill>
              </a:rPr>
              <a:t>Scables</a:t>
            </a:r>
            <a:endParaRPr lang="en-US" dirty="0" smtClean="0">
              <a:solidFill>
                <a:srgbClr val="C00000"/>
              </a:solidFill>
            </a:endParaRPr>
          </a:p>
          <a:p>
            <a:r>
              <a:rPr lang="en-US" dirty="0" err="1" smtClean="0">
                <a:solidFill>
                  <a:srgbClr val="C00000"/>
                </a:solidFill>
              </a:rPr>
              <a:t>Kusta</a:t>
            </a:r>
            <a:r>
              <a:rPr lang="en-US" dirty="0" smtClean="0">
                <a:solidFill>
                  <a:srgbClr val="C00000"/>
                </a:solidFill>
              </a:rPr>
              <a:t>/</a:t>
            </a:r>
            <a:r>
              <a:rPr lang="en-US" dirty="0" err="1" smtClean="0">
                <a:solidFill>
                  <a:srgbClr val="C00000"/>
                </a:solidFill>
              </a:rPr>
              <a:t>lepra</a:t>
            </a:r>
            <a:endParaRPr lang="en-US" dirty="0" smtClean="0">
              <a:solidFill>
                <a:srgbClr val="C00000"/>
              </a:solidFill>
            </a:endParaRPr>
          </a:p>
          <a:p>
            <a:r>
              <a:rPr lang="en-US" dirty="0" err="1" smtClean="0">
                <a:solidFill>
                  <a:srgbClr val="C00000"/>
                </a:solidFill>
              </a:rPr>
              <a:t>jerawat</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9900"/>
                </a:solidFill>
              </a:rPr>
              <a:t>Xerosis</a:t>
            </a:r>
            <a:endParaRPr lang="id-ID" dirty="0">
              <a:solidFill>
                <a:srgbClr val="009900"/>
              </a:solidFill>
            </a:endParaRPr>
          </a:p>
        </p:txBody>
      </p:sp>
      <p:sp>
        <p:nvSpPr>
          <p:cNvPr id="3" name="Content Placeholder 2"/>
          <p:cNvSpPr>
            <a:spLocks noGrp="1"/>
          </p:cNvSpPr>
          <p:nvPr>
            <p:ph idx="1"/>
          </p:nvPr>
        </p:nvSpPr>
        <p:spPr/>
        <p:txBody>
          <a:bodyPr/>
          <a:lstStyle/>
          <a:p>
            <a:r>
              <a:rPr lang="id-ID" dirty="0" smtClean="0"/>
              <a:t>Ditandai dengan kulit kemerah-merahan, bersisik, pecah-pecah, terasa gatal terutama pada malam hari, timbul gelembung-gelembung kecil yang mengandung air atau nanah, bengkak, melepuh, tampak merah, sangat gatal dan terasa panas.</a:t>
            </a:r>
          </a:p>
          <a:p>
            <a:endParaRPr lang="id-ID"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9900"/>
                </a:solidFill>
              </a:rPr>
              <a:t>Lentigo</a:t>
            </a:r>
            <a:endParaRPr lang="id-ID" dirty="0">
              <a:solidFill>
                <a:srgbClr val="009900"/>
              </a:solidFill>
            </a:endParaRPr>
          </a:p>
        </p:txBody>
      </p:sp>
      <p:sp>
        <p:nvSpPr>
          <p:cNvPr id="3" name="Content Placeholder 2"/>
          <p:cNvSpPr>
            <a:spLocks noGrp="1"/>
          </p:cNvSpPr>
          <p:nvPr>
            <p:ph idx="1"/>
          </p:nvPr>
        </p:nvSpPr>
        <p:spPr/>
        <p:txBody>
          <a:bodyPr/>
          <a:lstStyle/>
          <a:p>
            <a:r>
              <a:rPr lang="id-ID" i="1" dirty="0" smtClean="0"/>
              <a:t>Lentigo</a:t>
            </a:r>
            <a:r>
              <a:rPr lang="id-ID" dirty="0" smtClean="0"/>
              <a:t> disebabkan oleh </a:t>
            </a:r>
            <a:r>
              <a:rPr lang="id-ID" i="1" dirty="0" smtClean="0"/>
              <a:t>paparan sinar matahari</a:t>
            </a:r>
            <a:r>
              <a:rPr lang="id-ID" dirty="0" smtClean="0"/>
              <a:t> kronis. Hal ini biasanya ditemukan pada usia lanjut.</a:t>
            </a:r>
          </a:p>
          <a:p>
            <a:endParaRPr lang="id-ID"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Setiap lentigo yang mengembangkan bintik-bintik hitam, berdarah, gatal-gatal secara teratur menjadi meradang, dan terjadi pada kepala, leher dan punggung tangan, berbentuk tidak teratur dengan bintik-bintik gelap.</a:t>
            </a:r>
            <a:endParaRPr lang="id-ID"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9900"/>
                </a:solidFill>
              </a:rPr>
              <a:t>Eksim</a:t>
            </a:r>
            <a:endParaRPr lang="id-ID" dirty="0">
              <a:solidFill>
                <a:srgbClr val="009900"/>
              </a:solidFill>
            </a:endParaRPr>
          </a:p>
        </p:txBody>
      </p:sp>
      <p:sp>
        <p:nvSpPr>
          <p:cNvPr id="3" name="Content Placeholder 2"/>
          <p:cNvSpPr>
            <a:spLocks noGrp="1"/>
          </p:cNvSpPr>
          <p:nvPr>
            <p:ph idx="1"/>
          </p:nvPr>
        </p:nvSpPr>
        <p:spPr/>
        <p:txBody>
          <a:bodyPr/>
          <a:lstStyle/>
          <a:p>
            <a:r>
              <a:rPr lang="id-ID" dirty="0" smtClean="0"/>
              <a:t>Memerah kering, bersisik, dapat menimbulkan gatal ataupun tidak, dan biasanya terdapat pada kaki atau lengan, depan siku, belakang lutut, dan wajah.</a:t>
            </a:r>
          </a:p>
          <a:p>
            <a:r>
              <a:rPr lang="id-ID" dirty="0" smtClean="0"/>
              <a:t>Kulit menjadi lebih sensitif terhadap kain gatal, terutama wol. Pada musim dingin, eksim akan menjadi makin parah karena udara di dalam ruangan sangat kering.</a:t>
            </a:r>
            <a:r>
              <a:rPr lang="id-ID" b="1" dirty="0" smtClean="0"/>
              <a:t> </a:t>
            </a:r>
          </a:p>
          <a:p>
            <a:endParaRPr lang="id-ID"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smtClean="0">
                <a:solidFill>
                  <a:srgbClr val="FFC000"/>
                </a:solidFill>
                <a:latin typeface="Bookman Old Style" pitchFamily="18" charset="0"/>
              </a:rPr>
              <a:t>Kompetensi</a:t>
            </a:r>
            <a:r>
              <a:rPr lang="en-US" sz="5400" dirty="0" smtClean="0">
                <a:solidFill>
                  <a:srgbClr val="FFC000"/>
                </a:solidFill>
                <a:latin typeface="Bookman Old Style" pitchFamily="18" charset="0"/>
              </a:rPr>
              <a:t> </a:t>
            </a:r>
            <a:r>
              <a:rPr lang="en-US" sz="5400" dirty="0" err="1" smtClean="0">
                <a:solidFill>
                  <a:srgbClr val="FFC000"/>
                </a:solidFill>
                <a:latin typeface="Bookman Old Style" pitchFamily="18" charset="0"/>
              </a:rPr>
              <a:t>dasar</a:t>
            </a:r>
            <a:endParaRPr lang="en-US" sz="5400" dirty="0">
              <a:solidFill>
                <a:srgbClr val="FFC000"/>
              </a:solidFill>
              <a:latin typeface="Bookman Old Style" pitchFamily="18" charset="0"/>
            </a:endParaRPr>
          </a:p>
        </p:txBody>
      </p:sp>
      <p:sp>
        <p:nvSpPr>
          <p:cNvPr id="3" name="Content Placeholder 2"/>
          <p:cNvSpPr>
            <a:spLocks noGrp="1"/>
          </p:cNvSpPr>
          <p:nvPr>
            <p:ph idx="1"/>
          </p:nvPr>
        </p:nvSpPr>
        <p:spPr/>
        <p:txBody>
          <a:bodyPr/>
          <a:lstStyle/>
          <a:p>
            <a:pPr>
              <a:buNone/>
            </a:pPr>
            <a:r>
              <a:rPr lang="en-US" dirty="0" smtClean="0"/>
              <a:t>	</a:t>
            </a:r>
            <a:r>
              <a:rPr lang="id-ID" dirty="0" smtClean="0">
                <a:solidFill>
                  <a:srgbClr val="C00000"/>
                </a:solidFill>
                <a:latin typeface="Bookman Old Style" pitchFamily="18" charset="0"/>
              </a:rPr>
              <a:t>Menjelaskan keterkaitan antara struktur, fungsi dan proses serta kelainan/penyakit yang dapat terjadi pada sistem ekskresi pada manusia dan hewan (misalnya ikan dan serangga).</a:t>
            </a:r>
            <a:endParaRPr lang="en-US" dirty="0">
              <a:solidFill>
                <a:srgbClr val="C00000"/>
              </a:solidFill>
              <a:latin typeface="Bookman Old Style" pitchFamily="18" charset="0"/>
            </a:endParaRPr>
          </a:p>
        </p:txBody>
      </p:sp>
    </p:spTree>
  </p:cSld>
  <p:clrMapOvr>
    <a:masterClrMapping/>
  </p:clrMapOvr>
  <p:transition spd="slow">
    <p:newsflash/>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solidFill>
                  <a:srgbClr val="009900"/>
                </a:solidFill>
              </a:rPr>
              <a:t>Scabies</a:t>
            </a:r>
            <a:endParaRPr lang="id-ID" dirty="0">
              <a:solidFill>
                <a:srgbClr val="009900"/>
              </a:solidFill>
            </a:endParaRPr>
          </a:p>
        </p:txBody>
      </p:sp>
      <p:sp>
        <p:nvSpPr>
          <p:cNvPr id="3" name="Content Placeholder 2"/>
          <p:cNvSpPr>
            <a:spLocks noGrp="1"/>
          </p:cNvSpPr>
          <p:nvPr>
            <p:ph idx="1"/>
          </p:nvPr>
        </p:nvSpPr>
        <p:spPr/>
        <p:txBody>
          <a:bodyPr/>
          <a:lstStyle/>
          <a:p>
            <a:r>
              <a:rPr lang="id-ID" dirty="0" smtClean="0"/>
              <a:t>Scabiesis adalah penyakit kulit yang disebabkan tungau scabies/sarcoptes. Sering menyerang anjing, kucing, kelinci dan manusia. </a:t>
            </a:r>
          </a:p>
          <a:p>
            <a:endParaRPr lang="id-ID"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Terbentuk benjolan kecil seperti jerawat, di dalamnya terdapat cairan. Bila pecah karena terus digaruk, tungau yang terdapat di dalamnya bisa menyebar ke daerah di sekitarnya. </a:t>
            </a:r>
          </a:p>
          <a:p>
            <a:endParaRPr lang="id-ID"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Pengobatan dan pencegahan bisa dilakukan dengan mencuci tangan atau bagian yang gatal dengan sabun yang mengandung sulfur seperti JF Sulfur. Obat lain yang  bisa digunakan adalah salep scabicid.</a:t>
            </a:r>
            <a:br>
              <a:rPr lang="id-ID" dirty="0" smtClean="0"/>
            </a:br>
            <a:endParaRPr lang="id-ID" dirty="0" smtClean="0"/>
          </a:p>
          <a:p>
            <a:endParaRPr lang="id-ID"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9900"/>
                </a:solidFill>
              </a:rPr>
              <a:t>Jerawat</a:t>
            </a:r>
            <a:endParaRPr lang="id-ID" dirty="0">
              <a:solidFill>
                <a:srgbClr val="009900"/>
              </a:solidFill>
            </a:endParaRPr>
          </a:p>
        </p:txBody>
      </p:sp>
      <p:sp>
        <p:nvSpPr>
          <p:cNvPr id="3" name="Content Placeholder 2"/>
          <p:cNvSpPr>
            <a:spLocks noGrp="1"/>
          </p:cNvSpPr>
          <p:nvPr>
            <p:ph idx="1"/>
          </p:nvPr>
        </p:nvSpPr>
        <p:spPr/>
        <p:txBody>
          <a:bodyPr/>
          <a:lstStyle/>
          <a:p>
            <a:r>
              <a:rPr lang="id-ID" b="1" dirty="0" smtClean="0"/>
              <a:t>Jerawat</a:t>
            </a:r>
            <a:r>
              <a:rPr lang="id-ID" dirty="0" smtClean="0"/>
              <a:t> adalah suatu keadaan di mana pori-pori kulit tersumbat sehingga menimbulkan kantung nanah yang meradang. </a:t>
            </a:r>
            <a:endParaRPr lang="id-ID"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Kemungkinan penyebabnya adalah perubahan hormonal yang merangsang kelenjar minyak di kulit. Perubahan hormonal lainnya yang dapat menjadi pemicu timbulnya jerawat adalah masa menstruasi, kehamilan, pemakaian pil KB, dan stres.</a:t>
            </a:r>
          </a:p>
          <a:p>
            <a:endParaRPr lang="id-ID"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rgbClr val="009900"/>
                </a:solidFill>
              </a:rPr>
              <a:t>Kusta </a:t>
            </a:r>
            <a:endParaRPr lang="id-ID" dirty="0">
              <a:solidFill>
                <a:srgbClr val="009900"/>
              </a:solidFill>
            </a:endParaRPr>
          </a:p>
        </p:txBody>
      </p:sp>
      <p:sp>
        <p:nvSpPr>
          <p:cNvPr id="3" name="Content Placeholder 2"/>
          <p:cNvSpPr>
            <a:spLocks noGrp="1"/>
          </p:cNvSpPr>
          <p:nvPr>
            <p:ph idx="1"/>
          </p:nvPr>
        </p:nvSpPr>
        <p:spPr/>
        <p:txBody>
          <a:bodyPr/>
          <a:lstStyle/>
          <a:p>
            <a:r>
              <a:rPr lang="id-ID" dirty="0" smtClean="0"/>
              <a:t>Kusta adalah penyakit kulit yang disebabkan oleh infeksi bakteri </a:t>
            </a:r>
            <a:r>
              <a:rPr lang="id-ID" i="1" dirty="0" smtClean="0"/>
              <a:t>Mycobacterium leprae.</a:t>
            </a:r>
            <a:r>
              <a:rPr lang="id-ID" dirty="0" smtClean="0"/>
              <a:t> Umumnya ditemukan di pedalaman. </a:t>
            </a:r>
          </a:p>
          <a:p>
            <a:endParaRPr lang="id-ID"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Tanda-tanda antara lain, kulit mengalami bercak putih, merah, ada bagian tubuh tidak berkeringat, rasa kesemutan pada anggota badan atau bagian raut muka, dan mati rasa karena kerusakan syaraf tepi.</a:t>
            </a:r>
          </a:p>
          <a:p>
            <a:pPr>
              <a:buNone/>
            </a:pPr>
            <a:endParaRPr lang="id-ID"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Gejalanya memang tidak selalu tampak. Justru sebaiknya waspada jika ada anggota keluarga yang menderita luka tak kunjung sembuh dalam jangka waktu lama. Juga bila luka ditekan dengan jari tidak terasa sakit.</a:t>
            </a:r>
            <a:endParaRPr lang="id-ID"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b="1" dirty="0" smtClean="0"/>
              <a:t>Kelompok yang berisiko tinggi terkena kusta</a:t>
            </a:r>
            <a:r>
              <a:rPr lang="id-ID" dirty="0" smtClean="0"/>
              <a:t> adalah yang tinggal di daerah endemik dengan kondisi yang buruk seperti tempat tidur yang tidak memadai, air yang tidak bersih, asupan gizi yang buruk, dan adanya penyertaan penyakit lain seperti HIV yang dapat menekan sistem imun. </a:t>
            </a:r>
            <a:endParaRPr lang="id-ID"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p:txBody>
          <a:bodyPr/>
          <a:lstStyle/>
          <a:p>
            <a:r>
              <a:rPr lang="id-ID" dirty="0" smtClean="0"/>
              <a:t>Pria memiliki tingkat terkena kusta dua kali lebih tinggi dari wanita.</a:t>
            </a:r>
          </a:p>
          <a:p>
            <a:endParaRPr lang="id-ID"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err="1" smtClean="0">
                <a:solidFill>
                  <a:srgbClr val="FFC000"/>
                </a:solidFill>
                <a:latin typeface="Bookman Old Style" pitchFamily="18" charset="0"/>
              </a:rPr>
              <a:t>Tujuan</a:t>
            </a:r>
            <a:r>
              <a:rPr lang="en-US" sz="5400" dirty="0" smtClean="0">
                <a:solidFill>
                  <a:srgbClr val="FFC000"/>
                </a:solidFill>
                <a:latin typeface="Bookman Old Style" pitchFamily="18" charset="0"/>
              </a:rPr>
              <a:t> </a:t>
            </a:r>
            <a:r>
              <a:rPr lang="en-US" sz="5400" dirty="0" err="1" smtClean="0">
                <a:solidFill>
                  <a:srgbClr val="FFC000"/>
                </a:solidFill>
                <a:latin typeface="Bookman Old Style" pitchFamily="18" charset="0"/>
              </a:rPr>
              <a:t>pembelajaran</a:t>
            </a:r>
            <a:endParaRPr lang="en-US" sz="5400" dirty="0">
              <a:solidFill>
                <a:srgbClr val="FFC000"/>
              </a:solidFill>
              <a:latin typeface="Bookman Old Style" pitchFamily="18" charset="0"/>
            </a:endParaRPr>
          </a:p>
        </p:txBody>
      </p:sp>
      <p:sp>
        <p:nvSpPr>
          <p:cNvPr id="3" name="Content Placeholder 2"/>
          <p:cNvSpPr>
            <a:spLocks noGrp="1"/>
          </p:cNvSpPr>
          <p:nvPr>
            <p:ph idx="1"/>
          </p:nvPr>
        </p:nvSpPr>
        <p:spPr/>
        <p:txBody>
          <a:bodyPr/>
          <a:lstStyle/>
          <a:p>
            <a:pPr>
              <a:buNone/>
            </a:pPr>
            <a:r>
              <a:rPr lang="en-US" dirty="0" smtClean="0"/>
              <a:t>	</a:t>
            </a:r>
            <a:r>
              <a:rPr lang="en-US" dirty="0" smtClean="0">
                <a:solidFill>
                  <a:srgbClr val="C00000"/>
                </a:solidFill>
                <a:latin typeface="Bookman Old Style" pitchFamily="18" charset="0"/>
              </a:rPr>
              <a:t>1.	</a:t>
            </a:r>
            <a:r>
              <a:rPr lang="en-US" dirty="0" err="1" smtClean="0">
                <a:solidFill>
                  <a:srgbClr val="C00000"/>
                </a:solidFill>
                <a:latin typeface="Bookman Old Style" pitchFamily="18" charset="0"/>
              </a:rPr>
              <a:t>Mendeskripsikan</a:t>
            </a:r>
            <a:r>
              <a:rPr lang="en-US" dirty="0" smtClean="0">
                <a:solidFill>
                  <a:srgbClr val="C00000"/>
                </a:solidFill>
                <a:latin typeface="Bookman Old Style" pitchFamily="18" charset="0"/>
              </a:rPr>
              <a:t> </a:t>
            </a:r>
            <a:r>
              <a:rPr lang="en-US" dirty="0" err="1" smtClean="0">
                <a:solidFill>
                  <a:srgbClr val="C00000"/>
                </a:solidFill>
                <a:latin typeface="Bookman Old Style" pitchFamily="18" charset="0"/>
              </a:rPr>
              <a:t>alat-alat</a:t>
            </a:r>
            <a:r>
              <a:rPr lang="en-US" dirty="0" smtClean="0">
                <a:solidFill>
                  <a:srgbClr val="C00000"/>
                </a:solidFill>
                <a:latin typeface="Bookman Old Style" pitchFamily="18" charset="0"/>
              </a:rPr>
              <a:t> </a:t>
            </a:r>
            <a:r>
              <a:rPr lang="en-US" dirty="0" err="1" smtClean="0">
                <a:solidFill>
                  <a:srgbClr val="C00000"/>
                </a:solidFill>
                <a:latin typeface="Bookman Old Style" pitchFamily="18" charset="0"/>
              </a:rPr>
              <a:t>ekskresi</a:t>
            </a:r>
            <a:r>
              <a:rPr lang="en-US" dirty="0" smtClean="0">
                <a:solidFill>
                  <a:srgbClr val="C00000"/>
                </a:solidFill>
                <a:latin typeface="Bookman Old Style" pitchFamily="18" charset="0"/>
              </a:rPr>
              <a:t>   	</a:t>
            </a:r>
            <a:r>
              <a:rPr lang="en-US" dirty="0" err="1" smtClean="0">
                <a:solidFill>
                  <a:srgbClr val="C00000"/>
                </a:solidFill>
                <a:latin typeface="Bookman Old Style" pitchFamily="18" charset="0"/>
              </a:rPr>
              <a:t>pada</a:t>
            </a:r>
            <a:r>
              <a:rPr lang="en-US" dirty="0" smtClean="0">
                <a:solidFill>
                  <a:srgbClr val="C00000"/>
                </a:solidFill>
                <a:latin typeface="Bookman Old Style" pitchFamily="18" charset="0"/>
              </a:rPr>
              <a:t> </a:t>
            </a:r>
            <a:r>
              <a:rPr lang="en-US" dirty="0" err="1" smtClean="0">
                <a:solidFill>
                  <a:srgbClr val="C00000"/>
                </a:solidFill>
                <a:latin typeface="Bookman Old Style" pitchFamily="18" charset="0"/>
              </a:rPr>
              <a:t>manusia</a:t>
            </a:r>
            <a:endParaRPr lang="en-US" dirty="0" smtClean="0">
              <a:solidFill>
                <a:srgbClr val="C00000"/>
              </a:solidFill>
              <a:latin typeface="Bookman Old Style" pitchFamily="18" charset="0"/>
            </a:endParaRPr>
          </a:p>
          <a:p>
            <a:pPr>
              <a:buNone/>
            </a:pPr>
            <a:r>
              <a:rPr lang="en-US" dirty="0" smtClean="0">
                <a:solidFill>
                  <a:srgbClr val="C00000"/>
                </a:solidFill>
                <a:latin typeface="Bookman Old Style" pitchFamily="18" charset="0"/>
              </a:rPr>
              <a:t>	2.	</a:t>
            </a:r>
            <a:r>
              <a:rPr lang="en-US" dirty="0" err="1" smtClean="0">
                <a:solidFill>
                  <a:srgbClr val="C00000"/>
                </a:solidFill>
                <a:latin typeface="Bookman Old Style" pitchFamily="18" charset="0"/>
              </a:rPr>
              <a:t>Menjelaskan</a:t>
            </a:r>
            <a:r>
              <a:rPr lang="en-US" dirty="0" smtClean="0">
                <a:solidFill>
                  <a:srgbClr val="C00000"/>
                </a:solidFill>
                <a:latin typeface="Bookman Old Style" pitchFamily="18" charset="0"/>
              </a:rPr>
              <a:t> </a:t>
            </a:r>
            <a:r>
              <a:rPr lang="en-US" dirty="0" err="1" smtClean="0">
                <a:solidFill>
                  <a:srgbClr val="C00000"/>
                </a:solidFill>
                <a:latin typeface="Bookman Old Style" pitchFamily="18" charset="0"/>
              </a:rPr>
              <a:t>sistem</a:t>
            </a:r>
            <a:r>
              <a:rPr lang="en-US" dirty="0" smtClean="0">
                <a:solidFill>
                  <a:srgbClr val="C00000"/>
                </a:solidFill>
                <a:latin typeface="Bookman Old Style" pitchFamily="18" charset="0"/>
              </a:rPr>
              <a:t> </a:t>
            </a:r>
            <a:r>
              <a:rPr lang="en-US" dirty="0" err="1" smtClean="0">
                <a:solidFill>
                  <a:srgbClr val="C00000"/>
                </a:solidFill>
                <a:latin typeface="Bookman Old Style" pitchFamily="18" charset="0"/>
              </a:rPr>
              <a:t>ekskresi</a:t>
            </a:r>
            <a:r>
              <a:rPr lang="en-US" dirty="0" smtClean="0">
                <a:solidFill>
                  <a:srgbClr val="C00000"/>
                </a:solidFill>
                <a:latin typeface="Bookman Old Style" pitchFamily="18" charset="0"/>
              </a:rPr>
              <a:t> </a:t>
            </a:r>
            <a:r>
              <a:rPr lang="en-US" dirty="0" err="1" smtClean="0">
                <a:solidFill>
                  <a:srgbClr val="C00000"/>
                </a:solidFill>
                <a:latin typeface="Bookman Old Style" pitchFamily="18" charset="0"/>
              </a:rPr>
              <a:t>pada</a:t>
            </a:r>
            <a:r>
              <a:rPr lang="en-US" dirty="0" smtClean="0">
                <a:solidFill>
                  <a:srgbClr val="C00000"/>
                </a:solidFill>
                <a:latin typeface="Bookman Old Style" pitchFamily="18" charset="0"/>
              </a:rPr>
              <a:t> 	</a:t>
            </a:r>
            <a:r>
              <a:rPr lang="en-US" dirty="0" err="1" smtClean="0">
                <a:solidFill>
                  <a:srgbClr val="C00000"/>
                </a:solidFill>
                <a:latin typeface="Bookman Old Style" pitchFamily="18" charset="0"/>
              </a:rPr>
              <a:t>manusia</a:t>
            </a:r>
            <a:endParaRPr lang="en-US" dirty="0" smtClean="0">
              <a:solidFill>
                <a:srgbClr val="C00000"/>
              </a:solidFill>
              <a:latin typeface="Bookman Old Style" pitchFamily="18" charset="0"/>
            </a:endParaRPr>
          </a:p>
          <a:p>
            <a:pPr>
              <a:buNone/>
            </a:pPr>
            <a:r>
              <a:rPr lang="en-US" dirty="0" smtClean="0">
                <a:solidFill>
                  <a:srgbClr val="C00000"/>
                </a:solidFill>
                <a:latin typeface="Bookman Old Style" pitchFamily="18" charset="0"/>
              </a:rPr>
              <a:t>	3.	</a:t>
            </a:r>
            <a:r>
              <a:rPr lang="en-US" dirty="0" err="1" smtClean="0">
                <a:solidFill>
                  <a:srgbClr val="C00000"/>
                </a:solidFill>
                <a:latin typeface="Bookman Old Style" pitchFamily="18" charset="0"/>
              </a:rPr>
              <a:t>Menjelaskan</a:t>
            </a:r>
            <a:r>
              <a:rPr lang="en-US" dirty="0" smtClean="0">
                <a:solidFill>
                  <a:srgbClr val="C00000"/>
                </a:solidFill>
                <a:latin typeface="Bookman Old Style" pitchFamily="18" charset="0"/>
              </a:rPr>
              <a:t> </a:t>
            </a:r>
            <a:r>
              <a:rPr lang="en-US" dirty="0" err="1" smtClean="0">
                <a:solidFill>
                  <a:srgbClr val="C00000"/>
                </a:solidFill>
                <a:latin typeface="Bookman Old Style" pitchFamily="18" charset="0"/>
              </a:rPr>
              <a:t>sistem</a:t>
            </a:r>
            <a:r>
              <a:rPr lang="en-US" dirty="0" smtClean="0">
                <a:solidFill>
                  <a:srgbClr val="C00000"/>
                </a:solidFill>
                <a:latin typeface="Bookman Old Style" pitchFamily="18" charset="0"/>
              </a:rPr>
              <a:t> </a:t>
            </a:r>
            <a:r>
              <a:rPr lang="en-US" dirty="0" err="1" smtClean="0">
                <a:solidFill>
                  <a:srgbClr val="C00000"/>
                </a:solidFill>
                <a:latin typeface="Bookman Old Style" pitchFamily="18" charset="0"/>
              </a:rPr>
              <a:t>ekskresi</a:t>
            </a:r>
            <a:r>
              <a:rPr lang="en-US" dirty="0" smtClean="0">
                <a:solidFill>
                  <a:srgbClr val="C00000"/>
                </a:solidFill>
                <a:latin typeface="Bookman Old Style" pitchFamily="18" charset="0"/>
              </a:rPr>
              <a:t> </a:t>
            </a:r>
            <a:r>
              <a:rPr lang="en-US" dirty="0" err="1" smtClean="0">
                <a:solidFill>
                  <a:srgbClr val="C00000"/>
                </a:solidFill>
                <a:latin typeface="Bookman Old Style" pitchFamily="18" charset="0"/>
              </a:rPr>
              <a:t>pada</a:t>
            </a:r>
            <a:r>
              <a:rPr lang="en-US" dirty="0" smtClean="0">
                <a:solidFill>
                  <a:srgbClr val="C00000"/>
                </a:solidFill>
                <a:latin typeface="Bookman Old Style" pitchFamily="18" charset="0"/>
              </a:rPr>
              <a:t> 	</a:t>
            </a:r>
            <a:r>
              <a:rPr lang="en-US" dirty="0" err="1" smtClean="0">
                <a:solidFill>
                  <a:srgbClr val="C00000"/>
                </a:solidFill>
                <a:latin typeface="Bookman Old Style" pitchFamily="18" charset="0"/>
              </a:rPr>
              <a:t>hewan</a:t>
            </a:r>
            <a:r>
              <a:rPr lang="en-US" dirty="0" smtClean="0">
                <a:solidFill>
                  <a:srgbClr val="C00000"/>
                </a:solidFill>
                <a:latin typeface="Bookman Old Style" pitchFamily="18" charset="0"/>
              </a:rPr>
              <a:t> vertebrata </a:t>
            </a:r>
            <a:r>
              <a:rPr lang="en-US" dirty="0" err="1" smtClean="0">
                <a:solidFill>
                  <a:srgbClr val="C00000"/>
                </a:solidFill>
                <a:latin typeface="Bookman Old Style" pitchFamily="18" charset="0"/>
              </a:rPr>
              <a:t>dan</a:t>
            </a:r>
            <a:r>
              <a:rPr lang="en-US" dirty="0" smtClean="0">
                <a:solidFill>
                  <a:srgbClr val="C00000"/>
                </a:solidFill>
                <a:latin typeface="Bookman Old Style" pitchFamily="18" charset="0"/>
              </a:rPr>
              <a:t> </a:t>
            </a:r>
            <a:r>
              <a:rPr lang="en-US" dirty="0" err="1" smtClean="0">
                <a:solidFill>
                  <a:srgbClr val="C00000"/>
                </a:solidFill>
                <a:latin typeface="Bookman Old Style" pitchFamily="18" charset="0"/>
              </a:rPr>
              <a:t>invertebrata</a:t>
            </a:r>
            <a:endParaRPr lang="en-US" dirty="0">
              <a:solidFill>
                <a:srgbClr val="C00000"/>
              </a:solidFill>
              <a:latin typeface="Bookman Old Style" pitchFamily="18" charset="0"/>
            </a:endParaRPr>
          </a:p>
        </p:txBody>
      </p:sp>
    </p:spTree>
  </p:cSld>
  <p:clrMapOvr>
    <a:masterClrMapping/>
  </p:clrMapOvr>
  <p:transition spd="slow">
    <p:wheel spokes="8"/>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85725" y="533400"/>
            <a:ext cx="3724275" cy="396875"/>
          </a:xfrm>
          <a:prstGeom prst="rect">
            <a:avLst/>
          </a:prstGeom>
          <a:noFill/>
          <a:ln w="9525">
            <a:noFill/>
            <a:miter lim="800000"/>
            <a:headEnd/>
            <a:tailEnd/>
          </a:ln>
          <a:effectLst/>
        </p:spPr>
        <p:txBody>
          <a:bodyPr>
            <a:spAutoFit/>
          </a:bodyPr>
          <a:lstStyle/>
          <a:p>
            <a:pPr algn="l">
              <a:spcBef>
                <a:spcPct val="50000"/>
              </a:spcBef>
            </a:pPr>
            <a:r>
              <a:rPr lang="en-US" sz="2000" b="1">
                <a:solidFill>
                  <a:srgbClr val="FF33CC"/>
                </a:solidFill>
                <a:sym typeface="Wingdings" pitchFamily="2" charset="2"/>
              </a:rPr>
              <a:t>Sistem Ekskresi Vertebrata</a:t>
            </a:r>
            <a:endParaRPr lang="en-US" sz="2000" b="1">
              <a:sym typeface="Wingdings" pitchFamily="2" charset="2"/>
            </a:endParaRPr>
          </a:p>
        </p:txBody>
      </p:sp>
      <p:sp>
        <p:nvSpPr>
          <p:cNvPr id="32775" name="Text Box 7"/>
          <p:cNvSpPr txBox="1">
            <a:spLocks noChangeArrowheads="1"/>
          </p:cNvSpPr>
          <p:nvPr/>
        </p:nvSpPr>
        <p:spPr bwMode="auto">
          <a:xfrm>
            <a:off x="381000" y="1066800"/>
            <a:ext cx="4343400" cy="641350"/>
          </a:xfrm>
          <a:prstGeom prst="rect">
            <a:avLst/>
          </a:prstGeom>
          <a:noFill/>
          <a:ln w="9525">
            <a:noFill/>
            <a:miter lim="800000"/>
            <a:headEnd/>
            <a:tailEnd/>
          </a:ln>
          <a:effectLst/>
        </p:spPr>
        <p:txBody>
          <a:bodyPr>
            <a:spAutoFit/>
          </a:bodyPr>
          <a:lstStyle/>
          <a:p>
            <a:pPr algn="l">
              <a:spcBef>
                <a:spcPct val="50000"/>
              </a:spcBef>
            </a:pPr>
            <a:r>
              <a:rPr lang="en-US"/>
              <a:t>Pada vertebrata, proses pengeluaran zat sisa dilakukan melalui ginjal. </a:t>
            </a:r>
          </a:p>
        </p:txBody>
      </p:sp>
      <p:graphicFrame>
        <p:nvGraphicFramePr>
          <p:cNvPr id="32776" name="Object 8"/>
          <p:cNvGraphicFramePr>
            <a:graphicFrameLocks noChangeAspect="1"/>
          </p:cNvGraphicFramePr>
          <p:nvPr/>
        </p:nvGraphicFramePr>
        <p:xfrm>
          <a:off x="228600" y="1905000"/>
          <a:ext cx="2455863" cy="3657600"/>
        </p:xfrm>
        <a:graphic>
          <a:graphicData uri="http://schemas.openxmlformats.org/presentationml/2006/ole">
            <p:oleObj spid="_x0000_s32776" name="Image" r:id="rId3" imgW="1790476" imgH="2666667" progId="">
              <p:embed/>
            </p:oleObj>
          </a:graphicData>
        </a:graphic>
      </p:graphicFrame>
      <p:graphicFrame>
        <p:nvGraphicFramePr>
          <p:cNvPr id="32777" name="Object 9"/>
          <p:cNvGraphicFramePr>
            <a:graphicFrameLocks noChangeAspect="1"/>
          </p:cNvGraphicFramePr>
          <p:nvPr/>
        </p:nvGraphicFramePr>
        <p:xfrm>
          <a:off x="2743200" y="1828800"/>
          <a:ext cx="1905000" cy="3663950"/>
        </p:xfrm>
        <a:graphic>
          <a:graphicData uri="http://schemas.openxmlformats.org/presentationml/2006/ole">
            <p:oleObj spid="_x0000_s32777" name="Image" r:id="rId4" imgW="1600000" imgH="2628571" progId="">
              <p:embed/>
            </p:oleObj>
          </a:graphicData>
        </a:graphic>
      </p:graphicFrame>
      <p:graphicFrame>
        <p:nvGraphicFramePr>
          <p:cNvPr id="32778" name="Object 10"/>
          <p:cNvGraphicFramePr>
            <a:graphicFrameLocks noChangeAspect="1"/>
          </p:cNvGraphicFramePr>
          <p:nvPr/>
        </p:nvGraphicFramePr>
        <p:xfrm>
          <a:off x="4724400" y="1752600"/>
          <a:ext cx="2047875" cy="3654425"/>
        </p:xfrm>
        <a:graphic>
          <a:graphicData uri="http://schemas.openxmlformats.org/presentationml/2006/ole">
            <p:oleObj spid="_x0000_s32778" name="Image" r:id="rId5" imgW="1828571" imgH="2666667" progId="">
              <p:embed/>
            </p:oleObj>
          </a:graphicData>
        </a:graphic>
      </p:graphicFrame>
      <p:graphicFrame>
        <p:nvGraphicFramePr>
          <p:cNvPr id="32779" name="Object 11"/>
          <p:cNvGraphicFramePr>
            <a:graphicFrameLocks noChangeAspect="1"/>
          </p:cNvGraphicFramePr>
          <p:nvPr/>
        </p:nvGraphicFramePr>
        <p:xfrm>
          <a:off x="6781800" y="1752600"/>
          <a:ext cx="1882775" cy="3662363"/>
        </p:xfrm>
        <a:graphic>
          <a:graphicData uri="http://schemas.openxmlformats.org/presentationml/2006/ole">
            <p:oleObj spid="_x0000_s32779" name="Image" r:id="rId6" imgW="1600000" imgH="2666667" progId="">
              <p:embed/>
            </p:oleObj>
          </a:graphicData>
        </a:graphic>
      </p:graphicFrame>
      <p:sp>
        <p:nvSpPr>
          <p:cNvPr id="32780" name="Text Box 12"/>
          <p:cNvSpPr txBox="1">
            <a:spLocks noChangeArrowheads="1"/>
          </p:cNvSpPr>
          <p:nvPr/>
        </p:nvSpPr>
        <p:spPr bwMode="auto">
          <a:xfrm>
            <a:off x="533400" y="5486400"/>
            <a:ext cx="1981200" cy="304800"/>
          </a:xfrm>
          <a:prstGeom prst="rect">
            <a:avLst/>
          </a:prstGeom>
          <a:noFill/>
          <a:ln w="9525">
            <a:noFill/>
            <a:miter lim="800000"/>
            <a:headEnd/>
            <a:tailEnd/>
          </a:ln>
          <a:effectLst/>
        </p:spPr>
        <p:txBody>
          <a:bodyPr>
            <a:spAutoFit/>
          </a:bodyPr>
          <a:lstStyle/>
          <a:p>
            <a:pPr algn="l">
              <a:spcBef>
                <a:spcPct val="50000"/>
              </a:spcBef>
            </a:pPr>
            <a:r>
              <a:rPr lang="en-US" sz="1400" b="1"/>
              <a:t>Ginjal pada ikan. </a:t>
            </a:r>
          </a:p>
        </p:txBody>
      </p:sp>
      <p:sp>
        <p:nvSpPr>
          <p:cNvPr id="32781" name="Text Box 13"/>
          <p:cNvSpPr txBox="1">
            <a:spLocks noChangeArrowheads="1"/>
          </p:cNvSpPr>
          <p:nvPr/>
        </p:nvSpPr>
        <p:spPr bwMode="auto">
          <a:xfrm>
            <a:off x="4724400" y="5486400"/>
            <a:ext cx="1981200" cy="304800"/>
          </a:xfrm>
          <a:prstGeom prst="rect">
            <a:avLst/>
          </a:prstGeom>
          <a:noFill/>
          <a:ln w="9525">
            <a:noFill/>
            <a:miter lim="800000"/>
            <a:headEnd/>
            <a:tailEnd/>
          </a:ln>
          <a:effectLst/>
        </p:spPr>
        <p:txBody>
          <a:bodyPr>
            <a:spAutoFit/>
          </a:bodyPr>
          <a:lstStyle/>
          <a:p>
            <a:pPr algn="l">
              <a:spcBef>
                <a:spcPct val="50000"/>
              </a:spcBef>
            </a:pPr>
            <a:r>
              <a:rPr lang="en-US" sz="1400" b="1"/>
              <a:t>Ginjal pada reptil.</a:t>
            </a:r>
          </a:p>
        </p:txBody>
      </p:sp>
      <p:sp>
        <p:nvSpPr>
          <p:cNvPr id="32782" name="Text Box 14"/>
          <p:cNvSpPr txBox="1">
            <a:spLocks noChangeArrowheads="1"/>
          </p:cNvSpPr>
          <p:nvPr/>
        </p:nvSpPr>
        <p:spPr bwMode="auto">
          <a:xfrm>
            <a:off x="6781800" y="5486400"/>
            <a:ext cx="1981200" cy="304800"/>
          </a:xfrm>
          <a:prstGeom prst="rect">
            <a:avLst/>
          </a:prstGeom>
          <a:noFill/>
          <a:ln w="9525">
            <a:noFill/>
            <a:miter lim="800000"/>
            <a:headEnd/>
            <a:tailEnd/>
          </a:ln>
          <a:effectLst/>
        </p:spPr>
        <p:txBody>
          <a:bodyPr>
            <a:spAutoFit/>
          </a:bodyPr>
          <a:lstStyle/>
          <a:p>
            <a:pPr algn="l">
              <a:spcBef>
                <a:spcPct val="50000"/>
              </a:spcBef>
            </a:pPr>
            <a:r>
              <a:rPr lang="en-US" sz="1400" b="1"/>
              <a:t>Ginjal pada burung. </a:t>
            </a:r>
          </a:p>
        </p:txBody>
      </p:sp>
      <p:sp>
        <p:nvSpPr>
          <p:cNvPr id="32783" name="Text Box 15"/>
          <p:cNvSpPr txBox="1">
            <a:spLocks noChangeArrowheads="1"/>
          </p:cNvSpPr>
          <p:nvPr/>
        </p:nvSpPr>
        <p:spPr bwMode="auto">
          <a:xfrm>
            <a:off x="2590800" y="5486400"/>
            <a:ext cx="1981200" cy="304800"/>
          </a:xfrm>
          <a:prstGeom prst="rect">
            <a:avLst/>
          </a:prstGeom>
          <a:noFill/>
          <a:ln w="9525">
            <a:noFill/>
            <a:miter lim="800000"/>
            <a:headEnd/>
            <a:tailEnd/>
          </a:ln>
          <a:effectLst/>
        </p:spPr>
        <p:txBody>
          <a:bodyPr>
            <a:spAutoFit/>
          </a:bodyPr>
          <a:lstStyle/>
          <a:p>
            <a:pPr algn="l">
              <a:spcBef>
                <a:spcPct val="50000"/>
              </a:spcBef>
            </a:pPr>
            <a:r>
              <a:rPr lang="en-US" sz="1400" b="1"/>
              <a:t>Ginjal pada katak. </a:t>
            </a:r>
          </a:p>
        </p:txBody>
      </p:sp>
      <p:sp>
        <p:nvSpPr>
          <p:cNvPr id="32785" name="WordArt 17"/>
          <p:cNvSpPr>
            <a:spLocks noChangeArrowheads="1" noChangeShapeType="1" noTextEdit="1"/>
          </p:cNvSpPr>
          <p:nvPr/>
        </p:nvSpPr>
        <p:spPr bwMode="auto">
          <a:xfrm>
            <a:off x="228600" y="152400"/>
            <a:ext cx="1828800" cy="152400"/>
          </a:xfrm>
          <a:prstGeom prst="rect">
            <a:avLst/>
          </a:prstGeom>
        </p:spPr>
        <p:txBody>
          <a:bodyPr wrap="none" fromWordArt="1">
            <a:prstTxWarp prst="textPlain">
              <a:avLst>
                <a:gd name="adj" fmla="val 50000"/>
              </a:avLst>
            </a:prstTxWarp>
          </a:bodyPr>
          <a:lstStyle/>
          <a:p>
            <a:endParaRPr lang="en-US" sz="20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Ekskresi ikan air tawar</a:t>
            </a:r>
            <a:endParaRPr lang="id-ID" dirty="0"/>
          </a:p>
        </p:txBody>
      </p:sp>
      <p:pic>
        <p:nvPicPr>
          <p:cNvPr id="98306" name="Picture 2"/>
          <p:cNvPicPr>
            <a:picLocks noGrp="1" noChangeAspect="1" noChangeArrowheads="1"/>
          </p:cNvPicPr>
          <p:nvPr>
            <p:ph idx="1"/>
          </p:nvPr>
        </p:nvPicPr>
        <p:blipFill>
          <a:blip r:embed="rId2" cstate="print"/>
          <a:srcRect/>
          <a:stretch>
            <a:fillRect/>
          </a:stretch>
        </p:blipFill>
        <p:spPr bwMode="auto">
          <a:xfrm>
            <a:off x="1295400" y="1524000"/>
            <a:ext cx="6477000" cy="4190999"/>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62" name="Picture 6"/>
          <p:cNvPicPr>
            <a:picLocks noChangeAspect="1" noChangeArrowheads="1"/>
          </p:cNvPicPr>
          <p:nvPr/>
        </p:nvPicPr>
        <p:blipFill>
          <a:blip r:embed="rId2" cstate="print"/>
          <a:srcRect/>
          <a:stretch>
            <a:fillRect/>
          </a:stretch>
        </p:blipFill>
        <p:spPr bwMode="auto">
          <a:xfrm>
            <a:off x="1371600" y="1524000"/>
            <a:ext cx="6477000" cy="4343400"/>
          </a:xfrm>
          <a:prstGeom prst="rect">
            <a:avLst/>
          </a:prstGeom>
          <a:noFill/>
          <a:ln w="9525">
            <a:noFill/>
            <a:miter lim="800000"/>
            <a:headEnd/>
            <a:tailEnd/>
          </a:ln>
          <a:effectLst/>
        </p:spPr>
      </p:pic>
      <p:sp>
        <p:nvSpPr>
          <p:cNvPr id="8" name="Title 7"/>
          <p:cNvSpPr>
            <a:spLocks noGrp="1"/>
          </p:cNvSpPr>
          <p:nvPr>
            <p:ph type="title"/>
          </p:nvPr>
        </p:nvSpPr>
        <p:spPr/>
        <p:txBody>
          <a:bodyPr/>
          <a:lstStyle/>
          <a:p>
            <a:r>
              <a:rPr lang="id-ID" dirty="0" smtClean="0"/>
              <a:t>Ekskresi ikan air laut</a:t>
            </a:r>
            <a:endParaRPr lang="id-ID" dirty="0"/>
          </a:p>
        </p:txBody>
      </p:sp>
      <p:sp>
        <p:nvSpPr>
          <p:cNvPr id="9" name="Content Placeholder 8"/>
          <p:cNvSpPr>
            <a:spLocks noGrp="1"/>
          </p:cNvSpPr>
          <p:nvPr>
            <p:ph idx="1"/>
          </p:nvPr>
        </p:nvSpPr>
        <p:spPr/>
        <p:txBody>
          <a:bodyPr/>
          <a:lstStyle/>
          <a:p>
            <a:endParaRPr lang="id-ID"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228600" y="457200"/>
            <a:ext cx="3810000" cy="396875"/>
          </a:xfrm>
          <a:prstGeom prst="rect">
            <a:avLst/>
          </a:prstGeom>
          <a:noFill/>
          <a:ln w="9525">
            <a:noFill/>
            <a:miter lim="800000"/>
            <a:headEnd/>
            <a:tailEnd/>
          </a:ln>
          <a:effectLst/>
        </p:spPr>
        <p:txBody>
          <a:bodyPr>
            <a:spAutoFit/>
          </a:bodyPr>
          <a:lstStyle/>
          <a:p>
            <a:pPr algn="l">
              <a:spcBef>
                <a:spcPct val="50000"/>
              </a:spcBef>
            </a:pPr>
            <a:r>
              <a:rPr lang="en-US" sz="2000">
                <a:solidFill>
                  <a:srgbClr val="FF33CC"/>
                </a:solidFill>
                <a:sym typeface="Wingdings" pitchFamily="2" charset="2"/>
              </a:rPr>
              <a:t>Sistem Ekskresi Invertebrata</a:t>
            </a:r>
          </a:p>
        </p:txBody>
      </p:sp>
      <p:sp>
        <p:nvSpPr>
          <p:cNvPr id="26629" name="Text Box 5"/>
          <p:cNvSpPr txBox="1">
            <a:spLocks noChangeArrowheads="1"/>
          </p:cNvSpPr>
          <p:nvPr/>
        </p:nvSpPr>
        <p:spPr bwMode="auto">
          <a:xfrm>
            <a:off x="228600" y="990600"/>
            <a:ext cx="3657600" cy="366713"/>
          </a:xfrm>
          <a:prstGeom prst="rect">
            <a:avLst/>
          </a:prstGeom>
          <a:noFill/>
          <a:ln w="9525">
            <a:noFill/>
            <a:miter lim="800000"/>
            <a:headEnd/>
            <a:tailEnd/>
          </a:ln>
          <a:effectLst/>
        </p:spPr>
        <p:txBody>
          <a:bodyPr>
            <a:spAutoFit/>
          </a:bodyPr>
          <a:lstStyle/>
          <a:p>
            <a:pPr algn="l">
              <a:spcBef>
                <a:spcPct val="50000"/>
              </a:spcBef>
            </a:pPr>
            <a:r>
              <a:rPr lang="en-US" b="1">
                <a:solidFill>
                  <a:schemeClr val="accent2"/>
                </a:solidFill>
                <a:sym typeface="Wingdings" pitchFamily="2" charset="2"/>
              </a:rPr>
              <a:t>Sistem ekskresi cacing pipih</a:t>
            </a:r>
          </a:p>
        </p:txBody>
      </p:sp>
      <p:sp>
        <p:nvSpPr>
          <p:cNvPr id="26630" name="Text Box 6"/>
          <p:cNvSpPr txBox="1">
            <a:spLocks noChangeArrowheads="1"/>
          </p:cNvSpPr>
          <p:nvPr/>
        </p:nvSpPr>
        <p:spPr bwMode="auto">
          <a:xfrm>
            <a:off x="1524000" y="1752600"/>
            <a:ext cx="5715000" cy="641350"/>
          </a:xfrm>
          <a:prstGeom prst="rect">
            <a:avLst/>
          </a:prstGeom>
          <a:noFill/>
          <a:ln w="9525">
            <a:noFill/>
            <a:miter lim="800000"/>
            <a:headEnd/>
            <a:tailEnd/>
          </a:ln>
          <a:effectLst/>
        </p:spPr>
        <p:txBody>
          <a:bodyPr>
            <a:spAutoFit/>
          </a:bodyPr>
          <a:lstStyle/>
          <a:p>
            <a:pPr algn="l">
              <a:spcBef>
                <a:spcPct val="50000"/>
              </a:spcBef>
            </a:pPr>
            <a:r>
              <a:rPr lang="en-US" dirty="0" err="1"/>
              <a:t>Pada</a:t>
            </a:r>
            <a:r>
              <a:rPr lang="en-US" dirty="0"/>
              <a:t> </a:t>
            </a:r>
            <a:r>
              <a:rPr lang="en-US" dirty="0" err="1"/>
              <a:t>cacing</a:t>
            </a:r>
            <a:r>
              <a:rPr lang="en-US" dirty="0"/>
              <a:t> </a:t>
            </a:r>
            <a:r>
              <a:rPr lang="en-US" dirty="0" err="1"/>
              <a:t>pipih</a:t>
            </a:r>
            <a:r>
              <a:rPr lang="en-US" dirty="0"/>
              <a:t>, </a:t>
            </a:r>
            <a:r>
              <a:rPr lang="en-US" dirty="0" err="1"/>
              <a:t>proses</a:t>
            </a:r>
            <a:r>
              <a:rPr lang="en-US" dirty="0"/>
              <a:t> </a:t>
            </a:r>
            <a:r>
              <a:rPr lang="en-US" dirty="0" err="1"/>
              <a:t>pengeluaran</a:t>
            </a:r>
            <a:r>
              <a:rPr lang="en-US" dirty="0"/>
              <a:t> </a:t>
            </a:r>
            <a:r>
              <a:rPr lang="en-US" dirty="0" err="1"/>
              <a:t>zat</a:t>
            </a:r>
            <a:r>
              <a:rPr lang="en-US" dirty="0"/>
              <a:t> </a:t>
            </a:r>
            <a:r>
              <a:rPr lang="en-US" dirty="0" err="1"/>
              <a:t>sisa</a:t>
            </a:r>
            <a:r>
              <a:rPr lang="en-US" dirty="0"/>
              <a:t> </a:t>
            </a:r>
            <a:r>
              <a:rPr lang="en-US" dirty="0" err="1"/>
              <a:t>dilakukan</a:t>
            </a:r>
            <a:r>
              <a:rPr lang="en-US" dirty="0"/>
              <a:t> </a:t>
            </a:r>
            <a:r>
              <a:rPr lang="en-US" dirty="0" err="1"/>
              <a:t>melalui</a:t>
            </a:r>
            <a:r>
              <a:rPr lang="en-US" dirty="0"/>
              <a:t> </a:t>
            </a:r>
            <a:r>
              <a:rPr lang="en-US" dirty="0" err="1"/>
              <a:t>sel</a:t>
            </a:r>
            <a:r>
              <a:rPr lang="en-US" dirty="0"/>
              <a:t> </a:t>
            </a:r>
            <a:r>
              <a:rPr lang="en-US" dirty="0" err="1"/>
              <a:t>api</a:t>
            </a:r>
            <a:r>
              <a:rPr lang="en-US" dirty="0"/>
              <a:t> </a:t>
            </a:r>
            <a:r>
              <a:rPr lang="en-US" dirty="0" err="1"/>
              <a:t>dan</a:t>
            </a:r>
            <a:r>
              <a:rPr lang="en-US" dirty="0"/>
              <a:t> </a:t>
            </a:r>
            <a:r>
              <a:rPr lang="en-US" dirty="0" err="1"/>
              <a:t>nefridiofor</a:t>
            </a:r>
            <a:r>
              <a:rPr lang="en-US" dirty="0"/>
              <a:t>. </a:t>
            </a:r>
          </a:p>
        </p:txBody>
      </p:sp>
      <p:pic>
        <p:nvPicPr>
          <p:cNvPr id="26631" name="Picture 7"/>
          <p:cNvPicPr>
            <a:picLocks noChangeAspect="1" noChangeArrowheads="1"/>
          </p:cNvPicPr>
          <p:nvPr/>
        </p:nvPicPr>
        <p:blipFill>
          <a:blip r:embed="rId2" cstate="print"/>
          <a:srcRect l="4922" b="49425"/>
          <a:stretch>
            <a:fillRect/>
          </a:stretch>
        </p:blipFill>
        <p:spPr bwMode="auto">
          <a:xfrm>
            <a:off x="1905000" y="2743200"/>
            <a:ext cx="4343400" cy="3709988"/>
          </a:xfrm>
          <a:prstGeom prst="rect">
            <a:avLst/>
          </a:prstGeom>
          <a:noFill/>
          <a:ln w="9525">
            <a:noFill/>
            <a:miter lim="800000"/>
            <a:headEnd/>
            <a:tailEnd/>
          </a:ln>
          <a:effectLst/>
        </p:spPr>
      </p:pic>
      <p:sp>
        <p:nvSpPr>
          <p:cNvPr id="26632" name="WordArt 8"/>
          <p:cNvSpPr>
            <a:spLocks noChangeArrowheads="1" noChangeShapeType="1" noTextEdit="1"/>
          </p:cNvSpPr>
          <p:nvPr/>
        </p:nvSpPr>
        <p:spPr bwMode="auto">
          <a:xfrm>
            <a:off x="228600" y="152400"/>
            <a:ext cx="1828800" cy="152400"/>
          </a:xfrm>
          <a:prstGeom prst="rect">
            <a:avLst/>
          </a:prstGeom>
        </p:spPr>
        <p:txBody>
          <a:bodyPr wrap="none" fromWordArt="1">
            <a:prstTxWarp prst="textPlain">
              <a:avLst>
                <a:gd name="adj" fmla="val 50000"/>
              </a:avLst>
            </a:prstTxWarp>
          </a:bodyPr>
          <a:lstStyle/>
          <a:p>
            <a:endParaRPr lang="id-ID" sz="2000" kern="10" dirty="0" smtClean="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endParaRPr>
          </a:p>
          <a:p>
            <a:endParaRPr lang="en-US" sz="20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Text Box 4"/>
          <p:cNvSpPr txBox="1">
            <a:spLocks noChangeArrowheads="1"/>
          </p:cNvSpPr>
          <p:nvPr/>
        </p:nvSpPr>
        <p:spPr bwMode="auto">
          <a:xfrm>
            <a:off x="457200" y="609600"/>
            <a:ext cx="3657600" cy="366713"/>
          </a:xfrm>
          <a:prstGeom prst="rect">
            <a:avLst/>
          </a:prstGeom>
          <a:noFill/>
          <a:ln w="9525">
            <a:noFill/>
            <a:miter lim="800000"/>
            <a:headEnd/>
            <a:tailEnd/>
          </a:ln>
          <a:effectLst/>
        </p:spPr>
        <p:txBody>
          <a:bodyPr>
            <a:spAutoFit/>
          </a:bodyPr>
          <a:lstStyle/>
          <a:p>
            <a:pPr algn="l">
              <a:spcBef>
                <a:spcPct val="50000"/>
              </a:spcBef>
            </a:pPr>
            <a:r>
              <a:rPr lang="en-US" b="1">
                <a:solidFill>
                  <a:schemeClr val="accent2"/>
                </a:solidFill>
                <a:sym typeface="Wingdings" pitchFamily="2" charset="2"/>
              </a:rPr>
              <a:t>Sistem ekskresi cacing tanah</a:t>
            </a:r>
          </a:p>
        </p:txBody>
      </p:sp>
      <p:sp>
        <p:nvSpPr>
          <p:cNvPr id="29701" name="Text Box 5"/>
          <p:cNvSpPr txBox="1">
            <a:spLocks noChangeArrowheads="1"/>
          </p:cNvSpPr>
          <p:nvPr/>
        </p:nvSpPr>
        <p:spPr bwMode="auto">
          <a:xfrm>
            <a:off x="2286000" y="1447800"/>
            <a:ext cx="4876800" cy="915988"/>
          </a:xfrm>
          <a:prstGeom prst="rect">
            <a:avLst/>
          </a:prstGeom>
          <a:noFill/>
          <a:ln w="9525">
            <a:noFill/>
            <a:miter lim="800000"/>
            <a:headEnd/>
            <a:tailEnd/>
          </a:ln>
          <a:effectLst/>
        </p:spPr>
        <p:txBody>
          <a:bodyPr>
            <a:spAutoFit/>
          </a:bodyPr>
          <a:lstStyle/>
          <a:p>
            <a:pPr algn="l">
              <a:spcBef>
                <a:spcPct val="50000"/>
              </a:spcBef>
            </a:pPr>
            <a:r>
              <a:rPr lang="en-US"/>
              <a:t>Pada cacing tanah, proses pengeluaran zat sisa dilakukan melalui nefrostom dan nefridiofor. </a:t>
            </a:r>
          </a:p>
        </p:txBody>
      </p:sp>
      <p:pic>
        <p:nvPicPr>
          <p:cNvPr id="29703" name="Picture 7"/>
          <p:cNvPicPr>
            <a:picLocks noChangeAspect="1" noChangeArrowheads="1"/>
          </p:cNvPicPr>
          <p:nvPr/>
        </p:nvPicPr>
        <p:blipFill>
          <a:blip r:embed="rId2" cstate="print"/>
          <a:srcRect t="55173" r="6462"/>
          <a:stretch>
            <a:fillRect/>
          </a:stretch>
        </p:blipFill>
        <p:spPr bwMode="auto">
          <a:xfrm>
            <a:off x="1981200" y="2819400"/>
            <a:ext cx="4572000" cy="3519488"/>
          </a:xfrm>
          <a:prstGeom prst="rect">
            <a:avLst/>
          </a:prstGeom>
          <a:noFill/>
          <a:ln w="9525">
            <a:noFill/>
            <a:miter lim="800000"/>
            <a:headEnd/>
            <a:tailEnd/>
          </a:ln>
          <a:effectLst/>
        </p:spPr>
      </p:pic>
      <p:sp>
        <p:nvSpPr>
          <p:cNvPr id="29704" name="WordArt 8"/>
          <p:cNvSpPr>
            <a:spLocks noChangeArrowheads="1" noChangeShapeType="1" noTextEdit="1"/>
          </p:cNvSpPr>
          <p:nvPr/>
        </p:nvSpPr>
        <p:spPr bwMode="auto">
          <a:xfrm>
            <a:off x="228600" y="152400"/>
            <a:ext cx="1828800" cy="152400"/>
          </a:xfrm>
          <a:prstGeom prst="rect">
            <a:avLst/>
          </a:prstGeom>
        </p:spPr>
        <p:txBody>
          <a:bodyPr wrap="none" fromWordArt="1">
            <a:prstTxWarp prst="textPlain">
              <a:avLst>
                <a:gd name="adj" fmla="val 50000"/>
              </a:avLst>
            </a:prstTxWarp>
          </a:bodyPr>
          <a:lstStyle/>
          <a:p>
            <a:r>
              <a:rPr lang="en-US" sz="2000" kern="1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rPr>
              <a:t>Sistem Ekskresi</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3"/>
          <p:cNvSpPr txBox="1">
            <a:spLocks noChangeArrowheads="1"/>
          </p:cNvSpPr>
          <p:nvPr/>
        </p:nvSpPr>
        <p:spPr bwMode="auto">
          <a:xfrm>
            <a:off x="457200" y="609600"/>
            <a:ext cx="3352800" cy="366713"/>
          </a:xfrm>
          <a:prstGeom prst="rect">
            <a:avLst/>
          </a:prstGeom>
          <a:noFill/>
          <a:ln w="9525">
            <a:noFill/>
            <a:miter lim="800000"/>
            <a:headEnd/>
            <a:tailEnd/>
          </a:ln>
          <a:effectLst/>
        </p:spPr>
        <p:txBody>
          <a:bodyPr>
            <a:spAutoFit/>
          </a:bodyPr>
          <a:lstStyle/>
          <a:p>
            <a:pPr algn="l">
              <a:spcBef>
                <a:spcPct val="50000"/>
              </a:spcBef>
            </a:pPr>
            <a:r>
              <a:rPr lang="en-US" b="1">
                <a:solidFill>
                  <a:schemeClr val="accent2"/>
                </a:solidFill>
                <a:sym typeface="Wingdings" pitchFamily="2" charset="2"/>
              </a:rPr>
              <a:t>Sistem ekskresi serangga</a:t>
            </a:r>
          </a:p>
        </p:txBody>
      </p:sp>
      <p:sp>
        <p:nvSpPr>
          <p:cNvPr id="31748" name="Text Box 4"/>
          <p:cNvSpPr txBox="1">
            <a:spLocks noChangeArrowheads="1"/>
          </p:cNvSpPr>
          <p:nvPr/>
        </p:nvSpPr>
        <p:spPr bwMode="auto">
          <a:xfrm>
            <a:off x="1295400" y="1371600"/>
            <a:ext cx="5638800" cy="641350"/>
          </a:xfrm>
          <a:prstGeom prst="rect">
            <a:avLst/>
          </a:prstGeom>
          <a:noFill/>
          <a:ln w="9525">
            <a:noFill/>
            <a:miter lim="800000"/>
            <a:headEnd/>
            <a:tailEnd/>
          </a:ln>
          <a:effectLst/>
        </p:spPr>
        <p:txBody>
          <a:bodyPr>
            <a:spAutoFit/>
          </a:bodyPr>
          <a:lstStyle/>
          <a:p>
            <a:pPr algn="l">
              <a:spcBef>
                <a:spcPct val="50000"/>
              </a:spcBef>
            </a:pPr>
            <a:r>
              <a:rPr lang="en-US"/>
              <a:t>Pada serangga, proses pengeluaran zat sisa dilakukan melalui pembuluh Malphigi. </a:t>
            </a:r>
          </a:p>
        </p:txBody>
      </p:sp>
      <p:graphicFrame>
        <p:nvGraphicFramePr>
          <p:cNvPr id="31751" name="Object 7"/>
          <p:cNvGraphicFramePr>
            <a:graphicFrameLocks noChangeAspect="1"/>
          </p:cNvGraphicFramePr>
          <p:nvPr/>
        </p:nvGraphicFramePr>
        <p:xfrm>
          <a:off x="533400" y="3352800"/>
          <a:ext cx="3581400" cy="1512888"/>
        </p:xfrm>
        <a:graphic>
          <a:graphicData uri="http://schemas.openxmlformats.org/presentationml/2006/ole">
            <p:oleObj spid="_x0000_s31751" name="Image" r:id="rId3" imgW="4660317" imgH="1968254" progId="">
              <p:embed/>
            </p:oleObj>
          </a:graphicData>
        </a:graphic>
      </p:graphicFrame>
      <p:pic>
        <p:nvPicPr>
          <p:cNvPr id="31752" name="Picture 8"/>
          <p:cNvPicPr>
            <a:picLocks noChangeAspect="1" noChangeArrowheads="1"/>
          </p:cNvPicPr>
          <p:nvPr/>
        </p:nvPicPr>
        <p:blipFill>
          <a:blip r:embed="rId4" cstate="print"/>
          <a:srcRect l="7191" t="35699" r="33949" b="18942"/>
          <a:stretch>
            <a:fillRect/>
          </a:stretch>
        </p:blipFill>
        <p:spPr bwMode="auto">
          <a:xfrm>
            <a:off x="4800600" y="2286000"/>
            <a:ext cx="3962400" cy="3114675"/>
          </a:xfrm>
          <a:prstGeom prst="rect">
            <a:avLst/>
          </a:prstGeom>
          <a:noFill/>
          <a:ln w="9525">
            <a:noFill/>
            <a:miter lim="800000"/>
            <a:headEnd/>
            <a:tailEnd/>
          </a:ln>
          <a:effectLst/>
        </p:spPr>
      </p:pic>
      <p:sp>
        <p:nvSpPr>
          <p:cNvPr id="31753" name="Text Box 9"/>
          <p:cNvSpPr txBox="1">
            <a:spLocks noChangeArrowheads="1"/>
          </p:cNvSpPr>
          <p:nvPr/>
        </p:nvSpPr>
        <p:spPr bwMode="auto">
          <a:xfrm>
            <a:off x="2362200" y="5715000"/>
            <a:ext cx="3810000" cy="304800"/>
          </a:xfrm>
          <a:prstGeom prst="rect">
            <a:avLst/>
          </a:prstGeom>
          <a:noFill/>
          <a:ln w="9525">
            <a:noFill/>
            <a:miter lim="800000"/>
            <a:headEnd/>
            <a:tailEnd/>
          </a:ln>
          <a:effectLst/>
        </p:spPr>
        <p:txBody>
          <a:bodyPr>
            <a:spAutoFit/>
          </a:bodyPr>
          <a:lstStyle/>
          <a:p>
            <a:pPr algn="l">
              <a:spcBef>
                <a:spcPct val="50000"/>
              </a:spcBef>
            </a:pPr>
            <a:r>
              <a:rPr lang="en-US" sz="1400" b="1"/>
              <a:t>Proses ekskresi pada serangga. </a:t>
            </a:r>
          </a:p>
        </p:txBody>
      </p:sp>
      <p:sp>
        <p:nvSpPr>
          <p:cNvPr id="31754" name="WordArt 10"/>
          <p:cNvSpPr>
            <a:spLocks noChangeArrowheads="1" noChangeShapeType="1" noTextEdit="1"/>
          </p:cNvSpPr>
          <p:nvPr/>
        </p:nvSpPr>
        <p:spPr bwMode="auto">
          <a:xfrm>
            <a:off x="228600" y="152400"/>
            <a:ext cx="1828800" cy="152400"/>
          </a:xfrm>
          <a:prstGeom prst="rect">
            <a:avLst/>
          </a:prstGeom>
        </p:spPr>
        <p:txBody>
          <a:bodyPr wrap="none" fromWordArt="1">
            <a:prstTxWarp prst="textPlain">
              <a:avLst>
                <a:gd name="adj" fmla="val 50000"/>
              </a:avLst>
            </a:prstTxWarp>
          </a:bodyPr>
          <a:lstStyle/>
          <a:p>
            <a:endParaRPr lang="en-US" sz="20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descr="f7cb32755b75386fae76fd51ec12f65c"/>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63842" name="Rectangle 2"/>
          <p:cNvSpPr>
            <a:spLocks noGrp="1" noChangeArrowheads="1"/>
          </p:cNvSpPr>
          <p:nvPr>
            <p:ph type="body" idx="1"/>
          </p:nvPr>
        </p:nvSpPr>
        <p:spPr>
          <a:xfrm>
            <a:off x="457200" y="2743200"/>
            <a:ext cx="8229600" cy="3382962"/>
          </a:xfrm>
        </p:spPr>
        <p:txBody>
          <a:bodyPr/>
          <a:lstStyle/>
          <a:p>
            <a:pPr marL="171450" indent="-171450" algn="ctr" eaLnBrk="1" hangingPunct="1">
              <a:buNone/>
            </a:pPr>
            <a:r>
              <a:rPr lang="en-US" sz="7200" b="1" dirty="0" err="1" smtClean="0">
                <a:latin typeface="Bradley Hand ITC" pitchFamily="66" charset="0"/>
                <a:cs typeface="Times New Roman" pitchFamily="18" charset="0"/>
              </a:rPr>
              <a:t>Terima</a:t>
            </a:r>
            <a:r>
              <a:rPr lang="en-US" sz="7200" b="1" dirty="0" smtClean="0">
                <a:latin typeface="Bradley Hand ITC" pitchFamily="66" charset="0"/>
                <a:cs typeface="Times New Roman" pitchFamily="18" charset="0"/>
              </a:rPr>
              <a:t> </a:t>
            </a:r>
            <a:r>
              <a:rPr lang="en-US" sz="7200" b="1" dirty="0" err="1" smtClean="0">
                <a:latin typeface="Bradley Hand ITC" pitchFamily="66" charset="0"/>
                <a:cs typeface="Times New Roman" pitchFamily="18" charset="0"/>
              </a:rPr>
              <a:t>Kasih</a:t>
            </a:r>
            <a:endParaRPr lang="en-US" sz="7200" b="1" dirty="0" smtClean="0">
              <a:latin typeface="Bradley Hand ITC" pitchFamily="66"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163842">
                                            <p:txEl>
                                              <p:pRg st="0" end="0"/>
                                            </p:txEl>
                                          </p:spTgt>
                                        </p:tgtEl>
                                        <p:attrNameLst>
                                          <p:attrName>style.visibility</p:attrName>
                                        </p:attrNameLst>
                                      </p:cBhvr>
                                      <p:to>
                                        <p:strVal val="visible"/>
                                      </p:to>
                                    </p:set>
                                    <p:animEffect transition="in" filter="wedge">
                                      <p:cBhvr>
                                        <p:cTn id="7" dur="2000"/>
                                        <p:tgtEl>
                                          <p:spTgt spid="16384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28600" y="457200"/>
            <a:ext cx="3581400" cy="396875"/>
          </a:xfrm>
          <a:prstGeom prst="rect">
            <a:avLst/>
          </a:prstGeom>
          <a:noFill/>
          <a:ln w="9525">
            <a:noFill/>
            <a:miter lim="800000"/>
            <a:headEnd/>
            <a:tailEnd/>
          </a:ln>
          <a:effectLst/>
        </p:spPr>
        <p:txBody>
          <a:bodyPr>
            <a:spAutoFit/>
          </a:bodyPr>
          <a:lstStyle/>
          <a:p>
            <a:pPr algn="l">
              <a:spcBef>
                <a:spcPct val="50000"/>
              </a:spcBef>
            </a:pPr>
            <a:r>
              <a:rPr lang="en-US" sz="2000" b="1">
                <a:solidFill>
                  <a:srgbClr val="FF33CC"/>
                </a:solidFill>
                <a:sym typeface="Wingdings" pitchFamily="2" charset="2"/>
              </a:rPr>
              <a:t>Sistem Ekskresi Manusia</a:t>
            </a:r>
            <a:endParaRPr lang="en-US" sz="2000" b="1">
              <a:sym typeface="Wingdings" pitchFamily="2" charset="2"/>
            </a:endParaRPr>
          </a:p>
        </p:txBody>
      </p:sp>
      <p:sp>
        <p:nvSpPr>
          <p:cNvPr id="33805" name="Text Box 13"/>
          <p:cNvSpPr txBox="1">
            <a:spLocks noChangeArrowheads="1"/>
          </p:cNvSpPr>
          <p:nvPr/>
        </p:nvSpPr>
        <p:spPr bwMode="auto">
          <a:xfrm>
            <a:off x="271463" y="1066800"/>
            <a:ext cx="2438400" cy="366713"/>
          </a:xfrm>
          <a:prstGeom prst="rect">
            <a:avLst/>
          </a:prstGeom>
          <a:noFill/>
          <a:ln w="9525">
            <a:noFill/>
            <a:miter lim="800000"/>
            <a:headEnd/>
            <a:tailEnd/>
          </a:ln>
          <a:effectLst/>
        </p:spPr>
        <p:txBody>
          <a:bodyPr>
            <a:spAutoFit/>
          </a:bodyPr>
          <a:lstStyle/>
          <a:p>
            <a:pPr algn="l">
              <a:spcBef>
                <a:spcPct val="50000"/>
              </a:spcBef>
            </a:pPr>
            <a:r>
              <a:rPr lang="en-US" b="1">
                <a:solidFill>
                  <a:schemeClr val="accent2"/>
                </a:solidFill>
                <a:sym typeface="Wingdings" pitchFamily="2" charset="2"/>
              </a:rPr>
              <a:t>Alat ekskresi</a:t>
            </a:r>
          </a:p>
        </p:txBody>
      </p:sp>
      <p:sp>
        <p:nvSpPr>
          <p:cNvPr id="33806" name="Text Box 14"/>
          <p:cNvSpPr txBox="1">
            <a:spLocks noChangeArrowheads="1"/>
          </p:cNvSpPr>
          <p:nvPr/>
        </p:nvSpPr>
        <p:spPr bwMode="auto">
          <a:xfrm>
            <a:off x="609600" y="1676400"/>
            <a:ext cx="2133600" cy="1604963"/>
          </a:xfrm>
          <a:prstGeom prst="rect">
            <a:avLst/>
          </a:prstGeom>
          <a:noFill/>
          <a:ln w="9525">
            <a:noFill/>
            <a:miter lim="800000"/>
            <a:headEnd/>
            <a:tailEnd/>
          </a:ln>
          <a:effectLst/>
        </p:spPr>
        <p:txBody>
          <a:bodyPr>
            <a:spAutoFit/>
          </a:bodyPr>
          <a:lstStyle/>
          <a:p>
            <a:pPr algn="l">
              <a:spcBef>
                <a:spcPct val="50000"/>
              </a:spcBef>
              <a:buFontTx/>
              <a:buChar char="•"/>
            </a:pPr>
            <a:r>
              <a:rPr lang="en-US" b="1"/>
              <a:t> Ginjal </a:t>
            </a:r>
          </a:p>
          <a:p>
            <a:pPr algn="l">
              <a:spcBef>
                <a:spcPct val="50000"/>
              </a:spcBef>
              <a:buFontTx/>
              <a:buChar char="•"/>
            </a:pPr>
            <a:r>
              <a:rPr lang="en-US" b="1"/>
              <a:t> Paru-paru</a:t>
            </a:r>
          </a:p>
          <a:p>
            <a:pPr algn="l">
              <a:spcBef>
                <a:spcPct val="50000"/>
              </a:spcBef>
              <a:buFontTx/>
              <a:buChar char="•"/>
            </a:pPr>
            <a:r>
              <a:rPr lang="en-US" b="1"/>
              <a:t> Hati</a:t>
            </a:r>
          </a:p>
          <a:p>
            <a:pPr algn="l">
              <a:spcBef>
                <a:spcPct val="50000"/>
              </a:spcBef>
              <a:buFontTx/>
              <a:buChar char="•"/>
            </a:pPr>
            <a:r>
              <a:rPr lang="en-US" b="1"/>
              <a:t> Kulit</a:t>
            </a:r>
          </a:p>
        </p:txBody>
      </p:sp>
      <p:sp>
        <p:nvSpPr>
          <p:cNvPr id="33807" name="WordArt 15"/>
          <p:cNvSpPr>
            <a:spLocks noChangeArrowheads="1" noChangeShapeType="1" noTextEdit="1"/>
          </p:cNvSpPr>
          <p:nvPr/>
        </p:nvSpPr>
        <p:spPr bwMode="auto">
          <a:xfrm>
            <a:off x="228600" y="152400"/>
            <a:ext cx="1828800" cy="152400"/>
          </a:xfrm>
          <a:prstGeom prst="rect">
            <a:avLst/>
          </a:prstGeom>
        </p:spPr>
        <p:txBody>
          <a:bodyPr wrap="none" fromWordArt="1">
            <a:prstTxWarp prst="textPlain">
              <a:avLst>
                <a:gd name="adj" fmla="val 50000"/>
              </a:avLst>
            </a:prstTxWarp>
          </a:bodyPr>
          <a:lstStyle/>
          <a:p>
            <a:endParaRPr lang="en-US" sz="20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endParaRPr>
          </a:p>
        </p:txBody>
      </p:sp>
      <p:pic>
        <p:nvPicPr>
          <p:cNvPr id="33808" name="Picture 16" descr="Gb"/>
          <p:cNvPicPr>
            <a:picLocks noChangeAspect="1" noChangeArrowheads="1"/>
          </p:cNvPicPr>
          <p:nvPr/>
        </p:nvPicPr>
        <p:blipFill>
          <a:blip r:embed="rId2" cstate="print"/>
          <a:srcRect/>
          <a:stretch>
            <a:fillRect/>
          </a:stretch>
        </p:blipFill>
        <p:spPr bwMode="auto">
          <a:xfrm>
            <a:off x="4191000" y="1143000"/>
            <a:ext cx="2335213" cy="4114800"/>
          </a:xfrm>
          <a:prstGeom prst="rect">
            <a:avLst/>
          </a:prstGeom>
          <a:noFill/>
        </p:spPr>
      </p:pic>
      <p:sp>
        <p:nvSpPr>
          <p:cNvPr id="33809" name="Line 17"/>
          <p:cNvSpPr>
            <a:spLocks noChangeShapeType="1"/>
          </p:cNvSpPr>
          <p:nvPr/>
        </p:nvSpPr>
        <p:spPr bwMode="auto">
          <a:xfrm>
            <a:off x="5638800" y="3581400"/>
            <a:ext cx="1295400" cy="0"/>
          </a:xfrm>
          <a:prstGeom prst="line">
            <a:avLst/>
          </a:prstGeom>
          <a:noFill/>
          <a:ln w="9525">
            <a:solidFill>
              <a:schemeClr val="tx1"/>
            </a:solidFill>
            <a:round/>
            <a:headEnd/>
            <a:tailEnd/>
          </a:ln>
          <a:effectLst/>
        </p:spPr>
        <p:txBody>
          <a:bodyPr/>
          <a:lstStyle/>
          <a:p>
            <a:endParaRPr lang="en-US"/>
          </a:p>
        </p:txBody>
      </p:sp>
      <p:sp>
        <p:nvSpPr>
          <p:cNvPr id="33810" name="Line 18"/>
          <p:cNvSpPr>
            <a:spLocks noChangeShapeType="1"/>
          </p:cNvSpPr>
          <p:nvPr/>
        </p:nvSpPr>
        <p:spPr bwMode="auto">
          <a:xfrm>
            <a:off x="5638800" y="2743200"/>
            <a:ext cx="1295400" cy="0"/>
          </a:xfrm>
          <a:prstGeom prst="line">
            <a:avLst/>
          </a:prstGeom>
          <a:noFill/>
          <a:ln w="9525">
            <a:solidFill>
              <a:schemeClr val="tx1"/>
            </a:solidFill>
            <a:round/>
            <a:headEnd/>
            <a:tailEnd/>
          </a:ln>
          <a:effectLst/>
        </p:spPr>
        <p:txBody>
          <a:bodyPr/>
          <a:lstStyle/>
          <a:p>
            <a:endParaRPr lang="en-US"/>
          </a:p>
        </p:txBody>
      </p:sp>
      <p:sp>
        <p:nvSpPr>
          <p:cNvPr id="33811" name="Line 19"/>
          <p:cNvSpPr>
            <a:spLocks noChangeShapeType="1"/>
          </p:cNvSpPr>
          <p:nvPr/>
        </p:nvSpPr>
        <p:spPr bwMode="auto">
          <a:xfrm flipH="1">
            <a:off x="3886200" y="3352800"/>
            <a:ext cx="1143000" cy="0"/>
          </a:xfrm>
          <a:prstGeom prst="line">
            <a:avLst/>
          </a:prstGeom>
          <a:noFill/>
          <a:ln w="9525">
            <a:solidFill>
              <a:schemeClr val="tx1"/>
            </a:solidFill>
            <a:round/>
            <a:headEnd/>
            <a:tailEnd/>
          </a:ln>
          <a:effectLst/>
        </p:spPr>
        <p:txBody>
          <a:bodyPr/>
          <a:lstStyle/>
          <a:p>
            <a:endParaRPr lang="en-US"/>
          </a:p>
        </p:txBody>
      </p:sp>
      <p:sp>
        <p:nvSpPr>
          <p:cNvPr id="33812" name="Line 20"/>
          <p:cNvSpPr>
            <a:spLocks noChangeShapeType="1"/>
          </p:cNvSpPr>
          <p:nvPr/>
        </p:nvSpPr>
        <p:spPr bwMode="auto">
          <a:xfrm flipH="1">
            <a:off x="3810000" y="2667000"/>
            <a:ext cx="685800" cy="0"/>
          </a:xfrm>
          <a:prstGeom prst="line">
            <a:avLst/>
          </a:prstGeom>
          <a:noFill/>
          <a:ln w="9525">
            <a:solidFill>
              <a:schemeClr val="tx1"/>
            </a:solidFill>
            <a:round/>
            <a:headEnd/>
            <a:tailEnd/>
          </a:ln>
          <a:effectLst/>
        </p:spPr>
        <p:txBody>
          <a:bodyPr/>
          <a:lstStyle/>
          <a:p>
            <a:endParaRPr lang="en-US"/>
          </a:p>
        </p:txBody>
      </p:sp>
      <p:sp>
        <p:nvSpPr>
          <p:cNvPr id="33813" name="Text Box 21"/>
          <p:cNvSpPr txBox="1">
            <a:spLocks noChangeArrowheads="1"/>
          </p:cNvSpPr>
          <p:nvPr/>
        </p:nvSpPr>
        <p:spPr bwMode="auto">
          <a:xfrm>
            <a:off x="3276600" y="2514600"/>
            <a:ext cx="530225" cy="304800"/>
          </a:xfrm>
          <a:prstGeom prst="rect">
            <a:avLst/>
          </a:prstGeom>
          <a:noFill/>
          <a:ln w="9525">
            <a:noFill/>
            <a:miter lim="800000"/>
            <a:headEnd/>
            <a:tailEnd/>
          </a:ln>
          <a:effectLst/>
        </p:spPr>
        <p:txBody>
          <a:bodyPr wrap="none">
            <a:spAutoFit/>
          </a:bodyPr>
          <a:lstStyle/>
          <a:p>
            <a:r>
              <a:rPr lang="en-US" sz="1400"/>
              <a:t>Kulit</a:t>
            </a:r>
          </a:p>
        </p:txBody>
      </p:sp>
      <p:sp>
        <p:nvSpPr>
          <p:cNvPr id="33814" name="Text Box 22"/>
          <p:cNvSpPr txBox="1">
            <a:spLocks noChangeArrowheads="1"/>
          </p:cNvSpPr>
          <p:nvPr/>
        </p:nvSpPr>
        <p:spPr bwMode="auto">
          <a:xfrm>
            <a:off x="6934200" y="2590800"/>
            <a:ext cx="1219200" cy="304800"/>
          </a:xfrm>
          <a:prstGeom prst="rect">
            <a:avLst/>
          </a:prstGeom>
          <a:noFill/>
          <a:ln w="9525">
            <a:noFill/>
            <a:miter lim="800000"/>
            <a:headEnd/>
            <a:tailEnd/>
          </a:ln>
          <a:effectLst/>
        </p:spPr>
        <p:txBody>
          <a:bodyPr>
            <a:spAutoFit/>
          </a:bodyPr>
          <a:lstStyle/>
          <a:p>
            <a:r>
              <a:rPr lang="en-US" sz="1400"/>
              <a:t>Paru-paru</a:t>
            </a:r>
          </a:p>
        </p:txBody>
      </p:sp>
      <p:sp>
        <p:nvSpPr>
          <p:cNvPr id="33815" name="Text Box 23"/>
          <p:cNvSpPr txBox="1">
            <a:spLocks noChangeArrowheads="1"/>
          </p:cNvSpPr>
          <p:nvPr/>
        </p:nvSpPr>
        <p:spPr bwMode="auto">
          <a:xfrm>
            <a:off x="3368675" y="3200400"/>
            <a:ext cx="500063" cy="304800"/>
          </a:xfrm>
          <a:prstGeom prst="rect">
            <a:avLst/>
          </a:prstGeom>
          <a:noFill/>
          <a:ln w="9525">
            <a:noFill/>
            <a:miter lim="800000"/>
            <a:headEnd/>
            <a:tailEnd/>
          </a:ln>
          <a:effectLst/>
        </p:spPr>
        <p:txBody>
          <a:bodyPr wrap="none">
            <a:spAutoFit/>
          </a:bodyPr>
          <a:lstStyle/>
          <a:p>
            <a:r>
              <a:rPr lang="en-US" sz="1400"/>
              <a:t>Hati</a:t>
            </a:r>
          </a:p>
        </p:txBody>
      </p:sp>
      <p:sp>
        <p:nvSpPr>
          <p:cNvPr id="33816" name="Text Box 24"/>
          <p:cNvSpPr txBox="1">
            <a:spLocks noChangeArrowheads="1"/>
          </p:cNvSpPr>
          <p:nvPr/>
        </p:nvSpPr>
        <p:spPr bwMode="auto">
          <a:xfrm>
            <a:off x="6881813" y="3429000"/>
            <a:ext cx="638175" cy="304800"/>
          </a:xfrm>
          <a:prstGeom prst="rect">
            <a:avLst/>
          </a:prstGeom>
          <a:noFill/>
          <a:ln w="9525">
            <a:noFill/>
            <a:miter lim="800000"/>
            <a:headEnd/>
            <a:tailEnd/>
          </a:ln>
          <a:effectLst/>
        </p:spPr>
        <p:txBody>
          <a:bodyPr wrap="none">
            <a:spAutoFit/>
          </a:bodyPr>
          <a:lstStyle/>
          <a:p>
            <a:r>
              <a:rPr lang="en-US" sz="1400"/>
              <a:t>Ginjal</a:t>
            </a:r>
          </a:p>
        </p:txBody>
      </p:sp>
    </p:spTree>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Fungsi</a:t>
            </a:r>
            <a:r>
              <a:rPr lang="en-US" dirty="0" smtClean="0"/>
              <a:t> </a:t>
            </a:r>
            <a:r>
              <a:rPr lang="en-US" dirty="0" err="1" smtClean="0"/>
              <a:t>Ginjal</a:t>
            </a:r>
            <a:endParaRPr lang="en-US" dirty="0"/>
          </a:p>
        </p:txBody>
      </p:sp>
      <p:sp>
        <p:nvSpPr>
          <p:cNvPr id="3" name="Content Placeholder 2"/>
          <p:cNvSpPr>
            <a:spLocks noGrp="1"/>
          </p:cNvSpPr>
          <p:nvPr>
            <p:ph idx="1"/>
          </p:nvPr>
        </p:nvSpPr>
        <p:spPr/>
        <p:txBody>
          <a:bodyPr/>
          <a:lstStyle/>
          <a:p>
            <a:r>
              <a:rPr lang="en-US" dirty="0" err="1" smtClean="0"/>
              <a:t>Membuang</a:t>
            </a:r>
            <a:r>
              <a:rPr lang="en-US" dirty="0" smtClean="0"/>
              <a:t> </a:t>
            </a:r>
            <a:r>
              <a:rPr lang="en-US" dirty="0" err="1" smtClean="0"/>
              <a:t>sisa</a:t>
            </a:r>
            <a:r>
              <a:rPr lang="en-US" dirty="0" smtClean="0"/>
              <a:t> </a:t>
            </a:r>
            <a:r>
              <a:rPr lang="en-US" dirty="0" err="1" smtClean="0"/>
              <a:t>metabolisme</a:t>
            </a:r>
            <a:endParaRPr lang="en-US" dirty="0" smtClean="0"/>
          </a:p>
          <a:p>
            <a:r>
              <a:rPr lang="en-US" dirty="0" err="1" smtClean="0"/>
              <a:t>Menjaga</a:t>
            </a:r>
            <a:r>
              <a:rPr lang="en-US" dirty="0" smtClean="0"/>
              <a:t> </a:t>
            </a:r>
            <a:r>
              <a:rPr lang="en-US" dirty="0" err="1" smtClean="0"/>
              <a:t>keseimbangan</a:t>
            </a:r>
            <a:r>
              <a:rPr lang="en-US" dirty="0" smtClean="0"/>
              <a:t> air </a:t>
            </a:r>
            <a:r>
              <a:rPr lang="en-US" dirty="0" err="1" smtClean="0"/>
              <a:t>dalam</a:t>
            </a:r>
            <a:r>
              <a:rPr lang="en-US" dirty="0" smtClean="0"/>
              <a:t> </a:t>
            </a:r>
            <a:r>
              <a:rPr lang="en-US" dirty="0" err="1" smtClean="0"/>
              <a:t>tubuh</a:t>
            </a:r>
            <a:endParaRPr lang="en-US" dirty="0" smtClean="0"/>
          </a:p>
          <a:p>
            <a:r>
              <a:rPr lang="en-US" dirty="0" err="1" smtClean="0"/>
              <a:t>Mengatur</a:t>
            </a:r>
            <a:r>
              <a:rPr lang="en-US" dirty="0" smtClean="0"/>
              <a:t> </a:t>
            </a:r>
            <a:r>
              <a:rPr lang="en-US" dirty="0" err="1" smtClean="0"/>
              <a:t>kandungan</a:t>
            </a:r>
            <a:r>
              <a:rPr lang="en-US" dirty="0" smtClean="0"/>
              <a:t>  </a:t>
            </a:r>
            <a:r>
              <a:rPr lang="en-US" dirty="0" err="1" smtClean="0"/>
              <a:t>elektrolit</a:t>
            </a:r>
            <a:endParaRPr lang="en-US" dirty="0" smtClean="0"/>
          </a:p>
          <a:p>
            <a:r>
              <a:rPr lang="en-US" dirty="0" err="1" smtClean="0"/>
              <a:t>Mengatur</a:t>
            </a:r>
            <a:r>
              <a:rPr lang="en-US" dirty="0" smtClean="0"/>
              <a:t> </a:t>
            </a:r>
            <a:r>
              <a:rPr lang="en-US" dirty="0" err="1" smtClean="0"/>
              <a:t>asam</a:t>
            </a:r>
            <a:r>
              <a:rPr lang="en-US" dirty="0" smtClean="0"/>
              <a:t> </a:t>
            </a:r>
            <a:r>
              <a:rPr lang="en-US" dirty="0" err="1" smtClean="0"/>
              <a:t>basa</a:t>
            </a:r>
            <a:r>
              <a:rPr lang="en-US" dirty="0" smtClean="0"/>
              <a:t> </a:t>
            </a:r>
            <a:r>
              <a:rPr lang="en-US" dirty="0" err="1" smtClean="0"/>
              <a:t>cairan</a:t>
            </a:r>
            <a:r>
              <a:rPr lang="en-US" dirty="0" smtClean="0"/>
              <a:t> </a:t>
            </a:r>
            <a:r>
              <a:rPr lang="en-US" dirty="0" err="1" smtClean="0"/>
              <a:t>darah</a:t>
            </a:r>
            <a:endParaRPr lang="en-US" dirty="0" smtClean="0"/>
          </a:p>
          <a:p>
            <a:r>
              <a:rPr lang="en-US" dirty="0" err="1" smtClean="0"/>
              <a:t>Menjaga</a:t>
            </a:r>
            <a:r>
              <a:rPr lang="en-US" dirty="0" smtClean="0"/>
              <a:t> </a:t>
            </a:r>
            <a:r>
              <a:rPr lang="en-US" dirty="0" err="1" smtClean="0"/>
              <a:t>tekanan</a:t>
            </a:r>
            <a:r>
              <a:rPr lang="en-US" dirty="0" smtClean="0"/>
              <a:t> osmosis</a:t>
            </a:r>
          </a:p>
          <a:p>
            <a:r>
              <a:rPr lang="en-US" dirty="0" err="1" smtClean="0"/>
              <a:t>Menjalankan</a:t>
            </a:r>
            <a:r>
              <a:rPr lang="en-US" dirty="0" smtClean="0"/>
              <a:t> </a:t>
            </a:r>
            <a:r>
              <a:rPr lang="en-US" dirty="0" err="1" smtClean="0"/>
              <a:t>fungsi</a:t>
            </a:r>
            <a:r>
              <a:rPr lang="en-US" dirty="0" smtClean="0"/>
              <a:t> </a:t>
            </a:r>
            <a:r>
              <a:rPr lang="en-US" dirty="0" err="1" smtClean="0"/>
              <a:t>sebagai</a:t>
            </a:r>
            <a:r>
              <a:rPr lang="en-US" dirty="0" smtClean="0"/>
              <a:t> </a:t>
            </a:r>
            <a:r>
              <a:rPr lang="en-US" dirty="0" err="1" smtClean="0"/>
              <a:t>hormon</a:t>
            </a:r>
            <a:endParaRPr lang="en-US" dirty="0"/>
          </a:p>
        </p:txBody>
      </p:sp>
    </p:spTree>
  </p:cSld>
  <p:clrMapOvr>
    <a:masterClrMapping/>
  </p:clrMapOvr>
  <p:transition spd="slow">
    <p:split orient="vert" dir="in"/>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2" cstate="print"/>
          <a:srcRect/>
          <a:stretch>
            <a:fillRect/>
          </a:stretch>
        </p:blipFill>
        <p:spPr bwMode="auto">
          <a:xfrm>
            <a:off x="1828800" y="990600"/>
            <a:ext cx="5410200" cy="5105400"/>
          </a:xfrm>
          <a:prstGeom prst="rect">
            <a:avLst/>
          </a:prstGeom>
          <a:noFill/>
          <a:ln w="9525">
            <a:noFill/>
            <a:miter lim="800000"/>
            <a:headEnd/>
            <a:tailEnd/>
          </a:ln>
          <a:effectLst/>
        </p:spPr>
      </p:pic>
      <p:sp>
        <p:nvSpPr>
          <p:cNvPr id="3" name="Rectangle 2"/>
          <p:cNvSpPr/>
          <p:nvPr/>
        </p:nvSpPr>
        <p:spPr>
          <a:xfrm>
            <a:off x="304800" y="533400"/>
            <a:ext cx="2819400" cy="461665"/>
          </a:xfrm>
          <a:prstGeom prst="rect">
            <a:avLst/>
          </a:prstGeom>
        </p:spPr>
        <p:txBody>
          <a:bodyPr wrap="square">
            <a:spAutoFit/>
          </a:bodyPr>
          <a:lstStyle/>
          <a:p>
            <a:r>
              <a:rPr lang="en-US" sz="2400" b="1" dirty="0" err="1" smtClean="0">
                <a:latin typeface="Times New Roman" pitchFamily="18" charset="0"/>
                <a:cs typeface="Times New Roman" pitchFamily="18" charset="0"/>
              </a:rPr>
              <a:t>Letak</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Ginjal</a:t>
            </a:r>
            <a:endParaRPr lang="en-US" sz="2400" dirty="0">
              <a:latin typeface="Times New Roman" pitchFamily="18" charset="0"/>
              <a:cs typeface="Times New Roman" pitchFamily="18" charset="0"/>
            </a:endParaRPr>
          </a:p>
        </p:txBody>
      </p:sp>
    </p:spTree>
  </p:cSld>
  <p:clrMapOvr>
    <a:masterClrMapping/>
  </p:clrMapOvr>
  <p:transition spd="med">
    <p:wedg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981200" y="990600"/>
            <a:ext cx="5029200" cy="5181600"/>
          </a:xfrm>
          <a:prstGeom prst="rect">
            <a:avLst/>
          </a:prstGeom>
          <a:noFill/>
          <a:ln w="9525">
            <a:noFill/>
            <a:miter lim="800000"/>
            <a:headEnd/>
            <a:tailEnd/>
          </a:ln>
          <a:effectLst/>
        </p:spPr>
      </p:pic>
      <p:sp>
        <p:nvSpPr>
          <p:cNvPr id="3" name="Rectangle 2"/>
          <p:cNvSpPr/>
          <p:nvPr/>
        </p:nvSpPr>
        <p:spPr>
          <a:xfrm>
            <a:off x="381000" y="381000"/>
            <a:ext cx="2971800" cy="461665"/>
          </a:xfrm>
          <a:prstGeom prst="rect">
            <a:avLst/>
          </a:prstGeom>
        </p:spPr>
        <p:txBody>
          <a:bodyPr wrap="square">
            <a:spAutoFit/>
          </a:bodyPr>
          <a:lstStyle/>
          <a:p>
            <a:r>
              <a:rPr lang="en-US" sz="2400" b="1" dirty="0" err="1" smtClean="0">
                <a:latin typeface="Times New Roman" pitchFamily="18" charset="0"/>
                <a:cs typeface="Times New Roman" pitchFamily="18" charset="0"/>
              </a:rPr>
              <a:t>Struktur</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Ginjal</a:t>
            </a:r>
            <a:endParaRPr lang="en-US" sz="2400" dirty="0">
              <a:latin typeface="Times New Roman" pitchFamily="18" charset="0"/>
              <a:cs typeface="Times New Roman" pitchFamily="18" charset="0"/>
            </a:endParaRPr>
          </a:p>
        </p:txBody>
      </p:sp>
    </p:spTree>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533400" y="685800"/>
            <a:ext cx="1905000" cy="366713"/>
          </a:xfrm>
          <a:prstGeom prst="rect">
            <a:avLst/>
          </a:prstGeom>
          <a:noFill/>
          <a:ln w="9525">
            <a:noFill/>
            <a:miter lim="800000"/>
            <a:headEnd/>
            <a:tailEnd/>
          </a:ln>
          <a:effectLst/>
        </p:spPr>
        <p:txBody>
          <a:bodyPr>
            <a:spAutoFit/>
          </a:bodyPr>
          <a:lstStyle/>
          <a:p>
            <a:pPr algn="l">
              <a:spcBef>
                <a:spcPct val="50000"/>
              </a:spcBef>
            </a:pPr>
            <a:r>
              <a:rPr lang="en-US" b="1">
                <a:solidFill>
                  <a:srgbClr val="FF33CC"/>
                </a:solidFill>
              </a:rPr>
              <a:t>Ginjal (2)</a:t>
            </a:r>
            <a:endParaRPr lang="en-US">
              <a:solidFill>
                <a:srgbClr val="FF33CC"/>
              </a:solidFill>
            </a:endParaRPr>
          </a:p>
        </p:txBody>
      </p:sp>
      <p:pic>
        <p:nvPicPr>
          <p:cNvPr id="37892" name="Picture 4"/>
          <p:cNvPicPr>
            <a:picLocks noChangeAspect="1" noChangeArrowheads="1"/>
          </p:cNvPicPr>
          <p:nvPr/>
        </p:nvPicPr>
        <p:blipFill>
          <a:blip r:embed="rId2" cstate="print"/>
          <a:srcRect l="5063" b="13142"/>
          <a:stretch>
            <a:fillRect/>
          </a:stretch>
        </p:blipFill>
        <p:spPr bwMode="auto">
          <a:xfrm>
            <a:off x="1828800" y="1295400"/>
            <a:ext cx="4135438" cy="4191000"/>
          </a:xfrm>
          <a:prstGeom prst="rect">
            <a:avLst/>
          </a:prstGeom>
          <a:noFill/>
          <a:ln w="9525">
            <a:noFill/>
            <a:miter lim="800000"/>
            <a:headEnd/>
            <a:tailEnd/>
          </a:ln>
          <a:effectLst/>
        </p:spPr>
      </p:pic>
      <p:sp>
        <p:nvSpPr>
          <p:cNvPr id="37893" name="Text Box 5"/>
          <p:cNvSpPr txBox="1">
            <a:spLocks noChangeArrowheads="1"/>
          </p:cNvSpPr>
          <p:nvPr/>
        </p:nvSpPr>
        <p:spPr bwMode="auto">
          <a:xfrm>
            <a:off x="1981200" y="5867400"/>
            <a:ext cx="4648200" cy="304800"/>
          </a:xfrm>
          <a:prstGeom prst="rect">
            <a:avLst/>
          </a:prstGeom>
          <a:noFill/>
          <a:ln w="9525">
            <a:noFill/>
            <a:miter lim="800000"/>
            <a:headEnd/>
            <a:tailEnd/>
          </a:ln>
          <a:effectLst/>
        </p:spPr>
        <p:txBody>
          <a:bodyPr>
            <a:spAutoFit/>
          </a:bodyPr>
          <a:lstStyle/>
          <a:p>
            <a:pPr>
              <a:spcBef>
                <a:spcPct val="50000"/>
              </a:spcBef>
            </a:pPr>
            <a:r>
              <a:rPr lang="en-US" sz="1400" b="1"/>
              <a:t>Nefron korteks dan nefron jukstamedula. </a:t>
            </a:r>
          </a:p>
        </p:txBody>
      </p:sp>
      <p:sp>
        <p:nvSpPr>
          <p:cNvPr id="37894" name="WordArt 6"/>
          <p:cNvSpPr>
            <a:spLocks noChangeArrowheads="1" noChangeShapeType="1" noTextEdit="1"/>
          </p:cNvSpPr>
          <p:nvPr/>
        </p:nvSpPr>
        <p:spPr bwMode="auto">
          <a:xfrm>
            <a:off x="228600" y="152400"/>
            <a:ext cx="1828800" cy="152400"/>
          </a:xfrm>
          <a:prstGeom prst="rect">
            <a:avLst/>
          </a:prstGeom>
        </p:spPr>
        <p:txBody>
          <a:bodyPr wrap="none" fromWordArt="1">
            <a:prstTxWarp prst="textPlain">
              <a:avLst>
                <a:gd name="adj" fmla="val 50000"/>
              </a:avLst>
            </a:prstTxWarp>
          </a:bodyPr>
          <a:lstStyle/>
          <a:p>
            <a:endParaRPr lang="en-US" sz="2000" kern="10" dirty="0">
              <a:ln w="12700">
                <a:solidFill>
                  <a:srgbClr val="EAEAEA"/>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Arial Black"/>
            </a:endParaRPr>
          </a:p>
        </p:txBody>
      </p:sp>
    </p:spTree>
  </p:cSld>
  <p:clrMapOvr>
    <a:masterClrMapping/>
  </p:clrMapOvr>
  <p:transition spd="slow">
    <p:zoom dir="in"/>
  </p:transition>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