
<file path=[Content_Types].xml><?xml version="1.0" encoding="utf-8"?>
<Types xmlns="http://schemas.openxmlformats.org/package/2006/content-types">
  <Default ContentType="application/xml" Extension="xml"/>
  <Default ContentType="image/jpeg" Extension="jpeg"/>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1.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39.xml"/>
  <Override ContentType="application/vnd.openxmlformats-officedocument.presentationml.slide+xml" PartName="/ppt/slides/slide3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7.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32.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6.xml"/>
  <Override ContentType="application/vnd.openxmlformats-officedocument.presentationml.slide+xml" PartName="/ppt/slides/slide20.xml"/>
  <Override ContentType="application/vnd.openxmlformats-officedocument.presentationml.slide+xml" PartName="/ppt/slides/slide1.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40.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y="6858000" cx="9144000"/>
  <p:notesSz cx="6858000" cy="9144000"/>
  <p:defaultTextStyle>
    <a:defPPr lvl="0">
      <a:defRPr lang="id-ID"/>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 Target="slides/slide9.xml"/><Relationship Id="rId40" Type="http://schemas.openxmlformats.org/officeDocument/2006/relationships/slide" Target="slides/slide37.xml"/><Relationship Id="rId28" Type="http://schemas.openxmlformats.org/officeDocument/2006/relationships/slide" Target="slides/slide25.xml"/><Relationship Id="rId16" Type="http://schemas.openxmlformats.org/officeDocument/2006/relationships/slide" Target="slides/slide13.xml"/><Relationship Id="rId38" Type="http://schemas.openxmlformats.org/officeDocument/2006/relationships/slide" Target="slides/slide35.xml"/><Relationship Id="rId20" Type="http://schemas.openxmlformats.org/officeDocument/2006/relationships/slide" Target="slides/slide17.xml"/><Relationship Id="rId15" Type="http://schemas.openxmlformats.org/officeDocument/2006/relationships/slide" Target="slides/slide12.xml"/><Relationship Id="rId39" Type="http://schemas.openxmlformats.org/officeDocument/2006/relationships/slide" Target="slides/slide36.xml"/><Relationship Id="rId11" Type="http://schemas.openxmlformats.org/officeDocument/2006/relationships/slide" Target="slides/slide8.xml"/><Relationship Id="rId25" Type="http://schemas.openxmlformats.org/officeDocument/2006/relationships/slide" Target="slides/slide22.xml"/><Relationship Id="rId7" Type="http://schemas.openxmlformats.org/officeDocument/2006/relationships/slide" Target="slides/slide4.xml"/><Relationship Id="rId14" Type="http://schemas.openxmlformats.org/officeDocument/2006/relationships/slide" Target="slides/slide11.xml"/><Relationship Id="rId29" Type="http://schemas.openxmlformats.org/officeDocument/2006/relationships/slide" Target="slides/slide26.xml"/><Relationship Id="rId27" Type="http://schemas.openxmlformats.org/officeDocument/2006/relationships/slide" Target="slides/slide24.xml"/><Relationship Id="rId35" Type="http://schemas.openxmlformats.org/officeDocument/2006/relationships/slide" Target="slides/slide32.xml"/><Relationship Id="rId8" Type="http://schemas.openxmlformats.org/officeDocument/2006/relationships/slide" Target="slides/slide5.xml"/><Relationship Id="rId13" Type="http://schemas.openxmlformats.org/officeDocument/2006/relationships/slide" Target="slides/slide10.xml"/><Relationship Id="rId34" Type="http://schemas.openxmlformats.org/officeDocument/2006/relationships/slide" Target="slides/slide31.xml"/><Relationship Id="rId4" Type="http://schemas.openxmlformats.org/officeDocument/2006/relationships/slide" Target="slides/slide1.xml"/><Relationship Id="rId42" Type="http://schemas.openxmlformats.org/officeDocument/2006/relationships/slide" Target="slides/slide39.xml"/><Relationship Id="rId9" Type="http://schemas.openxmlformats.org/officeDocument/2006/relationships/slide" Target="slides/slide6.xml"/><Relationship Id="rId31" Type="http://schemas.openxmlformats.org/officeDocument/2006/relationships/slide" Target="slides/slide28.xml"/><Relationship Id="rId43" Type="http://schemas.openxmlformats.org/officeDocument/2006/relationships/slide" Target="slides/slide40.xml"/><Relationship Id="rId33" Type="http://schemas.openxmlformats.org/officeDocument/2006/relationships/slide" Target="slides/slide30.xml"/><Relationship Id="rId1" Type="http://schemas.openxmlformats.org/officeDocument/2006/relationships/theme" Target="theme/theme1.xml"/><Relationship Id="rId22" Type="http://schemas.openxmlformats.org/officeDocument/2006/relationships/slide" Target="slides/slide19.xml"/><Relationship Id="rId44" Type="http://schemas.openxmlformats.org/officeDocument/2006/relationships/slide" Target="slides/slide41.xml"/><Relationship Id="rId30" Type="http://schemas.openxmlformats.org/officeDocument/2006/relationships/slide" Target="slides/slide27.xml"/><Relationship Id="rId18" Type="http://schemas.openxmlformats.org/officeDocument/2006/relationships/slide" Target="slides/slide15.xml"/><Relationship Id="rId5" Type="http://schemas.openxmlformats.org/officeDocument/2006/relationships/slide" Target="slides/slide2.xml"/><Relationship Id="rId26" Type="http://schemas.openxmlformats.org/officeDocument/2006/relationships/slide" Target="slides/slide23.xml"/><Relationship Id="rId24" Type="http://schemas.openxmlformats.org/officeDocument/2006/relationships/slide" Target="slides/slide21.xml"/><Relationship Id="rId36" Type="http://schemas.openxmlformats.org/officeDocument/2006/relationships/slide" Target="slides/slide33.xml"/><Relationship Id="rId2" Type="http://schemas.openxmlformats.org/officeDocument/2006/relationships/presProps" Target="presProps1.xml"/><Relationship Id="rId21" Type="http://schemas.openxmlformats.org/officeDocument/2006/relationships/slide" Target="slides/slide18.xml"/><Relationship Id="rId23" Type="http://schemas.openxmlformats.org/officeDocument/2006/relationships/slide" Target="slides/slide20.xml"/><Relationship Id="rId32" Type="http://schemas.openxmlformats.org/officeDocument/2006/relationships/slide" Target="slides/slide29.xml"/><Relationship Id="rId10" Type="http://schemas.openxmlformats.org/officeDocument/2006/relationships/slide" Target="slides/slide7.xml"/><Relationship Id="rId19" Type="http://schemas.openxmlformats.org/officeDocument/2006/relationships/slide" Target="slides/slide16.xml"/><Relationship Id="rId17" Type="http://schemas.openxmlformats.org/officeDocument/2006/relationships/slide" Target="slides/slide14.xml"/><Relationship Id="rId3" Type="http://schemas.openxmlformats.org/officeDocument/2006/relationships/slideMaster" Target="slideMasters/slideMaster1.xml"/><Relationship Id="rId6" Type="http://schemas.openxmlformats.org/officeDocument/2006/relationships/slide" Target="slides/slide3.xml"/><Relationship Id="rId37" Type="http://schemas.openxmlformats.org/officeDocument/2006/relationships/slide" Target="slides/slide34.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20/05/2017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20/05/2017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893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style>
          <a:lnRef idx="1">
            <a:schemeClr val="accent5"/>
          </a:lnRef>
          <a:fillRef idx="2">
            <a:schemeClr val="accent5"/>
          </a:fillRef>
          <a:effectRef idx="1">
            <a:schemeClr val="accent5"/>
          </a:effectRef>
          <a:fontRef idx="minor">
            <a:schemeClr val="dk1"/>
          </a:fontRef>
        </p:style>
        <p:txBody>
          <a:bodyPr>
            <a:normAutofit fontScale="90000"/>
          </a:bodyPr>
          <a:lstStyle/>
          <a:p>
            <a:br>
              <a:rPr lang="en-US" b="1" dirty="0">
                <a:solidFill>
                  <a:srgbClr val="FF0000"/>
                </a:solidFill>
              </a:rPr>
            </a:br>
            <a:r>
              <a:rPr lang="id-ID" b="1" dirty="0">
                <a:solidFill>
                  <a:srgbClr val="FF0000"/>
                </a:solidFill>
              </a:rPr>
              <a:t>MATERI </a:t>
            </a:r>
            <a:r>
              <a:rPr lang="en-US" b="1" dirty="0">
                <a:solidFill>
                  <a:srgbClr val="FF0000"/>
                </a:solidFill>
              </a:rPr>
              <a:t>DEBAT</a:t>
            </a:r>
            <a:r>
              <a:rPr lang="id-ID" b="1" dirty="0">
                <a:solidFill>
                  <a:srgbClr val="FF0000"/>
                </a:solidFill>
              </a:rPr>
              <a:t> KELOMPOK</a:t>
            </a:r>
          </a:p>
        </p:txBody>
      </p:sp>
      <p:sp>
        <p:nvSpPr>
          <p:cNvPr id="3" name="Content Placeholder 2"/>
          <p:cNvSpPr>
            <a:spLocks noGrp="1"/>
          </p:cNvSpPr>
          <p:nvPr>
            <p:ph idx="1"/>
          </p:nvPr>
        </p:nvSpPr>
        <p:spPr>
          <a:xfrm>
            <a:off x="214282" y="1556792"/>
            <a:ext cx="8786874" cy="530120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endParaRPr lang="id-ID" dirty="0">
              <a:solidFill>
                <a:srgbClr val="FF0000"/>
              </a:solidFill>
            </a:endParaRPr>
          </a:p>
          <a:p>
            <a:pPr lvl="0"/>
            <a:r>
              <a:rPr lang="pt-BR" sz="4400" dirty="0"/>
              <a:t>Ancaman di bidang Ideologi, politik, ekonomi, sosial, budaya, pertahanan, dan keamanan</a:t>
            </a:r>
          </a:p>
          <a:p>
            <a:pPr lvl="0">
              <a:buNone/>
            </a:pPr>
            <a:r>
              <a:rPr lang="pt-BR" sz="4400" dirty="0"/>
              <a:t>     </a:t>
            </a:r>
            <a:r>
              <a:rPr lang="pt-BR" sz="4400" b="1" dirty="0">
                <a:solidFill>
                  <a:srgbClr val="FF0000"/>
                </a:solidFill>
              </a:rPr>
              <a:t>(kelp 1,2,3)</a:t>
            </a:r>
            <a:endParaRPr lang="en-US" sz="4400" b="1" dirty="0">
              <a:solidFill>
                <a:srgbClr val="FF0000"/>
              </a:solidFill>
            </a:endParaRPr>
          </a:p>
          <a:p>
            <a:pPr lvl="0"/>
            <a:r>
              <a:rPr lang="en-US" sz="4400" dirty="0" err="1"/>
              <a:t>Peran</a:t>
            </a:r>
            <a:r>
              <a:rPr lang="en-US" sz="4400" dirty="0"/>
              <a:t> </a:t>
            </a:r>
            <a:r>
              <a:rPr lang="en-US" sz="4400" dirty="0" err="1"/>
              <a:t>masyarakat</a:t>
            </a:r>
            <a:r>
              <a:rPr lang="en-US" sz="4400" dirty="0"/>
              <a:t>  </a:t>
            </a:r>
            <a:r>
              <a:rPr lang="en-US" sz="4400" dirty="0" err="1"/>
              <a:t>untuk</a:t>
            </a:r>
            <a:r>
              <a:rPr lang="en-US" sz="4400" dirty="0"/>
              <a:t> </a:t>
            </a:r>
            <a:r>
              <a:rPr lang="en-US" sz="4400" dirty="0" err="1"/>
              <a:t>mengatasi</a:t>
            </a:r>
            <a:r>
              <a:rPr lang="en-US" sz="4400" dirty="0"/>
              <a:t> </a:t>
            </a:r>
            <a:r>
              <a:rPr lang="en-US" sz="4400" dirty="0" err="1"/>
              <a:t>berbagai</a:t>
            </a:r>
            <a:r>
              <a:rPr lang="en-US" sz="4400" dirty="0"/>
              <a:t> </a:t>
            </a:r>
            <a:r>
              <a:rPr lang="en-US" sz="4400" dirty="0" err="1"/>
              <a:t>ancaman</a:t>
            </a:r>
            <a:r>
              <a:rPr lang="en-US" sz="4400" dirty="0"/>
              <a:t> </a:t>
            </a:r>
            <a:r>
              <a:rPr lang="en-US" sz="4400" dirty="0" err="1"/>
              <a:t>dalam</a:t>
            </a:r>
            <a:r>
              <a:rPr lang="en-US" sz="4400" dirty="0"/>
              <a:t> </a:t>
            </a:r>
            <a:r>
              <a:rPr lang="en-US" sz="4400" dirty="0" err="1"/>
              <a:t>rangka</a:t>
            </a:r>
            <a:r>
              <a:rPr lang="en-US" sz="4400" dirty="0"/>
              <a:t> </a:t>
            </a:r>
            <a:r>
              <a:rPr lang="en-US" sz="4400" dirty="0" err="1"/>
              <a:t>membangun</a:t>
            </a:r>
            <a:r>
              <a:rPr lang="en-US" sz="4400" dirty="0"/>
              <a:t>  </a:t>
            </a:r>
            <a:r>
              <a:rPr lang="en-US" sz="4400" dirty="0" err="1"/>
              <a:t>integritas</a:t>
            </a:r>
            <a:r>
              <a:rPr lang="en-US" sz="4400" dirty="0"/>
              <a:t>  </a:t>
            </a:r>
            <a:r>
              <a:rPr lang="en-US" sz="4400" dirty="0" err="1"/>
              <a:t>nasional</a:t>
            </a:r>
            <a:r>
              <a:rPr lang="en-US" sz="4400" dirty="0"/>
              <a:t> </a:t>
            </a:r>
            <a:r>
              <a:rPr lang="en-US" sz="4400" b="1" dirty="0">
                <a:solidFill>
                  <a:srgbClr val="FF0000"/>
                </a:solidFill>
              </a:rPr>
              <a:t>(Kelp 4.5 </a:t>
            </a:r>
            <a:r>
              <a:rPr lang="en-US" sz="4400" b="1" dirty="0" err="1">
                <a:solidFill>
                  <a:srgbClr val="FF0000"/>
                </a:solidFill>
              </a:rPr>
              <a:t>dan</a:t>
            </a:r>
            <a:r>
              <a:rPr lang="en-US" sz="4400" b="1" dirty="0">
                <a:solidFill>
                  <a:srgbClr val="FF0000"/>
                </a:solidFill>
              </a:rPr>
              <a:t> 6)</a:t>
            </a:r>
          </a:p>
          <a:p>
            <a:pPr lvl="0"/>
            <a:r>
              <a:rPr lang="en-US" sz="4400" dirty="0" err="1"/>
              <a:t>Strategi</a:t>
            </a:r>
            <a:r>
              <a:rPr lang="en-US" sz="4400" dirty="0"/>
              <a:t> </a:t>
            </a:r>
            <a:r>
              <a:rPr lang="en-US" sz="4400" dirty="0" err="1"/>
              <a:t>mengatasi</a:t>
            </a:r>
            <a:r>
              <a:rPr lang="en-US" sz="4400" dirty="0"/>
              <a:t> </a:t>
            </a:r>
            <a:r>
              <a:rPr lang="en-US" sz="4400" dirty="0" err="1"/>
              <a:t>berbagai</a:t>
            </a:r>
            <a:r>
              <a:rPr lang="en-US" sz="4400" dirty="0"/>
              <a:t> </a:t>
            </a:r>
            <a:r>
              <a:rPr lang="en-US" sz="4400" dirty="0" err="1"/>
              <a:t>ancaman</a:t>
            </a:r>
            <a:r>
              <a:rPr lang="en-US" sz="4400" dirty="0"/>
              <a:t>  </a:t>
            </a:r>
            <a:r>
              <a:rPr lang="en-US" sz="4400" dirty="0" err="1"/>
              <a:t>dalam</a:t>
            </a:r>
            <a:r>
              <a:rPr lang="en-US" sz="4400" dirty="0"/>
              <a:t> </a:t>
            </a:r>
            <a:r>
              <a:rPr lang="en-US" sz="4400" dirty="0" err="1"/>
              <a:t>membangun</a:t>
            </a:r>
            <a:r>
              <a:rPr lang="en-US" sz="4400" dirty="0"/>
              <a:t> </a:t>
            </a:r>
            <a:r>
              <a:rPr lang="en-US" sz="4400" dirty="0" err="1"/>
              <a:t>integrasi</a:t>
            </a:r>
            <a:r>
              <a:rPr lang="en-US" sz="4400" dirty="0"/>
              <a:t> </a:t>
            </a:r>
            <a:r>
              <a:rPr lang="en-US" sz="4400" dirty="0" err="1"/>
              <a:t>nasional</a:t>
            </a:r>
            <a:r>
              <a:rPr lang="en-US" sz="4400" dirty="0"/>
              <a:t> </a:t>
            </a:r>
            <a:r>
              <a:rPr lang="en-US" sz="4400" b="1" dirty="0">
                <a:solidFill>
                  <a:srgbClr val="FF0000"/>
                </a:solidFill>
              </a:rPr>
              <a:t>(kelp 7,8,9)</a:t>
            </a:r>
          </a:p>
          <a:p>
            <a:pPr lvl="0"/>
            <a:r>
              <a:rPr lang="en-US" sz="4400" dirty="0" err="1">
                <a:solidFill>
                  <a:srgbClr val="FF0000"/>
                </a:solidFill>
              </a:rPr>
              <a:t>Posisikan</a:t>
            </a:r>
            <a:r>
              <a:rPr lang="en-US" sz="4400" dirty="0">
                <a:solidFill>
                  <a:srgbClr val="FF0000"/>
                </a:solidFill>
              </a:rPr>
              <a:t> </a:t>
            </a:r>
            <a:r>
              <a:rPr lang="en-US" sz="4400" dirty="0" err="1">
                <a:solidFill>
                  <a:srgbClr val="FF0000"/>
                </a:solidFill>
              </a:rPr>
              <a:t>diri</a:t>
            </a:r>
            <a:r>
              <a:rPr lang="en-US" sz="4400" dirty="0">
                <a:solidFill>
                  <a:srgbClr val="FF0000"/>
                </a:solidFill>
              </a:rPr>
              <a:t> mu </a:t>
            </a:r>
            <a:r>
              <a:rPr lang="en-US" sz="4400" dirty="0" err="1">
                <a:solidFill>
                  <a:srgbClr val="FF0000"/>
                </a:solidFill>
              </a:rPr>
              <a:t>sebagai</a:t>
            </a:r>
            <a:r>
              <a:rPr lang="en-US" sz="4400" dirty="0">
                <a:solidFill>
                  <a:srgbClr val="FF0000"/>
                </a:solidFill>
              </a:rPr>
              <a:t> </a:t>
            </a:r>
            <a:r>
              <a:rPr lang="en-US" sz="4400" dirty="0" err="1">
                <a:solidFill>
                  <a:srgbClr val="FF0000"/>
                </a:solidFill>
              </a:rPr>
              <a:t>kelompok</a:t>
            </a:r>
            <a:r>
              <a:rPr lang="en-US" sz="4400" dirty="0">
                <a:solidFill>
                  <a:srgbClr val="FF0000"/>
                </a:solidFill>
              </a:rPr>
              <a:t> yang </a:t>
            </a:r>
            <a:r>
              <a:rPr lang="en-US" sz="4400" dirty="0" err="1">
                <a:solidFill>
                  <a:srgbClr val="FF0000"/>
                </a:solidFill>
              </a:rPr>
              <a:t>Pro,Kontra</a:t>
            </a:r>
            <a:r>
              <a:rPr lang="en-US" sz="4400" dirty="0">
                <a:solidFill>
                  <a:srgbClr val="FF0000"/>
                </a:solidFill>
              </a:rPr>
              <a:t>  </a:t>
            </a:r>
            <a:r>
              <a:rPr lang="en-US" sz="4400" dirty="0" err="1">
                <a:solidFill>
                  <a:srgbClr val="FF0000"/>
                </a:solidFill>
              </a:rPr>
              <a:t>atau</a:t>
            </a:r>
            <a:r>
              <a:rPr lang="en-US" sz="4400" dirty="0">
                <a:solidFill>
                  <a:srgbClr val="FF0000"/>
                </a:solidFill>
              </a:rPr>
              <a:t> </a:t>
            </a:r>
            <a:r>
              <a:rPr lang="en-US" sz="4400" dirty="0" err="1">
                <a:solidFill>
                  <a:srgbClr val="FF0000"/>
                </a:solidFill>
              </a:rPr>
              <a:t>sebagai</a:t>
            </a:r>
            <a:r>
              <a:rPr lang="en-US" sz="4400" dirty="0">
                <a:solidFill>
                  <a:srgbClr val="FF0000"/>
                </a:solidFill>
              </a:rPr>
              <a:t> </a:t>
            </a:r>
            <a:r>
              <a:rPr lang="en-US" sz="4400" dirty="0" err="1">
                <a:solidFill>
                  <a:srgbClr val="FF0000"/>
                </a:solidFill>
              </a:rPr>
              <a:t>Juri</a:t>
            </a:r>
            <a:r>
              <a:rPr lang="en-US" sz="4400" dirty="0">
                <a:solidFill>
                  <a:srgbClr val="FF0000"/>
                </a:solidFill>
              </a:rPr>
              <a:t>  </a:t>
            </a:r>
            <a:r>
              <a:rPr lang="en-US" sz="4400" dirty="0" err="1">
                <a:solidFill>
                  <a:srgbClr val="FF0000"/>
                </a:solidFill>
              </a:rPr>
              <a:t>terhadap</a:t>
            </a:r>
            <a:r>
              <a:rPr lang="en-US" sz="4400" dirty="0">
                <a:solidFill>
                  <a:srgbClr val="FF0000"/>
                </a:solidFill>
              </a:rPr>
              <a:t> </a:t>
            </a:r>
            <a:r>
              <a:rPr lang="en-US" sz="4400" dirty="0" err="1">
                <a:solidFill>
                  <a:srgbClr val="FF0000"/>
                </a:solidFill>
              </a:rPr>
              <a:t>materi</a:t>
            </a:r>
            <a:r>
              <a:rPr lang="en-US" sz="4400" dirty="0">
                <a:solidFill>
                  <a:srgbClr val="FF0000"/>
                </a:solidFill>
              </a:rPr>
              <a:t> </a:t>
            </a:r>
            <a:r>
              <a:rPr lang="en-US" sz="4400" dirty="0" err="1">
                <a:solidFill>
                  <a:srgbClr val="FF0000"/>
                </a:solidFill>
              </a:rPr>
              <a:t>di</a:t>
            </a:r>
            <a:r>
              <a:rPr lang="en-US" sz="4400" dirty="0">
                <a:solidFill>
                  <a:srgbClr val="FF0000"/>
                </a:solidFill>
              </a:rPr>
              <a:t> </a:t>
            </a:r>
            <a:r>
              <a:rPr lang="en-US" sz="4400" dirty="0" err="1">
                <a:solidFill>
                  <a:srgbClr val="FF0000"/>
                </a:solidFill>
              </a:rPr>
              <a:t>atas</a:t>
            </a:r>
            <a:r>
              <a:rPr lang="en-US" sz="4400" dirty="0">
                <a:solidFill>
                  <a:srgbClr val="FF0000"/>
                </a:solidFill>
              </a:rPr>
              <a:t>  (</a:t>
            </a:r>
            <a:r>
              <a:rPr lang="en-US" sz="4400" dirty="0" err="1">
                <a:solidFill>
                  <a:srgbClr val="FF0000"/>
                </a:solidFill>
              </a:rPr>
              <a:t>Kualitas</a:t>
            </a:r>
            <a:r>
              <a:rPr lang="en-US" sz="4400" dirty="0">
                <a:solidFill>
                  <a:srgbClr val="FF0000"/>
                </a:solidFill>
              </a:rPr>
              <a:t> materi50%,kompak=15%,Fakta=15%,solusi20%)</a:t>
            </a:r>
            <a:endParaRPr lang="en-US" sz="4400" dirty="0"/>
          </a:p>
          <a:p>
            <a:endParaRPr lang="id-ID" sz="44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dirty="0" err="1">
                <a:solidFill>
                  <a:srgbClr val="FF0000"/>
                </a:solidFill>
              </a:rPr>
              <a:t>A.Memabngun</a:t>
            </a:r>
            <a:r>
              <a:rPr lang="en-US" sz="4000" dirty="0">
                <a:solidFill>
                  <a:srgbClr val="FF0000"/>
                </a:solidFill>
              </a:rPr>
              <a:t> </a:t>
            </a:r>
            <a:r>
              <a:rPr lang="en-US" sz="4000" dirty="0" err="1">
                <a:solidFill>
                  <a:srgbClr val="FF0000"/>
                </a:solidFill>
              </a:rPr>
              <a:t>integrasi</a:t>
            </a:r>
            <a:r>
              <a:rPr lang="en-US" sz="4000" dirty="0">
                <a:solidFill>
                  <a:srgbClr val="FF0000"/>
                </a:solidFill>
              </a:rPr>
              <a:t> </a:t>
            </a:r>
            <a:r>
              <a:rPr lang="en-US" sz="4000" dirty="0" err="1">
                <a:solidFill>
                  <a:srgbClr val="FF0000"/>
                </a:solidFill>
              </a:rPr>
              <a:t>nasional</a:t>
            </a:r>
            <a:br>
              <a:rPr lang="en-US" sz="2800" dirty="0"/>
            </a:br>
            <a:r>
              <a:rPr lang="id-ID" sz="2800" dirty="0"/>
              <a:t>Kita harus memahami  bahwa Indonesia </a:t>
            </a:r>
            <a:r>
              <a:rPr lang="id-ID" sz="2800" dirty="0">
                <a:solidFill>
                  <a:srgbClr val="FF0000"/>
                </a:solidFill>
              </a:rPr>
              <a:t>memiliki 17.504 pulau,  dengan 1.340 suku bangsa  dan 546 bahasa, kebudayaan</a:t>
            </a:r>
            <a:r>
              <a:rPr lang="en-US" sz="2800" dirty="0"/>
              <a:t>.  </a:t>
            </a:r>
            <a:r>
              <a:rPr lang="en-US" sz="2800" dirty="0" err="1"/>
              <a:t>Sebagai</a:t>
            </a:r>
            <a:r>
              <a:rPr lang="en-US" sz="2800" dirty="0"/>
              <a:t> </a:t>
            </a:r>
            <a:r>
              <a:rPr lang="en-US" sz="2800" dirty="0" err="1"/>
              <a:t>sebuah</a:t>
            </a:r>
            <a:r>
              <a:rPr lang="en-US" sz="2800" dirty="0"/>
              <a:t> </a:t>
            </a:r>
            <a:r>
              <a:rPr lang="en-US" sz="2800" dirty="0" err="1"/>
              <a:t>negara</a:t>
            </a:r>
            <a:r>
              <a:rPr lang="en-US" sz="2800" dirty="0"/>
              <a:t> </a:t>
            </a:r>
            <a:r>
              <a:rPr lang="en-US" sz="2800" dirty="0" err="1"/>
              <a:t>kepuluan</a:t>
            </a:r>
            <a:r>
              <a:rPr lang="en-US" sz="2800" dirty="0"/>
              <a:t>  yang </a:t>
            </a:r>
            <a:r>
              <a:rPr lang="en-US" sz="2800" dirty="0" err="1"/>
              <a:t>terdiri</a:t>
            </a:r>
            <a:r>
              <a:rPr lang="en-US" sz="2800" dirty="0"/>
              <a:t> </a:t>
            </a:r>
            <a:r>
              <a:rPr lang="en-US" sz="2800" dirty="0" err="1"/>
              <a:t>atas</a:t>
            </a:r>
            <a:r>
              <a:rPr lang="en-US" sz="2800" dirty="0"/>
              <a:t> </a:t>
            </a:r>
            <a:r>
              <a:rPr lang="en-US" sz="2800" dirty="0" err="1"/>
              <a:t>banyak</a:t>
            </a:r>
            <a:r>
              <a:rPr lang="en-US" sz="2800" dirty="0"/>
              <a:t> </a:t>
            </a:r>
            <a:r>
              <a:rPr lang="en-US" sz="2800" dirty="0" err="1"/>
              <a:t>etnis</a:t>
            </a:r>
            <a:r>
              <a:rPr lang="en-US" sz="2800" dirty="0"/>
              <a:t> </a:t>
            </a:r>
            <a:r>
              <a:rPr lang="en-US" sz="2800" dirty="0" err="1"/>
              <a:t>dan</a:t>
            </a:r>
            <a:r>
              <a:rPr lang="en-US" sz="2800" dirty="0"/>
              <a:t> </a:t>
            </a:r>
            <a:r>
              <a:rPr lang="en-US" sz="2800" dirty="0" err="1"/>
              <a:t>budaya</a:t>
            </a:r>
            <a:r>
              <a:rPr lang="en-US" sz="2800" dirty="0"/>
              <a:t>, Indonesia </a:t>
            </a:r>
            <a:r>
              <a:rPr lang="en-US" sz="2800" dirty="0" err="1"/>
              <a:t>menghadapi</a:t>
            </a:r>
            <a:r>
              <a:rPr lang="en-US" sz="2800" dirty="0"/>
              <a:t> </a:t>
            </a:r>
            <a:r>
              <a:rPr lang="en-US" sz="2800" dirty="0" err="1"/>
              <a:t>berbagai</a:t>
            </a:r>
            <a:r>
              <a:rPr lang="en-US" sz="2800" dirty="0"/>
              <a:t> </a:t>
            </a:r>
            <a:r>
              <a:rPr lang="en-US" sz="2800" dirty="0" err="1"/>
              <a:t>kemungkinan</a:t>
            </a:r>
            <a:r>
              <a:rPr lang="en-US" sz="2800" dirty="0"/>
              <a:t>  </a:t>
            </a:r>
            <a:r>
              <a:rPr lang="en-US" sz="2800" dirty="0" err="1"/>
              <a:t>adanya</a:t>
            </a:r>
            <a:r>
              <a:rPr lang="en-US" sz="2800" dirty="0"/>
              <a:t> </a:t>
            </a:r>
            <a:r>
              <a:rPr lang="en-US" sz="2800" dirty="0" err="1"/>
              <a:t>perpecahan</a:t>
            </a:r>
            <a:r>
              <a:rPr lang="en-US" sz="2800" dirty="0"/>
              <a:t> yang </a:t>
            </a:r>
            <a:r>
              <a:rPr lang="en-US" sz="2800" dirty="0" err="1"/>
              <a:t>dapat</a:t>
            </a:r>
            <a:r>
              <a:rPr lang="en-US" sz="2800" dirty="0"/>
              <a:t> </a:t>
            </a:r>
            <a:r>
              <a:rPr lang="en-US" sz="2800" dirty="0" err="1"/>
              <a:t>menjadi</a:t>
            </a:r>
            <a:r>
              <a:rPr lang="en-US" sz="2800" dirty="0"/>
              <a:t> yang </a:t>
            </a:r>
            <a:r>
              <a:rPr lang="en-US" sz="2800" dirty="0" err="1"/>
              <a:t>dapat</a:t>
            </a:r>
            <a:r>
              <a:rPr lang="en-US" sz="2800" dirty="0"/>
              <a:t> </a:t>
            </a:r>
            <a:r>
              <a:rPr lang="en-US" sz="2800" dirty="0" err="1"/>
              <a:t>menjadi</a:t>
            </a:r>
            <a:r>
              <a:rPr lang="en-US" sz="2800" dirty="0"/>
              <a:t> </a:t>
            </a:r>
            <a:r>
              <a:rPr lang="en-US" sz="2800" dirty="0" err="1"/>
              <a:t>ancaman</a:t>
            </a:r>
            <a:r>
              <a:rPr lang="en-US" sz="2800" dirty="0"/>
              <a:t>.</a:t>
            </a:r>
            <a:br>
              <a:rPr lang="en-US" sz="2800" dirty="0"/>
            </a:br>
            <a:br>
              <a:rPr lang="en-US" sz="2800" dirty="0"/>
            </a:br>
            <a:r>
              <a:rPr lang="en-US" sz="2800" dirty="0" err="1"/>
              <a:t>Oleh</a:t>
            </a:r>
            <a:r>
              <a:rPr lang="en-US" sz="2800" dirty="0"/>
              <a:t> </a:t>
            </a:r>
            <a:r>
              <a:rPr lang="en-US" sz="2800" dirty="0" err="1"/>
              <a:t>karena</a:t>
            </a:r>
            <a:r>
              <a:rPr lang="en-US" sz="2800" dirty="0"/>
              <a:t> </a:t>
            </a:r>
            <a:r>
              <a:rPr lang="en-US" sz="2800" dirty="0" err="1"/>
              <a:t>itu</a:t>
            </a:r>
            <a:r>
              <a:rPr lang="en-US" sz="2800" dirty="0"/>
              <a:t>, </a:t>
            </a:r>
            <a:r>
              <a:rPr lang="en-US" sz="2800" dirty="0" err="1"/>
              <a:t>bangsa</a:t>
            </a:r>
            <a:r>
              <a:rPr lang="en-US" sz="2800" dirty="0"/>
              <a:t> Indonesia </a:t>
            </a:r>
            <a:r>
              <a:rPr lang="en-US" sz="2800" dirty="0" err="1"/>
              <a:t>harus</a:t>
            </a:r>
            <a:r>
              <a:rPr lang="en-US" sz="2800" dirty="0"/>
              <a:t> </a:t>
            </a:r>
            <a:r>
              <a:rPr lang="en-US" sz="2800" dirty="0" err="1"/>
              <a:t>menanamkan</a:t>
            </a:r>
            <a:r>
              <a:rPr lang="en-US" sz="2800" dirty="0"/>
              <a:t>  </a:t>
            </a:r>
            <a:r>
              <a:rPr lang="en-US" sz="2800" dirty="0" err="1"/>
              <a:t>konsep</a:t>
            </a:r>
            <a:r>
              <a:rPr lang="en-US" sz="2800" dirty="0"/>
              <a:t> </a:t>
            </a:r>
            <a:r>
              <a:rPr lang="en-US" sz="2800" dirty="0" err="1"/>
              <a:t>bahwa</a:t>
            </a:r>
            <a:r>
              <a:rPr lang="en-US" sz="2800" dirty="0"/>
              <a:t> </a:t>
            </a:r>
            <a:r>
              <a:rPr lang="en-US" sz="2800" dirty="0" err="1"/>
              <a:t>kemajemukan</a:t>
            </a:r>
            <a:r>
              <a:rPr lang="en-US" sz="2800" dirty="0"/>
              <a:t>  </a:t>
            </a:r>
            <a:r>
              <a:rPr lang="en-US" sz="2800" dirty="0" err="1"/>
              <a:t>bukan</a:t>
            </a:r>
            <a:r>
              <a:rPr lang="en-US" sz="2800" dirty="0"/>
              <a:t> </a:t>
            </a:r>
            <a:r>
              <a:rPr lang="en-US" sz="2800" dirty="0" err="1"/>
              <a:t>sebagai</a:t>
            </a:r>
            <a:r>
              <a:rPr lang="en-US" sz="2800" dirty="0"/>
              <a:t> </a:t>
            </a:r>
            <a:r>
              <a:rPr lang="en-US" sz="2800" dirty="0" err="1"/>
              <a:t>penyebab</a:t>
            </a:r>
            <a:r>
              <a:rPr lang="en-US" sz="2800" dirty="0"/>
              <a:t>  </a:t>
            </a:r>
            <a:r>
              <a:rPr lang="en-US" sz="2800" dirty="0" err="1"/>
              <a:t>terjadinya</a:t>
            </a:r>
            <a:r>
              <a:rPr lang="en-US" sz="2800" dirty="0"/>
              <a:t> </a:t>
            </a:r>
            <a:r>
              <a:rPr lang="en-US" sz="2800" dirty="0" err="1"/>
              <a:t>perpecahan</a:t>
            </a:r>
            <a:r>
              <a:rPr lang="en-US" sz="2800" dirty="0"/>
              <a:t>, </a:t>
            </a:r>
            <a:r>
              <a:rPr lang="en-US" sz="2800" dirty="0" err="1"/>
              <a:t>melainkan</a:t>
            </a:r>
            <a:r>
              <a:rPr lang="en-US" sz="2800" dirty="0"/>
              <a:t> </a:t>
            </a:r>
            <a:r>
              <a:rPr lang="en-US" sz="2800" dirty="0" err="1"/>
              <a:t>sebagai</a:t>
            </a:r>
            <a:r>
              <a:rPr lang="en-US" sz="2800" dirty="0"/>
              <a:t> </a:t>
            </a:r>
            <a:r>
              <a:rPr lang="en-US" sz="2800" dirty="0" err="1"/>
              <a:t>sarana</a:t>
            </a:r>
            <a:r>
              <a:rPr lang="en-US" sz="2800" dirty="0"/>
              <a:t>  </a:t>
            </a:r>
            <a:r>
              <a:rPr lang="en-US" sz="2800" dirty="0" err="1"/>
              <a:t>mencapai</a:t>
            </a:r>
            <a:r>
              <a:rPr lang="en-US" sz="2800" dirty="0"/>
              <a:t> </a:t>
            </a:r>
            <a:r>
              <a:rPr lang="en-US" sz="2800" dirty="0" err="1"/>
              <a:t>integrasi</a:t>
            </a:r>
            <a:r>
              <a:rPr lang="en-US" sz="2800" dirty="0"/>
              <a:t> </a:t>
            </a:r>
            <a:r>
              <a:rPr lang="en-US" sz="2800" dirty="0" err="1"/>
              <a:t>nasional</a:t>
            </a:r>
            <a:r>
              <a:rPr lang="en-US" sz="2800" dirty="0"/>
              <a:t>.  </a:t>
            </a:r>
            <a:br>
              <a:rPr lang="en-US" sz="2800" dirty="0"/>
            </a:br>
            <a:br>
              <a:rPr lang="en-US" sz="2800" dirty="0"/>
            </a:b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632271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dirty="0"/>
              <a:t>1.Konsep </a:t>
            </a:r>
            <a:r>
              <a:rPr lang="en-US" sz="2800" dirty="0" err="1"/>
              <a:t>Integrasi</a:t>
            </a:r>
            <a:r>
              <a:rPr lang="en-US" sz="2800" dirty="0"/>
              <a:t> </a:t>
            </a:r>
            <a:r>
              <a:rPr lang="en-US" sz="2800" dirty="0" err="1"/>
              <a:t>Nasional</a:t>
            </a:r>
            <a:r>
              <a:rPr lang="en-US" sz="2800" dirty="0"/>
              <a:t>  </a:t>
            </a:r>
            <a:r>
              <a:rPr lang="en-US" sz="2800" dirty="0" err="1"/>
              <a:t>bagi</a:t>
            </a:r>
            <a:r>
              <a:rPr lang="en-US" sz="2800" dirty="0"/>
              <a:t> </a:t>
            </a:r>
            <a:r>
              <a:rPr lang="en-US" sz="2800" dirty="0" err="1"/>
              <a:t>keutuhan</a:t>
            </a:r>
            <a:r>
              <a:rPr lang="en-US" sz="2800" dirty="0"/>
              <a:t> </a:t>
            </a:r>
            <a:r>
              <a:rPr lang="en-US" sz="2800" dirty="0" err="1"/>
              <a:t>bangsa</a:t>
            </a:r>
            <a:r>
              <a:rPr lang="en-US" sz="2800" dirty="0"/>
              <a:t> </a:t>
            </a:r>
            <a:r>
              <a:rPr lang="en-US" sz="2800" dirty="0" err="1"/>
              <a:t>dan</a:t>
            </a:r>
            <a:r>
              <a:rPr lang="en-US" sz="2800" dirty="0"/>
              <a:t> </a:t>
            </a:r>
            <a:r>
              <a:rPr lang="en-US" sz="2800" dirty="0" err="1"/>
              <a:t>negara</a:t>
            </a:r>
            <a:br>
              <a:rPr lang="en-US" sz="2800" dirty="0"/>
            </a:br>
            <a:r>
              <a:rPr lang="en-US" sz="2800" dirty="0" err="1"/>
              <a:t>Pada</a:t>
            </a:r>
            <a:r>
              <a:rPr lang="en-US" sz="2800" dirty="0"/>
              <a:t> </a:t>
            </a:r>
            <a:r>
              <a:rPr lang="en-US" sz="2800" dirty="0" err="1"/>
              <a:t>pasal</a:t>
            </a:r>
            <a:r>
              <a:rPr lang="en-US" sz="2800" dirty="0"/>
              <a:t> 1 </a:t>
            </a:r>
            <a:r>
              <a:rPr lang="en-US" sz="2800" dirty="0" err="1"/>
              <a:t>ayat</a:t>
            </a:r>
            <a:r>
              <a:rPr lang="en-US" sz="2800" dirty="0"/>
              <a:t> 1 UUD NKRI  </a:t>
            </a:r>
            <a:r>
              <a:rPr lang="en-US" sz="2800" dirty="0" err="1"/>
              <a:t>tahun</a:t>
            </a:r>
            <a:r>
              <a:rPr lang="en-US" sz="2800" dirty="0"/>
              <a:t> 1945  </a:t>
            </a:r>
            <a:r>
              <a:rPr lang="en-US" sz="2800" dirty="0" err="1"/>
              <a:t>berbunyi</a:t>
            </a:r>
            <a:r>
              <a:rPr lang="en-US" sz="2800" dirty="0"/>
              <a:t> “  Indonesia </a:t>
            </a:r>
            <a:r>
              <a:rPr lang="en-US" sz="2800" dirty="0" err="1"/>
              <a:t>adalah</a:t>
            </a:r>
            <a:r>
              <a:rPr lang="en-US" sz="2800" dirty="0"/>
              <a:t> </a:t>
            </a:r>
            <a:r>
              <a:rPr lang="en-US" sz="2800" dirty="0" err="1"/>
              <a:t>negara</a:t>
            </a:r>
            <a:r>
              <a:rPr lang="en-US" sz="2800" dirty="0"/>
              <a:t> </a:t>
            </a:r>
            <a:r>
              <a:rPr lang="en-US" sz="2800" dirty="0" err="1"/>
              <a:t>kesatuan</a:t>
            </a:r>
            <a:r>
              <a:rPr lang="en-US" sz="2800" dirty="0"/>
              <a:t>  yang </a:t>
            </a:r>
            <a:r>
              <a:rPr lang="en-US" sz="2800" dirty="0" err="1"/>
              <a:t>berbentuk</a:t>
            </a:r>
            <a:r>
              <a:rPr lang="en-US" sz="2800" dirty="0"/>
              <a:t> </a:t>
            </a:r>
            <a:r>
              <a:rPr lang="en-US" sz="2800" dirty="0" err="1"/>
              <a:t>Republik</a:t>
            </a:r>
            <a:r>
              <a:rPr lang="en-US" sz="2800" dirty="0"/>
              <a:t>”</a:t>
            </a:r>
            <a:br>
              <a:rPr lang="en-US" sz="2800" dirty="0"/>
            </a:br>
            <a:br>
              <a:rPr lang="en-US" sz="2800" dirty="0"/>
            </a:br>
            <a:r>
              <a:rPr lang="en-US" sz="2800" b="1" dirty="0" err="1">
                <a:solidFill>
                  <a:srgbClr val="FF0000"/>
                </a:solidFill>
              </a:rPr>
              <a:t>Dalam</a:t>
            </a:r>
            <a:r>
              <a:rPr lang="en-US" sz="2800" b="1" dirty="0">
                <a:solidFill>
                  <a:srgbClr val="FF0000"/>
                </a:solidFill>
              </a:rPr>
              <a:t> </a:t>
            </a:r>
            <a:r>
              <a:rPr lang="en-US" sz="2800" b="1" dirty="0" err="1">
                <a:solidFill>
                  <a:srgbClr val="FF0000"/>
                </a:solidFill>
              </a:rPr>
              <a:t>kamus</a:t>
            </a:r>
            <a:r>
              <a:rPr lang="en-US" sz="2800" b="1" dirty="0">
                <a:solidFill>
                  <a:srgbClr val="FF0000"/>
                </a:solidFill>
              </a:rPr>
              <a:t> </a:t>
            </a:r>
            <a:r>
              <a:rPr lang="en-US" sz="2800" b="1" dirty="0" err="1">
                <a:solidFill>
                  <a:srgbClr val="FF0000"/>
                </a:solidFill>
              </a:rPr>
              <a:t>besar</a:t>
            </a:r>
            <a:r>
              <a:rPr lang="en-US" sz="2800" b="1" dirty="0">
                <a:solidFill>
                  <a:srgbClr val="FF0000"/>
                </a:solidFill>
              </a:rPr>
              <a:t> </a:t>
            </a:r>
            <a:r>
              <a:rPr lang="en-US" sz="2800" b="1" dirty="0" err="1">
                <a:solidFill>
                  <a:srgbClr val="FF0000"/>
                </a:solidFill>
              </a:rPr>
              <a:t>bahasa</a:t>
            </a:r>
            <a:r>
              <a:rPr lang="en-US" sz="2800" b="1" dirty="0">
                <a:solidFill>
                  <a:srgbClr val="FF0000"/>
                </a:solidFill>
              </a:rPr>
              <a:t> Indonesia, </a:t>
            </a:r>
            <a:r>
              <a:rPr lang="en-US" sz="2800" b="1" dirty="0" err="1">
                <a:solidFill>
                  <a:srgbClr val="FF0000"/>
                </a:solidFill>
              </a:rPr>
              <a:t>Integrasi</a:t>
            </a:r>
            <a:r>
              <a:rPr lang="en-US" sz="2800" b="1" dirty="0">
                <a:solidFill>
                  <a:srgbClr val="FF0000"/>
                </a:solidFill>
              </a:rPr>
              <a:t> </a:t>
            </a:r>
            <a:r>
              <a:rPr lang="en-US" sz="2800" b="1" dirty="0" err="1">
                <a:solidFill>
                  <a:srgbClr val="FF0000"/>
                </a:solidFill>
              </a:rPr>
              <a:t>Nasional</a:t>
            </a:r>
            <a:r>
              <a:rPr lang="en-US" sz="2800" b="1" dirty="0">
                <a:solidFill>
                  <a:srgbClr val="FF0000"/>
                </a:solidFill>
              </a:rPr>
              <a:t> </a:t>
            </a:r>
            <a:r>
              <a:rPr lang="en-US" sz="2800" b="1" dirty="0" err="1">
                <a:solidFill>
                  <a:srgbClr val="FF0000"/>
                </a:solidFill>
              </a:rPr>
              <a:t>mempunyai</a:t>
            </a:r>
            <a:r>
              <a:rPr lang="en-US" sz="2800" b="1" dirty="0">
                <a:solidFill>
                  <a:srgbClr val="FF0000"/>
                </a:solidFill>
              </a:rPr>
              <a:t> </a:t>
            </a:r>
            <a:r>
              <a:rPr lang="en-US" sz="2800" b="1" dirty="0" err="1">
                <a:solidFill>
                  <a:srgbClr val="FF0000"/>
                </a:solidFill>
              </a:rPr>
              <a:t>arti</a:t>
            </a:r>
            <a:r>
              <a:rPr lang="en-US" sz="2800" b="1" dirty="0">
                <a:solidFill>
                  <a:srgbClr val="FF0000"/>
                </a:solidFill>
              </a:rPr>
              <a:t>  </a:t>
            </a:r>
            <a:r>
              <a:rPr lang="en-US" sz="2800" b="1" dirty="0" err="1">
                <a:solidFill>
                  <a:srgbClr val="FF0000"/>
                </a:solidFill>
              </a:rPr>
              <a:t>politis</a:t>
            </a:r>
            <a:r>
              <a:rPr lang="en-US" sz="2800" b="1" dirty="0">
                <a:solidFill>
                  <a:srgbClr val="FF0000"/>
                </a:solidFill>
              </a:rPr>
              <a:t> </a:t>
            </a:r>
            <a:r>
              <a:rPr lang="en-US" sz="2800" b="1" dirty="0" err="1">
                <a:solidFill>
                  <a:srgbClr val="FF0000"/>
                </a:solidFill>
              </a:rPr>
              <a:t>dan</a:t>
            </a:r>
            <a:r>
              <a:rPr lang="en-US" sz="2800" b="1" dirty="0">
                <a:solidFill>
                  <a:srgbClr val="FF0000"/>
                </a:solidFill>
              </a:rPr>
              <a:t> </a:t>
            </a:r>
            <a:r>
              <a:rPr lang="en-US" sz="2800" b="1" dirty="0" err="1">
                <a:solidFill>
                  <a:srgbClr val="FF0000"/>
                </a:solidFill>
              </a:rPr>
              <a:t>antropologis</a:t>
            </a:r>
            <a:r>
              <a:rPr lang="en-US" sz="2800" b="1" dirty="0">
                <a:solidFill>
                  <a:srgbClr val="FF0000"/>
                </a:solidFill>
              </a:rPr>
              <a:t>.</a:t>
            </a:r>
            <a:br>
              <a:rPr lang="en-US" sz="2800" dirty="0"/>
            </a:br>
            <a:r>
              <a:rPr lang="en-US" sz="2800" dirty="0">
                <a:solidFill>
                  <a:srgbClr val="FF0000"/>
                </a:solidFill>
              </a:rPr>
              <a:t>1</a:t>
            </a:r>
            <a:r>
              <a:rPr lang="en-US" sz="2800" b="1" dirty="0">
                <a:solidFill>
                  <a:srgbClr val="FF0000"/>
                </a:solidFill>
              </a:rPr>
              <a:t>.politis</a:t>
            </a:r>
            <a:r>
              <a:rPr lang="en-US" sz="2800" dirty="0"/>
              <a:t>:berarti </a:t>
            </a:r>
            <a:r>
              <a:rPr lang="en-US" sz="2800" dirty="0" err="1"/>
              <a:t>penyatuan</a:t>
            </a:r>
            <a:r>
              <a:rPr lang="en-US" sz="2800" dirty="0"/>
              <a:t>  </a:t>
            </a:r>
            <a:r>
              <a:rPr lang="en-US" sz="2800" dirty="0" err="1"/>
              <a:t>berbagai</a:t>
            </a:r>
            <a:r>
              <a:rPr lang="en-US" sz="2800" dirty="0"/>
              <a:t> </a:t>
            </a:r>
            <a:r>
              <a:rPr lang="en-US" sz="2800" dirty="0" err="1"/>
              <a:t>kelompok</a:t>
            </a:r>
            <a:r>
              <a:rPr lang="en-US" sz="2800" dirty="0"/>
              <a:t> </a:t>
            </a:r>
            <a:r>
              <a:rPr lang="en-US" sz="2800" dirty="0" err="1"/>
              <a:t>budaya</a:t>
            </a:r>
            <a:r>
              <a:rPr lang="en-US" sz="2800" dirty="0"/>
              <a:t> </a:t>
            </a:r>
            <a:r>
              <a:rPr lang="en-US" sz="2800" dirty="0" err="1"/>
              <a:t>dan</a:t>
            </a:r>
            <a:r>
              <a:rPr lang="en-US" sz="2800" dirty="0"/>
              <a:t> </a:t>
            </a:r>
            <a:r>
              <a:rPr lang="en-US" sz="2800" dirty="0" err="1"/>
              <a:t>sosial</a:t>
            </a:r>
            <a:r>
              <a:rPr lang="en-US" sz="2800" dirty="0"/>
              <a:t>  </a:t>
            </a:r>
            <a:r>
              <a:rPr lang="en-US" sz="2800" dirty="0" err="1"/>
              <a:t>dalam</a:t>
            </a:r>
            <a:r>
              <a:rPr lang="en-US" sz="2800" dirty="0"/>
              <a:t> </a:t>
            </a:r>
            <a:r>
              <a:rPr lang="en-US" sz="2800" dirty="0" err="1"/>
              <a:t>kesatuan</a:t>
            </a:r>
            <a:r>
              <a:rPr lang="en-US" sz="2800" dirty="0"/>
              <a:t> </a:t>
            </a:r>
            <a:r>
              <a:rPr lang="en-US" sz="2800" dirty="0" err="1"/>
              <a:t>wilayah</a:t>
            </a:r>
            <a:r>
              <a:rPr lang="en-US" sz="2800" dirty="0"/>
              <a:t> </a:t>
            </a:r>
            <a:r>
              <a:rPr lang="en-US" sz="2800" dirty="0" err="1"/>
              <a:t>nasional</a:t>
            </a:r>
            <a:r>
              <a:rPr lang="en-US" sz="2800" dirty="0"/>
              <a:t> yang </a:t>
            </a:r>
            <a:r>
              <a:rPr lang="en-US" sz="2800" dirty="0" err="1"/>
              <a:t>membentuk</a:t>
            </a:r>
            <a:r>
              <a:rPr lang="en-US" sz="2800" dirty="0"/>
              <a:t> </a:t>
            </a:r>
            <a:r>
              <a:rPr lang="en-US" sz="2800" dirty="0" err="1"/>
              <a:t>suatu</a:t>
            </a:r>
            <a:r>
              <a:rPr lang="en-US" sz="2800" dirty="0"/>
              <a:t>  </a:t>
            </a:r>
            <a:r>
              <a:rPr lang="en-US" sz="2800" dirty="0" err="1"/>
              <a:t>identitas</a:t>
            </a:r>
            <a:r>
              <a:rPr lang="en-US" sz="2800" dirty="0"/>
              <a:t> </a:t>
            </a:r>
            <a:r>
              <a:rPr lang="en-US" sz="2800" dirty="0" err="1"/>
              <a:t>nasional</a:t>
            </a:r>
            <a:r>
              <a:rPr lang="en-US" sz="2800" dirty="0"/>
              <a:t>.</a:t>
            </a:r>
            <a:br>
              <a:rPr lang="en-US" sz="2800" dirty="0"/>
            </a:br>
            <a:r>
              <a:rPr lang="en-US" sz="2800" b="1" dirty="0">
                <a:solidFill>
                  <a:srgbClr val="FF0000"/>
                </a:solidFill>
              </a:rPr>
              <a:t>2.Secara </a:t>
            </a:r>
            <a:r>
              <a:rPr lang="en-US" sz="2800" b="1" dirty="0" err="1">
                <a:solidFill>
                  <a:srgbClr val="FF0000"/>
                </a:solidFill>
              </a:rPr>
              <a:t>antropologis</a:t>
            </a:r>
            <a:r>
              <a:rPr lang="en-US" sz="2800" b="1" dirty="0">
                <a:solidFill>
                  <a:srgbClr val="FF0000"/>
                </a:solidFill>
              </a:rPr>
              <a:t> (</a:t>
            </a:r>
            <a:r>
              <a:rPr lang="en-US" sz="2800" b="1" dirty="0" err="1">
                <a:solidFill>
                  <a:srgbClr val="FF0000"/>
                </a:solidFill>
              </a:rPr>
              <a:t>ilmu</a:t>
            </a:r>
            <a:r>
              <a:rPr lang="en-US" sz="2800" b="1" dirty="0">
                <a:solidFill>
                  <a:srgbClr val="FF0000"/>
                </a:solidFill>
              </a:rPr>
              <a:t> </a:t>
            </a:r>
            <a:r>
              <a:rPr lang="en-US" sz="2800" b="1" dirty="0" err="1">
                <a:solidFill>
                  <a:srgbClr val="FF0000"/>
                </a:solidFill>
              </a:rPr>
              <a:t>tentang</a:t>
            </a:r>
            <a:r>
              <a:rPr lang="en-US" sz="2800" b="1" dirty="0">
                <a:solidFill>
                  <a:srgbClr val="FF0000"/>
                </a:solidFill>
              </a:rPr>
              <a:t> </a:t>
            </a:r>
            <a:r>
              <a:rPr lang="en-US" sz="2800" b="1" dirty="0" err="1">
                <a:solidFill>
                  <a:srgbClr val="FF0000"/>
                </a:solidFill>
              </a:rPr>
              <a:t>manusia</a:t>
            </a:r>
            <a:r>
              <a:rPr lang="en-US" sz="2800" b="1" dirty="0">
                <a:solidFill>
                  <a:srgbClr val="FF0000"/>
                </a:solidFill>
              </a:rPr>
              <a:t> </a:t>
            </a:r>
            <a:r>
              <a:rPr lang="en-US" sz="2800" b="1" dirty="0" err="1">
                <a:solidFill>
                  <a:srgbClr val="FF0000"/>
                </a:solidFill>
              </a:rPr>
              <a:t>masa</a:t>
            </a:r>
            <a:r>
              <a:rPr lang="en-US" sz="2800" b="1" dirty="0">
                <a:solidFill>
                  <a:srgbClr val="FF0000"/>
                </a:solidFill>
              </a:rPr>
              <a:t> </a:t>
            </a:r>
            <a:r>
              <a:rPr lang="en-US" sz="2800" b="1" dirty="0" err="1">
                <a:solidFill>
                  <a:srgbClr val="FF0000"/>
                </a:solidFill>
              </a:rPr>
              <a:t>lalu</a:t>
            </a:r>
            <a:r>
              <a:rPr lang="en-US" sz="2800" b="1" dirty="0">
                <a:solidFill>
                  <a:srgbClr val="FF0000"/>
                </a:solidFill>
              </a:rPr>
              <a:t> </a:t>
            </a:r>
            <a:r>
              <a:rPr lang="en-US" sz="2800" b="1" dirty="0" err="1">
                <a:solidFill>
                  <a:srgbClr val="FF0000"/>
                </a:solidFill>
              </a:rPr>
              <a:t>dan</a:t>
            </a:r>
            <a:r>
              <a:rPr lang="en-US" sz="2800" b="1" dirty="0">
                <a:solidFill>
                  <a:srgbClr val="FF0000"/>
                </a:solidFill>
              </a:rPr>
              <a:t> </a:t>
            </a:r>
            <a:r>
              <a:rPr lang="en-US" sz="2800" b="1" dirty="0" err="1">
                <a:solidFill>
                  <a:srgbClr val="FF0000"/>
                </a:solidFill>
              </a:rPr>
              <a:t>masa</a:t>
            </a:r>
            <a:r>
              <a:rPr lang="en-US" sz="2800" b="1" dirty="0">
                <a:solidFill>
                  <a:srgbClr val="FF0000"/>
                </a:solidFill>
              </a:rPr>
              <a:t> </a:t>
            </a:r>
            <a:r>
              <a:rPr lang="en-US" sz="2800" b="1" dirty="0" err="1">
                <a:solidFill>
                  <a:srgbClr val="FF0000"/>
                </a:solidFill>
              </a:rPr>
              <a:t>kini</a:t>
            </a:r>
            <a:r>
              <a:rPr lang="en-US" sz="2800" b="1" dirty="0">
                <a:solidFill>
                  <a:srgbClr val="FF0000"/>
                </a:solidFill>
              </a:rPr>
              <a:t>)</a:t>
            </a:r>
            <a:r>
              <a:rPr lang="en-US" sz="2800" dirty="0"/>
              <a:t>:</a:t>
            </a:r>
            <a:r>
              <a:rPr lang="en-US" sz="2800" dirty="0" err="1"/>
              <a:t>berarti</a:t>
            </a:r>
            <a:r>
              <a:rPr lang="en-US" sz="2800" dirty="0"/>
              <a:t> </a:t>
            </a:r>
            <a:r>
              <a:rPr lang="en-US" sz="2800" dirty="0" err="1"/>
              <a:t>proses</a:t>
            </a:r>
            <a:r>
              <a:rPr lang="en-US" sz="2800" dirty="0"/>
              <a:t> </a:t>
            </a:r>
            <a:r>
              <a:rPr lang="en-US" sz="2800" dirty="0" err="1"/>
              <a:t>penyesusian</a:t>
            </a:r>
            <a:r>
              <a:rPr lang="en-US" sz="2800" dirty="0"/>
              <a:t>  </a:t>
            </a:r>
            <a:r>
              <a:rPr lang="en-US" sz="2800" dirty="0" err="1"/>
              <a:t>diantara</a:t>
            </a:r>
            <a:r>
              <a:rPr lang="en-US" sz="2800" dirty="0"/>
              <a:t> </a:t>
            </a:r>
            <a:r>
              <a:rPr lang="en-US" sz="2800" dirty="0" err="1"/>
              <a:t>unsur-unsur</a:t>
            </a:r>
            <a:r>
              <a:rPr lang="en-US" sz="2800" dirty="0"/>
              <a:t> </a:t>
            </a:r>
            <a:r>
              <a:rPr lang="en-US" sz="2800" dirty="0" err="1"/>
              <a:t>kebudayaan</a:t>
            </a:r>
            <a:r>
              <a:rPr lang="en-US" sz="2800" dirty="0"/>
              <a:t> yang </a:t>
            </a:r>
            <a:r>
              <a:rPr lang="en-US" sz="2800" dirty="0" err="1"/>
              <a:t>berbeda</a:t>
            </a:r>
            <a:r>
              <a:rPr lang="en-US" sz="2800" dirty="0"/>
              <a:t> </a:t>
            </a:r>
            <a:r>
              <a:rPr lang="en-US" sz="2800" dirty="0" err="1"/>
              <a:t>sehingga</a:t>
            </a:r>
            <a:r>
              <a:rPr lang="en-US" sz="2800" dirty="0"/>
              <a:t> </a:t>
            </a:r>
            <a:r>
              <a:rPr lang="en-US" sz="2800" dirty="0" err="1"/>
              <a:t>mencapai</a:t>
            </a:r>
            <a:r>
              <a:rPr lang="en-US" sz="2800" dirty="0"/>
              <a:t> </a:t>
            </a:r>
            <a:r>
              <a:rPr lang="en-US" sz="2800" dirty="0" err="1"/>
              <a:t>suatu</a:t>
            </a:r>
            <a:r>
              <a:rPr lang="en-US" sz="2800" dirty="0"/>
              <a:t> </a:t>
            </a:r>
            <a:r>
              <a:rPr lang="en-US" sz="2800" dirty="0" err="1"/>
              <a:t>keserasian</a:t>
            </a:r>
            <a:r>
              <a:rPr lang="en-US" sz="2800" dirty="0"/>
              <a:t> </a:t>
            </a:r>
            <a:r>
              <a:rPr lang="en-US" sz="2800" dirty="0" err="1"/>
              <a:t>fungsi</a:t>
            </a:r>
            <a:r>
              <a:rPr lang="en-US" sz="2800" dirty="0"/>
              <a:t> </a:t>
            </a:r>
            <a:r>
              <a:rPr lang="en-US" sz="2800" dirty="0" err="1"/>
              <a:t>dalam</a:t>
            </a:r>
            <a:r>
              <a:rPr lang="en-US" sz="2800" dirty="0"/>
              <a:t> </a:t>
            </a:r>
            <a:r>
              <a:rPr lang="en-US" sz="2800" dirty="0" err="1"/>
              <a:t>kehidupan</a:t>
            </a:r>
            <a:r>
              <a:rPr lang="en-US" sz="2800" dirty="0"/>
              <a:t> </a:t>
            </a:r>
            <a:r>
              <a:rPr lang="en-US" sz="2800" dirty="0" err="1"/>
              <a:t>masyarakat</a:t>
            </a:r>
            <a:r>
              <a:rPr lang="en-US" sz="2800" dirty="0"/>
              <a:t>. </a:t>
            </a:r>
            <a:br>
              <a:rPr lang="en-US" sz="2800" dirty="0"/>
            </a:b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a:solidFill>
                  <a:srgbClr val="FF0000"/>
                </a:solidFill>
              </a:rPr>
              <a:t>Mewaspadai Ancaman terhadap Integrasi Nasional</a:t>
            </a:r>
            <a:br>
              <a:rPr lang="id-ID" sz="2800" dirty="0"/>
            </a:br>
            <a:r>
              <a:rPr lang="id-ID" sz="2800" dirty="0"/>
              <a:t>1. Penduduk Indonesia berada diantara daerah berpenduduk </a:t>
            </a:r>
            <a:br>
              <a:rPr lang="id-ID" sz="2800" dirty="0"/>
            </a:br>
            <a:r>
              <a:rPr lang="id-ID" sz="2800" dirty="0"/>
              <a:t>    padat di utara dan daerah berpenduduk jarang di selatan.</a:t>
            </a:r>
            <a:br>
              <a:rPr lang="id-ID" sz="2800" dirty="0"/>
            </a:br>
            <a:r>
              <a:rPr lang="it-IT" sz="2800" dirty="0"/>
              <a:t>2. Ideologi Indonesia terletak antara komunisme di utara dan </a:t>
            </a:r>
            <a:br>
              <a:rPr lang="id-ID" sz="2800" dirty="0"/>
            </a:br>
            <a:r>
              <a:rPr lang="id-ID" sz="2800" dirty="0"/>
              <a:t>     </a:t>
            </a:r>
            <a:r>
              <a:rPr lang="it-IT" sz="2800" dirty="0"/>
              <a:t>liberalisme di</a:t>
            </a:r>
            <a:r>
              <a:rPr lang="id-ID" sz="2800" dirty="0"/>
              <a:t> selatan.</a:t>
            </a:r>
            <a:br>
              <a:rPr lang="id-ID" sz="2800" dirty="0"/>
            </a:br>
            <a:r>
              <a:rPr lang="it-IT" sz="2800" dirty="0"/>
              <a:t>3. Demokrasi Pancasila berada diantara demokrasi rakyat di utara</a:t>
            </a:r>
            <a:br>
              <a:rPr lang="id-ID" sz="2800" dirty="0"/>
            </a:br>
            <a:r>
              <a:rPr lang="id-ID" sz="2800" dirty="0"/>
              <a:t>    </a:t>
            </a:r>
            <a:r>
              <a:rPr lang="it-IT" sz="2800" dirty="0"/>
              <a:t> (Asia daratan</a:t>
            </a:r>
            <a:r>
              <a:rPr lang="id-ID" sz="2800" dirty="0"/>
              <a:t> bagian utara) dan demokrasi liberal di selatan.</a:t>
            </a:r>
            <a:br>
              <a:rPr lang="id-ID" sz="2800" dirty="0"/>
            </a:br>
            <a:r>
              <a:rPr lang="it-IT" sz="2800" dirty="0"/>
              <a:t>4. Ekonomi Indonesia berada diantara sistem ekonomi sosialis di </a:t>
            </a:r>
            <a:br>
              <a:rPr lang="id-ID" sz="2800" dirty="0"/>
            </a:br>
            <a:r>
              <a:rPr lang="id-ID" sz="2800" dirty="0"/>
              <a:t>    </a:t>
            </a:r>
            <a:r>
              <a:rPr lang="it-IT" sz="2800" dirty="0"/>
              <a:t>utara dan</a:t>
            </a:r>
            <a:r>
              <a:rPr lang="id-ID" sz="2800" dirty="0"/>
              <a:t> </a:t>
            </a:r>
            <a:r>
              <a:rPr lang="nn-NO" sz="2800" dirty="0"/>
              <a:t>sistem ekonomi kapitalis di selatan.</a:t>
            </a:r>
            <a:br>
              <a:rPr lang="nn-NO" sz="2800" dirty="0"/>
            </a:br>
            <a:r>
              <a:rPr lang="id-ID" sz="2800" dirty="0"/>
              <a:t>5. Masyarakat Indonesia berada diantara masyarakat sosialis di </a:t>
            </a:r>
            <a:br>
              <a:rPr lang="id-ID" sz="2800" dirty="0"/>
            </a:br>
            <a:r>
              <a:rPr lang="id-ID" sz="2800" dirty="0"/>
              <a:t>    utara dan masyarakat individualis di selatan.</a:t>
            </a:r>
            <a:br>
              <a:rPr lang="id-ID" sz="2800" dirty="0"/>
            </a:br>
            <a:r>
              <a:rPr lang="id-ID" sz="2800" dirty="0"/>
              <a:t>6. Kebudayaan Indonesia diantara kebuadayaan timur di utara dan </a:t>
            </a:r>
            <a:br>
              <a:rPr lang="id-ID" sz="2800" dirty="0"/>
            </a:br>
            <a:r>
              <a:rPr lang="id-ID" sz="2800" dirty="0"/>
              <a:t>     kebudayaan barat di selatan.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a:solidFill>
                  <a:srgbClr val="FF0000"/>
                </a:solidFill>
              </a:rPr>
              <a:t>Jenis dan  komponen pertahanan</a:t>
            </a:r>
            <a:br>
              <a:rPr lang="id-ID" sz="4000" b="1" dirty="0">
                <a:solidFill>
                  <a:srgbClr val="FF0000"/>
                </a:solidFill>
              </a:rPr>
            </a:br>
            <a:r>
              <a:rPr lang="id-ID" sz="2800" dirty="0">
                <a:solidFill>
                  <a:srgbClr val="FF0000"/>
                </a:solidFill>
              </a:rPr>
              <a:t>Pertahanan negara adalah segala upaya pertahanan yang bersifat semesta  dengan mengikut sertakan seluruh warga negara  dalam usaha pertahanan negara.</a:t>
            </a:r>
            <a:br>
              <a:rPr lang="id-ID" sz="2800" dirty="0"/>
            </a:br>
            <a:r>
              <a:rPr lang="id-ID" sz="2800" dirty="0"/>
              <a:t> a</a:t>
            </a:r>
            <a:r>
              <a:rPr lang="id-ID" sz="2800" dirty="0">
                <a:solidFill>
                  <a:srgbClr val="FF0000"/>
                </a:solidFill>
              </a:rPr>
              <a:t>.Kom</a:t>
            </a:r>
            <a:r>
              <a:rPr lang="id-ID" sz="2800" dirty="0"/>
              <a:t>ponen utama</a:t>
            </a:r>
            <a:br>
              <a:rPr lang="id-ID" sz="2800" dirty="0"/>
            </a:br>
            <a:r>
              <a:rPr lang="id-ID" sz="2800" dirty="0"/>
              <a:t>    adalah TNI yang siap melaksanakan tugas-tugas </a:t>
            </a:r>
            <a:br>
              <a:rPr lang="id-ID" sz="2800" dirty="0"/>
            </a:br>
            <a:r>
              <a:rPr lang="id-ID" sz="2800" dirty="0"/>
              <a:t>    pertahanan</a:t>
            </a:r>
            <a:br>
              <a:rPr lang="id-ID" sz="2800" dirty="0"/>
            </a:br>
            <a:r>
              <a:rPr lang="id-ID" sz="2800" dirty="0"/>
              <a:t>b.Komponen cadangan</a:t>
            </a:r>
            <a:br>
              <a:rPr lang="id-ID" sz="2800" dirty="0"/>
            </a:br>
            <a:r>
              <a:rPr lang="id-ID" sz="2800" dirty="0"/>
              <a:t> “sumber daya nasional” yang sudah siap di kerahkan</a:t>
            </a:r>
            <a:br>
              <a:rPr lang="id-ID" sz="2800" dirty="0"/>
            </a:br>
            <a:r>
              <a:rPr lang="id-ID" sz="2800" dirty="0"/>
              <a:t>   melalui mobilisasi  guna memperbesar  dan memperkuat</a:t>
            </a:r>
            <a:br>
              <a:rPr lang="id-ID" sz="2800" dirty="0"/>
            </a:br>
            <a:r>
              <a:rPr lang="id-ID" sz="2800" dirty="0"/>
              <a:t>   kekuatan dan  kemampuan komponen utama.</a:t>
            </a:r>
            <a:br>
              <a:rPr lang="id-ID" sz="2800" dirty="0"/>
            </a:br>
            <a:r>
              <a:rPr lang="id-ID" sz="2800" dirty="0"/>
              <a:t>c.Komponen pendukung “sumber  daya nasional”</a:t>
            </a:r>
            <a:br>
              <a:rPr lang="id-ID" sz="2800" dirty="0"/>
            </a:br>
            <a:r>
              <a:rPr lang="id-ID" sz="2800" dirty="0"/>
              <a:t>   yang di gunakan untuk meningkatkan kekuatan dan </a:t>
            </a:r>
            <a:br>
              <a:rPr lang="id-ID" sz="2800" dirty="0"/>
            </a:br>
            <a:r>
              <a:rPr lang="id-ID" sz="2800" dirty="0"/>
              <a:t>   kemampuan komponen utama  dan komponen cadangan </a:t>
            </a:r>
            <a:br>
              <a:rPr lang="id-ID" sz="2800" dirty="0"/>
            </a:b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a:solidFill>
                  <a:srgbClr val="FF0000"/>
                </a:solidFill>
              </a:rPr>
              <a:t>Komponen pendukung terdiri dari lima segmen  yaitu</a:t>
            </a:r>
            <a:r>
              <a:rPr lang="id-ID" sz="2800" dirty="0"/>
              <a:t>:</a:t>
            </a:r>
            <a:br>
              <a:rPr lang="id-ID" sz="2800" dirty="0"/>
            </a:br>
            <a:r>
              <a:rPr lang="id-ID" sz="2800" dirty="0"/>
              <a:t>1)Para militer</a:t>
            </a:r>
            <a:br>
              <a:rPr lang="id-ID" sz="2800" dirty="0"/>
            </a:br>
            <a:r>
              <a:rPr lang="id-ID" sz="2800" dirty="0"/>
              <a:t>    a.Polisi (Brimob) Polri, b.Sat PP, c.Linmas/Hansip, d. </a:t>
            </a:r>
            <a:br>
              <a:rPr lang="id-ID" sz="2800" dirty="0"/>
            </a:br>
            <a:r>
              <a:rPr lang="id-ID" sz="2800" dirty="0"/>
              <a:t>    Satpam,e.Resimen Mahasiswa (Menwa), f.Organisasi</a:t>
            </a:r>
            <a:br>
              <a:rPr lang="id-ID" sz="2800" dirty="0"/>
            </a:br>
            <a:r>
              <a:rPr lang="id-ID" sz="2800" dirty="0"/>
              <a:t>    kepemudaan, g.Organisasi bela diri,h. Satgas (partai)</a:t>
            </a:r>
            <a:br>
              <a:rPr lang="id-ID" sz="2800" dirty="0"/>
            </a:br>
            <a:r>
              <a:rPr lang="id-ID" sz="2800" dirty="0"/>
              <a:t>2)Tenaga ahli/profesi</a:t>
            </a:r>
            <a:br>
              <a:rPr lang="id-ID" sz="2800" dirty="0"/>
            </a:br>
            <a:r>
              <a:rPr lang="id-ID" sz="2800" dirty="0"/>
              <a:t>    Sumber daya manusia sesuai keahlian  atau berdasarkan</a:t>
            </a:r>
            <a:br>
              <a:rPr lang="id-ID" sz="2800" dirty="0"/>
            </a:br>
            <a:r>
              <a:rPr lang="id-ID" sz="2800" dirty="0"/>
              <a:t>     profesi</a:t>
            </a:r>
            <a:br>
              <a:rPr lang="id-ID" sz="2800" dirty="0"/>
            </a:br>
            <a:r>
              <a:rPr lang="id-ID" sz="2800" dirty="0"/>
              <a:t>3)Industri</a:t>
            </a:r>
            <a:br>
              <a:rPr lang="id-ID" sz="2800" dirty="0"/>
            </a:br>
            <a:r>
              <a:rPr lang="id-ID" sz="2800" dirty="0"/>
              <a:t>   Semua industri yang dapat di manfaatkan  untuk </a:t>
            </a:r>
            <a:br>
              <a:rPr lang="id-ID" sz="2800" dirty="0"/>
            </a:br>
            <a:r>
              <a:rPr lang="id-ID" sz="2800" dirty="0"/>
              <a:t>   mendukung kekuatan utama dan kekuatan cadangan</a:t>
            </a:r>
            <a:br>
              <a:rPr lang="id-ID" sz="2800" dirty="0"/>
            </a:br>
            <a:r>
              <a:rPr lang="id-ID" sz="2800" dirty="0"/>
              <a:t>4)Sumber daya alam/buatan sarana dan prasarana</a:t>
            </a:r>
            <a:br>
              <a:rPr lang="id-ID" sz="2800" dirty="0"/>
            </a:br>
            <a:r>
              <a:rPr lang="id-ID" sz="2800" dirty="0"/>
              <a:t>5)Sumber daya manusia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br>
              <a:rPr lang="id-ID" sz="2800" b="1" dirty="0"/>
            </a:br>
            <a:br>
              <a:rPr lang="en-US" sz="2800" b="1" dirty="0"/>
            </a:br>
            <a:br>
              <a:rPr lang="en-US" sz="2800" b="1" dirty="0"/>
            </a:br>
            <a:br>
              <a:rPr lang="en-US" sz="2800" b="1" dirty="0"/>
            </a:br>
            <a:r>
              <a:rPr lang="en-US" sz="5300" b="1" dirty="0" err="1">
                <a:solidFill>
                  <a:srgbClr val="FF0000"/>
                </a:solidFill>
              </a:rPr>
              <a:t>Bentuk-bentuk</a:t>
            </a:r>
            <a:r>
              <a:rPr lang="en-US" sz="5300" b="1" dirty="0">
                <a:solidFill>
                  <a:srgbClr val="FF0000"/>
                </a:solidFill>
              </a:rPr>
              <a:t> </a:t>
            </a:r>
            <a:r>
              <a:rPr lang="en-US" sz="5300" b="1" dirty="0" err="1">
                <a:solidFill>
                  <a:srgbClr val="FF0000"/>
                </a:solidFill>
              </a:rPr>
              <a:t>ancaman</a:t>
            </a:r>
            <a:br>
              <a:rPr lang="en-US" sz="2800" b="1" dirty="0"/>
            </a:br>
            <a:r>
              <a:rPr lang="id-ID" b="1" dirty="0">
                <a:solidFill>
                  <a:srgbClr val="FF0000"/>
                </a:solidFill>
              </a:rPr>
              <a:t>1. Ancaman Militer</a:t>
            </a:r>
            <a:br>
              <a:rPr lang="id-ID" sz="2800" b="1" dirty="0"/>
            </a:br>
            <a:r>
              <a:rPr lang="id-ID" sz="2800" dirty="0"/>
              <a:t>Ancaman militer berkaitan ancaman di bidang pertahanan dan keamanan. Ancaman militer adalah ancaman yang menggunakan kekuatan bersenjata dan terorganisasi yang dinilai mempunyai kemampuan </a:t>
            </a:r>
            <a:r>
              <a:rPr lang="id-ID" sz="2800" dirty="0">
                <a:solidFill>
                  <a:srgbClr val="FF0000"/>
                </a:solidFill>
              </a:rPr>
              <a:t>membahayakan kedaulatan negara, </a:t>
            </a:r>
            <a:r>
              <a:rPr lang="id-ID" sz="2800" dirty="0"/>
              <a:t>keutuhan wilayah, dan keselamatan segenap bangsa. Ancaman militer</a:t>
            </a:r>
            <a:br>
              <a:rPr lang="id-ID" sz="2800" dirty="0"/>
            </a:br>
            <a:r>
              <a:rPr lang="id-ID" sz="2800" dirty="0"/>
              <a:t>dapat berupa agresi/invasi, pelanggaran wilayah, pemberontakan bersenjata, sabotase, spionase, aksi teror bersenjata, dan ancaman keamanan laut dan udara.</a:t>
            </a:r>
            <a:br>
              <a:rPr lang="en-US" sz="2800" dirty="0"/>
            </a:br>
            <a:br>
              <a:rPr lang="id-ID" sz="2800" dirty="0"/>
            </a:br>
            <a:br>
              <a:rPr lang="id-ID" sz="2800" dirty="0"/>
            </a:br>
            <a:br>
              <a:rPr lang="id-ID" sz="2800" dirty="0"/>
            </a:br>
            <a:br>
              <a:rPr lang="id-ID" sz="2800" dirty="0"/>
            </a:br>
            <a:br>
              <a:rPr lang="id-ID" sz="2800" dirty="0"/>
            </a:b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639472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br>
              <a:rPr lang="en-US" sz="2800" b="1" dirty="0">
                <a:solidFill>
                  <a:srgbClr val="FF0000"/>
                </a:solidFill>
              </a:rPr>
            </a:br>
            <a:br>
              <a:rPr lang="en-US" sz="2800" b="1" dirty="0">
                <a:solidFill>
                  <a:srgbClr val="FF0000"/>
                </a:solidFill>
              </a:rPr>
            </a:br>
            <a:r>
              <a:rPr lang="en-US" sz="2800" b="1" dirty="0">
                <a:solidFill>
                  <a:srgbClr val="FF0000"/>
                </a:solidFill>
              </a:rPr>
              <a:t>1)</a:t>
            </a:r>
            <a:r>
              <a:rPr lang="en-US" sz="2800" b="1" dirty="0" err="1">
                <a:solidFill>
                  <a:srgbClr val="FF0000"/>
                </a:solidFill>
              </a:rPr>
              <a:t>Konflik</a:t>
            </a:r>
            <a:r>
              <a:rPr lang="en-US" sz="2800" b="1" dirty="0">
                <a:solidFill>
                  <a:srgbClr val="FF0000"/>
                </a:solidFill>
              </a:rPr>
              <a:t> </a:t>
            </a:r>
            <a:r>
              <a:rPr lang="en-US" sz="2800" b="1" dirty="0" err="1">
                <a:solidFill>
                  <a:srgbClr val="FF0000"/>
                </a:solidFill>
              </a:rPr>
              <a:t>wilayah</a:t>
            </a:r>
            <a:r>
              <a:rPr lang="en-US" sz="2800" b="1" dirty="0">
                <a:solidFill>
                  <a:srgbClr val="FF0000"/>
                </a:solidFill>
              </a:rPr>
              <a:t>  </a:t>
            </a:r>
            <a:r>
              <a:rPr lang="en-US" sz="2800" b="1" dirty="0" err="1">
                <a:solidFill>
                  <a:srgbClr val="FF0000"/>
                </a:solidFill>
              </a:rPr>
              <a:t>perbatasan</a:t>
            </a:r>
            <a:r>
              <a:rPr lang="en-US" sz="2800" b="1" dirty="0">
                <a:solidFill>
                  <a:srgbClr val="FF0000"/>
                </a:solidFill>
              </a:rPr>
              <a:t> </a:t>
            </a:r>
            <a:r>
              <a:rPr lang="en-US" sz="2800" b="1" dirty="0" err="1">
                <a:solidFill>
                  <a:srgbClr val="FF0000"/>
                </a:solidFill>
              </a:rPr>
              <a:t>dan</a:t>
            </a:r>
            <a:r>
              <a:rPr lang="en-US" sz="2800" b="1" dirty="0">
                <a:solidFill>
                  <a:srgbClr val="FF0000"/>
                </a:solidFill>
              </a:rPr>
              <a:t> </a:t>
            </a:r>
            <a:r>
              <a:rPr lang="en-US" sz="2800" b="1" dirty="0" err="1">
                <a:solidFill>
                  <a:srgbClr val="FF0000"/>
                </a:solidFill>
              </a:rPr>
              <a:t>keamanan</a:t>
            </a:r>
            <a:r>
              <a:rPr lang="en-US" sz="2800" b="1" dirty="0">
                <a:solidFill>
                  <a:srgbClr val="FF0000"/>
                </a:solidFill>
              </a:rPr>
              <a:t> </a:t>
            </a:r>
            <a:r>
              <a:rPr lang="en-US" sz="2800" b="1" dirty="0" err="1">
                <a:solidFill>
                  <a:srgbClr val="FF0000"/>
                </a:solidFill>
              </a:rPr>
              <a:t>pulau-pulau</a:t>
            </a:r>
            <a:br>
              <a:rPr lang="en-US" sz="2800" b="1" dirty="0">
                <a:solidFill>
                  <a:srgbClr val="FF0000"/>
                </a:solidFill>
              </a:rPr>
            </a:br>
            <a:r>
              <a:rPr lang="en-US" sz="2800" b="1" dirty="0">
                <a:solidFill>
                  <a:srgbClr val="FF0000"/>
                </a:solidFill>
              </a:rPr>
              <a:t> </a:t>
            </a:r>
            <a:r>
              <a:rPr lang="en-US" sz="2800" dirty="0" err="1"/>
              <a:t>kecil</a:t>
            </a:r>
            <a:r>
              <a:rPr lang="en-US" sz="2800" dirty="0"/>
              <a:t> </a:t>
            </a:r>
            <a:r>
              <a:rPr lang="en-US" sz="2800" dirty="0" err="1"/>
              <a:t>terluar</a:t>
            </a:r>
            <a:r>
              <a:rPr lang="en-US" sz="2800" dirty="0"/>
              <a:t> Indonesia </a:t>
            </a:r>
            <a:r>
              <a:rPr lang="en-US" sz="2800" dirty="0" err="1"/>
              <a:t>adalah</a:t>
            </a:r>
            <a:r>
              <a:rPr lang="en-US" sz="2800" dirty="0"/>
              <a:t> </a:t>
            </a:r>
            <a:r>
              <a:rPr lang="en-US" sz="2800" dirty="0" err="1"/>
              <a:t>negara</a:t>
            </a:r>
            <a:r>
              <a:rPr lang="en-US" sz="2800" dirty="0"/>
              <a:t> </a:t>
            </a:r>
            <a:r>
              <a:rPr lang="en-US" sz="2800" dirty="0" err="1"/>
              <a:t>kepulauan</a:t>
            </a:r>
            <a:r>
              <a:rPr lang="en-US" sz="2800" dirty="0"/>
              <a:t>  yang </a:t>
            </a:r>
            <a:r>
              <a:rPr lang="en-US" sz="2800" dirty="0" err="1"/>
              <a:t>berbatasan</a:t>
            </a:r>
            <a:r>
              <a:rPr lang="en-US" sz="2800" dirty="0"/>
              <a:t> </a:t>
            </a:r>
            <a:r>
              <a:rPr lang="en-US" sz="2800" dirty="0" err="1"/>
              <a:t>dengan</a:t>
            </a:r>
            <a:r>
              <a:rPr lang="en-US" sz="2800" dirty="0"/>
              <a:t> </a:t>
            </a:r>
            <a:r>
              <a:rPr lang="en-US" sz="2800" dirty="0" err="1"/>
              <a:t>beberapa</a:t>
            </a:r>
            <a:r>
              <a:rPr lang="en-US" sz="2800" dirty="0"/>
              <a:t> Negara </a:t>
            </a:r>
            <a:r>
              <a:rPr lang="en-US" sz="2800" dirty="0" err="1"/>
              <a:t>antara</a:t>
            </a:r>
            <a:r>
              <a:rPr lang="en-US" sz="2800" dirty="0"/>
              <a:t> lain </a:t>
            </a:r>
            <a:r>
              <a:rPr lang="en-US" sz="2800" dirty="0" err="1"/>
              <a:t>Singapura,Malaysia,Filipina,Palau,Papua</a:t>
            </a:r>
            <a:r>
              <a:rPr lang="en-US" sz="2800" dirty="0"/>
              <a:t> </a:t>
            </a:r>
            <a:r>
              <a:rPr lang="en-US" sz="2800" dirty="0" err="1"/>
              <a:t>Nugini,Timur</a:t>
            </a:r>
            <a:r>
              <a:rPr lang="en-US" sz="2800" dirty="0"/>
              <a:t> </a:t>
            </a:r>
            <a:r>
              <a:rPr lang="en-US" sz="2800" dirty="0" err="1"/>
              <a:t>leste,India</a:t>
            </a:r>
            <a:r>
              <a:rPr lang="en-US" sz="2800" dirty="0"/>
              <a:t>, </a:t>
            </a:r>
            <a:r>
              <a:rPr lang="en-US" sz="2800" dirty="0" err="1"/>
              <a:t>dan</a:t>
            </a:r>
            <a:r>
              <a:rPr lang="en-US" sz="2800" dirty="0"/>
              <a:t> Thailand. </a:t>
            </a:r>
            <a:r>
              <a:rPr lang="en-US" sz="2800" dirty="0" err="1"/>
              <a:t>Oleh</a:t>
            </a:r>
            <a:r>
              <a:rPr lang="en-US" sz="2800" dirty="0"/>
              <a:t> </a:t>
            </a:r>
            <a:r>
              <a:rPr lang="en-US" sz="2800" dirty="0" err="1"/>
              <a:t>karena</a:t>
            </a:r>
            <a:r>
              <a:rPr lang="en-US" sz="2800" dirty="0"/>
              <a:t> </a:t>
            </a:r>
            <a:r>
              <a:rPr lang="en-US" sz="2800" dirty="0" err="1"/>
              <a:t>itu</a:t>
            </a:r>
            <a:r>
              <a:rPr lang="en-US" sz="2800" dirty="0"/>
              <a:t> </a:t>
            </a:r>
            <a:r>
              <a:rPr lang="en-US" sz="2800" dirty="0" err="1"/>
              <a:t>sangat</a:t>
            </a:r>
            <a:r>
              <a:rPr lang="en-US" sz="2800" dirty="0"/>
              <a:t> </a:t>
            </a:r>
            <a:r>
              <a:rPr lang="en-US" sz="2800" dirty="0" err="1"/>
              <a:t>di</a:t>
            </a:r>
            <a:r>
              <a:rPr lang="en-US" sz="2800" dirty="0"/>
              <a:t> </a:t>
            </a:r>
            <a:r>
              <a:rPr lang="en-US" sz="2800" dirty="0" err="1"/>
              <a:t>munginkan</a:t>
            </a:r>
            <a:r>
              <a:rPr lang="en-US" sz="2800" dirty="0"/>
              <a:t> </a:t>
            </a:r>
            <a:r>
              <a:rPr lang="en-US" sz="2800" dirty="0" err="1"/>
              <a:t>terjadinya</a:t>
            </a:r>
            <a:r>
              <a:rPr lang="en-US" sz="2800" dirty="0"/>
              <a:t> </a:t>
            </a:r>
            <a:r>
              <a:rPr lang="en-US" sz="2800" dirty="0" err="1"/>
              <a:t>konflik</a:t>
            </a:r>
            <a:r>
              <a:rPr lang="en-US" sz="2800" dirty="0"/>
              <a:t> </a:t>
            </a:r>
            <a:r>
              <a:rPr lang="en-US" sz="2800" dirty="0" err="1"/>
              <a:t>perbatasan</a:t>
            </a:r>
            <a:r>
              <a:rPr lang="en-US" sz="2800" dirty="0"/>
              <a:t>  </a:t>
            </a:r>
            <a:r>
              <a:rPr lang="en-US" sz="2800" dirty="0" err="1"/>
              <a:t>antarnegara</a:t>
            </a:r>
            <a:r>
              <a:rPr lang="en-US" sz="2800" dirty="0"/>
              <a:t>.</a:t>
            </a:r>
            <a:br>
              <a:rPr lang="en-US" sz="2800" dirty="0"/>
            </a:br>
            <a:br>
              <a:rPr lang="en-US" sz="2800" dirty="0"/>
            </a:br>
            <a:r>
              <a:rPr lang="en-US" sz="2800" dirty="0"/>
              <a:t>Indonesia </a:t>
            </a:r>
            <a:r>
              <a:rPr lang="en-US" sz="2800" dirty="0" err="1"/>
              <a:t>dengan</a:t>
            </a:r>
            <a:r>
              <a:rPr lang="en-US" sz="2800" dirty="0"/>
              <a:t> </a:t>
            </a:r>
            <a:r>
              <a:rPr lang="en-US" sz="2800" dirty="0" err="1"/>
              <a:t>malaysia</a:t>
            </a:r>
            <a:r>
              <a:rPr lang="en-US" sz="2800" dirty="0"/>
              <a:t> </a:t>
            </a:r>
            <a:r>
              <a:rPr lang="en-US" sz="2800" dirty="0" err="1"/>
              <a:t>pernah</a:t>
            </a:r>
            <a:r>
              <a:rPr lang="en-US" sz="2800" dirty="0"/>
              <a:t> </a:t>
            </a:r>
            <a:r>
              <a:rPr lang="en-US" sz="2800" dirty="0" err="1"/>
              <a:t>terlibat</a:t>
            </a:r>
            <a:r>
              <a:rPr lang="en-US" sz="2800" dirty="0"/>
              <a:t> </a:t>
            </a:r>
            <a:r>
              <a:rPr lang="en-US" sz="2800" dirty="0" err="1"/>
              <a:t>konflik</a:t>
            </a:r>
            <a:r>
              <a:rPr lang="en-US" sz="2800" dirty="0"/>
              <a:t> </a:t>
            </a:r>
            <a:r>
              <a:rPr lang="en-US" sz="2800" dirty="0" err="1"/>
              <a:t>perbatasan</a:t>
            </a:r>
            <a:r>
              <a:rPr lang="en-US" sz="2800" dirty="0"/>
              <a:t>.  </a:t>
            </a:r>
            <a:r>
              <a:rPr lang="en-US" sz="2800" dirty="0" err="1"/>
              <a:t>Pada</a:t>
            </a:r>
            <a:r>
              <a:rPr lang="en-US" sz="2800" dirty="0"/>
              <a:t> </a:t>
            </a:r>
            <a:r>
              <a:rPr lang="en-US" sz="2800" dirty="0" err="1"/>
              <a:t>saat</a:t>
            </a:r>
            <a:r>
              <a:rPr lang="en-US" sz="2800" dirty="0"/>
              <a:t> </a:t>
            </a:r>
            <a:r>
              <a:rPr lang="en-US" sz="2800" dirty="0" err="1"/>
              <a:t>terjadi</a:t>
            </a:r>
            <a:r>
              <a:rPr lang="en-US" sz="2800" dirty="0"/>
              <a:t> </a:t>
            </a:r>
            <a:r>
              <a:rPr lang="en-US" sz="2800" dirty="0" err="1"/>
              <a:t>sengketa</a:t>
            </a:r>
            <a:r>
              <a:rPr lang="en-US" sz="2800" dirty="0"/>
              <a:t>  </a:t>
            </a:r>
            <a:r>
              <a:rPr lang="en-US" sz="2800" dirty="0" err="1"/>
              <a:t>di</a:t>
            </a:r>
            <a:r>
              <a:rPr lang="en-US" sz="2800" dirty="0"/>
              <a:t> </a:t>
            </a:r>
            <a:r>
              <a:rPr lang="en-US" sz="2800" dirty="0" err="1"/>
              <a:t>wilayah</a:t>
            </a:r>
            <a:r>
              <a:rPr lang="en-US" sz="2800" dirty="0"/>
              <a:t> </a:t>
            </a:r>
            <a:r>
              <a:rPr lang="en-US" sz="2800" dirty="0" err="1"/>
              <a:t>pulau</a:t>
            </a:r>
            <a:r>
              <a:rPr lang="en-US" sz="2800" dirty="0"/>
              <a:t> </a:t>
            </a:r>
            <a:r>
              <a:rPr lang="en-US" sz="2800" dirty="0" err="1">
                <a:solidFill>
                  <a:srgbClr val="FF0000"/>
                </a:solidFill>
              </a:rPr>
              <a:t>Sipadan</a:t>
            </a:r>
            <a:r>
              <a:rPr lang="en-US" sz="2800" dirty="0">
                <a:solidFill>
                  <a:srgbClr val="FF0000"/>
                </a:solidFill>
              </a:rPr>
              <a:t> </a:t>
            </a:r>
            <a:r>
              <a:rPr lang="en-US" sz="2800" dirty="0" err="1">
                <a:solidFill>
                  <a:srgbClr val="FF0000"/>
                </a:solidFill>
              </a:rPr>
              <a:t>dan</a:t>
            </a:r>
            <a:r>
              <a:rPr lang="en-US" sz="2800" dirty="0">
                <a:solidFill>
                  <a:srgbClr val="FF0000"/>
                </a:solidFill>
              </a:rPr>
              <a:t> </a:t>
            </a:r>
            <a:r>
              <a:rPr lang="en-US" sz="2800" dirty="0" err="1">
                <a:solidFill>
                  <a:srgbClr val="FF0000"/>
                </a:solidFill>
              </a:rPr>
              <a:t>ligitan</a:t>
            </a:r>
            <a:r>
              <a:rPr lang="en-US" sz="2800" dirty="0">
                <a:solidFill>
                  <a:srgbClr val="FF0000"/>
                </a:solidFill>
              </a:rPr>
              <a:t>.  </a:t>
            </a:r>
            <a:br>
              <a:rPr lang="en-US" sz="2800" dirty="0">
                <a:solidFill>
                  <a:srgbClr val="FF0000"/>
                </a:solidFill>
              </a:rPr>
            </a:br>
            <a:br>
              <a:rPr lang="en-US" sz="2800" dirty="0">
                <a:solidFill>
                  <a:srgbClr val="FF0000"/>
                </a:solidFill>
              </a:rPr>
            </a:br>
            <a:br>
              <a:rPr lang="en-US" sz="2800" dirty="0">
                <a:solidFill>
                  <a:srgbClr val="FF0000"/>
                </a:solidFill>
              </a:rPr>
            </a:br>
            <a:br>
              <a:rPr lang="en-US" sz="2800" dirty="0">
                <a:solidFill>
                  <a:srgbClr val="FF0000"/>
                </a:solidFill>
              </a:rPr>
            </a:br>
            <a:endParaRPr lang="en-US" sz="28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6394722"/>
          </a:xfrm>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144462"/>
            <a:ext cx="9163050" cy="652489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2271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200" b="1" dirty="0">
                <a:solidFill>
                  <a:srgbClr val="FF0000"/>
                </a:solidFill>
              </a:rPr>
              <a:t>2.Terorisme</a:t>
            </a:r>
            <a:br>
              <a:rPr lang="en-US" sz="2800" dirty="0"/>
            </a:br>
            <a:r>
              <a:rPr lang="en-US" sz="2800" dirty="0" err="1"/>
              <a:t>Merupakan</a:t>
            </a:r>
            <a:r>
              <a:rPr lang="en-US" sz="2800" dirty="0"/>
              <a:t> </a:t>
            </a:r>
            <a:r>
              <a:rPr lang="en-US" sz="2800" dirty="0" err="1">
                <a:solidFill>
                  <a:srgbClr val="FF0000"/>
                </a:solidFill>
              </a:rPr>
              <a:t>kejahatan</a:t>
            </a:r>
            <a:r>
              <a:rPr lang="en-US" sz="2800" dirty="0">
                <a:solidFill>
                  <a:srgbClr val="FF0000"/>
                </a:solidFill>
              </a:rPr>
              <a:t> </a:t>
            </a:r>
            <a:r>
              <a:rPr lang="en-US" sz="2800" dirty="0" err="1">
                <a:solidFill>
                  <a:srgbClr val="FF0000"/>
                </a:solidFill>
              </a:rPr>
              <a:t>kemanusian</a:t>
            </a:r>
            <a:r>
              <a:rPr lang="en-US" sz="2800" dirty="0">
                <a:solidFill>
                  <a:srgbClr val="FF0000"/>
                </a:solidFill>
              </a:rPr>
              <a:t>  </a:t>
            </a:r>
            <a:r>
              <a:rPr lang="en-US" sz="2800" dirty="0" err="1"/>
              <a:t>dan</a:t>
            </a:r>
            <a:r>
              <a:rPr lang="en-US" sz="2800" dirty="0"/>
              <a:t> </a:t>
            </a:r>
            <a:r>
              <a:rPr lang="en-US" sz="2800" dirty="0" err="1"/>
              <a:t>merupakan</a:t>
            </a:r>
            <a:r>
              <a:rPr lang="en-US" sz="2800" dirty="0"/>
              <a:t> </a:t>
            </a:r>
            <a:r>
              <a:rPr lang="en-US" sz="2800" dirty="0" err="1"/>
              <a:t>salah</a:t>
            </a:r>
            <a:r>
              <a:rPr lang="en-US" sz="2800" dirty="0"/>
              <a:t> </a:t>
            </a:r>
            <a:r>
              <a:rPr lang="en-US" sz="2800" dirty="0" err="1"/>
              <a:t>satu</a:t>
            </a:r>
            <a:r>
              <a:rPr lang="en-US" sz="2800" dirty="0"/>
              <a:t>  </a:t>
            </a:r>
            <a:r>
              <a:rPr lang="en-US" sz="2800" dirty="0" err="1"/>
              <a:t>ancaman</a:t>
            </a:r>
            <a:r>
              <a:rPr lang="en-US" sz="2800" dirty="0"/>
              <a:t> </a:t>
            </a:r>
            <a:r>
              <a:rPr lang="en-US" sz="2800" dirty="0" err="1"/>
              <a:t>serius</a:t>
            </a:r>
            <a:r>
              <a:rPr lang="en-US" sz="2800" dirty="0"/>
              <a:t> </a:t>
            </a:r>
            <a:r>
              <a:rPr lang="en-US" sz="2800" dirty="0" err="1"/>
              <a:t>terhadap</a:t>
            </a:r>
            <a:r>
              <a:rPr lang="en-US" sz="2800" dirty="0"/>
              <a:t> </a:t>
            </a:r>
            <a:r>
              <a:rPr lang="en-US" sz="2800" dirty="0" err="1"/>
              <a:t>kedaulatan</a:t>
            </a:r>
            <a:r>
              <a:rPr lang="en-US" sz="2800" dirty="0"/>
              <a:t> </a:t>
            </a:r>
            <a:r>
              <a:rPr lang="en-US" sz="2800" dirty="0" err="1"/>
              <a:t>setiap</a:t>
            </a:r>
            <a:r>
              <a:rPr lang="en-US" sz="2800" dirty="0"/>
              <a:t> </a:t>
            </a:r>
            <a:r>
              <a:rPr lang="en-US" sz="2800" dirty="0" err="1"/>
              <a:t>negara</a:t>
            </a:r>
            <a:r>
              <a:rPr lang="en-US" sz="2800" dirty="0"/>
              <a:t>. Hal </a:t>
            </a:r>
            <a:r>
              <a:rPr lang="en-US" sz="2800" dirty="0" err="1"/>
              <a:t>karena</a:t>
            </a:r>
            <a:r>
              <a:rPr lang="en-US" sz="2800" dirty="0"/>
              <a:t> </a:t>
            </a:r>
            <a:r>
              <a:rPr lang="en-US" sz="2800" dirty="0" err="1"/>
              <a:t>terorisme</a:t>
            </a:r>
            <a:r>
              <a:rPr lang="en-US" sz="2800" dirty="0"/>
              <a:t> </a:t>
            </a:r>
            <a:r>
              <a:rPr lang="en-US" sz="2800" dirty="0" err="1"/>
              <a:t>merupakan</a:t>
            </a:r>
            <a:r>
              <a:rPr lang="en-US" sz="2800" dirty="0"/>
              <a:t> </a:t>
            </a:r>
            <a:r>
              <a:rPr lang="en-US" sz="2800" dirty="0" err="1"/>
              <a:t>kejahatan</a:t>
            </a:r>
            <a:r>
              <a:rPr lang="en-US" sz="2800" dirty="0"/>
              <a:t> </a:t>
            </a:r>
            <a:r>
              <a:rPr lang="en-US" sz="2800" dirty="0" err="1"/>
              <a:t>bersifat</a:t>
            </a:r>
            <a:r>
              <a:rPr lang="en-US" sz="2800" dirty="0"/>
              <a:t> </a:t>
            </a:r>
            <a:r>
              <a:rPr lang="en-US" sz="2800" dirty="0" err="1"/>
              <a:t>internasional</a:t>
            </a:r>
            <a:r>
              <a:rPr lang="en-US" sz="2800" dirty="0"/>
              <a:t> </a:t>
            </a:r>
            <a:r>
              <a:rPr lang="en-US" sz="2800" dirty="0" err="1"/>
              <a:t>dan</a:t>
            </a:r>
            <a:r>
              <a:rPr lang="en-US" sz="2800" dirty="0"/>
              <a:t> </a:t>
            </a:r>
            <a:r>
              <a:rPr lang="en-US" sz="2800" dirty="0" err="1"/>
              <a:t>menimbulkan</a:t>
            </a:r>
            <a:r>
              <a:rPr lang="en-US" sz="2800" dirty="0"/>
              <a:t> </a:t>
            </a:r>
            <a:r>
              <a:rPr lang="en-US" sz="2800" dirty="0" err="1"/>
              <a:t>bahaya</a:t>
            </a:r>
            <a:r>
              <a:rPr lang="en-US" sz="2800" dirty="0"/>
              <a:t>  </a:t>
            </a:r>
            <a:r>
              <a:rPr lang="en-US" sz="2800" dirty="0" err="1"/>
              <a:t>terhadap</a:t>
            </a:r>
            <a:r>
              <a:rPr lang="en-US" sz="2800" dirty="0"/>
              <a:t> </a:t>
            </a:r>
            <a:r>
              <a:rPr lang="en-US" sz="2800" dirty="0" err="1"/>
              <a:t>kemanan</a:t>
            </a:r>
            <a:r>
              <a:rPr lang="en-US" sz="2800" dirty="0"/>
              <a:t>, </a:t>
            </a:r>
            <a:r>
              <a:rPr lang="en-US" sz="2800" dirty="0" err="1"/>
              <a:t>perdamian</a:t>
            </a:r>
            <a:r>
              <a:rPr lang="en-US" sz="2800" dirty="0"/>
              <a:t> </a:t>
            </a:r>
            <a:r>
              <a:rPr lang="en-US" sz="2800" dirty="0" err="1"/>
              <a:t>dunia</a:t>
            </a:r>
            <a:r>
              <a:rPr lang="en-US" sz="2800" dirty="0"/>
              <a:t>, </a:t>
            </a:r>
            <a:r>
              <a:rPr lang="en-US" sz="2800" dirty="0" err="1"/>
              <a:t>serta</a:t>
            </a:r>
            <a:r>
              <a:rPr lang="en-US" sz="2800" dirty="0"/>
              <a:t> </a:t>
            </a:r>
            <a:r>
              <a:rPr lang="en-US" sz="2800" dirty="0" err="1"/>
              <a:t>merugikan</a:t>
            </a:r>
            <a:r>
              <a:rPr lang="en-US" sz="2800" dirty="0"/>
              <a:t> </a:t>
            </a:r>
            <a:r>
              <a:rPr lang="en-US" sz="2800" dirty="0" err="1"/>
              <a:t>kesejahteraan</a:t>
            </a:r>
            <a:r>
              <a:rPr lang="en-US" sz="2800" dirty="0"/>
              <a:t> </a:t>
            </a:r>
            <a:r>
              <a:rPr lang="en-US" sz="2800" dirty="0" err="1"/>
              <a:t>masyarakat</a:t>
            </a:r>
            <a:r>
              <a:rPr lang="en-US" sz="2800" dirty="0"/>
              <a:t>. </a:t>
            </a:r>
            <a:br>
              <a:rPr lang="en-US" sz="2800" dirty="0"/>
            </a:br>
            <a:br>
              <a:rPr lang="en-US" sz="2800" dirty="0"/>
            </a:br>
            <a:r>
              <a:rPr lang="en-US" sz="2800" dirty="0" err="1">
                <a:solidFill>
                  <a:srgbClr val="FF0000"/>
                </a:solidFill>
              </a:rPr>
              <a:t>aksi</a:t>
            </a:r>
            <a:r>
              <a:rPr lang="en-US" sz="2800" dirty="0">
                <a:solidFill>
                  <a:srgbClr val="FF0000"/>
                </a:solidFill>
              </a:rPr>
              <a:t> </a:t>
            </a:r>
            <a:r>
              <a:rPr lang="en-US" sz="2800" dirty="0" err="1">
                <a:solidFill>
                  <a:srgbClr val="FF0000"/>
                </a:solidFill>
              </a:rPr>
              <a:t>terorisme</a:t>
            </a:r>
            <a:r>
              <a:rPr lang="en-US" sz="2800" dirty="0">
                <a:solidFill>
                  <a:srgbClr val="FF0000"/>
                </a:solidFill>
              </a:rPr>
              <a:t> </a:t>
            </a:r>
            <a:r>
              <a:rPr lang="en-US" sz="2800" dirty="0" err="1">
                <a:solidFill>
                  <a:srgbClr val="FF0000"/>
                </a:solidFill>
              </a:rPr>
              <a:t>bisa</a:t>
            </a:r>
            <a:r>
              <a:rPr lang="en-US" sz="2800" dirty="0">
                <a:solidFill>
                  <a:srgbClr val="FF0000"/>
                </a:solidFill>
              </a:rPr>
              <a:t> </a:t>
            </a:r>
            <a:r>
              <a:rPr lang="en-US" sz="2800" dirty="0" err="1">
                <a:solidFill>
                  <a:srgbClr val="FF0000"/>
                </a:solidFill>
              </a:rPr>
              <a:t>di</a:t>
            </a:r>
            <a:r>
              <a:rPr lang="en-US" sz="2800" dirty="0">
                <a:solidFill>
                  <a:srgbClr val="FF0000"/>
                </a:solidFill>
              </a:rPr>
              <a:t> </a:t>
            </a:r>
            <a:r>
              <a:rPr lang="en-US" sz="2800" dirty="0" err="1">
                <a:solidFill>
                  <a:srgbClr val="FF0000"/>
                </a:solidFill>
              </a:rPr>
              <a:t>latarbelakangi</a:t>
            </a:r>
            <a:r>
              <a:rPr lang="en-US" sz="2800" dirty="0">
                <a:solidFill>
                  <a:srgbClr val="FF0000"/>
                </a:solidFill>
              </a:rPr>
              <a:t>  </a:t>
            </a:r>
            <a:r>
              <a:rPr lang="en-US" sz="2800" dirty="0" err="1"/>
              <a:t>oleh</a:t>
            </a:r>
            <a:r>
              <a:rPr lang="en-US" sz="2800" dirty="0"/>
              <a:t> </a:t>
            </a:r>
            <a:r>
              <a:rPr lang="en-US" sz="2800" dirty="0" err="1"/>
              <a:t>adanya</a:t>
            </a:r>
            <a:r>
              <a:rPr lang="en-US" sz="2800" dirty="0"/>
              <a:t> </a:t>
            </a:r>
            <a:r>
              <a:rPr lang="en-US" sz="2800" dirty="0" err="1"/>
              <a:t>kekecewaan</a:t>
            </a:r>
            <a:r>
              <a:rPr lang="en-US" sz="2800" dirty="0"/>
              <a:t> </a:t>
            </a:r>
            <a:r>
              <a:rPr lang="en-US" sz="2800" dirty="0" err="1"/>
              <a:t>kepada</a:t>
            </a:r>
            <a:r>
              <a:rPr lang="en-US" sz="2800" dirty="0"/>
              <a:t> </a:t>
            </a:r>
            <a:r>
              <a:rPr lang="en-US" sz="2800" dirty="0" err="1"/>
              <a:t>negara</a:t>
            </a:r>
            <a:r>
              <a:rPr lang="en-US" sz="2800" dirty="0"/>
              <a:t>, </a:t>
            </a:r>
            <a:r>
              <a:rPr lang="en-US" sz="2800" dirty="0" err="1"/>
              <a:t>sistem</a:t>
            </a:r>
            <a:r>
              <a:rPr lang="en-US" sz="2800" dirty="0"/>
              <a:t> </a:t>
            </a:r>
            <a:r>
              <a:rPr lang="en-US" sz="2800" dirty="0" err="1"/>
              <a:t>penyelenggaraan</a:t>
            </a:r>
            <a:r>
              <a:rPr lang="en-US" sz="2800" dirty="0"/>
              <a:t> </a:t>
            </a:r>
            <a:r>
              <a:rPr lang="en-US" sz="2800" dirty="0" err="1"/>
              <a:t>negara</a:t>
            </a:r>
            <a:r>
              <a:rPr lang="en-US" sz="2800" dirty="0"/>
              <a:t>  </a:t>
            </a:r>
            <a:r>
              <a:rPr lang="en-US" sz="2800" dirty="0" err="1"/>
              <a:t>ideologi</a:t>
            </a:r>
            <a:r>
              <a:rPr lang="en-US" sz="2800" dirty="0"/>
              <a:t> yang </a:t>
            </a:r>
            <a:r>
              <a:rPr lang="en-US" sz="2800" dirty="0" err="1"/>
              <a:t>di</a:t>
            </a:r>
            <a:r>
              <a:rPr lang="en-US" sz="2800" dirty="0"/>
              <a:t> </a:t>
            </a:r>
            <a:r>
              <a:rPr lang="en-US" sz="2800" dirty="0" err="1"/>
              <a:t>gunakan</a:t>
            </a:r>
            <a:r>
              <a:rPr lang="en-US" sz="2800" dirty="0"/>
              <a:t> </a:t>
            </a:r>
            <a:r>
              <a:rPr lang="en-US" sz="2800" dirty="0" err="1"/>
              <a:t>negara</a:t>
            </a:r>
            <a:r>
              <a:rPr lang="en-US" sz="2800" dirty="0"/>
              <a:t>. </a:t>
            </a:r>
            <a:r>
              <a:rPr lang="en-US" sz="2800" dirty="0" err="1"/>
              <a:t>Atau</a:t>
            </a:r>
            <a:r>
              <a:rPr lang="en-US" sz="2800" dirty="0"/>
              <a:t> </a:t>
            </a:r>
            <a:r>
              <a:rPr lang="en-US" sz="2800" dirty="0" err="1"/>
              <a:t>kegagalan</a:t>
            </a:r>
            <a:r>
              <a:rPr lang="en-US" sz="2800" dirty="0"/>
              <a:t> </a:t>
            </a:r>
            <a:r>
              <a:rPr lang="en-US" sz="2800" dirty="0" err="1"/>
              <a:t>negara</a:t>
            </a:r>
            <a:r>
              <a:rPr lang="en-US" sz="2800" dirty="0"/>
              <a:t> </a:t>
            </a:r>
            <a:r>
              <a:rPr lang="en-US" sz="2800" dirty="0" err="1"/>
              <a:t>memberikan</a:t>
            </a:r>
            <a:r>
              <a:rPr lang="en-US" sz="2800" dirty="0"/>
              <a:t> </a:t>
            </a:r>
            <a:r>
              <a:rPr lang="en-US" sz="2800" dirty="0" err="1"/>
              <a:t>hak-hak</a:t>
            </a:r>
            <a:r>
              <a:rPr lang="en-US" sz="2800" dirty="0"/>
              <a:t> </a:t>
            </a:r>
            <a:r>
              <a:rPr lang="en-US" sz="2800" dirty="0" err="1"/>
              <a:t>dasar</a:t>
            </a:r>
            <a:r>
              <a:rPr lang="en-US" sz="2800" dirty="0"/>
              <a:t> </a:t>
            </a:r>
            <a:r>
              <a:rPr lang="en-US" sz="2800" dirty="0" err="1"/>
              <a:t>kepada</a:t>
            </a:r>
            <a:r>
              <a:rPr lang="en-US" sz="2800" dirty="0"/>
              <a:t> </a:t>
            </a:r>
            <a:r>
              <a:rPr lang="en-US" sz="2800" dirty="0" err="1"/>
              <a:t>warga</a:t>
            </a:r>
            <a:r>
              <a:rPr lang="en-US" sz="2800" dirty="0"/>
              <a:t> </a:t>
            </a:r>
            <a:r>
              <a:rPr lang="en-US" sz="2800" dirty="0" err="1"/>
              <a:t>negaranya</a:t>
            </a:r>
            <a:r>
              <a:rPr lang="en-US" sz="28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645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200" b="1" dirty="0">
                <a:solidFill>
                  <a:srgbClr val="FF0000"/>
                </a:solidFill>
              </a:rPr>
              <a:t>3.Agresi </a:t>
            </a:r>
            <a:r>
              <a:rPr lang="en-US" sz="3200" b="1" dirty="0" err="1">
                <a:solidFill>
                  <a:srgbClr val="FF0000"/>
                </a:solidFill>
              </a:rPr>
              <a:t>militer</a:t>
            </a:r>
            <a:br>
              <a:rPr lang="en-US" sz="2800" dirty="0"/>
            </a:br>
            <a:r>
              <a:rPr lang="en-US" sz="2800" dirty="0" err="1"/>
              <a:t>Segala</a:t>
            </a:r>
            <a:r>
              <a:rPr lang="en-US" sz="2800" dirty="0"/>
              <a:t> </a:t>
            </a:r>
            <a:r>
              <a:rPr lang="en-US" sz="2800" dirty="0" err="1"/>
              <a:t>bentuk</a:t>
            </a:r>
            <a:r>
              <a:rPr lang="en-US" sz="2800" dirty="0"/>
              <a:t> </a:t>
            </a:r>
            <a:r>
              <a:rPr lang="en-US" sz="2800" dirty="0" err="1"/>
              <a:t>perilaku</a:t>
            </a:r>
            <a:r>
              <a:rPr lang="en-US" sz="2800" dirty="0"/>
              <a:t>  yang </a:t>
            </a:r>
            <a:r>
              <a:rPr lang="en-US" sz="2800" dirty="0" err="1"/>
              <a:t>di</a:t>
            </a:r>
            <a:r>
              <a:rPr lang="en-US" sz="2800" dirty="0"/>
              <a:t> </a:t>
            </a:r>
            <a:r>
              <a:rPr lang="en-US" sz="2800" dirty="0" err="1"/>
              <a:t>maksudkan</a:t>
            </a:r>
            <a:r>
              <a:rPr lang="en-US" sz="2800" dirty="0"/>
              <a:t> </a:t>
            </a:r>
            <a:r>
              <a:rPr lang="en-US" sz="2800" dirty="0" err="1"/>
              <a:t>untuk</a:t>
            </a:r>
            <a:r>
              <a:rPr lang="en-US" sz="2800" dirty="0"/>
              <a:t> </a:t>
            </a:r>
            <a:r>
              <a:rPr lang="en-US" sz="2800" dirty="0" err="1"/>
              <a:t>menyakiti</a:t>
            </a:r>
            <a:r>
              <a:rPr lang="en-US" sz="2800" dirty="0"/>
              <a:t> </a:t>
            </a:r>
            <a:r>
              <a:rPr lang="en-US" sz="2800" dirty="0" err="1"/>
              <a:t>orang</a:t>
            </a:r>
            <a:r>
              <a:rPr lang="en-US" sz="2800" dirty="0"/>
              <a:t> lain </a:t>
            </a:r>
            <a:r>
              <a:rPr lang="en-US" sz="2800" dirty="0" err="1"/>
              <a:t>secara</a:t>
            </a:r>
            <a:r>
              <a:rPr lang="en-US" sz="2800" dirty="0"/>
              <a:t> </a:t>
            </a:r>
            <a:r>
              <a:rPr lang="en-US" sz="2800" dirty="0" err="1"/>
              <a:t>fisik</a:t>
            </a:r>
            <a:r>
              <a:rPr lang="en-US" sz="2800" dirty="0"/>
              <a:t> </a:t>
            </a:r>
            <a:r>
              <a:rPr lang="en-US" sz="2800" dirty="0" err="1"/>
              <a:t>maupun</a:t>
            </a:r>
            <a:r>
              <a:rPr lang="en-US" sz="2800" dirty="0"/>
              <a:t> material. </a:t>
            </a:r>
            <a:r>
              <a:rPr lang="en-US" sz="2800" dirty="0" err="1"/>
              <a:t>Agresi</a:t>
            </a:r>
            <a:r>
              <a:rPr lang="en-US" sz="2800" dirty="0"/>
              <a:t> </a:t>
            </a:r>
            <a:r>
              <a:rPr lang="en-US" sz="2800" dirty="0" err="1"/>
              <a:t>militer</a:t>
            </a:r>
            <a:r>
              <a:rPr lang="en-US" sz="2800" dirty="0"/>
              <a:t> </a:t>
            </a:r>
            <a:r>
              <a:rPr lang="en-US" sz="2800" dirty="0" err="1"/>
              <a:t>dari</a:t>
            </a:r>
            <a:r>
              <a:rPr lang="en-US" sz="2800" dirty="0"/>
              <a:t> </a:t>
            </a:r>
            <a:r>
              <a:rPr lang="en-US" sz="2800" dirty="0" err="1"/>
              <a:t>suatu</a:t>
            </a:r>
            <a:r>
              <a:rPr lang="en-US" sz="2800" dirty="0"/>
              <a:t>  </a:t>
            </a:r>
            <a:r>
              <a:rPr lang="en-US" sz="2800" dirty="0" err="1"/>
              <a:t>negara</a:t>
            </a:r>
            <a:r>
              <a:rPr lang="en-US" sz="2800" dirty="0"/>
              <a:t> </a:t>
            </a:r>
            <a:r>
              <a:rPr lang="en-US" sz="2800" dirty="0" err="1">
                <a:solidFill>
                  <a:srgbClr val="FF0000"/>
                </a:solidFill>
              </a:rPr>
              <a:t>merupakan</a:t>
            </a:r>
            <a:r>
              <a:rPr lang="en-US" sz="2800" dirty="0">
                <a:solidFill>
                  <a:srgbClr val="FF0000"/>
                </a:solidFill>
              </a:rPr>
              <a:t> </a:t>
            </a:r>
            <a:r>
              <a:rPr lang="en-US" sz="2800" dirty="0" err="1">
                <a:solidFill>
                  <a:srgbClr val="FF0000"/>
                </a:solidFill>
              </a:rPr>
              <a:t>jenis</a:t>
            </a:r>
            <a:r>
              <a:rPr lang="en-US" sz="2800" dirty="0">
                <a:solidFill>
                  <a:srgbClr val="FF0000"/>
                </a:solidFill>
              </a:rPr>
              <a:t> </a:t>
            </a:r>
            <a:r>
              <a:rPr lang="en-US" sz="2800" dirty="0" err="1">
                <a:solidFill>
                  <a:srgbClr val="FF0000"/>
                </a:solidFill>
              </a:rPr>
              <a:t>ancaman</a:t>
            </a:r>
            <a:r>
              <a:rPr lang="en-US" sz="2800" dirty="0">
                <a:solidFill>
                  <a:srgbClr val="FF0000"/>
                </a:solidFill>
              </a:rPr>
              <a:t> yang </a:t>
            </a:r>
            <a:r>
              <a:rPr lang="en-US" sz="2800" dirty="0" err="1">
                <a:solidFill>
                  <a:srgbClr val="FF0000"/>
                </a:solidFill>
              </a:rPr>
              <a:t>di</a:t>
            </a:r>
            <a:r>
              <a:rPr lang="en-US" sz="2800" dirty="0">
                <a:solidFill>
                  <a:srgbClr val="FF0000"/>
                </a:solidFill>
              </a:rPr>
              <a:t> </a:t>
            </a:r>
            <a:r>
              <a:rPr lang="en-US" sz="2800" dirty="0" err="1">
                <a:solidFill>
                  <a:srgbClr val="FF0000"/>
                </a:solidFill>
              </a:rPr>
              <a:t>tempatkan</a:t>
            </a:r>
            <a:r>
              <a:rPr lang="en-US" sz="2800" dirty="0">
                <a:solidFill>
                  <a:srgbClr val="FF0000"/>
                </a:solidFill>
              </a:rPr>
              <a:t> paling </a:t>
            </a:r>
            <a:r>
              <a:rPr lang="en-US" sz="2800" dirty="0" err="1">
                <a:solidFill>
                  <a:srgbClr val="FF0000"/>
                </a:solidFill>
              </a:rPr>
              <a:t>utama</a:t>
            </a:r>
            <a:r>
              <a:rPr lang="en-US" sz="2800" dirty="0">
                <a:solidFill>
                  <a:srgbClr val="FF0000"/>
                </a:solidFill>
              </a:rPr>
              <a:t> </a:t>
            </a:r>
            <a:r>
              <a:rPr lang="en-US" sz="2800" dirty="0" err="1">
                <a:solidFill>
                  <a:srgbClr val="FF0000"/>
                </a:solidFill>
              </a:rPr>
              <a:t>dalam</a:t>
            </a:r>
            <a:r>
              <a:rPr lang="en-US" sz="2800" dirty="0">
                <a:solidFill>
                  <a:srgbClr val="FF0000"/>
                </a:solidFill>
              </a:rPr>
              <a:t> </a:t>
            </a:r>
            <a:r>
              <a:rPr lang="en-US" sz="2800" dirty="0" err="1">
                <a:solidFill>
                  <a:srgbClr val="FF0000"/>
                </a:solidFill>
              </a:rPr>
              <a:t>pengolongan</a:t>
            </a:r>
            <a:r>
              <a:rPr lang="en-US" sz="2800" dirty="0">
                <a:solidFill>
                  <a:srgbClr val="FF0000"/>
                </a:solidFill>
              </a:rPr>
              <a:t> </a:t>
            </a:r>
            <a:r>
              <a:rPr lang="en-US" sz="2800" dirty="0" err="1">
                <a:solidFill>
                  <a:srgbClr val="FF0000"/>
                </a:solidFill>
              </a:rPr>
              <a:t>ancaman</a:t>
            </a:r>
            <a:r>
              <a:rPr lang="en-US" sz="2800" dirty="0">
                <a:solidFill>
                  <a:srgbClr val="FF0000"/>
                </a:solidFill>
              </a:rPr>
              <a:t>  yang </a:t>
            </a:r>
            <a:r>
              <a:rPr lang="en-US" sz="2800" dirty="0" err="1">
                <a:solidFill>
                  <a:srgbClr val="FF0000"/>
                </a:solidFill>
              </a:rPr>
              <a:t>membahayakan</a:t>
            </a:r>
            <a:r>
              <a:rPr lang="en-US" sz="2800" dirty="0">
                <a:solidFill>
                  <a:srgbClr val="FF0000"/>
                </a:solidFill>
              </a:rPr>
              <a:t> </a:t>
            </a:r>
            <a:r>
              <a:rPr lang="en-US" sz="2800" dirty="0" err="1">
                <a:solidFill>
                  <a:srgbClr val="FF0000"/>
                </a:solidFill>
              </a:rPr>
              <a:t>atau</a:t>
            </a:r>
            <a:r>
              <a:rPr lang="en-US" sz="2800" dirty="0">
                <a:solidFill>
                  <a:srgbClr val="FF0000"/>
                </a:solidFill>
              </a:rPr>
              <a:t> </a:t>
            </a:r>
            <a:r>
              <a:rPr lang="en-US" sz="2800" dirty="0" err="1">
                <a:solidFill>
                  <a:srgbClr val="FF0000"/>
                </a:solidFill>
              </a:rPr>
              <a:t>megancam</a:t>
            </a:r>
            <a:r>
              <a:rPr lang="en-US" sz="2800" dirty="0">
                <a:solidFill>
                  <a:srgbClr val="FF0000"/>
                </a:solidFill>
              </a:rPr>
              <a:t>  </a:t>
            </a:r>
            <a:r>
              <a:rPr lang="en-US" sz="2800" dirty="0" err="1">
                <a:solidFill>
                  <a:srgbClr val="FF0000"/>
                </a:solidFill>
              </a:rPr>
              <a:t>kedaulatan</a:t>
            </a:r>
            <a:r>
              <a:rPr lang="en-US" sz="2800" dirty="0">
                <a:solidFill>
                  <a:srgbClr val="FF0000"/>
                </a:solidFill>
              </a:rPr>
              <a:t> </a:t>
            </a:r>
            <a:r>
              <a:rPr lang="en-US" sz="2800" dirty="0" err="1">
                <a:solidFill>
                  <a:srgbClr val="FF0000"/>
                </a:solidFill>
              </a:rPr>
              <a:t>negara</a:t>
            </a:r>
            <a:r>
              <a:rPr lang="en-US" sz="2800" dirty="0"/>
              <a:t>. </a:t>
            </a:r>
            <a:r>
              <a:rPr lang="en-US" sz="2800" dirty="0" err="1"/>
              <a:t>Keutuhan</a:t>
            </a:r>
            <a:r>
              <a:rPr lang="en-US" sz="2800" dirty="0"/>
              <a:t> </a:t>
            </a:r>
            <a:r>
              <a:rPr lang="en-US" sz="2800" dirty="0" err="1"/>
              <a:t>wilayah</a:t>
            </a:r>
            <a:r>
              <a:rPr lang="en-US" sz="2800" dirty="0"/>
              <a:t> </a:t>
            </a:r>
            <a:r>
              <a:rPr lang="en-US" sz="2800" dirty="0" err="1"/>
              <a:t>dan</a:t>
            </a:r>
            <a:r>
              <a:rPr lang="en-US" sz="2800" dirty="0"/>
              <a:t> </a:t>
            </a:r>
            <a:r>
              <a:rPr lang="en-US" sz="2800" dirty="0" err="1"/>
              <a:t>keselamatan</a:t>
            </a:r>
            <a:r>
              <a:rPr lang="en-US" sz="2800" dirty="0"/>
              <a:t> </a:t>
            </a:r>
            <a:r>
              <a:rPr lang="en-US" sz="2800" dirty="0" err="1"/>
              <a:t>segenap</a:t>
            </a:r>
            <a:r>
              <a:rPr lang="en-US" sz="2800" dirty="0"/>
              <a:t> </a:t>
            </a:r>
            <a:r>
              <a:rPr lang="en-US" sz="2800" dirty="0" err="1"/>
              <a:t>bangsa</a:t>
            </a:r>
            <a:r>
              <a:rPr lang="en-US" sz="2800" dirty="0"/>
              <a:t> Indonesia. </a:t>
            </a:r>
            <a:r>
              <a:rPr lang="en-US" sz="2800" dirty="0" err="1"/>
              <a:t>Penempatan</a:t>
            </a:r>
            <a:r>
              <a:rPr lang="en-US" sz="2800" dirty="0"/>
              <a:t> </a:t>
            </a:r>
            <a:r>
              <a:rPr lang="en-US" sz="2800" dirty="0" err="1"/>
              <a:t>agresi</a:t>
            </a:r>
            <a:r>
              <a:rPr lang="en-US" sz="2800" dirty="0"/>
              <a:t>  </a:t>
            </a:r>
            <a:r>
              <a:rPr lang="en-US" sz="2800" dirty="0" err="1"/>
              <a:t>pada</a:t>
            </a:r>
            <a:r>
              <a:rPr lang="en-US" sz="2800" dirty="0"/>
              <a:t> </a:t>
            </a:r>
            <a:r>
              <a:rPr lang="en-US" sz="2800" dirty="0" err="1"/>
              <a:t>tingkat</a:t>
            </a:r>
            <a:r>
              <a:rPr lang="en-US" sz="2800" dirty="0"/>
              <a:t> paling </a:t>
            </a:r>
            <a:r>
              <a:rPr lang="en-US" sz="2800" dirty="0" err="1"/>
              <a:t>tinggi</a:t>
            </a:r>
            <a:r>
              <a:rPr lang="en-US" sz="2800" dirty="0"/>
              <a:t> </a:t>
            </a:r>
            <a:r>
              <a:rPr lang="en-US" sz="2800" dirty="0" err="1"/>
              <a:t>berdasarkan</a:t>
            </a:r>
            <a:r>
              <a:rPr lang="en-US" sz="2800" dirty="0"/>
              <a:t> </a:t>
            </a:r>
            <a:r>
              <a:rPr lang="en-US" sz="2800" dirty="0" err="1"/>
              <a:t>eksistensi</a:t>
            </a:r>
            <a:r>
              <a:rPr lang="en-US" sz="2800" dirty="0"/>
              <a:t>  </a:t>
            </a:r>
            <a:r>
              <a:rPr lang="en-US" sz="2800" dirty="0" err="1"/>
              <a:t>kedaulatan</a:t>
            </a:r>
            <a:r>
              <a:rPr lang="en-US" sz="2800" dirty="0"/>
              <a:t>, </a:t>
            </a:r>
            <a:r>
              <a:rPr lang="en-US" sz="2800" dirty="0" err="1"/>
              <a:t>keutuhan</a:t>
            </a:r>
            <a:r>
              <a:rPr lang="en-US" sz="2800" dirty="0"/>
              <a:t> </a:t>
            </a:r>
            <a:r>
              <a:rPr lang="en-US" sz="2800" dirty="0" err="1"/>
              <a:t>wilayah</a:t>
            </a:r>
            <a:r>
              <a:rPr lang="en-US" sz="2800" dirty="0"/>
              <a:t> Negara </a:t>
            </a:r>
            <a:r>
              <a:rPr lang="en-US" sz="2800" dirty="0" err="1"/>
              <a:t>dan</a:t>
            </a:r>
            <a:r>
              <a:rPr lang="en-US" sz="2800" dirty="0"/>
              <a:t> </a:t>
            </a:r>
            <a:r>
              <a:rPr lang="en-US" sz="2800" dirty="0" err="1"/>
              <a:t>keselamatan</a:t>
            </a:r>
            <a:r>
              <a:rPr lang="en-US" sz="2800" dirty="0"/>
              <a:t> </a:t>
            </a:r>
            <a:r>
              <a:rPr lang="en-US" sz="2800" dirty="0" err="1"/>
              <a:t>bangsa</a:t>
            </a:r>
            <a:r>
              <a:rPr lang="en-US" sz="28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600" b="1" dirty="0">
                <a:solidFill>
                  <a:srgbClr val="FF0000"/>
                </a:solidFill>
              </a:rPr>
              <a:t>4.Radikalisme</a:t>
            </a:r>
            <a:br>
              <a:rPr lang="en-US" sz="2800" dirty="0"/>
            </a:br>
            <a:r>
              <a:rPr lang="en-US" sz="2800" dirty="0" err="1"/>
              <a:t>Radikalisme</a:t>
            </a:r>
            <a:r>
              <a:rPr lang="en-US" sz="2800" dirty="0"/>
              <a:t> </a:t>
            </a:r>
            <a:r>
              <a:rPr lang="en-US" sz="2800" dirty="0" err="1"/>
              <a:t>adalah</a:t>
            </a:r>
            <a:r>
              <a:rPr lang="en-US" sz="2800" dirty="0"/>
              <a:t> </a:t>
            </a:r>
            <a:r>
              <a:rPr lang="en-US" sz="2800" dirty="0" err="1"/>
              <a:t>paham</a:t>
            </a:r>
            <a:r>
              <a:rPr lang="en-US" sz="2800" dirty="0"/>
              <a:t> </a:t>
            </a:r>
            <a:r>
              <a:rPr lang="en-US" sz="2800" dirty="0" err="1"/>
              <a:t>atau</a:t>
            </a:r>
            <a:r>
              <a:rPr lang="en-US" sz="2800" dirty="0"/>
              <a:t> </a:t>
            </a:r>
            <a:r>
              <a:rPr lang="en-US" sz="2800" dirty="0" err="1"/>
              <a:t>aliran</a:t>
            </a:r>
            <a:r>
              <a:rPr lang="en-US" sz="2800" dirty="0"/>
              <a:t> yang </a:t>
            </a:r>
            <a:r>
              <a:rPr lang="en-US" sz="2800" dirty="0" err="1"/>
              <a:t>mengiginkan</a:t>
            </a:r>
            <a:r>
              <a:rPr lang="en-US" sz="2800" dirty="0"/>
              <a:t> </a:t>
            </a:r>
            <a:r>
              <a:rPr lang="en-US" sz="2800" dirty="0" err="1"/>
              <a:t>perubahan</a:t>
            </a:r>
            <a:r>
              <a:rPr lang="en-US" sz="2800" dirty="0"/>
              <a:t> </a:t>
            </a:r>
            <a:r>
              <a:rPr lang="en-US" sz="2800" dirty="0" err="1"/>
              <a:t>atau</a:t>
            </a:r>
            <a:r>
              <a:rPr lang="en-US" sz="2800" dirty="0"/>
              <a:t> </a:t>
            </a:r>
            <a:r>
              <a:rPr lang="en-US" sz="2800" dirty="0" err="1"/>
              <a:t>pembaharuan</a:t>
            </a:r>
            <a:r>
              <a:rPr lang="en-US" sz="2800" dirty="0"/>
              <a:t> </a:t>
            </a:r>
            <a:r>
              <a:rPr lang="en-US" sz="2800" dirty="0" err="1"/>
              <a:t>sosial</a:t>
            </a:r>
            <a:r>
              <a:rPr lang="en-US" sz="2800" dirty="0"/>
              <a:t>  </a:t>
            </a:r>
            <a:r>
              <a:rPr lang="en-US" sz="2800" dirty="0" err="1"/>
              <a:t>dan</a:t>
            </a:r>
            <a:r>
              <a:rPr lang="en-US" sz="2800" dirty="0"/>
              <a:t> </a:t>
            </a:r>
            <a:r>
              <a:rPr lang="en-US" sz="2800" dirty="0" err="1"/>
              <a:t>politik</a:t>
            </a:r>
            <a:r>
              <a:rPr lang="en-US" sz="2800" dirty="0"/>
              <a:t> </a:t>
            </a:r>
            <a:r>
              <a:rPr lang="en-US" sz="2800" dirty="0" err="1"/>
              <a:t>dengan</a:t>
            </a:r>
            <a:r>
              <a:rPr lang="en-US" sz="2800" dirty="0"/>
              <a:t> </a:t>
            </a:r>
            <a:r>
              <a:rPr lang="en-US" sz="2800" dirty="0" err="1"/>
              <a:t>cara</a:t>
            </a:r>
            <a:r>
              <a:rPr lang="en-US" sz="2800" dirty="0"/>
              <a:t> </a:t>
            </a:r>
            <a:r>
              <a:rPr lang="en-US" sz="2800" dirty="0" err="1"/>
              <a:t>kekerasan</a:t>
            </a:r>
            <a:r>
              <a:rPr lang="en-US" sz="2800" dirty="0"/>
              <a:t>  </a:t>
            </a:r>
            <a:r>
              <a:rPr lang="en-US" sz="2800" dirty="0" err="1"/>
              <a:t>atau</a:t>
            </a:r>
            <a:r>
              <a:rPr lang="en-US" sz="2800" dirty="0"/>
              <a:t> </a:t>
            </a:r>
            <a:r>
              <a:rPr lang="en-US" sz="2800" dirty="0" err="1"/>
              <a:t>radikal</a:t>
            </a:r>
            <a:r>
              <a:rPr lang="en-US" sz="2800" dirty="0"/>
              <a:t>. </a:t>
            </a:r>
            <a:r>
              <a:rPr lang="en-US" sz="2800" dirty="0" err="1"/>
              <a:t>Radikalisme</a:t>
            </a:r>
            <a:r>
              <a:rPr lang="en-US" sz="2800" dirty="0"/>
              <a:t> </a:t>
            </a:r>
            <a:r>
              <a:rPr lang="en-US" sz="2800" dirty="0" err="1"/>
              <a:t>di</a:t>
            </a:r>
            <a:r>
              <a:rPr lang="en-US" sz="2800" dirty="0"/>
              <a:t> </a:t>
            </a:r>
            <a:r>
              <a:rPr lang="en-US" sz="2800" dirty="0" err="1"/>
              <a:t>tandai</a:t>
            </a:r>
            <a:r>
              <a:rPr lang="en-US" sz="2800" dirty="0"/>
              <a:t> </a:t>
            </a:r>
            <a:r>
              <a:rPr lang="en-US" sz="2800" dirty="0" err="1"/>
              <a:t>sbb</a:t>
            </a:r>
            <a:r>
              <a:rPr lang="en-US" sz="2800" dirty="0"/>
              <a:t>:</a:t>
            </a:r>
            <a:br>
              <a:rPr lang="en-US" sz="2800" dirty="0"/>
            </a:br>
            <a:r>
              <a:rPr lang="en-US" sz="2800" dirty="0">
                <a:solidFill>
                  <a:srgbClr val="FF0000"/>
                </a:solidFill>
              </a:rPr>
              <a:t>1)</a:t>
            </a:r>
            <a:r>
              <a:rPr lang="en-US" sz="2800" dirty="0" err="1">
                <a:solidFill>
                  <a:srgbClr val="FF0000"/>
                </a:solidFill>
              </a:rPr>
              <a:t>Radikalism</a:t>
            </a:r>
            <a:r>
              <a:rPr lang="en-US" sz="2800" dirty="0" err="1"/>
              <a:t>e</a:t>
            </a:r>
            <a:r>
              <a:rPr lang="en-US" sz="2800" dirty="0"/>
              <a:t> </a:t>
            </a:r>
            <a:r>
              <a:rPr lang="en-US" sz="2800" dirty="0" err="1"/>
              <a:t>merupakan</a:t>
            </a:r>
            <a:r>
              <a:rPr lang="en-US" sz="2800" dirty="0"/>
              <a:t> </a:t>
            </a:r>
            <a:r>
              <a:rPr lang="en-US" sz="2800" dirty="0" err="1"/>
              <a:t>respon</a:t>
            </a:r>
            <a:r>
              <a:rPr lang="en-US" sz="2800" dirty="0"/>
              <a:t>  </a:t>
            </a:r>
            <a:r>
              <a:rPr lang="en-US" sz="2800" dirty="0" err="1"/>
              <a:t>terhadap</a:t>
            </a:r>
            <a:r>
              <a:rPr lang="en-US" sz="2800" dirty="0"/>
              <a:t> </a:t>
            </a:r>
            <a:r>
              <a:rPr lang="en-US" sz="2800" dirty="0" err="1"/>
              <a:t>kondisi</a:t>
            </a:r>
            <a:r>
              <a:rPr lang="en-US" sz="2800" dirty="0"/>
              <a:t>  yang </a:t>
            </a:r>
            <a:r>
              <a:rPr lang="en-US" sz="2800" dirty="0" err="1"/>
              <a:t>sedang</a:t>
            </a:r>
            <a:r>
              <a:rPr lang="en-US" sz="2800" dirty="0"/>
              <a:t> </a:t>
            </a:r>
            <a:r>
              <a:rPr lang="en-US" sz="2800" dirty="0" err="1"/>
              <a:t>berlangsung</a:t>
            </a:r>
            <a:r>
              <a:rPr lang="en-US" sz="2800" dirty="0"/>
              <a:t>. </a:t>
            </a:r>
            <a:r>
              <a:rPr lang="en-US" sz="2800" dirty="0" err="1"/>
              <a:t>Respon</a:t>
            </a:r>
            <a:r>
              <a:rPr lang="en-US" sz="2800" dirty="0"/>
              <a:t> </a:t>
            </a:r>
            <a:r>
              <a:rPr lang="en-US" sz="2800" dirty="0" err="1"/>
              <a:t>tesebut</a:t>
            </a:r>
            <a:r>
              <a:rPr lang="en-US" sz="2800" dirty="0"/>
              <a:t>  </a:t>
            </a:r>
            <a:r>
              <a:rPr lang="en-US" sz="2800" dirty="0" err="1"/>
              <a:t>muncul</a:t>
            </a:r>
            <a:r>
              <a:rPr lang="en-US" sz="2800" dirty="0"/>
              <a:t> </a:t>
            </a:r>
            <a:r>
              <a:rPr lang="en-US" sz="2800" dirty="0" err="1"/>
              <a:t>dalam</a:t>
            </a:r>
            <a:r>
              <a:rPr lang="en-US" sz="2800" dirty="0"/>
              <a:t>  </a:t>
            </a:r>
            <a:r>
              <a:rPr lang="en-US" sz="2800" dirty="0" err="1"/>
              <a:t>bentuk</a:t>
            </a:r>
            <a:r>
              <a:rPr lang="en-US" sz="2800" dirty="0"/>
              <a:t> </a:t>
            </a:r>
            <a:r>
              <a:rPr lang="en-US" sz="2800" dirty="0" err="1"/>
              <a:t>evaluasi</a:t>
            </a:r>
            <a:r>
              <a:rPr lang="en-US" sz="2800" dirty="0"/>
              <a:t>, </a:t>
            </a:r>
            <a:r>
              <a:rPr lang="en-US" sz="2800" dirty="0" err="1"/>
              <a:t>penolakan</a:t>
            </a:r>
            <a:r>
              <a:rPr lang="en-US" sz="2800" dirty="0"/>
              <a:t>  </a:t>
            </a:r>
            <a:r>
              <a:rPr lang="en-US" sz="2800" dirty="0" err="1"/>
              <a:t>atau</a:t>
            </a:r>
            <a:r>
              <a:rPr lang="en-US" sz="2800" dirty="0"/>
              <a:t> </a:t>
            </a:r>
            <a:r>
              <a:rPr lang="en-US" sz="2800" dirty="0" err="1"/>
              <a:t>bahkan</a:t>
            </a:r>
            <a:r>
              <a:rPr lang="en-US" sz="2800" dirty="0"/>
              <a:t> </a:t>
            </a:r>
            <a:r>
              <a:rPr lang="en-US" sz="2800" dirty="0" err="1"/>
              <a:t>perlawanan</a:t>
            </a:r>
            <a:r>
              <a:rPr lang="en-US" sz="2800" dirty="0"/>
              <a:t>.</a:t>
            </a:r>
            <a:br>
              <a:rPr lang="en-US" sz="2800" dirty="0"/>
            </a:br>
            <a:br>
              <a:rPr lang="en-US" sz="2800" dirty="0"/>
            </a:b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b="1" dirty="0">
                <a:solidFill>
                  <a:srgbClr val="FF0000"/>
                </a:solidFill>
              </a:rPr>
              <a:t>2. Ancaman Non-Militer</a:t>
            </a:r>
            <a:br>
              <a:rPr lang="id-ID" b="1" dirty="0">
                <a:solidFill>
                  <a:srgbClr val="FF0000"/>
                </a:solidFill>
              </a:rPr>
            </a:br>
            <a:r>
              <a:rPr lang="id-ID" sz="2800" dirty="0"/>
              <a:t>Ancaman non-militer pada hakikatnya ancaman yang menggunakan faktor-faktor </a:t>
            </a:r>
            <a:r>
              <a:rPr lang="it-IT" sz="2800" dirty="0">
                <a:solidFill>
                  <a:srgbClr val="FF0000"/>
                </a:solidFill>
              </a:rPr>
              <a:t>non-militer dinilai mempunyai kemampuan yang membahayakan</a:t>
            </a:r>
            <a:r>
              <a:rPr lang="id-ID" sz="2800" dirty="0">
                <a:solidFill>
                  <a:srgbClr val="FF0000"/>
                </a:solidFill>
              </a:rPr>
              <a:t> kedaulatan negara, kepribadian bangsa, keutuhan wilayah negara, dan keselamatan</a:t>
            </a:r>
            <a:br>
              <a:rPr lang="id-ID" sz="2800" dirty="0">
                <a:solidFill>
                  <a:srgbClr val="FF0000"/>
                </a:solidFill>
              </a:rPr>
            </a:br>
            <a:r>
              <a:rPr lang="id-ID" sz="2800" dirty="0">
                <a:solidFill>
                  <a:srgbClr val="FF0000"/>
                </a:solidFill>
              </a:rPr>
              <a:t>segenap bangsa</a:t>
            </a:r>
            <a:r>
              <a:rPr lang="id-ID" sz="2800" dirty="0"/>
              <a:t>. Ancaman ini salah satunya disebabkan oleh pengaruh negatif dari globalisasi. Globalisasi yang menghilangkan sekat atau batas pergaulan antar bangsa secara disadari ataupun tidak telah memberikan dampak negatif yang kemudian menjadi ancaman bagi keutuhan sebuah negara, termasuk Indonesia.</a:t>
            </a:r>
            <a:br>
              <a:rPr lang="id-ID" sz="2800" dirty="0"/>
            </a:br>
            <a:r>
              <a:rPr lang="id-ID" sz="2800" dirty="0">
                <a:solidFill>
                  <a:srgbClr val="00B0F0"/>
                </a:solidFill>
              </a:rPr>
              <a:t>Anca</a:t>
            </a:r>
            <a:r>
              <a:rPr lang="id-ID" sz="2800" dirty="0"/>
              <a:t>man non-militer diantaranya dapat berdimensi </a:t>
            </a:r>
            <a:r>
              <a:rPr lang="id-ID" sz="2800" dirty="0">
                <a:solidFill>
                  <a:srgbClr val="FF0000"/>
                </a:solidFill>
              </a:rPr>
              <a:t>ideologi, politik, ekonomi dan sosial budaya.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47251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t-IT" sz="2800" b="1" dirty="0">
                <a:solidFill>
                  <a:srgbClr val="FF0000"/>
                </a:solidFill>
              </a:rPr>
              <a:t>a. Ancaman di Bidang Ideologi</a:t>
            </a:r>
            <a:br>
              <a:rPr lang="it-IT" sz="2800" b="1" dirty="0"/>
            </a:br>
            <a:r>
              <a:rPr lang="id-ID" sz="2800" dirty="0"/>
              <a:t>Secara umum Indonesia menolak dengan tegas paham komunis dan </a:t>
            </a:r>
            <a:r>
              <a:rPr lang="id-ID" sz="2800" b="1" dirty="0">
                <a:solidFill>
                  <a:srgbClr val="FF0000"/>
                </a:solidFill>
              </a:rPr>
              <a:t>zionis</a:t>
            </a:r>
            <a:r>
              <a:rPr lang="en-US" sz="2800" b="1" dirty="0">
                <a:solidFill>
                  <a:srgbClr val="FF0000"/>
                </a:solidFill>
              </a:rPr>
              <a:t> (</a:t>
            </a:r>
            <a:r>
              <a:rPr lang="en-US" sz="2800" b="1" dirty="0" err="1">
                <a:solidFill>
                  <a:srgbClr val="FF0000"/>
                </a:solidFill>
              </a:rPr>
              <a:t>zion</a:t>
            </a:r>
            <a:r>
              <a:rPr lang="en-US" sz="2800" b="1" dirty="0">
                <a:solidFill>
                  <a:srgbClr val="FF0000"/>
                </a:solidFill>
              </a:rPr>
              <a:t> </a:t>
            </a:r>
            <a:r>
              <a:rPr lang="en-US" sz="2800" b="1" dirty="0" err="1">
                <a:solidFill>
                  <a:srgbClr val="FF0000"/>
                </a:solidFill>
              </a:rPr>
              <a:t>bukit</a:t>
            </a:r>
            <a:r>
              <a:rPr lang="en-US" sz="2800" b="1" dirty="0">
                <a:solidFill>
                  <a:srgbClr val="FF0000"/>
                </a:solidFill>
              </a:rPr>
              <a:t> </a:t>
            </a:r>
            <a:r>
              <a:rPr lang="en-US" sz="2800" b="1" dirty="0" err="1">
                <a:solidFill>
                  <a:srgbClr val="FF0000"/>
                </a:solidFill>
              </a:rPr>
              <a:t>di</a:t>
            </a:r>
            <a:r>
              <a:rPr lang="en-US" sz="2800" b="1" dirty="0">
                <a:solidFill>
                  <a:srgbClr val="FF0000"/>
                </a:solidFill>
              </a:rPr>
              <a:t> </a:t>
            </a:r>
            <a:r>
              <a:rPr lang="en-US" sz="2800" b="1" dirty="0" err="1">
                <a:solidFill>
                  <a:srgbClr val="FF0000"/>
                </a:solidFill>
              </a:rPr>
              <a:t>yerusalem</a:t>
            </a:r>
            <a:r>
              <a:rPr lang="en-US" sz="2800" b="1" dirty="0">
                <a:solidFill>
                  <a:srgbClr val="FF0000"/>
                </a:solidFill>
              </a:rPr>
              <a:t> </a:t>
            </a:r>
            <a:r>
              <a:rPr lang="en-US" sz="2800" dirty="0" err="1">
                <a:solidFill>
                  <a:srgbClr val="FF0000"/>
                </a:solidFill>
              </a:rPr>
              <a:t>gerakan</a:t>
            </a:r>
            <a:r>
              <a:rPr lang="en-US" sz="2800" dirty="0">
                <a:solidFill>
                  <a:srgbClr val="FF0000"/>
                </a:solidFill>
              </a:rPr>
              <a:t> </a:t>
            </a:r>
            <a:r>
              <a:rPr lang="en-US" sz="2800" dirty="0" err="1">
                <a:solidFill>
                  <a:srgbClr val="FF0000"/>
                </a:solidFill>
              </a:rPr>
              <a:t>nasional</a:t>
            </a:r>
            <a:r>
              <a:rPr lang="en-US" sz="2800" dirty="0">
                <a:solidFill>
                  <a:srgbClr val="FF0000"/>
                </a:solidFill>
              </a:rPr>
              <a:t> </a:t>
            </a:r>
            <a:r>
              <a:rPr lang="en-US" sz="2800" dirty="0" err="1">
                <a:solidFill>
                  <a:srgbClr val="FF0000"/>
                </a:solidFill>
              </a:rPr>
              <a:t>orang</a:t>
            </a:r>
            <a:r>
              <a:rPr lang="en-US" sz="2800" dirty="0">
                <a:solidFill>
                  <a:srgbClr val="FF0000"/>
                </a:solidFill>
              </a:rPr>
              <a:t> </a:t>
            </a:r>
            <a:r>
              <a:rPr lang="en-US" sz="2800" dirty="0" err="1">
                <a:solidFill>
                  <a:srgbClr val="FF0000"/>
                </a:solidFill>
              </a:rPr>
              <a:t>yahudi</a:t>
            </a:r>
            <a:r>
              <a:rPr lang="en-US" sz="2800" dirty="0">
                <a:solidFill>
                  <a:srgbClr val="FF0000"/>
                </a:solidFill>
              </a:rPr>
              <a:t> </a:t>
            </a:r>
            <a:r>
              <a:rPr lang="en-US" sz="2800" dirty="0" err="1">
                <a:solidFill>
                  <a:srgbClr val="FF0000"/>
                </a:solidFill>
              </a:rPr>
              <a:t>dan</a:t>
            </a:r>
            <a:r>
              <a:rPr lang="en-US" sz="2800" dirty="0">
                <a:solidFill>
                  <a:srgbClr val="FF0000"/>
                </a:solidFill>
              </a:rPr>
              <a:t> </a:t>
            </a:r>
            <a:r>
              <a:rPr lang="en-US" sz="2800" dirty="0" err="1">
                <a:solidFill>
                  <a:srgbClr val="FF0000"/>
                </a:solidFill>
              </a:rPr>
              <a:t>budaya</a:t>
            </a:r>
            <a:r>
              <a:rPr lang="en-US" sz="2800" dirty="0">
                <a:solidFill>
                  <a:srgbClr val="FF0000"/>
                </a:solidFill>
              </a:rPr>
              <a:t>  </a:t>
            </a:r>
            <a:r>
              <a:rPr lang="en-US" sz="2800" dirty="0" err="1">
                <a:solidFill>
                  <a:srgbClr val="FF0000"/>
                </a:solidFill>
              </a:rPr>
              <a:t>yahudi</a:t>
            </a:r>
            <a:r>
              <a:rPr lang="en-US" sz="2800" dirty="0">
                <a:solidFill>
                  <a:srgbClr val="FF0000"/>
                </a:solidFill>
              </a:rPr>
              <a:t>  yang </a:t>
            </a:r>
            <a:r>
              <a:rPr lang="en-US" sz="2800" dirty="0" err="1">
                <a:solidFill>
                  <a:srgbClr val="FF0000"/>
                </a:solidFill>
              </a:rPr>
              <a:t>mendukung</a:t>
            </a:r>
            <a:r>
              <a:rPr lang="en-US" sz="2800" dirty="0">
                <a:solidFill>
                  <a:srgbClr val="FF0000"/>
                </a:solidFill>
              </a:rPr>
              <a:t> </a:t>
            </a:r>
            <a:r>
              <a:rPr lang="en-US" sz="2800" dirty="0" err="1">
                <a:solidFill>
                  <a:srgbClr val="FF0000"/>
                </a:solidFill>
              </a:rPr>
              <a:t>terciptanya</a:t>
            </a:r>
            <a:r>
              <a:rPr lang="en-US" sz="2800" dirty="0">
                <a:solidFill>
                  <a:srgbClr val="FF0000"/>
                </a:solidFill>
              </a:rPr>
              <a:t>  </a:t>
            </a:r>
            <a:r>
              <a:rPr lang="en-US" sz="2800" dirty="0" err="1">
                <a:solidFill>
                  <a:srgbClr val="FF0000"/>
                </a:solidFill>
              </a:rPr>
              <a:t>sebuah</a:t>
            </a:r>
            <a:r>
              <a:rPr lang="en-US" sz="2800" dirty="0">
                <a:solidFill>
                  <a:srgbClr val="FF0000"/>
                </a:solidFill>
              </a:rPr>
              <a:t> </a:t>
            </a:r>
            <a:r>
              <a:rPr lang="en-US" sz="2800" dirty="0" err="1">
                <a:solidFill>
                  <a:srgbClr val="FF0000"/>
                </a:solidFill>
              </a:rPr>
              <a:t>tanah</a:t>
            </a:r>
            <a:r>
              <a:rPr lang="en-US" sz="2800" dirty="0">
                <a:solidFill>
                  <a:srgbClr val="FF0000"/>
                </a:solidFill>
              </a:rPr>
              <a:t> air </a:t>
            </a:r>
            <a:r>
              <a:rPr lang="en-US" sz="2800" dirty="0" err="1">
                <a:solidFill>
                  <a:srgbClr val="FF0000"/>
                </a:solidFill>
              </a:rPr>
              <a:t>yahudi</a:t>
            </a:r>
            <a:r>
              <a:rPr lang="en-US" sz="2800" dirty="0">
                <a:solidFill>
                  <a:srgbClr val="FF0000"/>
                </a:solidFill>
              </a:rPr>
              <a:t>  </a:t>
            </a:r>
            <a:r>
              <a:rPr lang="en-US" sz="2800" dirty="0" err="1">
                <a:solidFill>
                  <a:srgbClr val="FF0000"/>
                </a:solidFill>
              </a:rPr>
              <a:t>diwilayah</a:t>
            </a:r>
            <a:r>
              <a:rPr lang="en-US" sz="2800" dirty="0">
                <a:solidFill>
                  <a:srgbClr val="FF0000"/>
                </a:solidFill>
              </a:rPr>
              <a:t> yang </a:t>
            </a:r>
            <a:r>
              <a:rPr lang="en-US" sz="2800" dirty="0" err="1">
                <a:solidFill>
                  <a:srgbClr val="FF0000"/>
                </a:solidFill>
              </a:rPr>
              <a:t>di</a:t>
            </a:r>
            <a:r>
              <a:rPr lang="en-US" sz="2800" dirty="0">
                <a:solidFill>
                  <a:srgbClr val="FF0000"/>
                </a:solidFill>
              </a:rPr>
              <a:t> </a:t>
            </a:r>
            <a:r>
              <a:rPr lang="en-US" sz="2800" dirty="0" err="1">
                <a:solidFill>
                  <a:srgbClr val="FF0000"/>
                </a:solidFill>
              </a:rPr>
              <a:t>definisikan</a:t>
            </a:r>
            <a:r>
              <a:rPr lang="en-US" sz="2800" dirty="0">
                <a:solidFill>
                  <a:srgbClr val="FF0000"/>
                </a:solidFill>
              </a:rPr>
              <a:t>  </a:t>
            </a:r>
            <a:r>
              <a:rPr lang="en-US" sz="2800" dirty="0" err="1">
                <a:solidFill>
                  <a:srgbClr val="FF0000"/>
                </a:solidFill>
              </a:rPr>
              <a:t>sebagai</a:t>
            </a:r>
            <a:r>
              <a:rPr lang="en-US" sz="2800" dirty="0">
                <a:solidFill>
                  <a:srgbClr val="FF0000"/>
                </a:solidFill>
              </a:rPr>
              <a:t> </a:t>
            </a:r>
            <a:r>
              <a:rPr lang="en-US" sz="2800" dirty="0" err="1">
                <a:solidFill>
                  <a:srgbClr val="FF0000"/>
                </a:solidFill>
              </a:rPr>
              <a:t>tanah</a:t>
            </a:r>
            <a:r>
              <a:rPr lang="en-US" sz="2800" dirty="0">
                <a:solidFill>
                  <a:srgbClr val="FF0000"/>
                </a:solidFill>
              </a:rPr>
              <a:t> </a:t>
            </a:r>
            <a:r>
              <a:rPr lang="en-US" sz="2800" dirty="0" err="1">
                <a:solidFill>
                  <a:srgbClr val="FF0000"/>
                </a:solidFill>
              </a:rPr>
              <a:t>israel</a:t>
            </a:r>
            <a:r>
              <a:rPr lang="en-US" sz="2800" dirty="0">
                <a:solidFill>
                  <a:srgbClr val="FF0000"/>
                </a:solidFill>
              </a:rPr>
              <a:t>)</a:t>
            </a:r>
            <a:r>
              <a:rPr lang="id-ID" sz="2800" dirty="0">
                <a:solidFill>
                  <a:srgbClr val="FF0000"/>
                </a:solidFill>
              </a:rPr>
              <a:t>. </a:t>
            </a:r>
            <a:r>
              <a:rPr lang="id-ID" sz="2800" dirty="0"/>
              <a:t>Akibat dari penolakan tersebut, tentu saja pengaruh dari negara-negara komunis</a:t>
            </a:r>
            <a:r>
              <a:rPr lang="en-US" sz="2800" dirty="0"/>
              <a:t> </a:t>
            </a:r>
            <a:r>
              <a:rPr lang="id-ID" sz="2800" dirty="0"/>
              <a:t>dapat dikatakan tidak dirasakan oleh bangsa Indonesia, kalaupun ada pengaruh tersebut sangat kecil ukurannya. Akan tetapi, meskipun demikian bukan berarti bangsa Indonesia terbebas dari pengaruh paham lainnya, misalnya </a:t>
            </a:r>
            <a:r>
              <a:rPr lang="id-ID" sz="2800" b="1" dirty="0">
                <a:solidFill>
                  <a:srgbClr val="FF0000"/>
                </a:solidFill>
              </a:rPr>
              <a:t>pengaruh liberalisme</a:t>
            </a:r>
            <a:r>
              <a:rPr lang="id-ID" sz="28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a:t>Saat ini kehidupan masyarakat Indonesia cenderung mengarah pada </a:t>
            </a:r>
            <a:r>
              <a:rPr lang="id-ID" sz="2800" dirty="0">
                <a:solidFill>
                  <a:srgbClr val="FF0000"/>
                </a:solidFill>
              </a:rPr>
              <a:t>kehidupan liberal </a:t>
            </a:r>
            <a:r>
              <a:rPr lang="id-ID" sz="2800" dirty="0"/>
              <a:t>yang menekankan pada aspek kebebasan individual. Sebenarnya</a:t>
            </a:r>
            <a:br>
              <a:rPr lang="id-ID" sz="2800" dirty="0"/>
            </a:br>
            <a:r>
              <a:rPr lang="id-ID" sz="2800" dirty="0"/>
              <a:t>liberalisme yang </a:t>
            </a:r>
            <a:r>
              <a:rPr lang="id-ID" sz="2800" dirty="0">
                <a:solidFill>
                  <a:srgbClr val="FF0000"/>
                </a:solidFill>
              </a:rPr>
              <a:t>disokong oleh Amerika Serikat </a:t>
            </a:r>
            <a:r>
              <a:rPr lang="id-ID" sz="2800" dirty="0"/>
              <a:t>tidak hanya mempengaruhi </a:t>
            </a:r>
            <a:r>
              <a:rPr lang="it-IT" sz="2800" dirty="0"/>
              <a:t>bangsa Indonesia, akan tetapi hampir semua negara di dunia.</a:t>
            </a:r>
            <a:endParaRPr lang="id-ID"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t-IT" sz="2800" b="1" dirty="0">
                <a:solidFill>
                  <a:srgbClr val="FF0000"/>
                </a:solidFill>
              </a:rPr>
              <a:t>b. Ancaman di Bidang Politik</a:t>
            </a:r>
            <a:br>
              <a:rPr lang="it-IT" sz="2800" b="1" dirty="0"/>
            </a:br>
            <a:r>
              <a:rPr lang="id-ID" sz="2800" dirty="0"/>
              <a:t>Ancaman di bidang politik dapat bersumber dari luar negeri maupun dalam negeri. Dari luar negeri, ancaman di bidang politik dilakukan oleh suatu negara</a:t>
            </a:r>
            <a:br>
              <a:rPr lang="id-ID" sz="2800" dirty="0"/>
            </a:br>
            <a:r>
              <a:rPr lang="id-ID" sz="2800" dirty="0"/>
              <a:t>dengan melakukan </a:t>
            </a:r>
            <a:r>
              <a:rPr lang="id-ID" sz="2800" dirty="0">
                <a:solidFill>
                  <a:srgbClr val="FF0000"/>
                </a:solidFill>
              </a:rPr>
              <a:t>tekanan politik terhadap Indonesia. Intimidasi, provokasi, atau blokade politik</a:t>
            </a:r>
            <a:r>
              <a:rPr lang="id-ID" sz="2800" dirty="0"/>
              <a:t> merupakan bentuk ancaman non-militer berdimensi politik yang</a:t>
            </a:r>
            <a:br>
              <a:rPr lang="id-ID" sz="2800" dirty="0"/>
            </a:br>
            <a:r>
              <a:rPr lang="fi-FI" sz="2800" dirty="0"/>
              <a:t>sering kali digunakan oleh pihak-pihak lain untuk menekan negara lain.</a:t>
            </a:r>
            <a:br>
              <a:rPr lang="id-ID" sz="2800" dirty="0"/>
            </a:br>
            <a:br>
              <a:rPr lang="id-ID" sz="2800" dirty="0"/>
            </a:br>
            <a:br>
              <a:rPr lang="id-ID" sz="2800" dirty="0"/>
            </a:br>
            <a:br>
              <a:rPr lang="id-ID" sz="2800" dirty="0"/>
            </a:br>
            <a:br>
              <a:rPr lang="id-ID" sz="2800" dirty="0"/>
            </a:br>
            <a:endParaRPr lang="id-ID" sz="2800"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2071670" y="4143380"/>
            <a:ext cx="5724525" cy="2286016"/>
          </a:xfrm>
          <a:prstGeom prst="rect">
            <a:avLst/>
          </a:prstGeom>
          <a:noFill/>
          <a:ln w="9525">
            <a:noFill/>
            <a:miter lim="800000"/>
            <a:headEnd/>
            <a:tailEnd/>
          </a:ln>
          <a:effectLst/>
        </p:spPr>
      </p:pic>
      <p:pic>
        <p:nvPicPr>
          <p:cNvPr id="4" name="Picture 2"/>
          <p:cNvPicPr>
            <a:picLocks noChangeAspect="1" noChangeArrowheads="1"/>
          </p:cNvPicPr>
          <p:nvPr/>
        </p:nvPicPr>
        <p:blipFill>
          <a:blip r:embed="rId2" cstate="print"/>
          <a:srcRect/>
          <a:stretch>
            <a:fillRect/>
          </a:stretch>
        </p:blipFill>
        <p:spPr bwMode="auto">
          <a:xfrm>
            <a:off x="2123728" y="4077072"/>
            <a:ext cx="5688631" cy="228601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86832"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a:t>Lanjutannya</a:t>
            </a:r>
            <a:br>
              <a:rPr lang="id-ID" sz="2800" dirty="0"/>
            </a:br>
            <a:br>
              <a:rPr lang="id-ID" sz="2800" dirty="0"/>
            </a:br>
            <a:r>
              <a:rPr lang="id-ID" sz="2800" dirty="0"/>
              <a:t>Ancaman yang berdimensi politik yang bersumber dari dalam negeri dapat </a:t>
            </a:r>
            <a:r>
              <a:rPr lang="sv-SE" sz="2800" dirty="0">
                <a:solidFill>
                  <a:srgbClr val="FF0000"/>
                </a:solidFill>
              </a:rPr>
              <a:t>berupa penggunaan kekuatan berupa pengerahan massa untuk menumbangkan</a:t>
            </a:r>
            <a:r>
              <a:rPr lang="id-ID" sz="2800" dirty="0">
                <a:solidFill>
                  <a:srgbClr val="FF0000"/>
                </a:solidFill>
              </a:rPr>
              <a:t> suatu pemerintahan yang berkuasa, </a:t>
            </a:r>
            <a:r>
              <a:rPr lang="id-ID" sz="2800" dirty="0"/>
              <a:t>atau menggalang kekuatan politik untuk melemahkan kekuasaan pemerintah.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a:solidFill>
                  <a:srgbClr val="FF0000"/>
                </a:solidFill>
              </a:rPr>
              <a:t>c.Ekonomi</a:t>
            </a:r>
            <a:br>
              <a:rPr lang="id-ID" sz="2800" dirty="0"/>
            </a:br>
            <a:r>
              <a:rPr lang="sv-SE" sz="2800" dirty="0"/>
              <a:t>Adapun pengaruh negatif globalisasi ekonomi yang dapat menjadi ancaman</a:t>
            </a:r>
            <a:r>
              <a:rPr lang="id-ID" sz="2800" dirty="0"/>
              <a:t> kedaulatan Indonesia khususnya dalam </a:t>
            </a:r>
            <a:r>
              <a:rPr lang="id-ID" sz="2800" dirty="0">
                <a:solidFill>
                  <a:srgbClr val="FF0000"/>
                </a:solidFill>
              </a:rPr>
              <a:t>bidang ekonomi diantaranya:</a:t>
            </a:r>
            <a:br>
              <a:rPr lang="id-ID" sz="2800" dirty="0"/>
            </a:br>
            <a:r>
              <a:rPr lang="id-ID" sz="2800" dirty="0"/>
              <a:t>  </a:t>
            </a:r>
            <a:r>
              <a:rPr lang="en-US" sz="2800" dirty="0"/>
              <a:t> </a:t>
            </a:r>
            <a:r>
              <a:rPr lang="id-ID" sz="2800" dirty="0"/>
              <a:t>1) Indonesia akan </a:t>
            </a:r>
            <a:r>
              <a:rPr lang="id-ID" sz="2800" dirty="0">
                <a:solidFill>
                  <a:srgbClr val="FF0000"/>
                </a:solidFill>
              </a:rPr>
              <a:t>dibanjiri</a:t>
            </a:r>
            <a:r>
              <a:rPr lang="id-ID" sz="2800" dirty="0"/>
              <a:t> oleh barang-barang dari luar seiring</a:t>
            </a:r>
            <a:br>
              <a:rPr lang="id-ID" sz="2800" dirty="0"/>
            </a:br>
            <a:r>
              <a:rPr lang="id-ID" sz="2800" dirty="0"/>
              <a:t>       dengan adanya perdagangan bebas yang tidak mengenal </a:t>
            </a:r>
            <a:br>
              <a:rPr lang="id-ID" sz="2800" dirty="0"/>
            </a:br>
            <a:r>
              <a:rPr lang="id-ID" sz="2800" dirty="0"/>
              <a:t>        adanya batas-batas negara.</a:t>
            </a:r>
            <a:br>
              <a:rPr lang="id-ID" sz="2800" dirty="0"/>
            </a:br>
            <a:r>
              <a:rPr lang="id-ID" sz="2800" dirty="0"/>
              <a:t>   2)Cepat atau lambat perekonomian </a:t>
            </a:r>
            <a:r>
              <a:rPr lang="fi-FI" sz="2800" dirty="0"/>
              <a:t>negara kita akan </a:t>
            </a:r>
            <a:r>
              <a:rPr lang="fi-FI" sz="2800" dirty="0">
                <a:solidFill>
                  <a:srgbClr val="FF0000"/>
                </a:solidFill>
              </a:rPr>
              <a:t>dikuasai oleh</a:t>
            </a:r>
            <a:r>
              <a:rPr lang="id-ID" sz="2800" dirty="0">
                <a:solidFill>
                  <a:srgbClr val="FF0000"/>
                </a:solidFill>
              </a:rPr>
              <a:t>pihak asing</a:t>
            </a:r>
            <a:r>
              <a:rPr lang="id-ID" sz="2800" dirty="0"/>
              <a:t>, seiring dengan semakin mudahnya orang asing</a:t>
            </a:r>
            <a:br>
              <a:rPr lang="id-ID" sz="2800" dirty="0"/>
            </a:br>
            <a:r>
              <a:rPr lang="id-ID" sz="2800" dirty="0"/>
              <a:t>menanamkan modalnya diIndonesia, yang pada akhirnya</a:t>
            </a:r>
            <a:br>
              <a:rPr lang="id-ID" sz="2800" dirty="0"/>
            </a:br>
            <a:r>
              <a:rPr lang="id-ID" sz="2800" dirty="0"/>
              <a:t> mereka dapat mendikte atau menekan pemerintah atau</a:t>
            </a:r>
            <a:br>
              <a:rPr lang="id-ID" sz="2800" dirty="0"/>
            </a:br>
            <a:r>
              <a:rPr lang="id-ID" sz="2800" dirty="0"/>
              <a:t>bangsa kita. Dengan demikian bangsa kita akan dijajah secara</a:t>
            </a:r>
            <a:br>
              <a:rPr lang="id-ID" sz="2800" dirty="0"/>
            </a:br>
            <a:r>
              <a:rPr lang="id-ID" sz="2800" dirty="0"/>
              <a:t>ekonomi oleh negara investor.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a:t>3.Timbulnya kesenjangan sosial yang tajam sebagai </a:t>
            </a:r>
            <a:br>
              <a:rPr lang="id-ID" sz="2800" dirty="0"/>
            </a:br>
            <a:r>
              <a:rPr lang="id-ID" sz="2800" dirty="0"/>
              <a:t>     akibat dari adanya </a:t>
            </a:r>
            <a:r>
              <a:rPr lang="id-ID" sz="2800" dirty="0">
                <a:solidFill>
                  <a:srgbClr val="FF0000"/>
                </a:solidFill>
              </a:rPr>
              <a:t>persaingan bebas</a:t>
            </a:r>
            <a:br>
              <a:rPr lang="id-ID" sz="2800" dirty="0"/>
            </a:br>
            <a:r>
              <a:rPr lang="id-ID" sz="2800" dirty="0"/>
              <a:t>4. Sektor-sektor ekonomi rakyat yang diberikan subsidi semakin berkurang, </a:t>
            </a:r>
            <a:r>
              <a:rPr lang="nn-NO" sz="2800" dirty="0"/>
              <a:t>koperasi semakin sulit berkembang dan penyerapan tenaga kerja dengan</a:t>
            </a:r>
            <a:r>
              <a:rPr lang="id-ID" sz="2800" dirty="0"/>
              <a:t> </a:t>
            </a:r>
            <a:r>
              <a:rPr lang="sv-SE" sz="2800" dirty="0"/>
              <a:t>pola padat karya semakin ditinggalkan, sehingga angka pengangguran dan</a:t>
            </a:r>
            <a:r>
              <a:rPr lang="id-ID" sz="2800" dirty="0"/>
              <a:t> kemiskinan susah dikendalikan.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nn-NO" sz="3600" b="1" dirty="0">
                <a:solidFill>
                  <a:srgbClr val="FF0000"/>
                </a:solidFill>
              </a:rPr>
              <a:t>d. Ancaman di Bidang Sosial Budaya</a:t>
            </a:r>
            <a:br>
              <a:rPr lang="nn-NO" sz="2800" b="1" dirty="0"/>
            </a:br>
            <a:r>
              <a:rPr lang="id-ID" sz="2800" dirty="0"/>
              <a:t>Ancaman yang berdimensi sosial budaya dapat dibedakan atas ancaman </a:t>
            </a:r>
            <a:r>
              <a:rPr lang="it-IT" sz="2800" dirty="0"/>
              <a:t>dari dalam, dan ancaman dari luar. Ancaman dari dalam didorong oleh </a:t>
            </a:r>
            <a:r>
              <a:rPr lang="it-IT" sz="2800" dirty="0">
                <a:solidFill>
                  <a:srgbClr val="FF0000"/>
                </a:solidFill>
              </a:rPr>
              <a:t>isu-isu</a:t>
            </a:r>
            <a:r>
              <a:rPr lang="id-ID" sz="2800" dirty="0">
                <a:solidFill>
                  <a:srgbClr val="FF0000"/>
                </a:solidFill>
              </a:rPr>
              <a:t> </a:t>
            </a:r>
            <a:r>
              <a:rPr lang="sv-SE" sz="2800" dirty="0">
                <a:solidFill>
                  <a:srgbClr val="FF0000"/>
                </a:solidFill>
              </a:rPr>
              <a:t>kemiskinan, kebodohan, keterbelakangan, dan ketidakadilan</a:t>
            </a:r>
            <a:r>
              <a:rPr lang="sv-SE" sz="2800" dirty="0"/>
              <a:t>. Isu tersebut menjadi</a:t>
            </a:r>
            <a:br>
              <a:rPr lang="sv-SE" sz="2800" dirty="0"/>
            </a:br>
            <a:r>
              <a:rPr lang="id-ID" sz="2800" dirty="0"/>
              <a:t>titik pangkal timbulnya permasalahan, seperti </a:t>
            </a:r>
            <a:r>
              <a:rPr lang="id-ID" sz="2800" dirty="0">
                <a:solidFill>
                  <a:srgbClr val="FF0000"/>
                </a:solidFill>
              </a:rPr>
              <a:t>separatisme, terorisme, kekerasan, dan bencana akibat perbuatan manusia</a:t>
            </a:r>
            <a:r>
              <a:rPr lang="id-ID" sz="2800" dirty="0"/>
              <a:t>. Isu tersebut akan mengancam persatuan</a:t>
            </a:r>
            <a:br>
              <a:rPr lang="id-ID" sz="2800" dirty="0"/>
            </a:br>
            <a:r>
              <a:rPr lang="id-ID" sz="2800" dirty="0"/>
              <a:t>dan kesatuan bangsa, nasionalisme, dan patriotisme.</a:t>
            </a:r>
            <a:br>
              <a:rPr lang="id-ID" sz="2800" dirty="0"/>
            </a:br>
            <a:r>
              <a:rPr lang="id-ID" sz="2800" dirty="0">
                <a:solidFill>
                  <a:srgbClr val="00B0F0"/>
                </a:solidFill>
              </a:rPr>
              <a:t>Ancama</a:t>
            </a:r>
            <a:r>
              <a:rPr lang="id-ID" sz="2800" dirty="0"/>
              <a:t>n dari luar timbul sebagai akibat dari pengaruh negatif globalisasi, diantaranya adalah:</a:t>
            </a:r>
            <a:br>
              <a:rPr lang="id-ID" sz="2800" dirty="0"/>
            </a:br>
            <a:r>
              <a:rPr lang="id-ID" sz="2800" dirty="0"/>
              <a:t>1) Munculnya gaya hidup konsumtif dan selalu mengkonsumsi barang-barang dari luar negeri.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876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a:t>Lanjutan</a:t>
            </a:r>
            <a:br>
              <a:rPr lang="id-ID" sz="2800" dirty="0"/>
            </a:br>
            <a:br>
              <a:rPr lang="id-ID" sz="2800" dirty="0"/>
            </a:br>
            <a:r>
              <a:rPr lang="id-ID" sz="2800" dirty="0">
                <a:solidFill>
                  <a:schemeClr val="tx1"/>
                </a:solidFill>
              </a:rPr>
              <a:t>2. Munculnya </a:t>
            </a:r>
            <a:r>
              <a:rPr lang="id-ID" sz="2800" dirty="0"/>
              <a:t>sifat </a:t>
            </a:r>
            <a:r>
              <a:rPr lang="id-ID" sz="2800" b="1" i="1" dirty="0">
                <a:solidFill>
                  <a:srgbClr val="FF0000"/>
                </a:solidFill>
              </a:rPr>
              <a:t>hedonisme</a:t>
            </a:r>
            <a:r>
              <a:rPr lang="id-ID" sz="2800" i="1" dirty="0"/>
              <a:t>, yaitu kenikmatan pribadi dianggap sebagai </a:t>
            </a:r>
            <a:r>
              <a:rPr lang="id-ID" sz="2800" dirty="0"/>
              <a:t>suatu nilai hidup tertinggi. Hal ini membuat manusia suka memaksakan diri</a:t>
            </a:r>
            <a:br>
              <a:rPr lang="id-ID" sz="2800" dirty="0"/>
            </a:br>
            <a:r>
              <a:rPr lang="id-ID" sz="2800" dirty="0"/>
              <a:t>untuk mencapai kepuasan dan kenikmatan pribadinya tersebut, meskipun </a:t>
            </a:r>
            <a:r>
              <a:rPr lang="nn-NO" sz="2800" dirty="0"/>
              <a:t>harus melanggar norma-norma yang berlaku di masyarakat. Seperti mabukmabukan,</a:t>
            </a:r>
            <a:br>
              <a:rPr lang="nn-NO" sz="2800" dirty="0"/>
            </a:br>
            <a:r>
              <a:rPr lang="id-ID" sz="2800" dirty="0"/>
              <a:t>pergaulan bebas, foya-foya dan sebagainy</a:t>
            </a:r>
            <a:br>
              <a:rPr lang="id-ID" sz="2800" dirty="0"/>
            </a:br>
            <a:br>
              <a:rPr lang="id-ID" sz="2800" dirty="0"/>
            </a:br>
            <a:r>
              <a:rPr lang="id-ID" sz="2800" dirty="0"/>
              <a:t>3. Adanya sikap </a:t>
            </a:r>
            <a:r>
              <a:rPr lang="id-ID" sz="2800" b="1" dirty="0">
                <a:solidFill>
                  <a:srgbClr val="FF0000"/>
                </a:solidFill>
              </a:rPr>
              <a:t>individualisme</a:t>
            </a:r>
            <a:r>
              <a:rPr lang="id-ID" sz="2800" dirty="0"/>
              <a:t>, yaitu sikap selalu mementingkan diri sendiri</a:t>
            </a:r>
            <a:br>
              <a:rPr lang="id-ID" sz="2800" dirty="0"/>
            </a:br>
            <a:r>
              <a:rPr lang="id-ID" sz="2800" dirty="0"/>
              <a:t>serta memandang orang lain itu tidak ada dan tidak bermakna.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a:t>4. </a:t>
            </a:r>
            <a:r>
              <a:rPr lang="id-ID" sz="2800" dirty="0">
                <a:solidFill>
                  <a:schemeClr val="tx1"/>
                </a:solidFill>
              </a:rPr>
              <a:t>Muncu</a:t>
            </a:r>
            <a:r>
              <a:rPr lang="id-ID" sz="2800" dirty="0"/>
              <a:t>lnya gejala </a:t>
            </a:r>
            <a:r>
              <a:rPr lang="id-ID" sz="2800" b="1" i="1" dirty="0">
                <a:solidFill>
                  <a:srgbClr val="FF0000"/>
                </a:solidFill>
              </a:rPr>
              <a:t>westernisasi,</a:t>
            </a:r>
            <a:r>
              <a:rPr lang="id-ID" sz="2800" i="1" dirty="0"/>
              <a:t> yaitu gaya hidup yang selalu berorientasi </a:t>
            </a:r>
            <a:r>
              <a:rPr lang="sv-SE" sz="2800" dirty="0"/>
              <a:t>kepada budaya barat tanpa diseleksi terlebih dahulu, seperti meniru model</a:t>
            </a:r>
            <a:r>
              <a:rPr lang="id-ID" sz="2800" dirty="0"/>
              <a:t> pakain yang biasa dipakai orang-orang barat yang sebenarnya bertentangan</a:t>
            </a:r>
            <a:br>
              <a:rPr lang="id-ID" sz="2800" dirty="0"/>
            </a:br>
            <a:r>
              <a:rPr lang="sv-SE" sz="2800" dirty="0"/>
              <a:t>dengan nilai dan norma-norma yang berlaku misalnya memakai rok mini,</a:t>
            </a:r>
            <a:r>
              <a:rPr lang="id-ID" sz="2800" dirty="0"/>
              <a:t> lelaki memakai anting-anting dan sebagainya.</a:t>
            </a:r>
            <a:br>
              <a:rPr lang="id-ID" sz="2800" dirty="0"/>
            </a:br>
            <a:br>
              <a:rPr lang="id-ID" sz="2800" dirty="0"/>
            </a:br>
            <a:r>
              <a:rPr lang="id-ID" sz="2800" dirty="0"/>
              <a:t>5. </a:t>
            </a:r>
            <a:r>
              <a:rPr lang="id-ID" sz="2800" dirty="0">
                <a:solidFill>
                  <a:srgbClr val="FF0000"/>
                </a:solidFill>
              </a:rPr>
              <a:t>Semakin memudarnya semangat gotong royong</a:t>
            </a:r>
            <a:r>
              <a:rPr lang="id-ID" sz="2800" dirty="0"/>
              <a:t>, solidaritas, kepedulian dan kesetiakawanan sosial.</a:t>
            </a:r>
            <a:br>
              <a:rPr lang="id-ID" sz="2800" dirty="0"/>
            </a:br>
            <a:r>
              <a:rPr lang="id-ID" sz="2800" dirty="0"/>
              <a:t>6) Semakin lunturnya </a:t>
            </a:r>
            <a:r>
              <a:rPr lang="id-ID" sz="2800" dirty="0">
                <a:solidFill>
                  <a:srgbClr val="FF0000"/>
                </a:solidFill>
              </a:rPr>
              <a:t>nilai-nilai keagamaan </a:t>
            </a:r>
            <a:r>
              <a:rPr lang="id-ID" sz="2800" dirty="0"/>
              <a:t>dalam kehidupan bermasyarakat.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46076"/>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t-IT" sz="3200" b="1" dirty="0">
                <a:solidFill>
                  <a:srgbClr val="FF0000"/>
                </a:solidFill>
              </a:rPr>
              <a:t>B. Strategi dalam Mengatasi Berbagai Ancaman</a:t>
            </a:r>
            <a:br>
              <a:rPr lang="it-IT" sz="3200" b="1" dirty="0">
                <a:solidFill>
                  <a:srgbClr val="FF0000"/>
                </a:solidFill>
              </a:rPr>
            </a:br>
            <a:r>
              <a:rPr lang="id-ID" sz="3200" b="1" dirty="0">
                <a:solidFill>
                  <a:srgbClr val="FF0000"/>
                </a:solidFill>
              </a:rPr>
              <a:t>Dalam Membangun Integrasi Nasional</a:t>
            </a:r>
            <a:br>
              <a:rPr lang="id-ID" sz="2800" b="1" dirty="0"/>
            </a:br>
            <a:r>
              <a:rPr lang="it-IT" sz="2800" b="1" dirty="0"/>
              <a:t>1. Strategi dalam Mengatasi Ancaman Militer</a:t>
            </a:r>
            <a:br>
              <a:rPr lang="it-IT" sz="2800" b="1" dirty="0"/>
            </a:br>
            <a:r>
              <a:rPr lang="id-ID" sz="2800" dirty="0"/>
              <a:t>Ancaman militer akan sangat berbahaya apabila tidak diatasi. Oleh karena itu, harus diterapkan startegi yang tepat untuk mengatasinya. UUD Negara Republik</a:t>
            </a:r>
            <a:br>
              <a:rPr lang="id-ID" sz="2800" dirty="0"/>
            </a:br>
            <a:r>
              <a:rPr lang="it-IT" sz="2800" dirty="0"/>
              <a:t>Indonesia Tahun 1945 telah mengatur strategi pertahanan dan keamanan bangsa</a:t>
            </a:r>
            <a:r>
              <a:rPr lang="id-ID" sz="2800" dirty="0"/>
              <a:t> Indonesia dalam mengatasi ancaman militer tersebut. Pasal 30 ayat (1) sampai (5)</a:t>
            </a:r>
            <a:br>
              <a:rPr lang="id-ID" sz="2800" dirty="0"/>
            </a:br>
            <a:r>
              <a:rPr lang="id-ID" sz="2800" dirty="0"/>
              <a:t>UUD Negara Republik Indonesia Tahun 1945 yang menyatakan bahwa:</a:t>
            </a:r>
            <a:br>
              <a:rPr lang="id-ID" sz="2800" dirty="0"/>
            </a:br>
            <a:r>
              <a:rPr lang="id-ID" sz="2800" i="1" dirty="0"/>
              <a:t>(</a:t>
            </a:r>
            <a:r>
              <a:rPr lang="id-ID" sz="2800" i="1" dirty="0">
                <a:solidFill>
                  <a:srgbClr val="FF0000"/>
                </a:solidFill>
              </a:rPr>
              <a:t>1) Tiap-tiap warga negara </a:t>
            </a:r>
            <a:r>
              <a:rPr lang="id-ID" sz="2800" i="1" dirty="0"/>
              <a:t>berhak dan wajib ikut serta dalam usaha pertahanan</a:t>
            </a:r>
            <a:br>
              <a:rPr lang="id-ID" sz="2800" i="1" dirty="0"/>
            </a:br>
            <a:r>
              <a:rPr lang="id-ID" sz="2800" i="1" dirty="0"/>
              <a:t>dan keamanan negara.</a:t>
            </a:r>
            <a:endParaRPr lang="id-ID"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fi-FI" sz="2800" i="1" dirty="0"/>
              <a:t>(</a:t>
            </a:r>
            <a:r>
              <a:rPr lang="fi-FI" sz="2800" i="1" dirty="0">
                <a:solidFill>
                  <a:srgbClr val="FF0000"/>
                </a:solidFill>
              </a:rPr>
              <a:t>2) Usaha pertahanan</a:t>
            </a:r>
            <a:r>
              <a:rPr lang="fi-FI" sz="2800" i="1" dirty="0"/>
              <a:t> dan keamanan negara dilaksanakan melalui sistem</a:t>
            </a:r>
            <a:r>
              <a:rPr lang="id-ID" sz="2800" i="1" dirty="0"/>
              <a:t> </a:t>
            </a:r>
            <a:r>
              <a:rPr lang="fi-FI" sz="2800" i="1" dirty="0"/>
              <a:t>pertahanan dan keamanan rakyat semesta oleh Tentara Nasional Indonesia</a:t>
            </a:r>
            <a:br>
              <a:rPr lang="fi-FI" sz="2800" i="1" dirty="0"/>
            </a:br>
            <a:r>
              <a:rPr lang="id-ID" sz="2800" i="1" dirty="0"/>
              <a:t>dan Kepolisian Negara Indonesia Republik Indonesia, sebagai kekuatan </a:t>
            </a:r>
            <a:r>
              <a:rPr lang="fi-FI" sz="2800" i="1" dirty="0"/>
              <a:t>utama, dan rakyat, sebagai kekuatan pendukung.</a:t>
            </a:r>
            <a:br>
              <a:rPr lang="fi-FI" sz="2800" i="1" dirty="0"/>
            </a:br>
            <a:r>
              <a:rPr lang="id-ID" sz="2800" i="1" dirty="0"/>
              <a:t>(</a:t>
            </a:r>
            <a:r>
              <a:rPr lang="id-ID" sz="2800" i="1" dirty="0">
                <a:solidFill>
                  <a:srgbClr val="FF0000"/>
                </a:solidFill>
              </a:rPr>
              <a:t>3) Tentara Nasional </a:t>
            </a:r>
            <a:r>
              <a:rPr lang="id-ID" sz="2800" i="1" dirty="0"/>
              <a:t>Indonesia terdiri atas Angkatan Darat, Angkatan Laut dan Angkatan Udara sebagai alat negara bertugas mempertahankan, melindungi, dan memelihara keutuhan dan kedaulatan negara.</a:t>
            </a:r>
            <a:br>
              <a:rPr lang="id-ID" sz="2800" i="1" dirty="0"/>
            </a:br>
            <a:r>
              <a:rPr lang="id-ID" sz="2800" i="1" dirty="0"/>
              <a:t>(</a:t>
            </a:r>
            <a:r>
              <a:rPr lang="id-ID" sz="2800" i="1" dirty="0">
                <a:solidFill>
                  <a:srgbClr val="FF0000"/>
                </a:solidFill>
              </a:rPr>
              <a:t>4) Kepolisian Negara </a:t>
            </a:r>
            <a:r>
              <a:rPr lang="id-ID" sz="2800" i="1" dirty="0"/>
              <a:t>Republik Indonesia sebagai alat negara yang menjaga kemanan dan ketertiban masyarakat bertugas melindungi, mengayomi, </a:t>
            </a:r>
            <a:r>
              <a:rPr lang="fi-FI" sz="2800" i="1" dirty="0"/>
              <a:t>melayani masyarakat, serta menegakkan hukum.</a:t>
            </a:r>
            <a:endParaRPr lang="id-ID"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a:solidFill>
                  <a:srgbClr val="FF0000"/>
                </a:solidFill>
              </a:rPr>
              <a:t>Sistem pertahanan dan keamanan negara yang bersifat semesta bercirikan:</a:t>
            </a:r>
            <a:br>
              <a:rPr lang="id-ID" sz="2800" dirty="0"/>
            </a:br>
            <a:r>
              <a:rPr lang="fi-FI" sz="2800" dirty="0"/>
              <a:t>a. Kerakyatan, yaitu orientasi pertahanan dan kemanan negara diabdikan oleh</a:t>
            </a:r>
            <a:r>
              <a:rPr lang="id-ID" sz="2800" dirty="0"/>
              <a:t> dan untuk kepentingan seluruh rakyat.</a:t>
            </a:r>
            <a:br>
              <a:rPr lang="id-ID" sz="2800" dirty="0"/>
            </a:br>
            <a:r>
              <a:rPr lang="en-US" sz="2800" dirty="0"/>
              <a:t>b. </a:t>
            </a:r>
            <a:r>
              <a:rPr lang="en-US" sz="2800" dirty="0" err="1"/>
              <a:t>Kesemestaan</a:t>
            </a:r>
            <a:r>
              <a:rPr lang="en-US" sz="2800" b="1" i="1" dirty="0"/>
              <a:t>, </a:t>
            </a:r>
            <a:r>
              <a:rPr lang="en-US" sz="2800" b="1" i="1" dirty="0" err="1"/>
              <a:t>yaitu</a:t>
            </a:r>
            <a:r>
              <a:rPr lang="en-US" sz="2800" b="1" i="1" dirty="0"/>
              <a:t> </a:t>
            </a:r>
            <a:r>
              <a:rPr lang="en-US" sz="2800" b="1" i="1" dirty="0" err="1"/>
              <a:t>seluruh</a:t>
            </a:r>
            <a:r>
              <a:rPr lang="en-US" sz="2800" b="1" i="1" dirty="0"/>
              <a:t> </a:t>
            </a:r>
            <a:r>
              <a:rPr lang="en-US" sz="2800" b="1" i="1" dirty="0" err="1"/>
              <a:t>sumber</a:t>
            </a:r>
            <a:r>
              <a:rPr lang="en-US" sz="2800" b="1" i="1" dirty="0"/>
              <a:t> </a:t>
            </a:r>
            <a:r>
              <a:rPr lang="en-US" sz="2800" b="1" i="1" dirty="0" err="1"/>
              <a:t>daya</a:t>
            </a:r>
            <a:r>
              <a:rPr lang="en-US" sz="2800" b="1" i="1" dirty="0"/>
              <a:t> </a:t>
            </a:r>
            <a:r>
              <a:rPr lang="en-US" sz="2800" b="1" i="1" dirty="0" err="1"/>
              <a:t>nasional</a:t>
            </a:r>
            <a:r>
              <a:rPr lang="en-US" sz="2800" b="1" i="1" dirty="0"/>
              <a:t> </a:t>
            </a:r>
            <a:r>
              <a:rPr lang="en-US" sz="2800" b="1" i="1" dirty="0" err="1"/>
              <a:t>didayagunakan</a:t>
            </a:r>
            <a:r>
              <a:rPr lang="en-US" sz="2800" b="1" i="1" dirty="0"/>
              <a:t> </a:t>
            </a:r>
            <a:r>
              <a:rPr lang="en-US" sz="2800" b="1" i="1" dirty="0" err="1"/>
              <a:t>bagi</a:t>
            </a:r>
            <a:r>
              <a:rPr lang="en-US" sz="2800" b="1" i="1" dirty="0"/>
              <a:t> </a:t>
            </a:r>
            <a:r>
              <a:rPr lang="en-US" sz="2800" b="1" i="1" dirty="0" err="1"/>
              <a:t>upaya</a:t>
            </a:r>
            <a:r>
              <a:rPr lang="en-US" sz="2800" b="1" i="1" dirty="0"/>
              <a:t> </a:t>
            </a:r>
            <a:r>
              <a:rPr lang="id-ID" sz="2800" dirty="0"/>
              <a:t>pertahanan.</a:t>
            </a:r>
            <a:br>
              <a:rPr lang="id-ID" sz="2800" dirty="0"/>
            </a:br>
            <a:r>
              <a:rPr lang="id-ID" sz="2800" dirty="0"/>
              <a:t>c. Kewilayahan, yaitu gelar kekuatan pertahanan dilaksanakan secara menyebar di seluruh wilayah Negara Kesatuan Republik Indonesia, sesuai dengan</a:t>
            </a:r>
            <a:br>
              <a:rPr lang="id-ID" sz="2800" dirty="0"/>
            </a:br>
            <a:r>
              <a:rPr lang="id-ID" sz="2800" dirty="0"/>
              <a:t>kondisi geografis sebagai negara kepulauan.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t-IT" sz="2800" b="1" dirty="0">
                <a:solidFill>
                  <a:srgbClr val="FF0000"/>
                </a:solidFill>
              </a:rPr>
              <a:t>2. Strategi dalam Mengatasi Ancaman Non-Militer</a:t>
            </a:r>
            <a:br>
              <a:rPr lang="it-IT" sz="2800" b="1" dirty="0"/>
            </a:br>
            <a:r>
              <a:rPr lang="it-IT" sz="2800" dirty="0"/>
              <a:t>Seperti yang diungkapkan pada bagian sebelumnya, bahwa globalisasi telah</a:t>
            </a:r>
            <a:r>
              <a:rPr lang="id-ID" sz="2800" dirty="0"/>
              <a:t> berpengaruh kepada semua bidang kehidupan, diantaranya </a:t>
            </a:r>
            <a:r>
              <a:rPr lang="id-ID" sz="2800" dirty="0">
                <a:solidFill>
                  <a:srgbClr val="FF0000"/>
                </a:solidFill>
              </a:rPr>
              <a:t>dalam bidang politik,</a:t>
            </a:r>
            <a:br>
              <a:rPr lang="id-ID" sz="2800" dirty="0">
                <a:solidFill>
                  <a:srgbClr val="FF0000"/>
                </a:solidFill>
              </a:rPr>
            </a:br>
            <a:r>
              <a:rPr lang="id-ID" sz="2800" dirty="0">
                <a:solidFill>
                  <a:srgbClr val="FF0000"/>
                </a:solidFill>
              </a:rPr>
              <a:t>ekonomi, sosial budaya serta pertahanan dan keamanan. </a:t>
            </a:r>
            <a:r>
              <a:rPr lang="id-ID" sz="2800" dirty="0"/>
              <a:t>Hal tersebut membawa dampak bahwa ancaman yang dihadapi oleh Bangsa Indonesia dalam membangun</a:t>
            </a:r>
            <a:br>
              <a:rPr lang="id-ID" sz="2800" dirty="0"/>
            </a:br>
            <a:r>
              <a:rPr lang="id-ID" sz="2800" dirty="0"/>
              <a:t>integrasi nasional tidak hanya bersifat militer, tetapi ancaman non-militer pun tidak kalah bahanya.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br>
              <a:rPr lang="id-ID" sz="2800" b="1" dirty="0"/>
            </a:br>
            <a:br>
              <a:rPr lang="id-ID" sz="2800" b="1" dirty="0"/>
            </a:br>
            <a:br>
              <a:rPr lang="id-ID" sz="2800" b="1" dirty="0"/>
            </a:br>
            <a:r>
              <a:rPr lang="it-IT" sz="2800" b="1" dirty="0">
                <a:solidFill>
                  <a:srgbClr val="FF0000"/>
                </a:solidFill>
              </a:rPr>
              <a:t>a. Strategi Mengatasi Ancaman di Bidang Ideologi dan Politik</a:t>
            </a:r>
            <a:br>
              <a:rPr lang="it-IT" sz="2800" b="1" dirty="0"/>
            </a:br>
            <a:r>
              <a:rPr lang="sv-SE" sz="2800" dirty="0"/>
              <a:t>Ada empat hal yang selalu dikedepankan oleh globalisasi dalam bidang</a:t>
            </a:r>
            <a:r>
              <a:rPr lang="id-ID" sz="2800" dirty="0"/>
              <a:t> ideologi dan politik, yaitu </a:t>
            </a:r>
            <a:r>
              <a:rPr lang="id-ID" sz="2800" i="1" dirty="0">
                <a:solidFill>
                  <a:srgbClr val="FF0000"/>
                </a:solidFill>
              </a:rPr>
              <a:t>demokratisasi, kebebasan, keterbukaan dan hak asasi manusia</a:t>
            </a:r>
            <a:br>
              <a:rPr lang="id-ID" sz="2800" i="1" dirty="0"/>
            </a:br>
            <a:br>
              <a:rPr lang="id-ID" sz="2800" i="1" dirty="0"/>
            </a:br>
            <a:r>
              <a:rPr lang="id-ID" sz="2800" dirty="0"/>
              <a:t> Bangsa Indonesia harus mempu menunjukkan eksistensinya sebagai negara yang kuat dan mandiri, namun tidak meninggalkan kemitraan dan kerjasama dengan negara-negara lain dalam hubungan yang </a:t>
            </a:r>
            <a:r>
              <a:rPr lang="id-ID" sz="2800" dirty="0">
                <a:solidFill>
                  <a:srgbClr val="FF0000"/>
                </a:solidFill>
              </a:rPr>
              <a:t>seimbang, saling menguntungkan, saling menghormati dan menghargai hak dan kewajiban masing-masing </a:t>
            </a:r>
            <a:br>
              <a:rPr lang="id-ID" sz="2800" i="1" dirty="0"/>
            </a:br>
            <a:br>
              <a:rPr lang="id-ID" sz="2800" i="1" dirty="0"/>
            </a:br>
            <a:br>
              <a:rPr lang="id-ID" sz="2800" i="1" dirty="0"/>
            </a:br>
            <a:br>
              <a:rPr lang="id-ID" sz="2800" i="1" dirty="0"/>
            </a:br>
            <a:br>
              <a:rPr lang="id-ID" sz="2800" i="1" dirty="0"/>
            </a:br>
            <a:br>
              <a:rPr lang="id-ID" sz="2800" i="1" dirty="0"/>
            </a:br>
            <a:br>
              <a:rPr lang="id-ID" sz="2800" i="1" dirty="0"/>
            </a:br>
            <a:endParaRPr lang="id-ID"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a:t>Lanjutannya</a:t>
            </a:r>
            <a:br>
              <a:rPr lang="id-ID" sz="2800" dirty="0"/>
            </a:br>
            <a:br>
              <a:rPr lang="id-ID" sz="2800" dirty="0"/>
            </a:br>
            <a:r>
              <a:rPr lang="id-ID" sz="3200" b="1" dirty="0">
                <a:solidFill>
                  <a:srgbClr val="FF0000"/>
                </a:solidFill>
              </a:rPr>
              <a:t>Untuk mencapai hal tersebut, bangsa Indonesia harus segera mewujudkan hal-hal sebagai berikut:</a:t>
            </a:r>
            <a:br>
              <a:rPr lang="id-ID" sz="2800" dirty="0"/>
            </a:br>
            <a:r>
              <a:rPr lang="id-ID" sz="2800" dirty="0"/>
              <a:t>1) Mengembangkan demokrasi politik.</a:t>
            </a:r>
            <a:br>
              <a:rPr lang="id-ID" sz="2800" dirty="0"/>
            </a:br>
            <a:r>
              <a:rPr lang="id-ID" sz="2800" dirty="0"/>
              <a:t>2) Mengaktifkan masyarakat sipil dalam arena politik.</a:t>
            </a:r>
            <a:br>
              <a:rPr lang="id-ID" sz="2800" dirty="0"/>
            </a:br>
            <a:r>
              <a:rPr lang="id-ID" sz="2800" dirty="0"/>
              <a:t>3) Mengadakan reformasi lembaga-lembaga politik agar menjalankan fungsi </a:t>
            </a:r>
            <a:r>
              <a:rPr lang="es-ES" sz="2800" dirty="0"/>
              <a:t>dan </a:t>
            </a:r>
            <a:r>
              <a:rPr lang="es-ES" sz="2800" dirty="0" err="1"/>
              <a:t>peranannya</a:t>
            </a:r>
            <a:r>
              <a:rPr lang="es-ES" sz="2800" dirty="0"/>
              <a:t> secara </a:t>
            </a:r>
            <a:r>
              <a:rPr lang="es-ES" sz="2800" dirty="0" err="1"/>
              <a:t>baik</a:t>
            </a:r>
            <a:r>
              <a:rPr lang="es-ES" sz="2800" dirty="0"/>
              <a:t> dan </a:t>
            </a:r>
            <a:r>
              <a:rPr lang="es-ES" sz="2800" dirty="0" err="1"/>
              <a:t>benar</a:t>
            </a:r>
            <a:r>
              <a:rPr lang="es-ES" sz="2800" dirty="0"/>
              <a:t>.</a:t>
            </a:r>
            <a:br>
              <a:rPr lang="es-ES" sz="2800" dirty="0"/>
            </a:br>
            <a:r>
              <a:rPr lang="id-ID" sz="2800" dirty="0"/>
              <a:t>4) Memperkuat kepercayaan rakyat dengan cara menegakkan pemerintahan yang bersih dan berwibawa.</a:t>
            </a:r>
            <a:br>
              <a:rPr lang="id-ID" sz="2800" dirty="0"/>
            </a:br>
            <a:r>
              <a:rPr lang="id-ID" sz="2800" dirty="0"/>
              <a:t>5) Menegakkan supremasi hukum.</a:t>
            </a:r>
            <a:br>
              <a:rPr lang="id-ID" sz="2800" dirty="0"/>
            </a:br>
            <a:r>
              <a:rPr lang="id-ID" sz="2800" dirty="0"/>
              <a:t>6) Memperkuat posisi Indonesia dalam kancah politik internasional.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t-IT" sz="2800" b="1" dirty="0">
                <a:solidFill>
                  <a:srgbClr val="FF0000"/>
                </a:solidFill>
              </a:rPr>
              <a:t>b. Strategi Mengatasi Ancaman di Bidang Ekonomi</a:t>
            </a:r>
            <a:br>
              <a:rPr lang="it-IT" sz="2800" b="1" dirty="0"/>
            </a:br>
            <a:r>
              <a:rPr lang="id-ID" sz="2800" dirty="0"/>
              <a:t>Sebenarnya sebelum menyentuh bidang politik, globalisasi lebih dahulu terjadi pada bidang ekonomi Kenyataan yang terjadi, globalisasi ekonomi lebih </a:t>
            </a:r>
            <a:r>
              <a:rPr lang="id-ID" sz="2800" dirty="0">
                <a:solidFill>
                  <a:srgbClr val="FF0000"/>
                </a:solidFill>
              </a:rPr>
              <a:t>dikendalikan oleh negaranegara</a:t>
            </a:r>
            <a:br>
              <a:rPr lang="id-ID" sz="2800" dirty="0">
                <a:solidFill>
                  <a:srgbClr val="FF0000"/>
                </a:solidFill>
              </a:rPr>
            </a:br>
            <a:r>
              <a:rPr lang="id-ID" sz="2800" dirty="0">
                <a:solidFill>
                  <a:srgbClr val="FF0000"/>
                </a:solidFill>
              </a:rPr>
              <a:t>maju</a:t>
            </a:r>
            <a:r>
              <a:rPr lang="id-ID" sz="2800" dirty="0"/>
              <a:t>. Sementara negara-negara berkembang kurang diberi ruang dan kesempatan untuk memperkuat perekonomiannya. Negara-negara berkembang semacam Indonesia lebih sering dijadikan </a:t>
            </a:r>
            <a:r>
              <a:rPr lang="id-ID" sz="2800" dirty="0">
                <a:solidFill>
                  <a:srgbClr val="FF0000"/>
                </a:solidFill>
              </a:rPr>
              <a:t>objek yang hanya bertugas melaksanakan keinginan-keinginan negara maju. </a:t>
            </a:r>
            <a:br>
              <a:rPr lang="id-ID" sz="2800" dirty="0"/>
            </a:br>
            <a:br>
              <a:rPr lang="id-ID" sz="2800" dirty="0"/>
            </a:br>
            <a:r>
              <a:rPr lang="id-ID" sz="2800" dirty="0"/>
              <a:t>Keberadaan lembaga-lembaga ekonomi dunia</a:t>
            </a:r>
            <a:br>
              <a:rPr lang="id-ID" sz="2800" dirty="0"/>
            </a:br>
            <a:r>
              <a:rPr lang="en-US" sz="2800" dirty="0" err="1"/>
              <a:t>seperti</a:t>
            </a:r>
            <a:r>
              <a:rPr lang="en-US" sz="2800" dirty="0"/>
              <a:t> IMF </a:t>
            </a:r>
            <a:r>
              <a:rPr lang="en-US" sz="2800" i="1" dirty="0"/>
              <a:t>(International Monetary Fund), Bank </a:t>
            </a:r>
            <a:r>
              <a:rPr lang="en-US" sz="2800" i="1" dirty="0" err="1"/>
              <a:t>Dunia</a:t>
            </a:r>
            <a:r>
              <a:rPr lang="en-US" sz="2800" i="1" dirty="0"/>
              <a:t> (World Bank) </a:t>
            </a:r>
            <a:r>
              <a:rPr lang="en-US" sz="2800" i="1" dirty="0" err="1"/>
              <a:t>dan</a:t>
            </a:r>
            <a:r>
              <a:rPr lang="en-US" sz="2800" i="1" dirty="0"/>
              <a:t> WTO</a:t>
            </a:r>
            <a:r>
              <a:rPr lang="id-ID" sz="2800" i="1" dirty="0"/>
              <a:t> (World Trade Organization) belum sepenuhnya memihak kepentingan negaranegara </a:t>
            </a:r>
            <a:r>
              <a:rPr lang="id-ID" sz="2800" dirty="0"/>
              <a:t>berkembang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100" b="1" dirty="0">
                <a:solidFill>
                  <a:srgbClr val="FF0000"/>
                </a:solidFill>
              </a:rPr>
              <a:t>Sistem ekonomi kerakyatan</a:t>
            </a:r>
            <a:br>
              <a:rPr lang="id-ID" sz="2800" dirty="0"/>
            </a:br>
            <a:r>
              <a:rPr lang="id-ID" sz="2800" dirty="0"/>
              <a:t>merupakan senjata ampuh untuk melumpuhkan ancaman di</a:t>
            </a:r>
            <a:br>
              <a:rPr lang="id-ID" sz="2800" dirty="0"/>
            </a:br>
            <a:r>
              <a:rPr lang="id-ID" sz="2800" dirty="0"/>
              <a:t>bidang ekonomi dan memperkuat kemandirian bangsa kita dalam</a:t>
            </a:r>
            <a:br>
              <a:rPr lang="id-ID" sz="2800" dirty="0"/>
            </a:br>
            <a:r>
              <a:rPr lang="id-ID" sz="2800" dirty="0"/>
              <a:t>semua hal. Untuk mewujudkan </a:t>
            </a:r>
            <a:r>
              <a:rPr lang="sv-SE" sz="2800" dirty="0"/>
              <a:t>hal tersebut, perlu kiranya segera</a:t>
            </a:r>
            <a:br>
              <a:rPr lang="sv-SE" sz="2800" dirty="0"/>
            </a:br>
            <a:r>
              <a:rPr lang="id-ID" sz="2800" dirty="0"/>
              <a:t>diwujudkan hal-hal di bawah ini:</a:t>
            </a:r>
            <a:br>
              <a:rPr lang="id-ID" sz="2800" dirty="0"/>
            </a:br>
            <a:r>
              <a:rPr lang="id-ID" sz="2800" dirty="0">
                <a:solidFill>
                  <a:srgbClr val="FF0000"/>
                </a:solidFill>
              </a:rPr>
              <a:t>1) Sistem ekonomi </a:t>
            </a:r>
            <a:r>
              <a:rPr lang="id-ID" sz="2800" dirty="0"/>
              <a:t>dikembangkan untuk memperkuat produksi</a:t>
            </a:r>
            <a:br>
              <a:rPr lang="id-ID" sz="2800" dirty="0"/>
            </a:br>
            <a:r>
              <a:rPr lang="id-ID" sz="2800" dirty="0"/>
              <a:t>domestik</a:t>
            </a:r>
            <a:r>
              <a:rPr lang="en-US" sz="2800" dirty="0"/>
              <a:t> (</a:t>
            </a:r>
            <a:r>
              <a:rPr lang="en-US" sz="2800" dirty="0" err="1"/>
              <a:t>bersifat</a:t>
            </a:r>
            <a:r>
              <a:rPr lang="en-US" sz="2800" dirty="0"/>
              <a:t> </a:t>
            </a:r>
            <a:r>
              <a:rPr lang="en-US" sz="2800" dirty="0" err="1"/>
              <a:t>rumah</a:t>
            </a:r>
            <a:r>
              <a:rPr lang="en-US" sz="2800" dirty="0"/>
              <a:t> </a:t>
            </a:r>
            <a:r>
              <a:rPr lang="en-US" sz="2800" dirty="0" err="1"/>
              <a:t>tangga</a:t>
            </a:r>
            <a:r>
              <a:rPr lang="en-US" sz="2800" dirty="0"/>
              <a:t>)</a:t>
            </a:r>
            <a:r>
              <a:rPr lang="id-ID" sz="2800" dirty="0"/>
              <a:t> untuk pasar dalam negeri, sehingga memperkuat</a:t>
            </a:r>
            <a:r>
              <a:rPr lang="en-US" sz="2800" dirty="0"/>
              <a:t> </a:t>
            </a:r>
            <a:r>
              <a:rPr lang="id-ID" sz="2800" dirty="0"/>
              <a:t>perekonomian rakyat.</a:t>
            </a:r>
            <a:br>
              <a:rPr lang="id-ID" sz="2800" dirty="0"/>
            </a:br>
            <a:r>
              <a:rPr lang="id-ID" sz="2800" dirty="0"/>
              <a:t>2) Pertanian dijadikan prioritas</a:t>
            </a:r>
            <a:br>
              <a:rPr lang="id-ID" sz="2800" dirty="0"/>
            </a:br>
            <a:r>
              <a:rPr lang="id-ID" sz="2800" dirty="0"/>
              <a:t>utama, karena mayoritas penduduk Indonesia</a:t>
            </a:r>
            <a:br>
              <a:rPr lang="id-ID" sz="2800" dirty="0"/>
            </a:br>
            <a:r>
              <a:rPr lang="id-ID" sz="2800" dirty="0"/>
              <a:t>bermata pencaharian sebagai petani. Industri-industri haruslah menggunakan bahan baku dari dalam </a:t>
            </a:r>
            <a:r>
              <a:rPr lang="sv-SE" sz="2800" dirty="0"/>
              <a:t>negeri, sehingga tidak tergantung impor dari luar negeri.</a:t>
            </a:r>
            <a:endParaRPr lang="id-ID"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6522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txBody>
          <a:bodyPr>
            <a:normAutofit/>
          </a:bodyPr>
          <a:lstStyle/>
          <a:p>
            <a:pPr algn="l"/>
            <a:endParaRPr lang="id-ID" sz="2800" dirty="0"/>
          </a:p>
        </p:txBody>
      </p:sp>
      <p:pic>
        <p:nvPicPr>
          <p:cNvPr id="1026" name="Picture 2"/>
          <p:cNvPicPr>
            <a:picLocks noChangeAspect="1" noChangeArrowheads="1"/>
          </p:cNvPicPr>
          <p:nvPr/>
        </p:nvPicPr>
        <p:blipFill>
          <a:blip r:embed="rId2" cstate="print"/>
          <a:srcRect/>
          <a:stretch>
            <a:fillRect/>
          </a:stretch>
        </p:blipFill>
        <p:spPr bwMode="auto">
          <a:xfrm>
            <a:off x="762000" y="571500"/>
            <a:ext cx="7620000" cy="5715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b="1" dirty="0" err="1">
                <a:solidFill>
                  <a:srgbClr val="FF0000"/>
                </a:solidFill>
              </a:rPr>
              <a:t>Peran</a:t>
            </a:r>
            <a:r>
              <a:rPr lang="en-US" sz="2800" b="1" dirty="0">
                <a:solidFill>
                  <a:srgbClr val="FF0000"/>
                </a:solidFill>
              </a:rPr>
              <a:t> </a:t>
            </a:r>
            <a:r>
              <a:rPr lang="en-US" sz="2800" b="1" dirty="0" err="1">
                <a:solidFill>
                  <a:srgbClr val="FF0000"/>
                </a:solidFill>
              </a:rPr>
              <a:t>serta</a:t>
            </a:r>
            <a:r>
              <a:rPr lang="en-US" sz="2800" b="1" dirty="0">
                <a:solidFill>
                  <a:srgbClr val="FF0000"/>
                </a:solidFill>
              </a:rPr>
              <a:t> </a:t>
            </a:r>
            <a:r>
              <a:rPr lang="en-US" sz="2800" b="1" dirty="0" err="1">
                <a:solidFill>
                  <a:srgbClr val="FF0000"/>
                </a:solidFill>
              </a:rPr>
              <a:t>masyarakat</a:t>
            </a:r>
            <a:r>
              <a:rPr lang="en-US" sz="2800" b="1" dirty="0">
                <a:solidFill>
                  <a:srgbClr val="FF0000"/>
                </a:solidFill>
              </a:rPr>
              <a:t> </a:t>
            </a:r>
            <a:r>
              <a:rPr lang="en-US" sz="2800" b="1" dirty="0" err="1">
                <a:solidFill>
                  <a:srgbClr val="FF0000"/>
                </a:solidFill>
              </a:rPr>
              <a:t>untuk</a:t>
            </a:r>
            <a:r>
              <a:rPr lang="en-US" sz="2800" b="1" dirty="0">
                <a:solidFill>
                  <a:srgbClr val="FF0000"/>
                </a:solidFill>
              </a:rPr>
              <a:t> </a:t>
            </a:r>
            <a:r>
              <a:rPr lang="en-US" sz="2800" b="1" dirty="0" err="1">
                <a:solidFill>
                  <a:srgbClr val="FF0000"/>
                </a:solidFill>
              </a:rPr>
              <a:t>mengatasi</a:t>
            </a:r>
            <a:r>
              <a:rPr lang="en-US" sz="2800" b="1" dirty="0">
                <a:solidFill>
                  <a:srgbClr val="FF0000"/>
                </a:solidFill>
              </a:rPr>
              <a:t> </a:t>
            </a:r>
            <a:r>
              <a:rPr lang="en-US" sz="2800" b="1" dirty="0" err="1">
                <a:solidFill>
                  <a:srgbClr val="FF0000"/>
                </a:solidFill>
              </a:rPr>
              <a:t>berbagai</a:t>
            </a:r>
            <a:r>
              <a:rPr lang="en-US" sz="2800" b="1" dirty="0">
                <a:solidFill>
                  <a:srgbClr val="FF0000"/>
                </a:solidFill>
              </a:rPr>
              <a:t> </a:t>
            </a:r>
            <a:r>
              <a:rPr lang="en-US" sz="2800" b="1" dirty="0" err="1">
                <a:solidFill>
                  <a:srgbClr val="FF0000"/>
                </a:solidFill>
              </a:rPr>
              <a:t>ancaman</a:t>
            </a:r>
            <a:r>
              <a:rPr lang="en-US" sz="2800" b="1" dirty="0">
                <a:solidFill>
                  <a:srgbClr val="FF0000"/>
                </a:solidFill>
              </a:rPr>
              <a:t> </a:t>
            </a:r>
            <a:r>
              <a:rPr lang="en-US" sz="2800" b="1" dirty="0" err="1">
                <a:solidFill>
                  <a:srgbClr val="FF0000"/>
                </a:solidFill>
              </a:rPr>
              <a:t>dalam</a:t>
            </a:r>
            <a:r>
              <a:rPr lang="en-US" sz="2800" b="1" dirty="0">
                <a:solidFill>
                  <a:srgbClr val="FF0000"/>
                </a:solidFill>
              </a:rPr>
              <a:t> </a:t>
            </a:r>
            <a:r>
              <a:rPr lang="en-US" sz="2800" b="1" dirty="0" err="1">
                <a:solidFill>
                  <a:srgbClr val="FF0000"/>
                </a:solidFill>
              </a:rPr>
              <a:t>membangun</a:t>
            </a:r>
            <a:r>
              <a:rPr lang="en-US" sz="2800" b="1" dirty="0">
                <a:solidFill>
                  <a:srgbClr val="FF0000"/>
                </a:solidFill>
              </a:rPr>
              <a:t> </a:t>
            </a:r>
            <a:r>
              <a:rPr lang="en-US" sz="2800" b="1" dirty="0" err="1">
                <a:solidFill>
                  <a:srgbClr val="FF0000"/>
                </a:solidFill>
              </a:rPr>
              <a:t>integrasi</a:t>
            </a:r>
            <a:r>
              <a:rPr lang="en-US" sz="2800" b="1" dirty="0">
                <a:solidFill>
                  <a:srgbClr val="FF0000"/>
                </a:solidFill>
              </a:rPr>
              <a:t> </a:t>
            </a:r>
            <a:r>
              <a:rPr lang="en-US" sz="2800" b="1" dirty="0" err="1">
                <a:solidFill>
                  <a:srgbClr val="FF0000"/>
                </a:solidFill>
              </a:rPr>
              <a:t>nasional</a:t>
            </a:r>
            <a:r>
              <a:rPr lang="en-US" sz="2800" b="1" dirty="0">
                <a:solidFill>
                  <a:srgbClr val="FF0000"/>
                </a:solidFill>
              </a:rPr>
              <a:t> </a:t>
            </a:r>
            <a:r>
              <a:rPr lang="en-US" sz="2800" b="1" dirty="0" err="1">
                <a:solidFill>
                  <a:srgbClr val="FF0000"/>
                </a:solidFill>
              </a:rPr>
              <a:t>sbb</a:t>
            </a:r>
            <a:r>
              <a:rPr lang="en-US" sz="2800" b="1" dirty="0">
                <a:solidFill>
                  <a:srgbClr val="FF0000"/>
                </a:solidFill>
              </a:rPr>
              <a:t>:</a:t>
            </a:r>
            <a:br>
              <a:rPr lang="en-US" sz="2800" dirty="0"/>
            </a:br>
            <a:r>
              <a:rPr lang="en-US" sz="2800" dirty="0"/>
              <a:t>1.tidak </a:t>
            </a:r>
            <a:r>
              <a:rPr lang="en-US" sz="2800" dirty="0" err="1"/>
              <a:t>membeda-bedakan</a:t>
            </a:r>
            <a:r>
              <a:rPr lang="en-US" sz="2800" dirty="0"/>
              <a:t>  </a:t>
            </a:r>
            <a:r>
              <a:rPr lang="en-US" sz="2800" dirty="0" err="1"/>
              <a:t>keberagaman</a:t>
            </a:r>
            <a:r>
              <a:rPr lang="en-US" sz="2800" dirty="0"/>
              <a:t> </a:t>
            </a:r>
            <a:r>
              <a:rPr lang="en-US" sz="2800" dirty="0" err="1"/>
              <a:t>seperti</a:t>
            </a:r>
            <a:r>
              <a:rPr lang="en-US" sz="2800" dirty="0"/>
              <a:t> </a:t>
            </a:r>
            <a:r>
              <a:rPr lang="en-US" sz="2800" dirty="0" err="1"/>
              <a:t>suku</a:t>
            </a:r>
            <a:br>
              <a:rPr lang="en-US" sz="2800" dirty="0"/>
            </a:br>
            <a:r>
              <a:rPr lang="en-US" sz="2800" dirty="0"/>
              <a:t>     </a:t>
            </a:r>
            <a:r>
              <a:rPr lang="en-US" sz="2800" dirty="0" err="1"/>
              <a:t>atau</a:t>
            </a:r>
            <a:r>
              <a:rPr lang="en-US" sz="2800" dirty="0"/>
              <a:t> </a:t>
            </a:r>
            <a:r>
              <a:rPr lang="en-US" sz="2800" dirty="0" err="1"/>
              <a:t>derah</a:t>
            </a:r>
            <a:r>
              <a:rPr lang="en-US" sz="2800" dirty="0"/>
              <a:t>.</a:t>
            </a:r>
            <a:br>
              <a:rPr lang="en-US" sz="2800" dirty="0"/>
            </a:br>
            <a:r>
              <a:rPr lang="en-US" sz="2800" dirty="0"/>
              <a:t>2.menjalankan </a:t>
            </a:r>
            <a:r>
              <a:rPr lang="en-US" sz="2800" dirty="0" err="1"/>
              <a:t>ibadah</a:t>
            </a:r>
            <a:r>
              <a:rPr lang="en-US" sz="2800" dirty="0"/>
              <a:t> </a:t>
            </a:r>
            <a:r>
              <a:rPr lang="en-US" sz="2800" dirty="0" err="1"/>
              <a:t>sesusai</a:t>
            </a:r>
            <a:r>
              <a:rPr lang="en-US" sz="2800" dirty="0"/>
              <a:t> </a:t>
            </a:r>
            <a:r>
              <a:rPr lang="en-US" sz="2800" dirty="0" err="1"/>
              <a:t>dengan</a:t>
            </a:r>
            <a:r>
              <a:rPr lang="en-US" sz="2800" dirty="0"/>
              <a:t> </a:t>
            </a:r>
            <a:r>
              <a:rPr lang="en-US" sz="2800" dirty="0" err="1"/>
              <a:t>keyakinan</a:t>
            </a:r>
            <a:r>
              <a:rPr lang="en-US" sz="2800" dirty="0"/>
              <a:t> </a:t>
            </a:r>
            <a:r>
              <a:rPr lang="en-US" sz="2800" dirty="0" err="1"/>
              <a:t>dan</a:t>
            </a:r>
            <a:r>
              <a:rPr lang="en-US" sz="2800" dirty="0"/>
              <a:t> </a:t>
            </a:r>
            <a:br>
              <a:rPr lang="en-US" sz="2800" dirty="0"/>
            </a:br>
            <a:r>
              <a:rPr lang="en-US" sz="2800" dirty="0"/>
              <a:t>   agama yang </a:t>
            </a:r>
            <a:r>
              <a:rPr lang="en-US" sz="2800" dirty="0" err="1"/>
              <a:t>di</a:t>
            </a:r>
            <a:r>
              <a:rPr lang="en-US" sz="2800" dirty="0"/>
              <a:t> </a:t>
            </a:r>
            <a:r>
              <a:rPr lang="en-US" sz="2800" dirty="0" err="1"/>
              <a:t>anutnya</a:t>
            </a:r>
            <a:br>
              <a:rPr lang="en-US" sz="2800" dirty="0"/>
            </a:br>
            <a:r>
              <a:rPr lang="en-US" sz="2800" dirty="0"/>
              <a:t>3.membangun </a:t>
            </a:r>
            <a:r>
              <a:rPr lang="en-US" sz="2800" dirty="0" err="1"/>
              <a:t>kesadaran</a:t>
            </a:r>
            <a:r>
              <a:rPr lang="en-US" sz="2800" dirty="0"/>
              <a:t> </a:t>
            </a:r>
            <a:r>
              <a:rPr lang="en-US" sz="2800" dirty="0" err="1"/>
              <a:t>akan</a:t>
            </a:r>
            <a:r>
              <a:rPr lang="en-US" sz="2800" dirty="0"/>
              <a:t> </a:t>
            </a:r>
            <a:r>
              <a:rPr lang="en-US" sz="2800" dirty="0" err="1"/>
              <a:t>pentingnya</a:t>
            </a:r>
            <a:r>
              <a:rPr lang="en-US" sz="2800" dirty="0"/>
              <a:t> </a:t>
            </a:r>
            <a:r>
              <a:rPr lang="en-US" sz="2800" dirty="0" err="1"/>
              <a:t>integrasi</a:t>
            </a:r>
            <a:br>
              <a:rPr lang="en-US" sz="2800" dirty="0"/>
            </a:br>
            <a:r>
              <a:rPr lang="en-US" sz="2800" dirty="0"/>
              <a:t>     </a:t>
            </a:r>
            <a:r>
              <a:rPr lang="en-US" sz="2800" dirty="0" err="1"/>
              <a:t>nasional</a:t>
            </a:r>
            <a:br>
              <a:rPr lang="en-US" sz="2800" dirty="0"/>
            </a:br>
            <a:r>
              <a:rPr lang="en-US" sz="2800" dirty="0"/>
              <a:t>4.melakukan </a:t>
            </a:r>
            <a:r>
              <a:rPr lang="en-US" sz="2800" dirty="0" err="1"/>
              <a:t>gotong-royong</a:t>
            </a:r>
            <a:r>
              <a:rPr lang="en-US" sz="2800" dirty="0"/>
              <a:t> </a:t>
            </a:r>
            <a:r>
              <a:rPr lang="en-US" sz="2800" dirty="0" err="1"/>
              <a:t>dalam</a:t>
            </a:r>
            <a:r>
              <a:rPr lang="en-US" sz="2800" dirty="0"/>
              <a:t> </a:t>
            </a:r>
            <a:r>
              <a:rPr lang="en-US" sz="2800" dirty="0" err="1"/>
              <a:t>rangka</a:t>
            </a:r>
            <a:r>
              <a:rPr lang="en-US" sz="2800" dirty="0"/>
              <a:t> </a:t>
            </a:r>
            <a:r>
              <a:rPr lang="en-US" sz="2800" dirty="0" err="1"/>
              <a:t>peningkatan</a:t>
            </a:r>
            <a:r>
              <a:rPr lang="en-US" sz="2800" dirty="0"/>
              <a:t> </a:t>
            </a:r>
            <a:br>
              <a:rPr lang="en-US" sz="2800" dirty="0"/>
            </a:br>
            <a:r>
              <a:rPr lang="en-US" sz="2800" dirty="0"/>
              <a:t>     </a:t>
            </a:r>
            <a:r>
              <a:rPr lang="en-US" sz="2800" dirty="0" err="1"/>
              <a:t>kesadaran</a:t>
            </a:r>
            <a:r>
              <a:rPr lang="en-US" sz="2800" dirty="0"/>
              <a:t> </a:t>
            </a:r>
            <a:r>
              <a:rPr lang="en-US" sz="2800" dirty="0" err="1"/>
              <a:t>bermasy,berbangsa</a:t>
            </a:r>
            <a:r>
              <a:rPr lang="en-US" sz="2800" dirty="0"/>
              <a:t> </a:t>
            </a:r>
            <a:r>
              <a:rPr lang="en-US" sz="2800" dirty="0" err="1"/>
              <a:t>dan</a:t>
            </a:r>
            <a:r>
              <a:rPr lang="en-US" sz="2800" dirty="0"/>
              <a:t> </a:t>
            </a:r>
            <a:r>
              <a:rPr lang="en-US" sz="2800" dirty="0" err="1"/>
              <a:t>bernegara</a:t>
            </a:r>
            <a:r>
              <a:rPr lang="en-US" sz="2800" dirty="0"/>
              <a:t>.</a:t>
            </a:r>
            <a:br>
              <a:rPr lang="en-US" sz="2800" dirty="0"/>
            </a:br>
            <a:r>
              <a:rPr lang="en-US" sz="2800" dirty="0"/>
              <a:t>5.merawat </a:t>
            </a:r>
            <a:r>
              <a:rPr lang="en-US" sz="2800" dirty="0" err="1"/>
              <a:t>dan</a:t>
            </a:r>
            <a:r>
              <a:rPr lang="en-US" sz="2800" dirty="0"/>
              <a:t> </a:t>
            </a:r>
            <a:r>
              <a:rPr lang="en-US" sz="2800" dirty="0" err="1"/>
              <a:t>memlihara</a:t>
            </a:r>
            <a:r>
              <a:rPr lang="en-US" sz="2800" dirty="0"/>
              <a:t> </a:t>
            </a:r>
            <a:r>
              <a:rPr lang="en-US" sz="2800" dirty="0" err="1"/>
              <a:t>lingkungan</a:t>
            </a:r>
            <a:r>
              <a:rPr lang="en-US" sz="2800" dirty="0"/>
              <a:t> </a:t>
            </a:r>
            <a:r>
              <a:rPr lang="en-US" sz="2800" dirty="0" err="1"/>
              <a:t>bersama-sama</a:t>
            </a:r>
            <a:r>
              <a:rPr lang="en-US" sz="2800"/>
              <a:t> </a:t>
            </a:r>
            <a:br>
              <a:rPr lang="en-US" sz="2800"/>
            </a:br>
            <a:r>
              <a:rPr lang="en-US" sz="2800"/>
              <a:t>    dengan</a:t>
            </a:r>
            <a:r>
              <a:rPr lang="en-US" sz="2800" dirty="0"/>
              <a:t> </a:t>
            </a:r>
            <a:r>
              <a:rPr lang="en-US" sz="2800" dirty="0" err="1"/>
              <a:t>baik</a:t>
            </a:r>
            <a:r>
              <a:rPr lang="en-US" sz="2800" dirty="0"/>
              <a:t>. </a:t>
            </a:r>
            <a:endParaRPr lang="id-ID"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2143116"/>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ctr" rtl="0">
              <a:spcBef>
                <a:spcPct val="0"/>
              </a:spcBef>
            </a:pPr>
            <a:br>
              <a:rPr lang="id-ID" dirty="0"/>
            </a:br>
            <a:r>
              <a:rPr lang="id-ID" sz="3200" dirty="0"/>
              <a:t>      </a:t>
            </a:r>
            <a:br>
              <a:rPr lang="id-ID" sz="3200" dirty="0"/>
            </a:br>
            <a:br>
              <a:rPr lang="en-US" sz="3200" dirty="0"/>
            </a:br>
            <a:br>
              <a:rPr lang="en-US" sz="3200" dirty="0"/>
            </a:br>
            <a:r>
              <a:rPr lang="id-ID" sz="4000" dirty="0"/>
              <a:t>3.7. </a:t>
            </a:r>
            <a:r>
              <a:rPr lang="id-ID" sz="3600" dirty="0">
                <a:solidFill>
                  <a:schemeClr val="dk1"/>
                </a:solidFill>
                <a:latin typeface="+mn-lt"/>
                <a:ea typeface="+mn-ea"/>
                <a:cs typeface="+mn-cs"/>
              </a:rPr>
              <a:t>Menyaji hasil analisi</a:t>
            </a:r>
            <a:r>
              <a:rPr lang="en-US" sz="3600" dirty="0">
                <a:solidFill>
                  <a:schemeClr val="dk1"/>
                </a:solidFill>
                <a:latin typeface="+mn-lt"/>
                <a:ea typeface="+mn-ea"/>
                <a:cs typeface="+mn-cs"/>
              </a:rPr>
              <a:t>s </a:t>
            </a:r>
            <a:r>
              <a:rPr lang="en-US" sz="3600" dirty="0" err="1">
                <a:solidFill>
                  <a:schemeClr val="dk1"/>
                </a:solidFill>
                <a:latin typeface="+mn-lt"/>
                <a:ea typeface="+mn-ea"/>
                <a:cs typeface="+mn-cs"/>
              </a:rPr>
              <a:t>tentang</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strategi</a:t>
            </a:r>
            <a:r>
              <a:rPr lang="en-US" sz="3600" dirty="0">
                <a:solidFill>
                  <a:schemeClr val="dk1"/>
                </a:solidFill>
                <a:latin typeface="+mn-lt"/>
                <a:ea typeface="+mn-ea"/>
                <a:cs typeface="+mn-cs"/>
              </a:rPr>
              <a:t> yang </a:t>
            </a:r>
            <a:r>
              <a:rPr lang="en-US" sz="3600" dirty="0" err="1">
                <a:solidFill>
                  <a:schemeClr val="dk1"/>
                </a:solidFill>
                <a:latin typeface="+mn-lt"/>
                <a:ea typeface="+mn-ea"/>
                <a:cs typeface="+mn-cs"/>
              </a:rPr>
              <a:t>telah</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diterapkan</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oleh</a:t>
            </a:r>
            <a:r>
              <a:rPr lang="en-US" sz="3600" dirty="0">
                <a:solidFill>
                  <a:schemeClr val="dk1"/>
                </a:solidFill>
                <a:latin typeface="+mn-lt"/>
                <a:ea typeface="+mn-ea"/>
                <a:cs typeface="+mn-cs"/>
              </a:rPr>
              <a:t> Negara </a:t>
            </a:r>
            <a:r>
              <a:rPr lang="en-US" sz="3600" dirty="0" err="1">
                <a:solidFill>
                  <a:schemeClr val="dk1"/>
                </a:solidFill>
                <a:latin typeface="+mn-lt"/>
                <a:ea typeface="+mn-ea"/>
                <a:cs typeface="+mn-cs"/>
              </a:rPr>
              <a:t>dalam</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mengatasi</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ancaman</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untuk</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membangun</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integrasi</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nasional</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dalam</a:t>
            </a:r>
            <a:r>
              <a:rPr lang="en-US" sz="3600" dirty="0">
                <a:solidFill>
                  <a:schemeClr val="dk1"/>
                </a:solidFill>
                <a:latin typeface="+mn-lt"/>
                <a:ea typeface="+mn-ea"/>
                <a:cs typeface="+mn-cs"/>
              </a:rPr>
              <a:t> </a:t>
            </a:r>
            <a:r>
              <a:rPr lang="en-US" sz="3600" dirty="0" err="1">
                <a:solidFill>
                  <a:schemeClr val="dk1"/>
                </a:solidFill>
                <a:latin typeface="+mn-lt"/>
                <a:ea typeface="+mn-ea"/>
                <a:cs typeface="+mn-cs"/>
              </a:rPr>
              <a:t>bingkai</a:t>
            </a:r>
            <a:r>
              <a:rPr lang="en-US" sz="3600" dirty="0">
                <a:solidFill>
                  <a:schemeClr val="dk1"/>
                </a:solidFill>
                <a:latin typeface="+mn-lt"/>
                <a:ea typeface="+mn-ea"/>
                <a:cs typeface="+mn-cs"/>
              </a:rPr>
              <a:t> </a:t>
            </a:r>
            <a:r>
              <a:rPr lang="en-US" sz="3600" i="1" dirty="0" err="1">
                <a:solidFill>
                  <a:schemeClr val="dk1"/>
                </a:solidFill>
                <a:latin typeface="+mn-lt"/>
                <a:ea typeface="+mn-ea"/>
                <a:cs typeface="+mn-cs"/>
              </a:rPr>
              <a:t>Bhinneka</a:t>
            </a:r>
            <a:r>
              <a:rPr lang="en-US" sz="3600" i="1" dirty="0">
                <a:solidFill>
                  <a:schemeClr val="dk1"/>
                </a:solidFill>
                <a:latin typeface="+mn-lt"/>
                <a:ea typeface="+mn-ea"/>
                <a:cs typeface="+mn-cs"/>
              </a:rPr>
              <a:t> Tunggal </a:t>
            </a:r>
            <a:r>
              <a:rPr lang="en-US" sz="3600" i="1" dirty="0" err="1">
                <a:solidFill>
                  <a:schemeClr val="dk1"/>
                </a:solidFill>
                <a:latin typeface="+mn-lt"/>
                <a:ea typeface="+mn-ea"/>
                <a:cs typeface="+mn-cs"/>
              </a:rPr>
              <a:t>Ika</a:t>
            </a:r>
            <a:br>
              <a:rPr lang="en-US" sz="3600" dirty="0">
                <a:solidFill>
                  <a:schemeClr val="dk1"/>
                </a:solidFill>
                <a:latin typeface="+mn-lt"/>
                <a:ea typeface="+mn-ea"/>
                <a:cs typeface="+mn-cs"/>
              </a:rPr>
            </a:br>
            <a:br>
              <a:rPr lang="en-US" sz="3200" dirty="0">
                <a:solidFill>
                  <a:schemeClr val="dk1"/>
                </a:solidFill>
                <a:latin typeface="+mn-lt"/>
                <a:ea typeface="+mn-ea"/>
                <a:cs typeface="+mn-cs"/>
              </a:rPr>
            </a:br>
            <a:br>
              <a:rPr lang="id-ID" sz="3200" dirty="0">
                <a:solidFill>
                  <a:schemeClr val="dk1"/>
                </a:solidFill>
                <a:latin typeface="+mn-lt"/>
                <a:ea typeface="+mn-ea"/>
                <a:cs typeface="+mn-cs"/>
              </a:rPr>
            </a:br>
            <a:br>
              <a:rPr lang="id-ID" dirty="0"/>
            </a:br>
            <a:endParaRPr lang="id-ID" dirty="0"/>
          </a:p>
        </p:txBody>
      </p:sp>
      <p:sp>
        <p:nvSpPr>
          <p:cNvPr id="3" name="Content Placeholder 2"/>
          <p:cNvSpPr>
            <a:spLocks noGrp="1"/>
          </p:cNvSpPr>
          <p:nvPr>
            <p:ph idx="1"/>
          </p:nvPr>
        </p:nvSpPr>
        <p:spPr>
          <a:xfrm>
            <a:off x="142844" y="2214554"/>
            <a:ext cx="8858312" cy="4382798"/>
          </a:xfrm>
        </p:spPr>
        <p:style>
          <a:lnRef idx="1">
            <a:schemeClr val="accent5"/>
          </a:lnRef>
          <a:fillRef idx="2">
            <a:schemeClr val="accent5"/>
          </a:fillRef>
          <a:effectRef idx="1">
            <a:schemeClr val="accent5"/>
          </a:effectRef>
          <a:fontRef idx="minor">
            <a:schemeClr val="dk1"/>
          </a:fontRef>
        </p:style>
        <p:txBody>
          <a:bodyPr>
            <a:normAutofit fontScale="92500"/>
          </a:bodyPr>
          <a:lstStyle/>
          <a:p>
            <a:pPr lvl="0"/>
            <a:r>
              <a:rPr lang="pt-BR" dirty="0"/>
              <a:t>Menganalisis  ancaman terhadap integritas  nasional</a:t>
            </a:r>
            <a:endParaRPr lang="en-US" dirty="0"/>
          </a:p>
          <a:p>
            <a:pPr lvl="0"/>
            <a:r>
              <a:rPr lang="pt-BR" dirty="0"/>
              <a:t>Menganalisis ancaman di bidang Ideologi, politik, ekonomi, sosial, budaya, pertahanan, dan keamanan</a:t>
            </a:r>
            <a:endParaRPr lang="en-US" dirty="0"/>
          </a:p>
          <a:p>
            <a:pPr lvl="0"/>
            <a:r>
              <a:rPr lang="en-US" dirty="0" err="1"/>
              <a:t>Menganalisis</a:t>
            </a:r>
            <a:r>
              <a:rPr lang="en-US" dirty="0"/>
              <a:t> </a:t>
            </a:r>
            <a:r>
              <a:rPr lang="en-US" dirty="0" err="1"/>
              <a:t>peran</a:t>
            </a:r>
            <a:r>
              <a:rPr lang="en-US" dirty="0"/>
              <a:t> </a:t>
            </a:r>
            <a:r>
              <a:rPr lang="en-US" dirty="0" err="1"/>
              <a:t>masyarakat</a:t>
            </a:r>
            <a:r>
              <a:rPr lang="en-US" dirty="0"/>
              <a:t>  </a:t>
            </a:r>
            <a:r>
              <a:rPr lang="en-US" dirty="0" err="1"/>
              <a:t>untuk</a:t>
            </a:r>
            <a:r>
              <a:rPr lang="en-US" dirty="0"/>
              <a:t> </a:t>
            </a:r>
            <a:r>
              <a:rPr lang="en-US" dirty="0" err="1"/>
              <a:t>mengatasi</a:t>
            </a:r>
            <a:r>
              <a:rPr lang="en-US" dirty="0"/>
              <a:t> </a:t>
            </a:r>
            <a:r>
              <a:rPr lang="en-US" dirty="0" err="1"/>
              <a:t>berbagai</a:t>
            </a:r>
            <a:r>
              <a:rPr lang="en-US" dirty="0"/>
              <a:t> </a:t>
            </a:r>
            <a:r>
              <a:rPr lang="en-US" dirty="0" err="1"/>
              <a:t>ancaman</a:t>
            </a:r>
            <a:r>
              <a:rPr lang="en-US" dirty="0"/>
              <a:t> </a:t>
            </a:r>
            <a:r>
              <a:rPr lang="en-US" dirty="0" err="1"/>
              <a:t>dalam</a:t>
            </a:r>
            <a:r>
              <a:rPr lang="en-US" dirty="0"/>
              <a:t> </a:t>
            </a:r>
            <a:r>
              <a:rPr lang="en-US" dirty="0" err="1"/>
              <a:t>rangka</a:t>
            </a:r>
            <a:r>
              <a:rPr lang="en-US" dirty="0"/>
              <a:t> </a:t>
            </a:r>
            <a:r>
              <a:rPr lang="en-US" dirty="0" err="1"/>
              <a:t>membangun</a:t>
            </a:r>
            <a:r>
              <a:rPr lang="en-US" dirty="0"/>
              <a:t>  </a:t>
            </a:r>
            <a:r>
              <a:rPr lang="en-US" dirty="0" err="1"/>
              <a:t>integritas</a:t>
            </a:r>
            <a:r>
              <a:rPr lang="en-US" dirty="0"/>
              <a:t>  </a:t>
            </a:r>
            <a:r>
              <a:rPr lang="en-US" dirty="0" err="1"/>
              <a:t>nasional</a:t>
            </a:r>
            <a:endParaRPr lang="en-US" dirty="0"/>
          </a:p>
          <a:p>
            <a:pPr lvl="0"/>
            <a:r>
              <a:rPr lang="en-US" dirty="0" err="1"/>
              <a:t>Strategi</a:t>
            </a:r>
            <a:r>
              <a:rPr lang="en-US" dirty="0"/>
              <a:t> </a:t>
            </a:r>
            <a:r>
              <a:rPr lang="en-US" dirty="0" err="1"/>
              <a:t>mengatasi</a:t>
            </a:r>
            <a:r>
              <a:rPr lang="en-US" dirty="0"/>
              <a:t> </a:t>
            </a:r>
            <a:r>
              <a:rPr lang="en-US" dirty="0" err="1"/>
              <a:t>berbagai</a:t>
            </a:r>
            <a:r>
              <a:rPr lang="en-US" dirty="0"/>
              <a:t> </a:t>
            </a:r>
            <a:r>
              <a:rPr lang="en-US" dirty="0" err="1"/>
              <a:t>ancaman</a:t>
            </a:r>
            <a:r>
              <a:rPr lang="en-US" dirty="0"/>
              <a:t>  </a:t>
            </a:r>
            <a:r>
              <a:rPr lang="en-US" dirty="0" err="1"/>
              <a:t>dalam</a:t>
            </a:r>
            <a:r>
              <a:rPr lang="en-US" dirty="0"/>
              <a:t> </a:t>
            </a:r>
            <a:r>
              <a:rPr lang="en-US" dirty="0" err="1"/>
              <a:t>membangun</a:t>
            </a:r>
            <a:r>
              <a:rPr lang="en-US" dirty="0"/>
              <a:t> </a:t>
            </a:r>
            <a:r>
              <a:rPr lang="en-US" dirty="0" err="1"/>
              <a:t>integrasi</a:t>
            </a:r>
            <a:r>
              <a:rPr lang="en-US" dirty="0"/>
              <a:t> </a:t>
            </a:r>
            <a:r>
              <a:rPr lang="en-US" dirty="0" err="1"/>
              <a:t>nasional</a:t>
            </a:r>
            <a:endParaRPr lang="en-US" dirty="0"/>
          </a:p>
          <a:p>
            <a:endParaRPr lang="en-US" dirty="0"/>
          </a:p>
          <a:p>
            <a:pPr>
              <a:buNone/>
            </a:pP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2050" name="Picture 2"/>
          <p:cNvPicPr>
            <a:picLocks noGrp="1" noChangeAspect="1" noChangeArrowheads="1"/>
          </p:cNvPicPr>
          <p:nvPr>
            <p:ph idx="1"/>
          </p:nvPr>
        </p:nvPicPr>
        <p:blipFill>
          <a:blip r:embed="rId2" cstate="print"/>
          <a:srcRect/>
          <a:stretch>
            <a:fillRect/>
          </a:stretch>
        </p:blipFill>
        <p:spPr bwMode="auto">
          <a:xfrm>
            <a:off x="142844" y="214290"/>
            <a:ext cx="4857785" cy="635798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072066" y="214290"/>
            <a:ext cx="4071934" cy="642942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ALUTSISTA  TNI</a:t>
            </a:r>
          </a:p>
        </p:txBody>
      </p:sp>
      <p:pic>
        <p:nvPicPr>
          <p:cNvPr id="2050" name="Picture 2" descr="C:\Users\USER\Downloads\SUKHOI BG 2.jpg"/>
          <p:cNvPicPr>
            <a:picLocks noGrp="1" noChangeAspect="1" noChangeArrowheads="1"/>
          </p:cNvPicPr>
          <p:nvPr>
            <p:ph idx="1"/>
          </p:nvPr>
        </p:nvPicPr>
        <p:blipFill>
          <a:blip r:embed="rId2" cstate="print"/>
          <a:srcRect/>
          <a:stretch>
            <a:fillRect/>
          </a:stretch>
        </p:blipFill>
        <p:spPr bwMode="auto">
          <a:xfrm>
            <a:off x="142845" y="1214422"/>
            <a:ext cx="4214841" cy="5357850"/>
          </a:xfrm>
          <a:prstGeom prst="rect">
            <a:avLst/>
          </a:prstGeom>
          <a:noFill/>
        </p:spPr>
      </p:pic>
      <p:pic>
        <p:nvPicPr>
          <p:cNvPr id="2051" name="Picture 3" descr="C:\Users\USER\Downloads\TANK B.jpg"/>
          <p:cNvPicPr>
            <a:picLocks noChangeAspect="1" noChangeArrowheads="1"/>
          </p:cNvPicPr>
          <p:nvPr/>
        </p:nvPicPr>
        <p:blipFill>
          <a:blip r:embed="rId3" cstate="print"/>
          <a:srcRect/>
          <a:stretch>
            <a:fillRect/>
          </a:stretch>
        </p:blipFill>
        <p:spPr bwMode="auto">
          <a:xfrm>
            <a:off x="4286248" y="1285860"/>
            <a:ext cx="4500594" cy="521497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cstate="print"/>
          <a:srcRect/>
          <a:stretch>
            <a:fillRect/>
          </a:stretch>
        </p:blipFill>
        <p:spPr bwMode="auto">
          <a:xfrm>
            <a:off x="467544" y="3356992"/>
            <a:ext cx="8676456" cy="288032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539552" y="188640"/>
            <a:ext cx="7560840" cy="295232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a:solidFill>
                  <a:srgbClr val="FF0000"/>
                </a:solidFill>
              </a:rPr>
              <a:t>Aku cinta Indonesia</a:t>
            </a:r>
            <a:r>
              <a:rPr lang="id-ID" sz="2800" dirty="0"/>
              <a:t>! Kalimat itulah yang harus selalu kita gaungkan sebagai Warga Negara Indonesia. Kalimat tersebut bukan hanya untuk digaungkan, </a:t>
            </a:r>
            <a:r>
              <a:rPr lang="id-ID" sz="2800" dirty="0">
                <a:solidFill>
                  <a:srgbClr val="FF0000"/>
                </a:solidFill>
              </a:rPr>
              <a:t>tetapi harus dibuktikan dalam kehidupan sehari-hari</a:t>
            </a:r>
            <a:r>
              <a:rPr lang="id-ID" sz="2800" dirty="0"/>
              <a:t>.. Bersyukurlah kepada Tuhan Yang Maha Esa apabila dalam diri kita, kecintaan kepada negara semakin hari semakin besar, karena itu semua merupakan anugerah Tuhan yang</a:t>
            </a:r>
            <a:r>
              <a:rPr lang="en-US" sz="2800" dirty="0"/>
              <a:t> </a:t>
            </a:r>
            <a:r>
              <a:rPr lang="id-ID" sz="2800" dirty="0"/>
              <a:t>amat besar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