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5" r:id="rId2"/>
    <p:sldId id="341" r:id="rId3"/>
    <p:sldId id="342" r:id="rId4"/>
    <p:sldId id="345" r:id="rId5"/>
    <p:sldId id="300" r:id="rId6"/>
    <p:sldId id="302" r:id="rId7"/>
    <p:sldId id="346" r:id="rId8"/>
    <p:sldId id="347" r:id="rId9"/>
    <p:sldId id="348" r:id="rId10"/>
    <p:sldId id="349" r:id="rId11"/>
    <p:sldId id="350" r:id="rId12"/>
    <p:sldId id="351" r:id="rId13"/>
    <p:sldId id="352" r:id="rId14"/>
    <p:sldId id="353" r:id="rId15"/>
    <p:sldId id="354" r:id="rId16"/>
    <p:sldId id="339" r:id="rId17"/>
    <p:sldId id="303" r:id="rId18"/>
    <p:sldId id="304" r:id="rId19"/>
    <p:sldId id="326" r:id="rId20"/>
    <p:sldId id="322" r:id="rId21"/>
    <p:sldId id="327" r:id="rId22"/>
    <p:sldId id="311" r:id="rId23"/>
    <p:sldId id="314" r:id="rId24"/>
    <p:sldId id="315" r:id="rId25"/>
    <p:sldId id="316" r:id="rId26"/>
    <p:sldId id="317" r:id="rId27"/>
    <p:sldId id="328" r:id="rId28"/>
    <p:sldId id="329" r:id="rId29"/>
    <p:sldId id="334" r:id="rId30"/>
    <p:sldId id="335" r:id="rId31"/>
    <p:sldId id="355" r:id="rId32"/>
    <p:sldId id="337" r:id="rId33"/>
    <p:sldId id="356" r:id="rId34"/>
    <p:sldId id="343" r:id="rId35"/>
    <p:sldId id="357" r:id="rId36"/>
    <p:sldId id="344" r:id="rId37"/>
    <p:sldId id="358" r:id="rId38"/>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07" autoAdjust="0"/>
  </p:normalViewPr>
  <p:slideViewPr>
    <p:cSldViewPr>
      <p:cViewPr varScale="1">
        <p:scale>
          <a:sx n="81" d="100"/>
          <a:sy n="81" d="100"/>
        </p:scale>
        <p:origin x="-1044" y="-90"/>
      </p:cViewPr>
      <p:guideLst>
        <p:guide orient="horz" pos="2160"/>
        <p:guide pos="2880"/>
      </p:guideLst>
    </p:cSldViewPr>
  </p:slideViewPr>
  <p:outlineViewPr>
    <p:cViewPr>
      <p:scale>
        <a:sx n="33" d="100"/>
        <a:sy n="33" d="100"/>
      </p:scale>
      <p:origin x="0" y="9972"/>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1359E2D7-C94C-47FD-AE1A-E2F273336E20}" type="datetimeFigureOut">
              <a:rPr lang="id-ID" smtClean="0"/>
              <a:pPr/>
              <a:t>18/05/2017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1359E2D7-C94C-47FD-AE1A-E2F273336E20}" type="datetimeFigureOut">
              <a:rPr lang="id-ID" smtClean="0"/>
              <a:pPr/>
              <a:t>18/05/2017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1359E2D7-C94C-47FD-AE1A-E2F273336E20}" type="datetimeFigureOut">
              <a:rPr lang="id-ID" smtClean="0"/>
              <a:pPr/>
              <a:t>18/05/2017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1359E2D7-C94C-47FD-AE1A-E2F273336E20}" type="datetimeFigureOut">
              <a:rPr lang="id-ID" smtClean="0"/>
              <a:pPr/>
              <a:t>18/05/2017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59E2D7-C94C-47FD-AE1A-E2F273336E20}" type="datetimeFigureOut">
              <a:rPr lang="id-ID" smtClean="0"/>
              <a:pPr/>
              <a:t>18/05/2017</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1359E2D7-C94C-47FD-AE1A-E2F273336E20}" type="datetimeFigureOut">
              <a:rPr lang="id-ID" smtClean="0"/>
              <a:pPr/>
              <a:t>18/05/2017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1359E2D7-C94C-47FD-AE1A-E2F273336E20}" type="datetimeFigureOut">
              <a:rPr lang="id-ID" smtClean="0"/>
              <a:pPr/>
              <a:t>18/05/2017</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1359E2D7-C94C-47FD-AE1A-E2F273336E20}" type="datetimeFigureOut">
              <a:rPr lang="id-ID" smtClean="0"/>
              <a:pPr/>
              <a:t>18/05/2017</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59E2D7-C94C-47FD-AE1A-E2F273336E20}" type="datetimeFigureOut">
              <a:rPr lang="id-ID" smtClean="0"/>
              <a:pPr/>
              <a:t>18/05/2017</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59E2D7-C94C-47FD-AE1A-E2F273336E20}" type="datetimeFigureOut">
              <a:rPr lang="id-ID" smtClean="0"/>
              <a:pPr/>
              <a:t>18/05/2017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59E2D7-C94C-47FD-AE1A-E2F273336E20}" type="datetimeFigureOut">
              <a:rPr lang="id-ID" smtClean="0"/>
              <a:pPr/>
              <a:t>18/05/2017</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D9226465-6CC0-49FC-8BDF-D43D9BDABD0D}"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59E2D7-C94C-47FD-AE1A-E2F273336E20}" type="datetimeFigureOut">
              <a:rPr lang="id-ID" smtClean="0"/>
              <a:pPr/>
              <a:t>18/05/2017</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226465-6CC0-49FC-8BDF-D43D9BDABD0D}"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0"/>
            <a:ext cx="8858312" cy="2143116"/>
          </a:xfrm>
        </p:spPr>
        <p:style>
          <a:lnRef idx="1">
            <a:schemeClr val="accent5"/>
          </a:lnRef>
          <a:fillRef idx="2">
            <a:schemeClr val="accent5"/>
          </a:fillRef>
          <a:effectRef idx="1">
            <a:schemeClr val="accent5"/>
          </a:effectRef>
          <a:fontRef idx="minor">
            <a:schemeClr val="dk1"/>
          </a:fontRef>
        </p:style>
        <p:txBody>
          <a:bodyPr>
            <a:normAutofit fontScale="90000"/>
          </a:bodyPr>
          <a:lstStyle/>
          <a:p>
            <a:pPr lvl="1" algn="ctr" rtl="0">
              <a:spcBef>
                <a:spcPct val="0"/>
              </a:spcBef>
            </a:pPr>
            <a:r>
              <a:rPr lang="id-ID" dirty="0" smtClean="0"/>
              <a:t/>
            </a:r>
            <a:br>
              <a:rPr lang="id-ID" dirty="0" smtClean="0"/>
            </a:br>
            <a:r>
              <a:rPr lang="id-ID" sz="3200" dirty="0" smtClean="0"/>
              <a:t>      </a:t>
            </a:r>
            <a:br>
              <a:rPr lang="id-ID" sz="3200" dirty="0" smtClean="0"/>
            </a:br>
            <a:r>
              <a:rPr lang="id-ID" sz="3200" dirty="0" smtClean="0"/>
              <a:t/>
            </a:r>
            <a:br>
              <a:rPr lang="id-ID" sz="3200" dirty="0" smtClean="0"/>
            </a:br>
            <a:r>
              <a:rPr lang="id-ID" sz="3200" dirty="0"/>
              <a:t/>
            </a:r>
            <a:br>
              <a:rPr lang="id-ID" sz="3200" dirty="0"/>
            </a:br>
            <a:r>
              <a:rPr lang="id-ID" sz="3600" dirty="0" smtClean="0"/>
              <a:t>3.8. </a:t>
            </a:r>
            <a:r>
              <a:rPr lang="es-ES" sz="3600" dirty="0" err="1">
                <a:solidFill>
                  <a:schemeClr val="dk1"/>
                </a:solidFill>
                <a:latin typeface="+mn-lt"/>
                <a:ea typeface="+mn-ea"/>
                <a:cs typeface="+mn-cs"/>
              </a:rPr>
              <a:t>Menganalisis</a:t>
            </a:r>
            <a:r>
              <a:rPr lang="es-ES" sz="3600" dirty="0">
                <a:solidFill>
                  <a:schemeClr val="dk1"/>
                </a:solidFill>
                <a:latin typeface="+mn-lt"/>
                <a:ea typeface="+mn-ea"/>
                <a:cs typeface="+mn-cs"/>
              </a:rPr>
              <a:t> </a:t>
            </a:r>
            <a:r>
              <a:rPr lang="es-ES" sz="3600" dirty="0" err="1">
                <a:solidFill>
                  <a:schemeClr val="dk1"/>
                </a:solidFill>
                <a:latin typeface="+mn-lt"/>
                <a:ea typeface="+mn-ea"/>
                <a:cs typeface="+mn-cs"/>
              </a:rPr>
              <a:t>dinamika</a:t>
            </a:r>
            <a:r>
              <a:rPr lang="es-ES" sz="3600" dirty="0">
                <a:solidFill>
                  <a:schemeClr val="dk1"/>
                </a:solidFill>
                <a:latin typeface="+mn-lt"/>
                <a:ea typeface="+mn-ea"/>
                <a:cs typeface="+mn-cs"/>
              </a:rPr>
              <a:t> </a:t>
            </a:r>
            <a:r>
              <a:rPr lang="es-ES" sz="3600" dirty="0" err="1">
                <a:solidFill>
                  <a:schemeClr val="dk1"/>
                </a:solidFill>
                <a:latin typeface="+mn-lt"/>
                <a:ea typeface="+mn-ea"/>
                <a:cs typeface="+mn-cs"/>
              </a:rPr>
              <a:t>kehidupan</a:t>
            </a:r>
            <a:r>
              <a:rPr lang="es-ES" sz="3600" dirty="0">
                <a:solidFill>
                  <a:schemeClr val="dk1"/>
                </a:solidFill>
                <a:latin typeface="+mn-lt"/>
                <a:ea typeface="+mn-ea"/>
                <a:cs typeface="+mn-cs"/>
              </a:rPr>
              <a:t> </a:t>
            </a:r>
            <a:r>
              <a:rPr lang="es-ES" sz="3600" dirty="0" err="1">
                <a:solidFill>
                  <a:schemeClr val="dk1"/>
                </a:solidFill>
                <a:latin typeface="+mn-lt"/>
                <a:ea typeface="+mn-ea"/>
                <a:cs typeface="+mn-cs"/>
              </a:rPr>
              <a:t>bernegara</a:t>
            </a:r>
            <a:r>
              <a:rPr lang="es-ES" sz="3600" dirty="0">
                <a:solidFill>
                  <a:schemeClr val="dk1"/>
                </a:solidFill>
                <a:latin typeface="+mn-lt"/>
                <a:ea typeface="+mn-ea"/>
                <a:cs typeface="+mn-cs"/>
              </a:rPr>
              <a:t> </a:t>
            </a:r>
            <a:r>
              <a:rPr lang="es-ES" sz="3600" dirty="0" err="1">
                <a:solidFill>
                  <a:schemeClr val="dk1"/>
                </a:solidFill>
                <a:latin typeface="+mn-lt"/>
                <a:ea typeface="+mn-ea"/>
                <a:cs typeface="+mn-cs"/>
              </a:rPr>
              <a:t>sesuai</a:t>
            </a:r>
            <a:r>
              <a:rPr lang="es-ES" sz="3600" dirty="0">
                <a:solidFill>
                  <a:schemeClr val="dk1"/>
                </a:solidFill>
                <a:latin typeface="+mn-lt"/>
                <a:ea typeface="+mn-ea"/>
                <a:cs typeface="+mn-cs"/>
              </a:rPr>
              <a:t> </a:t>
            </a:r>
            <a:r>
              <a:rPr lang="es-ES" sz="3600" dirty="0" err="1">
                <a:solidFill>
                  <a:schemeClr val="dk1"/>
                </a:solidFill>
                <a:latin typeface="+mn-lt"/>
                <a:ea typeface="+mn-ea"/>
                <a:cs typeface="+mn-cs"/>
              </a:rPr>
              <a:t>konsep</a:t>
            </a:r>
            <a:r>
              <a:rPr lang="es-ES" sz="3600" dirty="0">
                <a:solidFill>
                  <a:schemeClr val="dk1"/>
                </a:solidFill>
                <a:latin typeface="+mn-lt"/>
                <a:ea typeface="+mn-ea"/>
                <a:cs typeface="+mn-cs"/>
              </a:rPr>
              <a:t> NKRI dan </a:t>
            </a:r>
            <a:r>
              <a:rPr lang="es-ES" sz="3600" dirty="0" err="1">
                <a:solidFill>
                  <a:schemeClr val="dk1"/>
                </a:solidFill>
                <a:latin typeface="+mn-lt"/>
                <a:ea typeface="+mn-ea"/>
                <a:cs typeface="+mn-cs"/>
              </a:rPr>
              <a:t>bernegara</a:t>
            </a:r>
            <a:r>
              <a:rPr lang="es-ES" sz="3600" dirty="0">
                <a:solidFill>
                  <a:schemeClr val="dk1"/>
                </a:solidFill>
                <a:latin typeface="+mn-lt"/>
                <a:ea typeface="+mn-ea"/>
                <a:cs typeface="+mn-cs"/>
              </a:rPr>
              <a:t> </a:t>
            </a:r>
            <a:r>
              <a:rPr lang="es-ES" sz="3600" dirty="0" err="1">
                <a:solidFill>
                  <a:schemeClr val="dk1"/>
                </a:solidFill>
                <a:latin typeface="+mn-lt"/>
                <a:ea typeface="+mn-ea"/>
                <a:cs typeface="+mn-cs"/>
              </a:rPr>
              <a:t>sesuai</a:t>
            </a:r>
            <a:r>
              <a:rPr lang="es-ES" sz="3600" dirty="0">
                <a:solidFill>
                  <a:schemeClr val="dk1"/>
                </a:solidFill>
                <a:latin typeface="+mn-lt"/>
                <a:ea typeface="+mn-ea"/>
                <a:cs typeface="+mn-cs"/>
              </a:rPr>
              <a:t> </a:t>
            </a:r>
            <a:r>
              <a:rPr lang="es-ES" sz="3600" dirty="0" err="1">
                <a:solidFill>
                  <a:schemeClr val="dk1"/>
                </a:solidFill>
                <a:latin typeface="+mn-lt"/>
                <a:ea typeface="+mn-ea"/>
                <a:cs typeface="+mn-cs"/>
              </a:rPr>
              <a:t>konsep</a:t>
            </a:r>
            <a:r>
              <a:rPr lang="es-ES" sz="3600" dirty="0">
                <a:solidFill>
                  <a:schemeClr val="dk1"/>
                </a:solidFill>
                <a:latin typeface="+mn-lt"/>
                <a:ea typeface="+mn-ea"/>
                <a:cs typeface="+mn-cs"/>
              </a:rPr>
              <a:t> federal </a:t>
            </a:r>
            <a:r>
              <a:rPr lang="es-ES" sz="3600" dirty="0" err="1">
                <a:solidFill>
                  <a:schemeClr val="dk1"/>
                </a:solidFill>
                <a:latin typeface="+mn-lt"/>
                <a:ea typeface="+mn-ea"/>
                <a:cs typeface="+mn-cs"/>
              </a:rPr>
              <a:t>dilihat</a:t>
            </a:r>
            <a:r>
              <a:rPr lang="es-ES" sz="3600" dirty="0">
                <a:solidFill>
                  <a:schemeClr val="dk1"/>
                </a:solidFill>
                <a:latin typeface="+mn-lt"/>
                <a:ea typeface="+mn-ea"/>
                <a:cs typeface="+mn-cs"/>
              </a:rPr>
              <a:t> </a:t>
            </a:r>
            <a:r>
              <a:rPr lang="es-ES" sz="3600" dirty="0" err="1">
                <a:solidFill>
                  <a:schemeClr val="dk1"/>
                </a:solidFill>
                <a:latin typeface="+mn-lt"/>
                <a:ea typeface="+mn-ea"/>
                <a:cs typeface="+mn-cs"/>
              </a:rPr>
              <a:t>dari</a:t>
            </a:r>
            <a:r>
              <a:rPr lang="es-ES" sz="3600" dirty="0">
                <a:solidFill>
                  <a:schemeClr val="dk1"/>
                </a:solidFill>
                <a:latin typeface="+mn-lt"/>
                <a:ea typeface="+mn-ea"/>
                <a:cs typeface="+mn-cs"/>
              </a:rPr>
              <a:t> </a:t>
            </a:r>
            <a:r>
              <a:rPr lang="es-ES" sz="3600" dirty="0" err="1">
                <a:solidFill>
                  <a:schemeClr val="dk1"/>
                </a:solidFill>
                <a:latin typeface="+mn-lt"/>
                <a:ea typeface="+mn-ea"/>
                <a:cs typeface="+mn-cs"/>
              </a:rPr>
              <a:t>konteks</a:t>
            </a:r>
            <a:r>
              <a:rPr lang="es-ES" sz="3600" dirty="0">
                <a:solidFill>
                  <a:schemeClr val="dk1"/>
                </a:solidFill>
                <a:latin typeface="+mn-lt"/>
                <a:ea typeface="+mn-ea"/>
                <a:cs typeface="+mn-cs"/>
              </a:rPr>
              <a:t> </a:t>
            </a:r>
            <a:r>
              <a:rPr lang="es-ES" sz="3600" dirty="0" err="1">
                <a:solidFill>
                  <a:schemeClr val="dk1"/>
                </a:solidFill>
                <a:latin typeface="+mn-lt"/>
                <a:ea typeface="+mn-ea"/>
                <a:cs typeface="+mn-cs"/>
              </a:rPr>
              <a:t>geopolitik</a:t>
            </a:r>
            <a:r>
              <a:rPr lang="id-ID" sz="4400" dirty="0">
                <a:solidFill>
                  <a:schemeClr val="dk1"/>
                </a:solidFill>
                <a:latin typeface="+mn-lt"/>
                <a:ea typeface="+mn-ea"/>
                <a:cs typeface="+mn-cs"/>
              </a:rPr>
              <a:t/>
            </a:r>
            <a:br>
              <a:rPr lang="id-ID" sz="4400" dirty="0">
                <a:solidFill>
                  <a:schemeClr val="dk1"/>
                </a:solidFill>
                <a:latin typeface="+mn-lt"/>
                <a:ea typeface="+mn-ea"/>
                <a:cs typeface="+mn-cs"/>
              </a:rPr>
            </a:br>
            <a:r>
              <a:rPr lang="id-ID" sz="4400" dirty="0" smtClean="0"/>
              <a:t/>
            </a:r>
            <a:br>
              <a:rPr lang="id-ID" sz="4400" dirty="0" smtClean="0"/>
            </a:br>
            <a:endParaRPr lang="id-ID" sz="4400" dirty="0"/>
          </a:p>
        </p:txBody>
      </p:sp>
      <p:sp>
        <p:nvSpPr>
          <p:cNvPr id="3" name="Content Placeholder 2"/>
          <p:cNvSpPr>
            <a:spLocks noGrp="1"/>
          </p:cNvSpPr>
          <p:nvPr>
            <p:ph idx="1"/>
          </p:nvPr>
        </p:nvSpPr>
        <p:spPr>
          <a:xfrm>
            <a:off x="142844" y="2214554"/>
            <a:ext cx="8858312" cy="3911609"/>
          </a:xfrm>
        </p:spPr>
        <p:style>
          <a:lnRef idx="1">
            <a:schemeClr val="accent5"/>
          </a:lnRef>
          <a:fillRef idx="2">
            <a:schemeClr val="accent5"/>
          </a:fillRef>
          <a:effectRef idx="1">
            <a:schemeClr val="accent5"/>
          </a:effectRef>
          <a:fontRef idx="minor">
            <a:schemeClr val="dk1"/>
          </a:fontRef>
        </p:style>
        <p:txBody>
          <a:bodyPr>
            <a:normAutofit/>
          </a:bodyPr>
          <a:lstStyle/>
          <a:p>
            <a:r>
              <a:rPr lang="id-ID" dirty="0" smtClean="0"/>
              <a:t>3.8.1.Menganalisis </a:t>
            </a:r>
            <a:r>
              <a:rPr lang="es-ES" dirty="0" err="1" smtClean="0"/>
              <a:t>dinamika</a:t>
            </a:r>
            <a:r>
              <a:rPr lang="es-ES" dirty="0" smtClean="0"/>
              <a:t> </a:t>
            </a:r>
            <a:r>
              <a:rPr lang="es-ES" dirty="0" err="1" smtClean="0"/>
              <a:t>kehidupan</a:t>
            </a:r>
            <a:r>
              <a:rPr lang="es-ES" dirty="0" smtClean="0"/>
              <a:t> </a:t>
            </a:r>
            <a:r>
              <a:rPr lang="es-ES" dirty="0" err="1" smtClean="0"/>
              <a:t>bernegara</a:t>
            </a:r>
            <a:r>
              <a:rPr lang="es-ES" dirty="0" smtClean="0"/>
              <a:t> </a:t>
            </a:r>
            <a:r>
              <a:rPr lang="es-ES" dirty="0" err="1" smtClean="0"/>
              <a:t>sesuai</a:t>
            </a:r>
            <a:r>
              <a:rPr lang="es-ES" dirty="0" smtClean="0"/>
              <a:t> </a:t>
            </a:r>
            <a:r>
              <a:rPr lang="es-ES" dirty="0" err="1" smtClean="0"/>
              <a:t>konsep</a:t>
            </a:r>
            <a:r>
              <a:rPr lang="es-ES" dirty="0" smtClean="0"/>
              <a:t> NKRI dan </a:t>
            </a:r>
            <a:r>
              <a:rPr lang="es-ES" dirty="0" err="1" smtClean="0"/>
              <a:t>bernegara</a:t>
            </a:r>
            <a:r>
              <a:rPr lang="es-ES" dirty="0" smtClean="0"/>
              <a:t> </a:t>
            </a:r>
            <a:r>
              <a:rPr lang="es-ES" dirty="0" err="1" smtClean="0"/>
              <a:t>sesuai</a:t>
            </a:r>
            <a:r>
              <a:rPr lang="es-ES" dirty="0" smtClean="0"/>
              <a:t> </a:t>
            </a:r>
            <a:r>
              <a:rPr lang="es-ES" dirty="0" err="1" smtClean="0"/>
              <a:t>konsep</a:t>
            </a:r>
            <a:r>
              <a:rPr lang="es-ES" dirty="0" smtClean="0"/>
              <a:t> federal </a:t>
            </a:r>
            <a:r>
              <a:rPr lang="es-ES" dirty="0" err="1" smtClean="0"/>
              <a:t>dilihat</a:t>
            </a:r>
            <a:r>
              <a:rPr lang="es-ES" dirty="0" smtClean="0"/>
              <a:t> </a:t>
            </a:r>
            <a:r>
              <a:rPr lang="es-ES" dirty="0" err="1" smtClean="0"/>
              <a:t>dari</a:t>
            </a:r>
            <a:r>
              <a:rPr lang="es-ES" dirty="0" smtClean="0"/>
              <a:t> </a:t>
            </a:r>
            <a:r>
              <a:rPr lang="es-ES" dirty="0" err="1" smtClean="0"/>
              <a:t>konteks</a:t>
            </a:r>
            <a:r>
              <a:rPr lang="es-ES" dirty="0" smtClean="0"/>
              <a:t> </a:t>
            </a:r>
            <a:r>
              <a:rPr lang="es-ES" dirty="0" err="1" smtClean="0"/>
              <a:t>geopolitik</a:t>
            </a:r>
            <a:endParaRPr lang="id-ID" dirty="0" smtClean="0"/>
          </a:p>
          <a:p>
            <a:r>
              <a:rPr lang="id-ID" dirty="0" smtClean="0"/>
              <a:t>3.8.2.Menganalisis keterkaitan </a:t>
            </a:r>
            <a:r>
              <a:rPr lang="es-ES" dirty="0" err="1" smtClean="0"/>
              <a:t>dinamika</a:t>
            </a:r>
            <a:r>
              <a:rPr lang="es-ES" dirty="0" smtClean="0"/>
              <a:t> </a:t>
            </a:r>
            <a:r>
              <a:rPr lang="es-ES" dirty="0" err="1" smtClean="0"/>
              <a:t>kehidupan</a:t>
            </a:r>
            <a:r>
              <a:rPr lang="es-ES" dirty="0" smtClean="0"/>
              <a:t> </a:t>
            </a:r>
            <a:r>
              <a:rPr lang="es-ES" dirty="0" err="1" smtClean="0"/>
              <a:t>bernegara</a:t>
            </a:r>
            <a:r>
              <a:rPr lang="es-ES" dirty="0" smtClean="0"/>
              <a:t> </a:t>
            </a:r>
            <a:r>
              <a:rPr lang="es-ES" dirty="0" err="1" smtClean="0"/>
              <a:t>sesuai</a:t>
            </a:r>
            <a:r>
              <a:rPr lang="es-ES" dirty="0" smtClean="0"/>
              <a:t> </a:t>
            </a:r>
            <a:r>
              <a:rPr lang="es-ES" dirty="0" err="1" smtClean="0"/>
              <a:t>konsep</a:t>
            </a:r>
            <a:r>
              <a:rPr lang="es-ES" dirty="0" smtClean="0"/>
              <a:t> NKRI dan </a:t>
            </a:r>
            <a:r>
              <a:rPr lang="es-ES" dirty="0" err="1" smtClean="0"/>
              <a:t>konsep</a:t>
            </a:r>
            <a:r>
              <a:rPr lang="es-ES" dirty="0" smtClean="0"/>
              <a:t> federal </a:t>
            </a:r>
            <a:r>
              <a:rPr lang="es-ES" dirty="0" err="1" smtClean="0"/>
              <a:t>dilihat</a:t>
            </a:r>
            <a:r>
              <a:rPr lang="es-ES" dirty="0" smtClean="0"/>
              <a:t> </a:t>
            </a:r>
            <a:r>
              <a:rPr lang="es-ES" dirty="0" err="1" smtClean="0"/>
              <a:t>dari</a:t>
            </a:r>
            <a:r>
              <a:rPr lang="es-ES" dirty="0" smtClean="0"/>
              <a:t> </a:t>
            </a:r>
            <a:r>
              <a:rPr lang="es-ES" dirty="0" err="1" smtClean="0"/>
              <a:t>konteks</a:t>
            </a:r>
            <a:r>
              <a:rPr lang="es-ES" dirty="0" smtClean="0"/>
              <a:t> </a:t>
            </a:r>
            <a:r>
              <a:rPr lang="es-ES" dirty="0" err="1" smtClean="0"/>
              <a:t>geopolitik</a:t>
            </a:r>
            <a:endParaRPr lang="id-ID" dirty="0" smtClean="0"/>
          </a:p>
          <a:p>
            <a:endParaRPr lang="id-ID" dirty="0" smtClean="0"/>
          </a:p>
          <a:p>
            <a:endParaRPr lang="id-ID" dirty="0" smtClean="0"/>
          </a:p>
          <a:p>
            <a:pPr>
              <a:buNone/>
            </a:pPr>
            <a:endParaRPr lang="id-ID"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440510"/>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b="1" dirty="0" smtClean="0">
                <a:solidFill>
                  <a:srgbClr val="FF0000"/>
                </a:solidFill>
              </a:rPr>
              <a:t>2)Bukan penduduk </a:t>
            </a:r>
            <a:br>
              <a:rPr lang="id-ID" sz="2800" b="1" dirty="0" smtClean="0">
                <a:solidFill>
                  <a:srgbClr val="FF0000"/>
                </a:solidFill>
              </a:rPr>
            </a:br>
            <a:r>
              <a:rPr lang="id-ID" sz="2800" dirty="0" smtClean="0"/>
              <a:t>Merka yang berada di dalam suatu wilayah  negara hanya  untuk sementara waktu: cth turis asing atau tamu negara</a:t>
            </a:r>
            <a:br>
              <a:rPr lang="id-ID" sz="2800" dirty="0" smtClean="0"/>
            </a:br>
            <a:r>
              <a:rPr lang="id-ID" sz="2800" dirty="0" smtClean="0"/>
              <a:t/>
            </a:r>
            <a:br>
              <a:rPr lang="id-ID" sz="2800" dirty="0" smtClean="0"/>
            </a:br>
            <a:r>
              <a:rPr lang="id-ID" sz="2800" b="1" dirty="0" smtClean="0">
                <a:solidFill>
                  <a:srgbClr val="FF0000"/>
                </a:solidFill>
              </a:rPr>
              <a:t>b.Warga negara dan bukan warga negara </a:t>
            </a:r>
            <a:r>
              <a:rPr lang="id-ID" sz="2800" dirty="0" smtClean="0"/>
              <a:t/>
            </a:r>
            <a:br>
              <a:rPr lang="id-ID" sz="2800" dirty="0" smtClean="0"/>
            </a:br>
            <a:r>
              <a:rPr lang="id-ID" sz="2800" b="1" dirty="0" smtClean="0"/>
              <a:t>1)Warga negara </a:t>
            </a:r>
            <a:r>
              <a:rPr lang="id-ID" sz="2800" dirty="0" smtClean="0"/>
              <a:t>adalah mereka yang berdasarkan hukum tertentu  merupakan anggota dari suatu negara.</a:t>
            </a:r>
            <a:br>
              <a:rPr lang="id-ID" sz="2800" dirty="0" smtClean="0"/>
            </a:br>
            <a:r>
              <a:rPr lang="id-ID" sz="2800" b="1" dirty="0" smtClean="0"/>
              <a:t>2)Bukan warga negara </a:t>
            </a:r>
            <a:r>
              <a:rPr lang="id-ID" sz="2800" dirty="0" smtClean="0"/>
              <a:t>(orang asing) adalah mereka yang tidak bersangkutan  namun tunduk pada pemerintah mereka berada.(duta besar,konsuler,kontraktor asing) </a:t>
            </a:r>
            <a:br>
              <a:rPr lang="id-ID" sz="2800" dirty="0" smtClean="0"/>
            </a:br>
            <a:endParaRPr lang="id-ID"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786874" cy="6440510"/>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id-ID" sz="4000" b="1" dirty="0" smtClean="0">
                <a:solidFill>
                  <a:srgbClr val="FF0000"/>
                </a:solidFill>
              </a:rPr>
              <a:t>2.Wilayah atau daerah</a:t>
            </a:r>
            <a:br>
              <a:rPr lang="id-ID" sz="4000" b="1" dirty="0" smtClean="0">
                <a:solidFill>
                  <a:srgbClr val="FF0000"/>
                </a:solidFill>
              </a:rPr>
            </a:br>
            <a:r>
              <a:rPr lang="id-ID" sz="2800" dirty="0" smtClean="0"/>
              <a:t>Kita harus memahami  bahwa Indonesia </a:t>
            </a:r>
            <a:r>
              <a:rPr lang="id-ID" sz="2800" dirty="0" smtClean="0">
                <a:solidFill>
                  <a:srgbClr val="FF0000"/>
                </a:solidFill>
              </a:rPr>
              <a:t>memiliki 17.504 pulau,  dengan 1.340 suku bangsa  dan 546 bahasa, kebudayaan.</a:t>
            </a:r>
            <a:r>
              <a:rPr lang="id-ID" sz="2800" dirty="0" smtClean="0"/>
              <a:t> Kita juga harus mengenalinya  karena dengan mengenalinya akan menimbulkan toleransi dan dapat saling melengkapi.</a:t>
            </a:r>
            <a:br>
              <a:rPr lang="id-ID" sz="2800" dirty="0" smtClean="0"/>
            </a:br>
            <a:r>
              <a:rPr lang="id-ID" sz="2800" b="1" dirty="0" smtClean="0"/>
              <a:t>1)Daratan</a:t>
            </a:r>
            <a:r>
              <a:rPr lang="id-ID" sz="2800" dirty="0" smtClean="0"/>
              <a:t>: sungai,danau,gunung,tembok,pagar,kawat </a:t>
            </a:r>
            <a:br>
              <a:rPr lang="id-ID" sz="2800" dirty="0" smtClean="0"/>
            </a:br>
            <a:r>
              <a:rPr lang="id-ID" sz="2800" dirty="0" smtClean="0"/>
              <a:t>   tiang.</a:t>
            </a:r>
            <a:br>
              <a:rPr lang="id-ID" sz="2800" dirty="0" smtClean="0"/>
            </a:br>
            <a:r>
              <a:rPr lang="id-ID" sz="2800" b="1" dirty="0" smtClean="0"/>
              <a:t>2)Wilayah lautan	</a:t>
            </a:r>
            <a:r>
              <a:rPr lang="id-ID" sz="2800" dirty="0" smtClean="0"/>
              <a:t/>
            </a:r>
            <a:br>
              <a:rPr lang="id-ID" sz="2800" dirty="0" smtClean="0"/>
            </a:br>
            <a:r>
              <a:rPr lang="id-ID" sz="2800" dirty="0" smtClean="0"/>
              <a:t>   1)12 mil </a:t>
            </a:r>
            <a:br>
              <a:rPr lang="id-ID" sz="2800" dirty="0" smtClean="0"/>
            </a:br>
            <a:r>
              <a:rPr lang="id-ID" sz="2800" dirty="0" smtClean="0"/>
              <a:t>   2)Zona Ekonomi eklkusif 200 mil</a:t>
            </a:r>
            <a:br>
              <a:rPr lang="id-ID" sz="2800" dirty="0" smtClean="0"/>
            </a:br>
            <a:r>
              <a:rPr lang="id-ID" sz="2800" dirty="0" smtClean="0"/>
              <a:t>   3)Batas Zona bersebelahan 24 mil</a:t>
            </a:r>
            <a:br>
              <a:rPr lang="id-ID" sz="2800" dirty="0" smtClean="0"/>
            </a:br>
            <a:r>
              <a:rPr lang="id-ID" sz="2800" dirty="0" smtClean="0"/>
              <a:t>   4)Batas landas benua 200 mil dengan membagi </a:t>
            </a:r>
            <a:br>
              <a:rPr lang="id-ID" sz="2800" dirty="0" smtClean="0"/>
            </a:br>
            <a:r>
              <a:rPr lang="id-ID" sz="2800" dirty="0" smtClean="0"/>
              <a:t>      keuntungan dengan masy Internasional</a:t>
            </a:r>
            <a:br>
              <a:rPr lang="id-ID" sz="2800" dirty="0" smtClean="0"/>
            </a:br>
            <a:r>
              <a:rPr lang="id-ID" sz="2800" b="1" dirty="0" smtClean="0"/>
              <a:t>3.Wilayah udara</a:t>
            </a:r>
            <a:r>
              <a:rPr lang="id-ID" sz="2800" dirty="0" smtClean="0"/>
              <a:t/>
            </a:r>
            <a:br>
              <a:rPr lang="id-ID" sz="2800" dirty="0" smtClean="0"/>
            </a:br>
            <a:r>
              <a:rPr lang="id-ID" sz="2800" dirty="0" smtClean="0"/>
              <a:t>Meliputi wilayah di atas daerah teritorial suatu negara tanpa batas ketinggian.</a:t>
            </a:r>
            <a:endParaRPr lang="id-ID"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440510"/>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b="1" dirty="0" smtClean="0">
                <a:solidFill>
                  <a:srgbClr val="FF0000"/>
                </a:solidFill>
              </a:rPr>
              <a:t>Pemerintah yang berdaulat</a:t>
            </a:r>
            <a:br>
              <a:rPr lang="id-ID" sz="2800" b="1" dirty="0" smtClean="0">
                <a:solidFill>
                  <a:srgbClr val="FF0000"/>
                </a:solidFill>
              </a:rPr>
            </a:br>
            <a:r>
              <a:rPr lang="id-ID" sz="2800" dirty="0" smtClean="0"/>
              <a:t>1)Pemerintah dalam arti luas</a:t>
            </a:r>
            <a:br>
              <a:rPr lang="id-ID" sz="2800" dirty="0" smtClean="0"/>
            </a:br>
            <a:r>
              <a:rPr lang="id-ID" sz="2800" dirty="0" smtClean="0"/>
              <a:t>    Gabungan dari semua badan kenegaraan yang berkuasa </a:t>
            </a:r>
            <a:br>
              <a:rPr lang="id-ID" sz="2800" dirty="0" smtClean="0"/>
            </a:br>
            <a:r>
              <a:rPr lang="id-ID" sz="2800" dirty="0" smtClean="0"/>
              <a:t>     dan pemerintah suatu negara Legislatif,Eksekutif, dan </a:t>
            </a:r>
            <a:br>
              <a:rPr lang="id-ID" sz="2800" dirty="0" smtClean="0"/>
            </a:br>
            <a:r>
              <a:rPr lang="id-ID" sz="2800" dirty="0" smtClean="0"/>
              <a:t>     yudikatif</a:t>
            </a:r>
            <a:br>
              <a:rPr lang="id-ID" sz="2800" dirty="0" smtClean="0"/>
            </a:br>
            <a:r>
              <a:rPr lang="id-ID" sz="2800" dirty="0" smtClean="0"/>
              <a:t>2.Pemerintah dalam arti sempit</a:t>
            </a:r>
            <a:br>
              <a:rPr lang="id-ID" sz="2800" dirty="0" smtClean="0"/>
            </a:br>
            <a:r>
              <a:rPr lang="id-ID" sz="2800" dirty="0" smtClean="0"/>
              <a:t>  Esekutif yang terdiri dari presiden wakil presiden dan para</a:t>
            </a:r>
            <a:br>
              <a:rPr lang="id-ID" sz="2800" dirty="0" smtClean="0"/>
            </a:br>
            <a:r>
              <a:rPr lang="id-ID" sz="2800" dirty="0" smtClean="0"/>
              <a:t>  menteri.</a:t>
            </a:r>
            <a:endParaRPr lang="id-ID"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440510"/>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id-ID" sz="2800" dirty="0" smtClean="0"/>
              <a:t/>
            </a:r>
            <a:br>
              <a:rPr lang="id-ID" sz="2800" dirty="0" smtClean="0"/>
            </a:br>
            <a:r>
              <a:rPr lang="id-ID" b="1" dirty="0" smtClean="0">
                <a:solidFill>
                  <a:srgbClr val="FF0000"/>
                </a:solidFill>
              </a:rPr>
              <a:t>Pengakuan dari negara lain </a:t>
            </a:r>
            <a:r>
              <a:rPr lang="id-ID" sz="2800" dirty="0" smtClean="0"/>
              <a:t/>
            </a:r>
            <a:br>
              <a:rPr lang="id-ID" sz="2800" dirty="0" smtClean="0"/>
            </a:br>
            <a:r>
              <a:rPr lang="id-ID" sz="2800" dirty="0" smtClean="0"/>
              <a:t>Merupakan sikap yang politis  untuk mengakui negara baru sebagai objek hukum. Pengakuan dari negara lain dapat bersifat </a:t>
            </a:r>
            <a:r>
              <a:rPr lang="id-ID" sz="2800" b="1" dirty="0" smtClean="0"/>
              <a:t>de facto dan de jure</a:t>
            </a:r>
            <a:r>
              <a:rPr lang="id-ID" sz="2800" dirty="0" smtClean="0"/>
              <a:t/>
            </a:r>
            <a:br>
              <a:rPr lang="id-ID" sz="2800" dirty="0" smtClean="0"/>
            </a:br>
            <a:r>
              <a:rPr lang="id-ID" sz="2800" dirty="0" smtClean="0"/>
              <a:t>a.Pengakuan dari negara lain  bagi negara yang baru merupakan faktor yang sangat penting karena:</a:t>
            </a:r>
            <a:br>
              <a:rPr lang="id-ID" sz="2800" dirty="0" smtClean="0"/>
            </a:br>
            <a:r>
              <a:rPr lang="id-ID" sz="2800" dirty="0" smtClean="0"/>
              <a:t>  1)Dapat menenpatkan perwakilannya  di negara lai atau</a:t>
            </a:r>
            <a:br>
              <a:rPr lang="id-ID" sz="2800" dirty="0" smtClean="0"/>
            </a:br>
            <a:r>
              <a:rPr lang="id-ID" sz="2800" dirty="0" smtClean="0"/>
              <a:t>      organisasi internasional lainnya.</a:t>
            </a:r>
            <a:br>
              <a:rPr lang="id-ID" sz="2800" dirty="0" smtClean="0"/>
            </a:br>
            <a:r>
              <a:rPr lang="id-ID" sz="2800" dirty="0" smtClean="0"/>
              <a:t>2)Adanya kekhawatiran  terancam kelangsungan hidupnya</a:t>
            </a:r>
            <a:br>
              <a:rPr lang="id-ID" sz="2800" dirty="0" smtClean="0"/>
            </a:br>
            <a:r>
              <a:rPr lang="id-ID" sz="2800" dirty="0" smtClean="0"/>
              <a:t>     baik yang timbul dari dalam (melalui kudeta) atau </a:t>
            </a:r>
            <a:br>
              <a:rPr lang="id-ID" sz="2800" dirty="0" smtClean="0"/>
            </a:br>
            <a:r>
              <a:rPr lang="id-ID" sz="2800" dirty="0" smtClean="0"/>
              <a:t>     intervensi dari negara lain.</a:t>
            </a:r>
            <a:br>
              <a:rPr lang="id-ID" sz="2800" dirty="0" smtClean="0"/>
            </a:br>
            <a:r>
              <a:rPr lang="id-ID" sz="2800" dirty="0" smtClean="0"/>
              <a:t>3)Ketentuan hukum alam yang tidak dapat di pungkiri, </a:t>
            </a:r>
            <a:br>
              <a:rPr lang="id-ID" sz="2800" dirty="0" smtClean="0"/>
            </a:br>
            <a:r>
              <a:rPr lang="id-ID" sz="2800" dirty="0" smtClean="0"/>
              <a:t>     bahwa suatu negara tidak dapat berdiri sendiri tanpa</a:t>
            </a:r>
            <a:br>
              <a:rPr lang="id-ID" sz="2800" dirty="0" smtClean="0"/>
            </a:br>
            <a:r>
              <a:rPr lang="id-ID" sz="2800" dirty="0" smtClean="0"/>
              <a:t>      bantuan dan kerja sama negara lain.  </a:t>
            </a:r>
            <a:br>
              <a:rPr lang="id-ID" sz="2800" dirty="0" smtClean="0"/>
            </a:br>
            <a:r>
              <a:rPr lang="id-ID" sz="2800" dirty="0" smtClean="0"/>
              <a:t>4)Dapat membuka hubungan bilateral dan multilateral dengan </a:t>
            </a:r>
            <a:br>
              <a:rPr lang="id-ID" sz="2800" dirty="0" smtClean="0"/>
            </a:br>
            <a:r>
              <a:rPr lang="id-ID" sz="2800" dirty="0" smtClean="0"/>
              <a:t>   negara lain</a:t>
            </a:r>
            <a:br>
              <a:rPr lang="id-ID" sz="2800" dirty="0" smtClean="0"/>
            </a:br>
            <a:r>
              <a:rPr lang="id-ID" sz="2800" dirty="0" smtClean="0"/>
              <a:t/>
            </a:r>
            <a:br>
              <a:rPr lang="id-ID" sz="2800" dirty="0" smtClean="0"/>
            </a:br>
            <a:endParaRPr lang="id-ID"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369072"/>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id-ID" sz="2800" dirty="0" smtClean="0"/>
              <a:t>b.Pengakuan de Facto: pengakuan sementara</a:t>
            </a:r>
            <a:br>
              <a:rPr lang="id-ID" sz="2800" dirty="0" smtClean="0"/>
            </a:br>
            <a:r>
              <a:rPr lang="id-ID" sz="2800" dirty="0" smtClean="0"/>
              <a:t>c.Pengakuan de Jure:pengakuan penuh</a:t>
            </a:r>
            <a:br>
              <a:rPr lang="id-ID" sz="2800" dirty="0" smtClean="0"/>
            </a:br>
            <a:r>
              <a:rPr lang="id-ID" sz="2800" dirty="0" smtClean="0"/>
              <a:t/>
            </a:r>
            <a:br>
              <a:rPr lang="id-ID" sz="2800" dirty="0" smtClean="0"/>
            </a:br>
            <a:r>
              <a:rPr lang="id-ID" b="1" dirty="0" smtClean="0">
                <a:solidFill>
                  <a:srgbClr val="FF0000"/>
                </a:solidFill>
              </a:rPr>
              <a:t>Fungsi NEGARA</a:t>
            </a:r>
            <a:r>
              <a:rPr lang="id-ID" sz="2800" dirty="0" smtClean="0"/>
              <a:t/>
            </a:r>
            <a:br>
              <a:rPr lang="id-ID" sz="2800" dirty="0" smtClean="0"/>
            </a:br>
            <a:r>
              <a:rPr lang="id-ID" sz="2800" dirty="0" smtClean="0"/>
              <a:t>  </a:t>
            </a:r>
            <a:r>
              <a:rPr lang="id-ID" sz="2800" b="1" dirty="0" smtClean="0"/>
              <a:t>menurut Montesquie mencakup tiga</a:t>
            </a:r>
            <a:r>
              <a:rPr lang="id-ID" sz="2800" dirty="0" smtClean="0"/>
              <a:t/>
            </a:r>
            <a:br>
              <a:rPr lang="id-ID" sz="2800" dirty="0" smtClean="0"/>
            </a:br>
            <a:r>
              <a:rPr lang="id-ID" sz="2800" dirty="0" smtClean="0"/>
              <a:t>   1)Legislatif:Pembuat UU</a:t>
            </a:r>
            <a:br>
              <a:rPr lang="id-ID" sz="2800" dirty="0" smtClean="0"/>
            </a:br>
            <a:r>
              <a:rPr lang="id-ID" sz="2800" dirty="0" smtClean="0"/>
              <a:t>   2)Eksekutif melaksanakan UU</a:t>
            </a:r>
            <a:br>
              <a:rPr lang="id-ID" sz="2800" dirty="0" smtClean="0"/>
            </a:br>
            <a:r>
              <a:rPr lang="id-ID" sz="2800" dirty="0" smtClean="0"/>
              <a:t>   3)Yudikatif: Mengadili para pelanggar UU</a:t>
            </a:r>
            <a:br>
              <a:rPr lang="id-ID" sz="2800" dirty="0" smtClean="0"/>
            </a:br>
            <a:r>
              <a:rPr lang="id-ID" sz="2800" b="1" dirty="0" smtClean="0"/>
              <a:t>Fungsi NKRI</a:t>
            </a:r>
            <a:r>
              <a:rPr lang="id-ID" sz="2800" dirty="0" smtClean="0"/>
              <a:t/>
            </a:r>
            <a:br>
              <a:rPr lang="id-ID" sz="2800" dirty="0" smtClean="0"/>
            </a:br>
            <a:r>
              <a:rPr lang="id-ID" sz="2800" dirty="0" smtClean="0"/>
              <a:t>   1)Melaksanakan ketertiban</a:t>
            </a:r>
            <a:br>
              <a:rPr lang="id-ID" sz="2800" dirty="0" smtClean="0"/>
            </a:br>
            <a:r>
              <a:rPr lang="id-ID" sz="2800" dirty="0" smtClean="0"/>
              <a:t>   2)Mengusahakan kemakmuran dan kesejahteraan rakyat</a:t>
            </a:r>
            <a:br>
              <a:rPr lang="id-ID" sz="2800" dirty="0" smtClean="0"/>
            </a:br>
            <a:r>
              <a:rPr lang="id-ID" sz="2800" dirty="0" smtClean="0"/>
              <a:t>   3)Pertahanan: perlengkapan pertahanan cangih</a:t>
            </a:r>
            <a:br>
              <a:rPr lang="id-ID" sz="2800" dirty="0" smtClean="0"/>
            </a:br>
            <a:r>
              <a:rPr lang="id-ID" sz="2800" dirty="0" smtClean="0"/>
              <a:t>   4)Menegakkan keadilan bagi rakyat Indonesia</a:t>
            </a:r>
            <a:br>
              <a:rPr lang="id-ID" sz="2800" dirty="0" smtClean="0"/>
            </a:br>
            <a:r>
              <a:rPr lang="id-ID" sz="2800" dirty="0" smtClean="0"/>
              <a:t/>
            </a:r>
            <a:br>
              <a:rPr lang="id-ID" sz="2800" dirty="0" smtClean="0"/>
            </a:br>
            <a:r>
              <a:rPr lang="id-ID" sz="2800" dirty="0" smtClean="0"/>
              <a:t/>
            </a:r>
            <a:br>
              <a:rPr lang="id-ID" sz="2800" dirty="0" smtClean="0"/>
            </a:br>
            <a:endParaRPr lang="id-ID"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85728"/>
            <a:ext cx="8643998" cy="6297634"/>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dirty="0" smtClean="0"/>
              <a:t>Lanjutannya</a:t>
            </a:r>
            <a:br>
              <a:rPr lang="id-ID" sz="2800" dirty="0" smtClean="0"/>
            </a:br>
            <a:r>
              <a:rPr lang="id-ID" sz="2800" dirty="0" smtClean="0"/>
              <a:t/>
            </a:r>
            <a:br>
              <a:rPr lang="id-ID" sz="2800" dirty="0" smtClean="0"/>
            </a:br>
            <a:r>
              <a:rPr lang="id-ID" sz="2800" b="1" dirty="0" smtClean="0">
                <a:solidFill>
                  <a:srgbClr val="FF0000"/>
                </a:solidFill>
              </a:rPr>
              <a:t>Tujuan NKRI Alinea keempat UUD 1945</a:t>
            </a:r>
            <a:r>
              <a:rPr lang="id-ID" sz="2800" dirty="0" smtClean="0"/>
              <a:t/>
            </a:r>
            <a:br>
              <a:rPr lang="id-ID" sz="2800" dirty="0" smtClean="0"/>
            </a:br>
            <a:r>
              <a:rPr lang="id-ID" sz="2800" dirty="0" smtClean="0"/>
              <a:t>  1)Melindungi segenap bangsa dan seluruh tumpah darah</a:t>
            </a:r>
            <a:br>
              <a:rPr lang="id-ID" sz="2800" dirty="0" smtClean="0"/>
            </a:br>
            <a:r>
              <a:rPr lang="id-ID" sz="2800" dirty="0" smtClean="0"/>
              <a:t>    Indo</a:t>
            </a:r>
            <a:br>
              <a:rPr lang="id-ID" sz="2800" dirty="0" smtClean="0"/>
            </a:br>
            <a:r>
              <a:rPr lang="id-ID" sz="2800" dirty="0" smtClean="0"/>
              <a:t>  2)Memajukan kesejahteraan umum</a:t>
            </a:r>
            <a:br>
              <a:rPr lang="id-ID" sz="2800" dirty="0" smtClean="0"/>
            </a:br>
            <a:r>
              <a:rPr lang="id-ID" sz="2800" dirty="0" smtClean="0"/>
              <a:t>  3)Mencerdaskan kehidupan bangsa</a:t>
            </a:r>
            <a:br>
              <a:rPr lang="id-ID" sz="2800" dirty="0" smtClean="0"/>
            </a:br>
            <a:r>
              <a:rPr lang="id-ID" sz="2800" dirty="0" smtClean="0"/>
              <a:t>  4)Ikut melaksanakan ketertiban dunia berdasarkan</a:t>
            </a:r>
            <a:r>
              <a:rPr lang="en-US" sz="2800" dirty="0" smtClean="0"/>
              <a:t/>
            </a:r>
            <a:br>
              <a:rPr lang="en-US" sz="2800" dirty="0" smtClean="0"/>
            </a:br>
            <a:r>
              <a:rPr lang="en-US" sz="2800" dirty="0" smtClean="0"/>
              <a:t>     </a:t>
            </a:r>
            <a:r>
              <a:rPr lang="id-ID" sz="2800" dirty="0" smtClean="0"/>
              <a:t> kemerdekaan,perdamian abadi, dan keadilan sosial</a:t>
            </a:r>
            <a:endParaRPr lang="id-ID"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6000" b="1" dirty="0" smtClean="0">
                <a:solidFill>
                  <a:srgbClr val="FF0000"/>
                </a:solidFill>
              </a:rPr>
              <a:t>1. Pengertian Geopolitik</a:t>
            </a:r>
            <a:br>
              <a:rPr lang="id-ID" sz="6000" b="1" dirty="0" smtClean="0">
                <a:solidFill>
                  <a:srgbClr val="FF0000"/>
                </a:solidFill>
              </a:rPr>
            </a:br>
            <a:r>
              <a:rPr lang="id-ID" sz="2800" dirty="0" smtClean="0"/>
              <a:t>Diantara kalian adakah yang sudah mengetahui konsep geopolitik? Geopolitik secara etimologi berasal </a:t>
            </a:r>
            <a:r>
              <a:rPr lang="id-ID" sz="2800" dirty="0" smtClean="0">
                <a:solidFill>
                  <a:srgbClr val="FF0000"/>
                </a:solidFill>
              </a:rPr>
              <a:t>dari kata </a:t>
            </a:r>
            <a:r>
              <a:rPr lang="id-ID" sz="2800" i="1" dirty="0" smtClean="0">
                <a:solidFill>
                  <a:srgbClr val="FF0000"/>
                </a:solidFill>
              </a:rPr>
              <a:t>geo (bahasa Yunani) yang berarti bumi yang </a:t>
            </a:r>
            <a:r>
              <a:rPr lang="sv-SE" sz="2800" dirty="0" smtClean="0">
                <a:solidFill>
                  <a:srgbClr val="FF0000"/>
                </a:solidFill>
              </a:rPr>
              <a:t>menjadi wilayah hidup. Sedangkan politik dari kata </a:t>
            </a:r>
            <a:r>
              <a:rPr lang="sv-SE" sz="2800" i="1" dirty="0" smtClean="0">
                <a:solidFill>
                  <a:srgbClr val="FF0000"/>
                </a:solidFill>
              </a:rPr>
              <a:t>polis yang berarti kesatuan</a:t>
            </a:r>
            <a:r>
              <a:rPr lang="id-ID" sz="2800" i="1" dirty="0" smtClean="0">
                <a:solidFill>
                  <a:srgbClr val="FF0000"/>
                </a:solidFill>
              </a:rPr>
              <a:t> </a:t>
            </a:r>
            <a:r>
              <a:rPr lang="id-ID" sz="2800" dirty="0" smtClean="0">
                <a:solidFill>
                  <a:srgbClr val="FF0000"/>
                </a:solidFill>
              </a:rPr>
              <a:t>masyarakat yang berdiri sendiri atau negara</a:t>
            </a:r>
            <a:r>
              <a:rPr lang="id-ID" sz="2800" dirty="0" smtClean="0"/>
              <a:t>; dan </a:t>
            </a:r>
            <a:r>
              <a:rPr lang="id-ID" sz="2800" i="1" dirty="0" smtClean="0"/>
              <a:t>teia yang berarti urusan </a:t>
            </a:r>
            <a:r>
              <a:rPr lang="id-ID" sz="2800" dirty="0" smtClean="0"/>
              <a:t>(politik) bermakna kepentingan umum warga negara suatu bangsa. Sebagai acuan bersama, </a:t>
            </a:r>
            <a:r>
              <a:rPr lang="id-ID" sz="2800" dirty="0" smtClean="0">
                <a:solidFill>
                  <a:srgbClr val="FF0000"/>
                </a:solidFill>
              </a:rPr>
              <a:t>geopolitik dimaknai sebagai ilmu penyelenggaraan negara yang setiap kebijakannya dikaitkan dengan masalah-masalah geografi wilayah atau tempat tinggal suatu bangsa</a:t>
            </a:r>
            <a:r>
              <a:rPr lang="id-ID" sz="2800" dirty="0" smtClean="0"/>
              <a:t>. </a:t>
            </a:r>
            <a:endParaRPr lang="id-ID"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8643998" cy="6297634"/>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id-ID" sz="4000" b="1" dirty="0" smtClean="0">
                <a:solidFill>
                  <a:srgbClr val="FF0000"/>
                </a:solidFill>
              </a:rPr>
              <a:t>a. Teori Geopolitik Frederich Ratzel</a:t>
            </a:r>
            <a:r>
              <a:rPr lang="id-ID" sz="4000" b="1" dirty="0" smtClean="0"/>
              <a:t/>
            </a:r>
            <a:br>
              <a:rPr lang="id-ID" sz="4000" b="1" dirty="0" smtClean="0"/>
            </a:br>
            <a:r>
              <a:rPr lang="id-ID" sz="2800" dirty="0" smtClean="0"/>
              <a:t>Frederich Ratzel (1844–1904) berpendapat bahwa </a:t>
            </a:r>
            <a:r>
              <a:rPr lang="nn-NO" sz="2800" dirty="0" smtClean="0"/>
              <a:t>negara itu seperti organisme yang hidup. Negara</a:t>
            </a:r>
            <a:r>
              <a:rPr lang="id-ID" sz="2800" dirty="0" smtClean="0"/>
              <a:t> </a:t>
            </a:r>
            <a:r>
              <a:rPr lang="sv-SE" sz="2800" dirty="0" smtClean="0"/>
              <a:t>identik dengan ruangan yang ditempati oleh</a:t>
            </a:r>
            <a:r>
              <a:rPr lang="id-ID" sz="2800" dirty="0" smtClean="0"/>
              <a:t> sekelompok masyarakat (bangsa). Pertumbuhan negara mirip dengan pertumbuhan organisme yang</a:t>
            </a:r>
            <a:br>
              <a:rPr lang="id-ID" sz="2800" dirty="0" smtClean="0"/>
            </a:br>
            <a:r>
              <a:rPr lang="id-ID" sz="2800" dirty="0" smtClean="0">
                <a:solidFill>
                  <a:srgbClr val="FF0000"/>
                </a:solidFill>
              </a:rPr>
              <a:t>memerlukan ruang hidup yang cukup agar dapat tumbuh dengan subur</a:t>
            </a:r>
            <a:r>
              <a:rPr lang="id-ID" sz="2800" dirty="0" smtClean="0"/>
              <a:t>. Semakin luas ruang hidup maka negara akan semakin bertahan, kuat, dan </a:t>
            </a:r>
            <a:r>
              <a:rPr lang="sv-SE" sz="2400" dirty="0" smtClean="0"/>
              <a:t>maju. Oleh karena itu, jika negara ingin tetap hidup dan berkembang butuh</a:t>
            </a:r>
            <a:r>
              <a:rPr lang="id-ID" sz="2400" dirty="0" smtClean="0"/>
              <a:t> ekspansi (perluasan wilayah sebagai ruang hidup). Teori ini dikenal </a:t>
            </a:r>
            <a:r>
              <a:rPr lang="id-ID" sz="2400" b="1" dirty="0" smtClean="0">
                <a:solidFill>
                  <a:srgbClr val="FF0000"/>
                </a:solidFill>
              </a:rPr>
              <a:t>seabgai teori organisme atau teori biologis. </a:t>
            </a:r>
            <a:r>
              <a:rPr lang="id-ID" sz="2800" dirty="0" smtClean="0"/>
              <a:t/>
            </a:r>
            <a:br>
              <a:rPr lang="id-ID" sz="2800" dirty="0" smtClean="0"/>
            </a:br>
            <a:r>
              <a:rPr lang="id-ID" sz="2800" dirty="0" smtClean="0"/>
              <a:t/>
            </a:r>
            <a:br>
              <a:rPr lang="id-ID" sz="2800" dirty="0" smtClean="0"/>
            </a:br>
            <a:r>
              <a:rPr lang="id-ID" sz="2800" dirty="0" smtClean="0"/>
              <a:t/>
            </a:r>
            <a:br>
              <a:rPr lang="id-ID" sz="2800" dirty="0" smtClean="0"/>
            </a:br>
            <a:r>
              <a:rPr lang="id-ID" sz="2800" dirty="0" smtClean="0"/>
              <a:t/>
            </a:r>
            <a:br>
              <a:rPr lang="id-ID" sz="2800" dirty="0" smtClean="0"/>
            </a:br>
            <a:r>
              <a:rPr lang="id-ID" sz="2800" dirty="0" smtClean="0"/>
              <a:t/>
            </a:r>
            <a:br>
              <a:rPr lang="id-ID" sz="2800" dirty="0" smtClean="0"/>
            </a:br>
            <a:endParaRPr lang="id-ID" sz="2800" dirty="0">
              <a:solidFill>
                <a:srgbClr val="FF0000"/>
              </a:solidFill>
            </a:endParaRPr>
          </a:p>
        </p:txBody>
      </p:sp>
      <p:pic>
        <p:nvPicPr>
          <p:cNvPr id="2050" name="Picture 2"/>
          <p:cNvPicPr>
            <a:picLocks noChangeAspect="1" noChangeArrowheads="1"/>
          </p:cNvPicPr>
          <p:nvPr/>
        </p:nvPicPr>
        <p:blipFill>
          <a:blip r:embed="rId2" cstate="print"/>
          <a:srcRect/>
          <a:stretch>
            <a:fillRect/>
          </a:stretch>
        </p:blipFill>
        <p:spPr bwMode="auto">
          <a:xfrm>
            <a:off x="357158" y="4581128"/>
            <a:ext cx="5638831" cy="216024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472518" cy="6297634"/>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4000" b="1" dirty="0" smtClean="0">
                <a:solidFill>
                  <a:srgbClr val="FF0000"/>
                </a:solidFill>
              </a:rPr>
              <a:t>b</a:t>
            </a:r>
            <a:r>
              <a:rPr lang="da-DK" sz="4000" b="1" dirty="0" smtClean="0">
                <a:solidFill>
                  <a:srgbClr val="FF0000"/>
                </a:solidFill>
              </a:rPr>
              <a:t>. Teori Geopolitik Halford Mackinder</a:t>
            </a:r>
            <a:br>
              <a:rPr lang="da-DK" sz="4000" b="1" dirty="0" smtClean="0">
                <a:solidFill>
                  <a:srgbClr val="FF0000"/>
                </a:solidFill>
              </a:rPr>
            </a:br>
            <a:r>
              <a:rPr lang="id-ID" sz="2800" dirty="0" smtClean="0"/>
              <a:t>Halford Mackinder (1861–1947) mempunyai konsepsi geopolitik yang lebih strategi, yaitu dengan penguasaan daerah-daerah ‘jantung’ dunia, sehingga pendapatnya dikenal dengan teori Daerah Jantung. Barang siapa menguasai ‘daerah jantung’ (Eropa Timur dan Rusia) maka ia akan menguasai pulau dunia (Eropa, Asia, dan Afrika) yang pada akhirnya akan menguasai dunia.</a:t>
            </a:r>
            <a:br>
              <a:rPr lang="id-ID" sz="2800" dirty="0" smtClean="0"/>
            </a:br>
            <a:r>
              <a:rPr lang="id-ID" sz="2800" dirty="0" smtClean="0"/>
              <a:t>Untuk menguasai dunia dengan menguasai daerah jantung dibutuhkan kekuatan darat yang besar sebagai prasyaratnya. Berdasarkan hal ini </a:t>
            </a:r>
            <a:r>
              <a:rPr lang="id-ID" sz="2800" dirty="0" smtClean="0">
                <a:solidFill>
                  <a:srgbClr val="FF0000"/>
                </a:solidFill>
              </a:rPr>
              <a:t>muncullah </a:t>
            </a:r>
            <a:r>
              <a:rPr lang="id-ID" sz="2800" b="1" dirty="0" smtClean="0">
                <a:solidFill>
                  <a:srgbClr val="FF0000"/>
                </a:solidFill>
              </a:rPr>
              <a:t>konsep Wawasan Benua</a:t>
            </a:r>
            <a:r>
              <a:rPr lang="id-ID" sz="2800" dirty="0" smtClean="0">
                <a:solidFill>
                  <a:srgbClr val="FF0000"/>
                </a:solidFill>
              </a:rPr>
              <a:t> atau konsep kekuatan di darat.</a:t>
            </a:r>
            <a:endParaRPr lang="id-ID" sz="2800" dirty="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297634"/>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3600" b="1" dirty="0" smtClean="0">
                <a:solidFill>
                  <a:srgbClr val="FF0000"/>
                </a:solidFill>
              </a:rPr>
              <a:t>c</a:t>
            </a:r>
            <a:r>
              <a:rPr lang="da-DK" sz="3600" b="1" dirty="0" smtClean="0">
                <a:solidFill>
                  <a:srgbClr val="FF0000"/>
                </a:solidFill>
              </a:rPr>
              <a:t>. Teori Geopolitik Alfred Thayer Mahan</a:t>
            </a:r>
            <a:r>
              <a:rPr lang="da-DK" sz="2800" b="1" dirty="0" smtClean="0"/>
              <a:t/>
            </a:r>
            <a:br>
              <a:rPr lang="da-DK" sz="2800" b="1" dirty="0" smtClean="0"/>
            </a:br>
            <a:r>
              <a:rPr lang="id-ID" sz="2800" dirty="0" smtClean="0"/>
              <a:t>Alfred Thayer Mahan (1840–1914) mengembangkan lebih lanjut konsepsi geopolitik dengan memperhatikan perlunya </a:t>
            </a:r>
            <a:r>
              <a:rPr lang="id-ID" sz="2800" dirty="0" smtClean="0">
                <a:solidFill>
                  <a:srgbClr val="FF0000"/>
                </a:solidFill>
              </a:rPr>
              <a:t>memanfaatkan serta mempertahankan sumber daya laut, termasuk akses laut</a:t>
            </a:r>
            <a:r>
              <a:rPr lang="id-ID" sz="2800" dirty="0" smtClean="0"/>
              <a:t>. Sehingga tidak</a:t>
            </a:r>
            <a:br>
              <a:rPr lang="id-ID" sz="2800" dirty="0" smtClean="0"/>
            </a:br>
            <a:r>
              <a:rPr lang="id-ID" sz="2800" dirty="0" smtClean="0"/>
              <a:t>hanya pembangunan armada laut saja yang diperlukan, namun lebih luas juga membangun kekuatan maritim. Berdasarkan hal tersebut, muncul </a:t>
            </a:r>
            <a:r>
              <a:rPr lang="id-ID" sz="2800" b="1" dirty="0" smtClean="0">
                <a:solidFill>
                  <a:srgbClr val="FF0000"/>
                </a:solidFill>
              </a:rPr>
              <a:t>konsep</a:t>
            </a:r>
            <a:br>
              <a:rPr lang="id-ID" sz="2800" b="1" dirty="0" smtClean="0">
                <a:solidFill>
                  <a:srgbClr val="FF0000"/>
                </a:solidFill>
              </a:rPr>
            </a:br>
            <a:r>
              <a:rPr lang="id-ID" sz="2800" b="1" dirty="0" smtClean="0">
                <a:solidFill>
                  <a:srgbClr val="FF0000"/>
                </a:solidFill>
              </a:rPr>
              <a:t>Wawasan Bahari atau konsep kekuatan di laut</a:t>
            </a:r>
            <a:r>
              <a:rPr lang="id-ID" sz="2800" dirty="0" smtClean="0"/>
              <a:t>. Barang siapa menguasai </a:t>
            </a:r>
            <a:r>
              <a:rPr lang="fi-FI" sz="2800" dirty="0" smtClean="0"/>
              <a:t>lautan akan menguasai kekayaan dunia.</a:t>
            </a:r>
            <a:endParaRPr lang="id-ID"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1026" name="Picture 2"/>
          <p:cNvPicPr>
            <a:picLocks noGrp="1" noChangeAspect="1" noChangeArrowheads="1"/>
          </p:cNvPicPr>
          <p:nvPr>
            <p:ph idx="1"/>
          </p:nvPr>
        </p:nvPicPr>
        <p:blipFill>
          <a:blip r:embed="rId2" cstate="print"/>
          <a:srcRect/>
          <a:stretch>
            <a:fillRect/>
          </a:stretch>
        </p:blipFill>
        <p:spPr bwMode="auto">
          <a:xfrm>
            <a:off x="285720" y="285728"/>
            <a:ext cx="8715436" cy="6357982"/>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85728"/>
            <a:ext cx="8686832" cy="6297634"/>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id-ID" sz="4000" b="1" dirty="0" smtClean="0">
                <a:solidFill>
                  <a:srgbClr val="FF0000"/>
                </a:solidFill>
              </a:rPr>
              <a:t>d.Teori Geopolitik Guilio Douhet, William Mitchel, Saversky, dan JFC Fuller</a:t>
            </a:r>
            <a:r>
              <a:rPr lang="id-ID" sz="2800" b="1" dirty="0" smtClean="0"/>
              <a:t/>
            </a:r>
            <a:br>
              <a:rPr lang="id-ID" sz="2800" b="1" dirty="0" smtClean="0"/>
            </a:br>
            <a:r>
              <a:rPr lang="id-ID" sz="2800" dirty="0" smtClean="0"/>
              <a:t>Guilio Douhet (1869–1930) dan William Mitchel (1878–1939) mempunyai pendapat lain dibandingkan dengan para pendahulunya. Keduanya melihat kekuatan dirgantara lebih berperan dalam memenangkan peperangan</a:t>
            </a:r>
            <a:br>
              <a:rPr lang="id-ID" sz="2800" dirty="0" smtClean="0"/>
            </a:br>
            <a:r>
              <a:rPr lang="id-ID" sz="2800" dirty="0" smtClean="0"/>
              <a:t>melawan musuh. Untuk itu mereka berkesimpulan bahwa membangun armada atau angkatan udara lebih menguntungkan sebab angkatan udara memungkinkan beroperasi sendiri tanpa dibantu oleh angkatan lainnya. Di samping itu, angkatan udara dapat menghancurkan musuh di kandangnya </a:t>
            </a:r>
            <a:r>
              <a:rPr lang="nn-NO" sz="2800" dirty="0" smtClean="0"/>
              <a:t>musuh itu sendiri atau di garis belakang medan peperangan. </a:t>
            </a:r>
            <a:r>
              <a:rPr lang="nn-NO" sz="2800" dirty="0" smtClean="0">
                <a:solidFill>
                  <a:srgbClr val="FF0000"/>
                </a:solidFill>
              </a:rPr>
              <a:t>Berdasarkan hal</a:t>
            </a:r>
            <a:br>
              <a:rPr lang="nn-NO" sz="2800" dirty="0" smtClean="0">
                <a:solidFill>
                  <a:srgbClr val="FF0000"/>
                </a:solidFill>
              </a:rPr>
            </a:br>
            <a:r>
              <a:rPr lang="id-ID" sz="2800" dirty="0" smtClean="0">
                <a:solidFill>
                  <a:srgbClr val="FF0000"/>
                </a:solidFill>
              </a:rPr>
              <a:t>ini maka muncullah </a:t>
            </a:r>
            <a:r>
              <a:rPr lang="id-ID" sz="2800" b="1" dirty="0" smtClean="0">
                <a:solidFill>
                  <a:srgbClr val="FF0000"/>
                </a:solidFill>
              </a:rPr>
              <a:t>konsepsi Wawasan Dirgantara atau konsep kekuatan di udara.</a:t>
            </a:r>
            <a:endParaRPr lang="id-ID" sz="2800" b="1" dirty="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643998" cy="6369072"/>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id-ID" sz="4900" b="1" dirty="0" smtClean="0">
                <a:solidFill>
                  <a:srgbClr val="FF0000"/>
                </a:solidFill>
              </a:rPr>
              <a:t>2. Konsep Geopolitik Indonesia</a:t>
            </a:r>
            <a:r>
              <a:rPr lang="id-ID" sz="4900" b="1" dirty="0" smtClean="0"/>
              <a:t/>
            </a:r>
            <a:br>
              <a:rPr lang="id-ID" sz="4900" b="1" dirty="0" smtClean="0"/>
            </a:br>
            <a:r>
              <a:rPr lang="id-ID" sz="2800" dirty="0" smtClean="0"/>
              <a:t>Setelah mengenal konsep geopolitik yang pernah dipakai oleh negara-negara di dunia, penting bagi kalian untuk mengetahui dan memahami sejarah dan konsep geopolitik yang dianut oleh bangsa kita sendiri, yaitu bangsa Indonesia. Teori geopolitik yang diutarakan oleh para ahli di atas </a:t>
            </a:r>
            <a:r>
              <a:rPr lang="id-ID" sz="2800" dirty="0" smtClean="0">
                <a:solidFill>
                  <a:srgbClr val="FF0000"/>
                </a:solidFill>
              </a:rPr>
              <a:t>tidak dapat sepenuhnya</a:t>
            </a:r>
            <a:br>
              <a:rPr lang="id-ID" sz="2800" dirty="0" smtClean="0">
                <a:solidFill>
                  <a:srgbClr val="FF0000"/>
                </a:solidFill>
              </a:rPr>
            </a:br>
            <a:r>
              <a:rPr lang="it-IT" sz="2800" dirty="0" smtClean="0">
                <a:solidFill>
                  <a:srgbClr val="FF0000"/>
                </a:solidFill>
              </a:rPr>
              <a:t>diterima dan diterapkan dalam ideologi bangsa Indonesia</a:t>
            </a:r>
            <a:r>
              <a:rPr lang="it-IT" sz="2800" dirty="0" smtClean="0"/>
              <a:t>. Bangsa Indonesia</a:t>
            </a:r>
            <a:r>
              <a:rPr lang="id-ID" sz="2800" dirty="0" smtClean="0"/>
              <a:t> tidak mengembangkan ajaran atau teori </a:t>
            </a:r>
            <a:r>
              <a:rPr lang="id-ID" sz="2800" dirty="0" smtClean="0">
                <a:solidFill>
                  <a:srgbClr val="FF0000"/>
                </a:solidFill>
              </a:rPr>
              <a:t>tentang adu kekuatan dan adu kekuasaan. Teori ini tentu saja mengandung benih-benih persengketaan dan perpecahan</a:t>
            </a:r>
            <a:r>
              <a:rPr lang="id-ID" sz="2800" dirty="0" smtClean="0"/>
              <a:t>. </a:t>
            </a:r>
            <a:r>
              <a:rPr lang="id-ID" sz="2800" b="1" dirty="0" smtClean="0">
                <a:solidFill>
                  <a:srgbClr val="FF0000"/>
                </a:solidFill>
              </a:rPr>
              <a:t>Teori geopolitik bangsa Indonesia menyatakan bahwa Pancasila sebagai ideologi</a:t>
            </a:r>
            <a:br>
              <a:rPr lang="id-ID" sz="2800" b="1" dirty="0" smtClean="0">
                <a:solidFill>
                  <a:srgbClr val="FF0000"/>
                </a:solidFill>
              </a:rPr>
            </a:br>
            <a:r>
              <a:rPr lang="id-ID" sz="2800" b="1" dirty="0" smtClean="0">
                <a:solidFill>
                  <a:srgbClr val="FF0000"/>
                </a:solidFill>
              </a:rPr>
              <a:t>nasional </a:t>
            </a:r>
            <a:r>
              <a:rPr lang="id-ID" sz="2800" dirty="0" smtClean="0"/>
              <a:t>dipergunakan sebagai pertimbangan dasar dalam menentukan politik nasional ketika dihadapkan kepada kondisi dan kedudukan wilayah geografis </a:t>
            </a:r>
            <a:r>
              <a:rPr lang="it-IT" sz="2800" dirty="0" smtClean="0"/>
              <a:t>Indonesia. </a:t>
            </a:r>
            <a:endParaRPr lang="id-ID"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472518" cy="6297634"/>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dirty="0" smtClean="0"/>
              <a:t>Lanjutannya</a:t>
            </a:r>
            <a:br>
              <a:rPr lang="id-ID" sz="2800" dirty="0" smtClean="0"/>
            </a:br>
            <a:r>
              <a:rPr lang="id-ID" sz="2800" dirty="0" smtClean="0"/>
              <a:t/>
            </a:r>
            <a:br>
              <a:rPr lang="id-ID" sz="2800" dirty="0" smtClean="0"/>
            </a:br>
            <a:r>
              <a:rPr lang="it-IT" sz="2800" dirty="0" smtClean="0"/>
              <a:t>Dengan kata lain, bangsa Indonesia </a:t>
            </a:r>
            <a:r>
              <a:rPr lang="it-IT" sz="2800" dirty="0" smtClean="0">
                <a:solidFill>
                  <a:srgbClr val="FF0000"/>
                </a:solidFill>
              </a:rPr>
              <a:t>ingin dapat menjamin kepentingan</a:t>
            </a:r>
            <a:r>
              <a:rPr lang="id-ID" sz="2800" dirty="0" smtClean="0">
                <a:solidFill>
                  <a:srgbClr val="FF0000"/>
                </a:solidFill>
              </a:rPr>
              <a:t> bangsa dan negara di tengah-tengah dinamika pergaulan internasional</a:t>
            </a:r>
            <a:r>
              <a:rPr lang="id-ID" sz="2800" dirty="0" smtClean="0"/>
              <a:t>. Bagi bangsa Indonesia kepentingan nasional yang paling dasar adalah </a:t>
            </a:r>
            <a:r>
              <a:rPr lang="id-ID" sz="2800" dirty="0" smtClean="0">
                <a:solidFill>
                  <a:srgbClr val="FF0000"/>
                </a:solidFill>
              </a:rPr>
              <a:t>persatuan dan kesatuan nasional,</a:t>
            </a:r>
            <a:r>
              <a:rPr lang="id-ID" sz="2800" dirty="0" smtClean="0"/>
              <a:t> </a:t>
            </a:r>
            <a:r>
              <a:rPr lang="id-ID" sz="2800" dirty="0" smtClean="0">
                <a:solidFill>
                  <a:srgbClr val="FF0000"/>
                </a:solidFill>
              </a:rPr>
              <a:t>identitas (jati diri) bangsa, serta kelangsungan hidup bangsa dan negara</a:t>
            </a:r>
            <a:r>
              <a:rPr lang="id-ID" sz="2800" dirty="0" smtClean="0"/>
              <a:t>.</a:t>
            </a:r>
            <a:br>
              <a:rPr lang="id-ID" sz="2800" dirty="0" smtClean="0"/>
            </a:br>
            <a:r>
              <a:rPr lang="id-ID" sz="2800" dirty="0" smtClean="0"/>
              <a:t>Kemudian siapa yang pertama kali memperkenal teori geopolitik Indonesia? Istilah geopolitik untuk bangsa Indonesia dipopulerkan pertama kali </a:t>
            </a:r>
            <a:r>
              <a:rPr lang="id-ID" sz="2800" b="1" dirty="0" smtClean="0">
                <a:solidFill>
                  <a:srgbClr val="FF0000"/>
                </a:solidFill>
              </a:rPr>
              <a:t>oleh Ir.</a:t>
            </a:r>
            <a:br>
              <a:rPr lang="id-ID" sz="2800" b="1" dirty="0" smtClean="0">
                <a:solidFill>
                  <a:srgbClr val="FF0000"/>
                </a:solidFill>
              </a:rPr>
            </a:br>
            <a:r>
              <a:rPr lang="es-ES" sz="2800" b="1" dirty="0" err="1" smtClean="0">
                <a:solidFill>
                  <a:srgbClr val="FF0000"/>
                </a:solidFill>
              </a:rPr>
              <a:t>Soekarno</a:t>
            </a:r>
            <a:r>
              <a:rPr lang="es-ES" sz="2800" b="1" dirty="0" smtClean="0">
                <a:solidFill>
                  <a:srgbClr val="FF0000"/>
                </a:solidFill>
              </a:rPr>
              <a:t>.</a:t>
            </a:r>
            <a:r>
              <a:rPr lang="es-ES" sz="2800" dirty="0" smtClean="0"/>
              <a:t> Pada </a:t>
            </a:r>
            <a:r>
              <a:rPr lang="es-ES" sz="2800" dirty="0" err="1" smtClean="0"/>
              <a:t>pidatonya</a:t>
            </a:r>
            <a:r>
              <a:rPr lang="es-ES" sz="2800" dirty="0" smtClean="0"/>
              <a:t> di </a:t>
            </a:r>
            <a:r>
              <a:rPr lang="es-ES" sz="2800" dirty="0" err="1" smtClean="0"/>
              <a:t>hadapan</a:t>
            </a:r>
            <a:r>
              <a:rPr lang="es-ES" sz="2800" dirty="0" smtClean="0"/>
              <a:t> </a:t>
            </a:r>
            <a:r>
              <a:rPr lang="es-ES" sz="2800" dirty="0" err="1" smtClean="0"/>
              <a:t>sidang</a:t>
            </a:r>
            <a:r>
              <a:rPr lang="es-ES" sz="2800" dirty="0" smtClean="0"/>
              <a:t> BPUPKI </a:t>
            </a:r>
            <a:r>
              <a:rPr lang="es-ES" sz="2800" dirty="0" err="1" smtClean="0"/>
              <a:t>tanggal</a:t>
            </a:r>
            <a:r>
              <a:rPr lang="es-ES" sz="2800" dirty="0" smtClean="0"/>
              <a:t> 1 </a:t>
            </a:r>
            <a:r>
              <a:rPr lang="es-ES" sz="2800" dirty="0" err="1" smtClean="0"/>
              <a:t>Juni</a:t>
            </a:r>
            <a:r>
              <a:rPr lang="es-ES" sz="2800" dirty="0" smtClean="0"/>
              <a:t> 1945,</a:t>
            </a:r>
            <a:r>
              <a:rPr lang="id-ID" sz="2800" dirty="0" smtClean="0"/>
              <a:t> Soekarno.</a:t>
            </a:r>
            <a:endParaRPr lang="id-ID"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715436"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dirty="0" smtClean="0"/>
              <a:t>Lanjutannya</a:t>
            </a:r>
            <a:br>
              <a:rPr lang="id-ID" sz="2800" dirty="0" smtClean="0"/>
            </a:br>
            <a:r>
              <a:rPr lang="id-ID" sz="2800" dirty="0" smtClean="0"/>
              <a:t/>
            </a:r>
            <a:br>
              <a:rPr lang="id-ID" sz="2800" dirty="0" smtClean="0"/>
            </a:br>
            <a:r>
              <a:rPr lang="en-US" sz="2800" dirty="0" err="1" smtClean="0">
                <a:solidFill>
                  <a:srgbClr val="FF0000"/>
                </a:solidFill>
              </a:rPr>
              <a:t>wilayah</a:t>
            </a:r>
            <a:r>
              <a:rPr lang="en-US" sz="2800" dirty="0" smtClean="0">
                <a:solidFill>
                  <a:srgbClr val="FF0000"/>
                </a:solidFill>
              </a:rPr>
              <a:t> Indonesia </a:t>
            </a:r>
            <a:r>
              <a:rPr lang="en-US" sz="2800" dirty="0" err="1" smtClean="0">
                <a:solidFill>
                  <a:srgbClr val="FF0000"/>
                </a:solidFill>
              </a:rPr>
              <a:t>adalah</a:t>
            </a:r>
            <a:r>
              <a:rPr lang="en-US" sz="2800" dirty="0" smtClean="0">
                <a:solidFill>
                  <a:srgbClr val="FF0000"/>
                </a:solidFill>
              </a:rPr>
              <a:t> </a:t>
            </a:r>
            <a:r>
              <a:rPr lang="en-US" sz="2800" dirty="0" err="1" smtClean="0">
                <a:solidFill>
                  <a:srgbClr val="FF0000"/>
                </a:solidFill>
              </a:rPr>
              <a:t>satu</a:t>
            </a:r>
            <a:r>
              <a:rPr lang="en-US" sz="2800" dirty="0" smtClean="0">
                <a:solidFill>
                  <a:srgbClr val="FF0000"/>
                </a:solidFill>
              </a:rPr>
              <a:t> </a:t>
            </a:r>
            <a:r>
              <a:rPr lang="en-US" sz="2800" dirty="0" err="1" smtClean="0">
                <a:solidFill>
                  <a:srgbClr val="FF0000"/>
                </a:solidFill>
              </a:rPr>
              <a:t>kesatuan</a:t>
            </a:r>
            <a:r>
              <a:rPr lang="en-US" sz="2800" dirty="0" smtClean="0">
                <a:solidFill>
                  <a:srgbClr val="FF0000"/>
                </a:solidFill>
              </a:rPr>
              <a:t> </a:t>
            </a:r>
            <a:r>
              <a:rPr lang="en-US" sz="2800" dirty="0" err="1" smtClean="0">
                <a:solidFill>
                  <a:srgbClr val="FF0000"/>
                </a:solidFill>
              </a:rPr>
              <a:t>wilayah</a:t>
            </a:r>
            <a:r>
              <a:rPr lang="en-US" sz="2800" dirty="0" smtClean="0">
                <a:solidFill>
                  <a:srgbClr val="FF0000"/>
                </a:solidFill>
              </a:rPr>
              <a:t/>
            </a:r>
            <a:br>
              <a:rPr lang="en-US" sz="2800" dirty="0" smtClean="0">
                <a:solidFill>
                  <a:srgbClr val="FF0000"/>
                </a:solidFill>
              </a:rPr>
            </a:br>
            <a:r>
              <a:rPr lang="nn-NO" sz="2800" dirty="0" smtClean="0">
                <a:solidFill>
                  <a:srgbClr val="FF0000"/>
                </a:solidFill>
              </a:rPr>
              <a:t>dari Sabang sampai Merauke, yang terletak antara dua samudera dan dua</a:t>
            </a:r>
            <a:r>
              <a:rPr lang="id-ID" sz="2800" dirty="0" smtClean="0">
                <a:solidFill>
                  <a:srgbClr val="FF0000"/>
                </a:solidFill>
              </a:rPr>
              <a:t> benua</a:t>
            </a:r>
            <a:r>
              <a:rPr lang="id-ID" sz="2800" dirty="0" smtClean="0"/>
              <a:t>. Kesatuan antara bangsa Indonesia dengan wilayah tanah air itulah yang</a:t>
            </a:r>
            <a:br>
              <a:rPr lang="id-ID" sz="2800" dirty="0" smtClean="0"/>
            </a:br>
            <a:r>
              <a:rPr lang="id-ID" sz="2800" dirty="0" smtClean="0"/>
              <a:t>membentuk semangat dan wawasan kebangsaan, yaitu sebagai bangsa yang bersatu. Rasa kebangsaan Indonesia dibentuk oleh adanya kesatuan nasib, jiwa</a:t>
            </a:r>
            <a:br>
              <a:rPr lang="id-ID" sz="2800" dirty="0" smtClean="0"/>
            </a:br>
            <a:r>
              <a:rPr lang="id-ID" sz="2800" dirty="0" smtClean="0"/>
              <a:t>untuk bersatu dan kehendak untuk bersatu serta adanya kesatuan wilayah yang sebelumnya, </a:t>
            </a:r>
            <a:r>
              <a:rPr lang="id-ID" sz="2800" dirty="0" smtClean="0">
                <a:solidFill>
                  <a:srgbClr val="FF0000"/>
                </a:solidFill>
              </a:rPr>
              <a:t>bernama Nusantara</a:t>
            </a:r>
            <a:r>
              <a:rPr lang="id-ID" sz="2800" dirty="0" smtClean="0"/>
              <a:t>.</a:t>
            </a:r>
            <a:endParaRPr lang="id-ID"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8643998"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dirty="0" smtClean="0"/>
              <a:t>Prinsip geopolitik Indonesia sebagaimana tersebut di atas menandakan bahwa dalam hal wilayah, bangsa Indonesia tidak ada semangat untuk memperluas wilayah sebagai ruang hidup. </a:t>
            </a:r>
            <a:r>
              <a:rPr lang="id-ID" sz="2800" dirty="0" smtClean="0">
                <a:solidFill>
                  <a:srgbClr val="FF0000"/>
                </a:solidFill>
              </a:rPr>
              <a:t>Secara historis, kesepakatan para pendiri Negara Kesatuan Republik Indonesia adalah wilayah Indonesia merdeka hanyalah wilayah bekas jajahan Belanda atau eks Hindia Belanda</a:t>
            </a:r>
            <a:r>
              <a:rPr lang="id-ID" sz="2800" dirty="0" smtClean="0"/>
              <a:t>. Upaya membangun</a:t>
            </a:r>
            <a:br>
              <a:rPr lang="id-ID" sz="2800" dirty="0" smtClean="0"/>
            </a:br>
            <a:r>
              <a:rPr lang="id-ID" sz="2800" dirty="0" smtClean="0"/>
              <a:t>kesadaran untuk bersatunya bangsa dalam satu wilayah adalah dengan konsepsi Wawasan Nusantara.</a:t>
            </a:r>
            <a:endParaRPr lang="id-ID"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369072"/>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id-ID" sz="4900" b="1" dirty="0" smtClean="0">
                <a:solidFill>
                  <a:srgbClr val="FF0000"/>
                </a:solidFill>
              </a:rPr>
              <a:t>3. Konsep Wawasan Nusantara</a:t>
            </a:r>
            <a:r>
              <a:rPr lang="id-ID" sz="2800" b="1" dirty="0" smtClean="0"/>
              <a:t/>
            </a:r>
            <a:br>
              <a:rPr lang="id-ID" sz="2800" b="1" dirty="0" smtClean="0"/>
            </a:br>
            <a:r>
              <a:rPr lang="id-ID" sz="2800" b="1" dirty="0" smtClean="0"/>
              <a:t>sebagai Geopolitik Indonesia</a:t>
            </a:r>
            <a:br>
              <a:rPr lang="id-ID" sz="2800" b="1" dirty="0" smtClean="0"/>
            </a:br>
            <a:r>
              <a:rPr lang="id-ID" sz="2800" dirty="0" smtClean="0"/>
              <a:t>Wawasan Nusantara adalah wawasan nasional yang bersumber</a:t>
            </a:r>
            <a:br>
              <a:rPr lang="id-ID" sz="2800" dirty="0" smtClean="0"/>
            </a:br>
            <a:r>
              <a:rPr lang="it-IT" sz="2800" dirty="0" smtClean="0"/>
              <a:t>dari Pancasila dan UUD Negara</a:t>
            </a:r>
            <a:r>
              <a:rPr lang="id-ID" sz="2800" dirty="0" smtClean="0"/>
              <a:t> Republik Indonesia Tahun 1945.</a:t>
            </a:r>
            <a:br>
              <a:rPr lang="id-ID" sz="2800" dirty="0" smtClean="0"/>
            </a:br>
            <a:r>
              <a:rPr lang="id-ID" sz="2800" dirty="0" smtClean="0"/>
              <a:t>Wawasan Nusantara adalah cara pandang dan sikap bangsa Indonesia terhadap diri dan lingkungannya</a:t>
            </a:r>
            <a:br>
              <a:rPr lang="id-ID" sz="2800" dirty="0" smtClean="0"/>
            </a:br>
            <a:r>
              <a:rPr lang="id-ID" sz="2800" dirty="0" smtClean="0"/>
              <a:t>dengan </a:t>
            </a:r>
            <a:r>
              <a:rPr lang="id-ID" sz="2800" dirty="0" smtClean="0">
                <a:solidFill>
                  <a:srgbClr val="FF0000"/>
                </a:solidFill>
              </a:rPr>
              <a:t>mengutamakan persatuan </a:t>
            </a:r>
            <a:r>
              <a:rPr lang="fi-FI" sz="2800" dirty="0" smtClean="0">
                <a:solidFill>
                  <a:srgbClr val="FF0000"/>
                </a:solidFill>
              </a:rPr>
              <a:t>dan kesatuan bangsa </a:t>
            </a:r>
            <a:r>
              <a:rPr lang="fi-FI" sz="2800" dirty="0" smtClean="0"/>
              <a:t>serta kesatuan</a:t>
            </a:r>
            <a:r>
              <a:rPr lang="id-ID" sz="2800" dirty="0" smtClean="0"/>
              <a:t> wilayah dalam penyelenggaraan</a:t>
            </a:r>
            <a:br>
              <a:rPr lang="id-ID" sz="2800" dirty="0" smtClean="0"/>
            </a:br>
            <a:r>
              <a:rPr lang="id-ID" sz="2800" dirty="0" smtClean="0"/>
              <a:t>kehidupan bermasyarakat, berbangsa dan bernegara. Hakikat</a:t>
            </a:r>
            <a:br>
              <a:rPr lang="id-ID" sz="2800" dirty="0" smtClean="0"/>
            </a:br>
            <a:r>
              <a:rPr lang="id-ID" sz="2800" dirty="0" smtClean="0"/>
              <a:t>dari Wawasan Nusantara adalah kesatuan bangsa dan keutuhan</a:t>
            </a:r>
            <a:br>
              <a:rPr lang="id-ID" sz="2800" dirty="0" smtClean="0"/>
            </a:br>
            <a:r>
              <a:rPr lang="id-ID" sz="2800" dirty="0" smtClean="0"/>
              <a:t>wilayah Indonesia. Cara pandang bangsa Indonesia tersebut</a:t>
            </a:r>
            <a:br>
              <a:rPr lang="id-ID" sz="2800" dirty="0" smtClean="0"/>
            </a:br>
            <a:r>
              <a:rPr lang="id-ID" sz="2800" dirty="0" smtClean="0"/>
              <a:t>mencakup:</a:t>
            </a:r>
            <a:endParaRPr lang="id-ID"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346076"/>
            <a:ext cx="8643998"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4800" b="1" dirty="0" smtClean="0">
                <a:solidFill>
                  <a:srgbClr val="FF0000"/>
                </a:solidFill>
              </a:rPr>
              <a:t>a. Perwujudan kepulauan</a:t>
            </a:r>
            <a:r>
              <a:rPr lang="id-ID" sz="2800" b="1" dirty="0" smtClean="0"/>
              <a:t/>
            </a:r>
            <a:br>
              <a:rPr lang="id-ID" sz="2800" b="1" dirty="0" smtClean="0"/>
            </a:br>
            <a:r>
              <a:rPr lang="id-ID" sz="2800" b="1" dirty="0" smtClean="0"/>
              <a:t>Nusantara sebagai satu kesatuan politik</a:t>
            </a:r>
            <a:br>
              <a:rPr lang="id-ID" sz="2800" b="1" dirty="0" smtClean="0"/>
            </a:br>
            <a:r>
              <a:rPr lang="id-ID" sz="2800" dirty="0" smtClean="0"/>
              <a:t>1) Bahwa keutuhan wilayah nasional dengan segala isi dan kekayaannya merupakan satu kesatuan wilayah, wadah, ruang hidup, dan kesatuan mitra seluruh bangsa, serta menjadi modal dan milik bersama bangsa.</a:t>
            </a:r>
            <a:br>
              <a:rPr lang="id-ID" sz="2800" dirty="0" smtClean="0"/>
            </a:br>
            <a:r>
              <a:rPr lang="id-ID" sz="2800" dirty="0" smtClean="0"/>
              <a:t>2) Bahwa bangsa Indonesia yang terdiri dari berbagai suku dan berbicara dalam berbagai bahasa daerah, memeluk, dan meyakini berbagai agama</a:t>
            </a:r>
            <a:br>
              <a:rPr lang="id-ID" sz="2800" dirty="0" smtClean="0"/>
            </a:br>
            <a:r>
              <a:rPr lang="id-ID" sz="2800" dirty="0" smtClean="0"/>
              <a:t>dan kepercayaan terhadap Tuhan Yang Maha Esa harus merupakan satu kesatuan bangsa yang bulat dalam arti yang seluas-luasnya.</a:t>
            </a:r>
            <a:r>
              <a:rPr lang="id-ID" sz="2800" i="1" dirty="0" smtClean="0"/>
              <a:t>.</a:t>
            </a:r>
            <a:endParaRPr lang="id-ID"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715436" cy="6297634"/>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id-ID" sz="2800" dirty="0" smtClean="0"/>
              <a:t>Lanjutannya</a:t>
            </a:r>
            <a:br>
              <a:rPr lang="id-ID" sz="2800" dirty="0" smtClean="0"/>
            </a:br>
            <a:r>
              <a:rPr lang="id-ID" sz="2800" dirty="0" smtClean="0"/>
              <a:t/>
            </a:r>
            <a:br>
              <a:rPr lang="id-ID" sz="2800" dirty="0" smtClean="0"/>
            </a:br>
            <a:r>
              <a:rPr lang="id-ID" sz="2800" dirty="0" smtClean="0"/>
              <a:t>3) Bahwa secara psikologis,</a:t>
            </a:r>
            <a:br>
              <a:rPr lang="id-ID" sz="2800" dirty="0" smtClean="0"/>
            </a:br>
            <a:r>
              <a:rPr lang="id-ID" sz="2800" dirty="0" smtClean="0"/>
              <a:t>bangsa Indonesia harus merasa satu, senasib sepenanggungan,</a:t>
            </a:r>
            <a:br>
              <a:rPr lang="id-ID" sz="2800" dirty="0" smtClean="0"/>
            </a:br>
            <a:r>
              <a:rPr lang="nn-NO" sz="2800" dirty="0" smtClean="0"/>
              <a:t>sebangsa dan setanah air, serta</a:t>
            </a:r>
            <a:r>
              <a:rPr lang="id-ID" sz="2800" dirty="0" smtClean="0"/>
              <a:t> mempunyai satu tekad dalam</a:t>
            </a:r>
            <a:br>
              <a:rPr lang="id-ID" sz="2800" dirty="0" smtClean="0"/>
            </a:br>
            <a:r>
              <a:rPr lang="id-ID" sz="2800" dirty="0" smtClean="0"/>
              <a:t>mencapai cita-cita bangsa.</a:t>
            </a:r>
            <a:br>
              <a:rPr lang="id-ID" sz="2800" dirty="0" smtClean="0"/>
            </a:br>
            <a:r>
              <a:rPr lang="id-ID" sz="2800" dirty="0" smtClean="0"/>
              <a:t>4) Bahwa Pancasila adalah satu</a:t>
            </a:r>
            <a:r>
              <a:rPr lang="en-US" sz="2800" dirty="0" smtClean="0"/>
              <a:t>-s</a:t>
            </a:r>
            <a:r>
              <a:rPr lang="id-ID" sz="2800" dirty="0" smtClean="0"/>
              <a:t>atunya falsafah serta ideologi</a:t>
            </a:r>
            <a:br>
              <a:rPr lang="id-ID" sz="2800" dirty="0" smtClean="0"/>
            </a:br>
            <a:r>
              <a:rPr lang="id-ID" sz="2800" dirty="0" smtClean="0"/>
              <a:t>bangsa dan negara, yang melandasi, membimbing dan</a:t>
            </a:r>
            <a:br>
              <a:rPr lang="id-ID" sz="2800" dirty="0" smtClean="0"/>
            </a:br>
            <a:r>
              <a:rPr lang="id-ID" sz="2800" dirty="0" smtClean="0"/>
              <a:t>mengarahkan bangsa menuju tujuannya.</a:t>
            </a:r>
            <a:br>
              <a:rPr lang="id-ID" sz="2800" dirty="0" smtClean="0"/>
            </a:br>
            <a:r>
              <a:rPr lang="id-ID" sz="2800" dirty="0" smtClean="0"/>
              <a:t>5) Kehidupan politik di seluruh wilayah nusantara merupakan</a:t>
            </a:r>
            <a:br>
              <a:rPr lang="id-ID" sz="2800" dirty="0" smtClean="0"/>
            </a:br>
            <a:r>
              <a:rPr lang="id-ID" sz="2800" dirty="0" smtClean="0"/>
              <a:t>satu kesatuan politik yang diselenggarakan berdasarkan</a:t>
            </a:r>
            <a:br>
              <a:rPr lang="id-ID" sz="2800" dirty="0" smtClean="0"/>
            </a:br>
            <a:r>
              <a:rPr lang="id-ID" sz="2800" dirty="0" smtClean="0"/>
              <a:t>Pancasila dan UUD Negara Republik Indonesia Tahun</a:t>
            </a:r>
            <a:br>
              <a:rPr lang="id-ID" sz="2800" dirty="0" smtClean="0"/>
            </a:br>
            <a:r>
              <a:rPr lang="id-ID" sz="2800" dirty="0" smtClean="0"/>
              <a:t>1945.</a:t>
            </a:r>
            <a:endParaRPr lang="id-ID"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297634"/>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fi-FI" sz="4000" b="1" dirty="0" smtClean="0"/>
              <a:t>b. Perwujudan kepulauan Nusantara sebagai satu kesatuan ekonomi</a:t>
            </a:r>
            <a:r>
              <a:rPr lang="fi-FI" sz="2800" b="1" dirty="0" smtClean="0"/>
              <a:t/>
            </a:r>
            <a:br>
              <a:rPr lang="fi-FI" sz="2800" b="1" dirty="0" smtClean="0"/>
            </a:br>
            <a:r>
              <a:rPr lang="id-ID" sz="2800" dirty="0" smtClean="0"/>
              <a:t>1) Bahwa kekayaan wilayah nusantara baik potensial maupun efektif adalah modal dan milik bersama bangsa, dan bahwa keperluan hidup sehari-hari</a:t>
            </a:r>
            <a:br>
              <a:rPr lang="id-ID" sz="2800" dirty="0" smtClean="0"/>
            </a:br>
            <a:r>
              <a:rPr lang="id-ID" sz="2800" dirty="0" smtClean="0"/>
              <a:t>harus tersedia merata di seluruh wilayah tanah air.</a:t>
            </a:r>
            <a:br>
              <a:rPr lang="id-ID" sz="2800" dirty="0" smtClean="0"/>
            </a:br>
            <a:r>
              <a:rPr lang="nn-NO" sz="2800" dirty="0" smtClean="0"/>
              <a:t>2) Tingkat perkembangan ekonomi harus serasi dan seimbang di seluruh</a:t>
            </a:r>
            <a:r>
              <a:rPr lang="id-ID" sz="2800" dirty="0" smtClean="0"/>
              <a:t> daerah, tanpa meninggalkan ciri-ciri khas yang dimiliki oleh daerahdaerah dalam mengembangkan ekonominya.</a:t>
            </a:r>
            <a:br>
              <a:rPr lang="id-ID" sz="2800" dirty="0" smtClean="0"/>
            </a:br>
            <a:r>
              <a:rPr lang="id-ID" sz="2800" dirty="0" smtClean="0"/>
              <a:t>3) Kehidupan perekonomian di seluruh wilayah nusantara merupakan satu kesatuan ekonomi yang diselenggarakan sebagai usaha bersama berdasar atas asas kekeluargaan dan ditujukan bagi kemakmuran rakyat.</a:t>
            </a:r>
            <a:endParaRPr lang="id-ID"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86874" cy="6369072"/>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sv-SE" sz="4900" b="1" dirty="0" smtClean="0">
                <a:solidFill>
                  <a:srgbClr val="FF0000"/>
                </a:solidFill>
              </a:rPr>
              <a:t>B. Kehidupan Bernegara dalam Konsep Negara</a:t>
            </a:r>
            <a:br>
              <a:rPr lang="sv-SE" sz="4900" b="1" dirty="0" smtClean="0">
                <a:solidFill>
                  <a:srgbClr val="FF0000"/>
                </a:solidFill>
              </a:rPr>
            </a:br>
            <a:r>
              <a:rPr lang="id-ID" sz="4900" b="1" dirty="0" smtClean="0">
                <a:solidFill>
                  <a:srgbClr val="FF0000"/>
                </a:solidFill>
              </a:rPr>
              <a:t>Kesatuan Republik Indonesia (NKRI)</a:t>
            </a:r>
            <a:r>
              <a:rPr lang="id-ID" sz="2800" b="1" dirty="0" smtClean="0"/>
              <a:t/>
            </a:r>
            <a:br>
              <a:rPr lang="id-ID" sz="2800" b="1" dirty="0" smtClean="0"/>
            </a:br>
            <a:r>
              <a:rPr lang="id-ID" sz="2800" b="1" dirty="0" smtClean="0"/>
              <a:t>1. Konsep NKRI menurut Undang-Undang Dasar Negara Republik</a:t>
            </a:r>
            <a:br>
              <a:rPr lang="id-ID" sz="2800" b="1" dirty="0" smtClean="0"/>
            </a:br>
            <a:r>
              <a:rPr lang="it-IT" sz="2800" b="1" dirty="0" smtClean="0"/>
              <a:t>Indonesia Tahun 1945 (UUD Negara Republik Indonesia Tahun 1945)</a:t>
            </a:r>
            <a:r>
              <a:rPr lang="id-ID" sz="2800" b="1" dirty="0" smtClean="0"/>
              <a:t/>
            </a:r>
            <a:br>
              <a:rPr lang="id-ID" sz="2800" b="1" dirty="0" smtClean="0"/>
            </a:br>
            <a:r>
              <a:rPr lang="es-ES" sz="2800" dirty="0" err="1" smtClean="0"/>
              <a:t>Pasal</a:t>
            </a:r>
            <a:r>
              <a:rPr lang="es-ES" sz="2800" dirty="0" smtClean="0"/>
              <a:t> 1 </a:t>
            </a:r>
            <a:r>
              <a:rPr lang="es-ES" sz="2800" dirty="0" err="1" smtClean="0"/>
              <a:t>ayat</a:t>
            </a:r>
            <a:r>
              <a:rPr lang="es-ES" sz="2800" dirty="0" smtClean="0"/>
              <a:t> (1) UUD Negara</a:t>
            </a:r>
            <a:r>
              <a:rPr lang="id-ID" sz="2800" dirty="0" smtClean="0"/>
              <a:t> Republik Indonesia Tahun</a:t>
            </a:r>
            <a:br>
              <a:rPr lang="id-ID" sz="2800" dirty="0" smtClean="0"/>
            </a:br>
            <a:r>
              <a:rPr lang="id-ID" sz="2800" dirty="0" smtClean="0"/>
              <a:t>1945 yang merupakan naskah asli mengandung prinsip</a:t>
            </a:r>
            <a:br>
              <a:rPr lang="id-ID" sz="2800" dirty="0" smtClean="0"/>
            </a:br>
            <a:r>
              <a:rPr lang="id-ID" sz="2800" dirty="0" smtClean="0"/>
              <a:t>bahwa ”</a:t>
            </a:r>
            <a:r>
              <a:rPr lang="id-ID" sz="2800" i="1" dirty="0" smtClean="0"/>
              <a:t>Negara Indonesia ialah negara kesatuan, yang</a:t>
            </a:r>
            <a:br>
              <a:rPr lang="id-ID" sz="2800" i="1" dirty="0" smtClean="0"/>
            </a:br>
            <a:r>
              <a:rPr lang="id-ID" sz="2800" i="1" dirty="0" smtClean="0"/>
              <a:t>berbentuk Republik.” Pasal </a:t>
            </a:r>
            <a:r>
              <a:rPr lang="id-ID" sz="2800" dirty="0" smtClean="0"/>
              <a:t>yang dirumuskan oleh Panitia</a:t>
            </a:r>
            <a:br>
              <a:rPr lang="id-ID" sz="2800" dirty="0" smtClean="0"/>
            </a:br>
            <a:r>
              <a:rPr lang="id-ID" sz="2800" dirty="0" smtClean="0"/>
              <a:t>Persiapan Kemerdekaan Indonesia tersebut merupakan</a:t>
            </a:r>
            <a:br>
              <a:rPr lang="id-ID" sz="2800" dirty="0" smtClean="0"/>
            </a:br>
            <a:r>
              <a:rPr lang="id-ID" sz="2800" dirty="0" smtClean="0"/>
              <a:t>tekad bangsa Indonesia yang menjadi sumpah anak bangsa</a:t>
            </a:r>
            <a:br>
              <a:rPr lang="id-ID" sz="2800" dirty="0" smtClean="0"/>
            </a:br>
            <a:r>
              <a:rPr lang="id-ID" sz="2800" dirty="0" smtClean="0"/>
              <a:t>pada 1928 yang dikenal dengan Sumpah Pemuda, yaitu</a:t>
            </a:r>
            <a:br>
              <a:rPr lang="id-ID" sz="2800" dirty="0" smtClean="0"/>
            </a:br>
            <a:r>
              <a:rPr lang="fi-FI" sz="2800" dirty="0" smtClean="0"/>
              <a:t>satu nusa, satu bangsa, satu</a:t>
            </a:r>
            <a:r>
              <a:rPr lang="id-ID" sz="2800" dirty="0" smtClean="0"/>
              <a:t> bahasa persatuan, satu tanah</a:t>
            </a:r>
            <a:br>
              <a:rPr lang="id-ID" sz="2800" dirty="0" smtClean="0"/>
            </a:br>
            <a:r>
              <a:rPr lang="id-ID" sz="2800" dirty="0" smtClean="0"/>
              <a:t>air yaitu Indonesia.</a:t>
            </a:r>
            <a:endParaRPr lang="id-ID"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2050" name="Picture 2"/>
          <p:cNvPicPr>
            <a:picLocks noGrp="1" noChangeAspect="1" noChangeArrowheads="1"/>
          </p:cNvPicPr>
          <p:nvPr>
            <p:ph idx="1"/>
          </p:nvPr>
        </p:nvPicPr>
        <p:blipFill>
          <a:blip r:embed="rId2" cstate="print"/>
          <a:srcRect/>
          <a:stretch>
            <a:fillRect/>
          </a:stretch>
        </p:blipFill>
        <p:spPr bwMode="auto">
          <a:xfrm>
            <a:off x="0" y="285728"/>
            <a:ext cx="9143999" cy="6286544"/>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786874" cy="6440510"/>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5300" dirty="0" smtClean="0">
                <a:solidFill>
                  <a:srgbClr val="FF0000"/>
                </a:solidFill>
              </a:rPr>
              <a:t>Istilah nusantara</a:t>
            </a:r>
            <a:r>
              <a:rPr lang="id-ID" sz="2800" dirty="0" smtClean="0"/>
              <a:t/>
            </a:r>
            <a:br>
              <a:rPr lang="id-ID" sz="2800" dirty="0" smtClean="0"/>
            </a:br>
            <a:r>
              <a:rPr lang="id-ID" sz="2800" dirty="0" smtClean="0"/>
              <a:t>tersebut dipergunakan untuk menggambakan kesatuan wilayah perairan dan</a:t>
            </a:r>
            <a:br>
              <a:rPr lang="id-ID" sz="2800" dirty="0" smtClean="0"/>
            </a:br>
            <a:r>
              <a:rPr lang="id-ID" sz="2800" dirty="0" smtClean="0"/>
              <a:t>gugusan pulau-pulau Indonesia yang terletak diantara Samudera Pasifik dan </a:t>
            </a:r>
            <a:r>
              <a:rPr lang="it-IT" sz="2800" dirty="0" smtClean="0"/>
              <a:t>Samudera Indonesia serta di anatara Benua Asia dan Benua Australia. Kesatuan</a:t>
            </a:r>
            <a:br>
              <a:rPr lang="it-IT" sz="2800" dirty="0" smtClean="0"/>
            </a:br>
            <a:r>
              <a:rPr lang="id-ID" sz="2800" dirty="0" smtClean="0"/>
              <a:t>wilayah tersebut juga mencakup 1) kesatuan politik; 2) kesatuan hukum; 3) </a:t>
            </a:r>
            <a:r>
              <a:rPr lang="fi-FI" sz="2800" dirty="0" smtClean="0"/>
              <a:t>kesatuan sosial-budaya; serta 4) kesatuan pertahanan dan keamanan. </a:t>
            </a:r>
            <a:endParaRPr lang="id-ID" sz="2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dirty="0" smtClean="0"/>
              <a:t>Lanjutannya</a:t>
            </a:r>
            <a:br>
              <a:rPr lang="id-ID" sz="2800" dirty="0" smtClean="0"/>
            </a:br>
            <a:r>
              <a:rPr lang="id-ID" sz="2800" dirty="0" smtClean="0"/>
              <a:t/>
            </a:r>
            <a:br>
              <a:rPr lang="id-ID" sz="2800" dirty="0" smtClean="0"/>
            </a:br>
            <a:r>
              <a:rPr lang="fi-FI" sz="2800" dirty="0" smtClean="0"/>
              <a:t>Dengan</a:t>
            </a:r>
            <a:r>
              <a:rPr lang="id-ID" sz="2800" dirty="0" smtClean="0"/>
              <a:t> demikian, meskipun wilayah Indonesia terdiri atas ribuan pulau, tetapi semuanya terikat dalam satu kesatuan negara yaitu Negara Kesatuan Republik Indonesia.</a:t>
            </a:r>
            <a:br>
              <a:rPr lang="id-ID" sz="2800" dirty="0" smtClean="0"/>
            </a:br>
            <a:r>
              <a:rPr lang="id-ID" sz="2800" dirty="0" smtClean="0"/>
              <a:t>Dari uraian di atas dapat disimpulkan bahwa negara Indonesia adalah negara kesatuan berbentuk </a:t>
            </a:r>
            <a:r>
              <a:rPr lang="en-US" sz="2800" dirty="0" smtClean="0"/>
              <a:t>R</a:t>
            </a:r>
            <a:r>
              <a:rPr lang="id-ID" sz="2800" dirty="0" smtClean="0"/>
              <a:t>epublik yang wilayahnya merupakan kesatuan dari ribuan</a:t>
            </a:r>
            <a:br>
              <a:rPr lang="id-ID" sz="2800" dirty="0" smtClean="0"/>
            </a:br>
            <a:r>
              <a:rPr lang="nn-NO" sz="2800" dirty="0" smtClean="0"/>
              <a:t>pulau yang terletak diantara Samudera Pasifik dan Samudera Hindia serta di</a:t>
            </a:r>
            <a:r>
              <a:rPr lang="id-ID" sz="2800" dirty="0" smtClean="0"/>
              <a:t> antara Benua Asia dan Australia.</a:t>
            </a:r>
            <a:endParaRPr lang="id-ID"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643998"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b="1" dirty="0" smtClean="0"/>
              <a:t>2. Keunggulan Negara Kesatuan Republik Indonesia</a:t>
            </a:r>
            <a:br>
              <a:rPr lang="id-ID" sz="2800" b="1" dirty="0" smtClean="0"/>
            </a:br>
            <a:r>
              <a:rPr lang="id-ID" sz="2800" dirty="0" smtClean="0"/>
              <a:t>Indonesia adalah negara kepulauan. Hal ini bisa dibuktikan dari nama lain atau julukan terhadap Indonesia, yaitu nusantara, yang berarti di antara nusa </a:t>
            </a:r>
            <a:r>
              <a:rPr lang="it-IT" sz="2800" dirty="0" smtClean="0"/>
              <a:t>atau di antara pulau. Jadi, Indonesia terdiri di antara pulau-pulau. Sebagai negara</a:t>
            </a:r>
            <a:br>
              <a:rPr lang="it-IT" sz="2800" dirty="0" smtClean="0"/>
            </a:br>
            <a:r>
              <a:rPr lang="id-ID" sz="2800" dirty="0" smtClean="0"/>
              <a:t>kepulauan karena jumlah pulau besar dan kecil yang tersebar di wilayah Indonesia sangat banyak yaitu mencapai ribuan pulau. </a:t>
            </a:r>
            <a:endParaRPr lang="id-ID" sz="2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440510"/>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dirty="0" smtClean="0"/>
              <a:t>Lanjutannya </a:t>
            </a:r>
            <a:br>
              <a:rPr lang="id-ID" sz="2800" dirty="0" smtClean="0"/>
            </a:br>
            <a:r>
              <a:rPr lang="id-ID" sz="2800" dirty="0" smtClean="0"/>
              <a:t/>
            </a:r>
            <a:br>
              <a:rPr lang="id-ID" sz="2800" dirty="0" smtClean="0"/>
            </a:br>
            <a:r>
              <a:rPr lang="id-ID" sz="2800" dirty="0" smtClean="0"/>
              <a:t>Pulau-pulau tersebut terletak di</a:t>
            </a:r>
            <a:br>
              <a:rPr lang="id-ID" sz="2800" dirty="0" smtClean="0"/>
            </a:br>
            <a:r>
              <a:rPr lang="id-ID" sz="2800" dirty="0" smtClean="0"/>
              <a:t>persimpangan dunia, yaitu di antara dua samudera dan dua benua. Kedua samudera tersebut adalah Samudera Hindia dan Pasifik, serta di antara Benua Asia dan</a:t>
            </a:r>
            <a:br>
              <a:rPr lang="id-ID" sz="2800" dirty="0" smtClean="0"/>
            </a:br>
            <a:r>
              <a:rPr lang="id-ID" sz="2800" dirty="0" smtClean="0"/>
              <a:t>Australia. Begitu indahnya pulau-pulau yang terletak di wilayah indonesia yang membujur di garis khatulistiwa.</a:t>
            </a:r>
            <a:endParaRPr lang="id-ID" sz="2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58336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dirty="0" smtClean="0">
                <a:solidFill>
                  <a:srgbClr val="FF0000"/>
                </a:solidFill>
              </a:rPr>
              <a:t>Negara Indonesia memiliki berbagai keunggulan. Keunggulan-keunggulan</a:t>
            </a:r>
            <a:br>
              <a:rPr lang="id-ID" sz="2800" dirty="0" smtClean="0">
                <a:solidFill>
                  <a:srgbClr val="FF0000"/>
                </a:solidFill>
              </a:rPr>
            </a:br>
            <a:r>
              <a:rPr lang="id-ID" sz="2800" dirty="0" smtClean="0">
                <a:solidFill>
                  <a:srgbClr val="FF0000"/>
                </a:solidFill>
              </a:rPr>
              <a:t>tersebut menurut </a:t>
            </a:r>
            <a:r>
              <a:rPr lang="id-ID" sz="2800" b="1" dirty="0" smtClean="0">
                <a:solidFill>
                  <a:srgbClr val="FF0000"/>
                </a:solidFill>
              </a:rPr>
              <a:t>Dadang Sundawa </a:t>
            </a:r>
            <a:r>
              <a:rPr lang="id-ID" sz="2800" dirty="0" smtClean="0">
                <a:solidFill>
                  <a:srgbClr val="FF0000"/>
                </a:solidFill>
              </a:rPr>
              <a:t>dalam tulisannya yang berjudul </a:t>
            </a:r>
            <a:r>
              <a:rPr lang="id-ID" sz="2800" i="1" dirty="0" smtClean="0">
                <a:solidFill>
                  <a:srgbClr val="FF0000"/>
                </a:solidFill>
              </a:rPr>
              <a:t>Kerangka</a:t>
            </a:r>
            <a:r>
              <a:rPr lang="en-US" sz="2800" i="1" dirty="0" smtClean="0">
                <a:solidFill>
                  <a:srgbClr val="FF0000"/>
                </a:solidFill>
              </a:rPr>
              <a:t> </a:t>
            </a:r>
            <a:r>
              <a:rPr lang="fi-FI" sz="2800" i="1" dirty="0" smtClean="0">
                <a:solidFill>
                  <a:srgbClr val="FF0000"/>
                </a:solidFill>
              </a:rPr>
              <a:t>Sosial Budaya Masyarakat Indonesia (2007:20 - 22) diantaranya adalah:</a:t>
            </a:r>
            <a:r>
              <a:rPr lang="fi-FI" sz="2800" i="1" dirty="0" smtClean="0"/>
              <a:t/>
            </a:r>
            <a:br>
              <a:rPr lang="fi-FI" sz="2800" i="1" dirty="0" smtClean="0"/>
            </a:br>
            <a:r>
              <a:rPr lang="id-ID" sz="2800" dirty="0" smtClean="0"/>
              <a:t>a. Jumlah dan potensi penduduknya yang cukup besar, yaitu menempati urutan keempat di dunia setelah RRC, India, dan Amerika Serikat. Jumlah penduduk yang besar merupakan potensi yang tidak ternilai harganya dalam upaya mengisi dan mempertahankan kemerdekaan, termasuk sebagai modal dasar dalam melaksanakan pembanagunan dalam upaya menyejahterakan bangsa.</a:t>
            </a:r>
            <a:br>
              <a:rPr lang="id-ID" sz="2800" dirty="0" smtClean="0"/>
            </a:br>
            <a:endParaRPr lang="id-ID" sz="2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85728"/>
            <a:ext cx="8715436" cy="6286544"/>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dirty="0" smtClean="0"/>
              <a:t>Lanjutannya</a:t>
            </a:r>
            <a:br>
              <a:rPr lang="id-ID" sz="2800" dirty="0" smtClean="0"/>
            </a:br>
            <a:r>
              <a:rPr lang="id-ID" sz="2800" dirty="0" smtClean="0"/>
              <a:t/>
            </a:r>
            <a:br>
              <a:rPr lang="id-ID" sz="2800" dirty="0" smtClean="0"/>
            </a:br>
            <a:r>
              <a:rPr lang="sv-SE" sz="2800" dirty="0" smtClean="0"/>
              <a:t>b. Memiliki keanekaragaman dalam berbagai aspek kehidupan social budaya,</a:t>
            </a:r>
            <a:r>
              <a:rPr lang="id-ID" sz="2800" dirty="0" smtClean="0"/>
              <a:t> seperti adat istiadat, bahasa, agama, kesenian, dan sebagainya. Peerbedaan atau keanekaragaman tersebut tidak menjadikan bangsa Indonesia berceraiberai,</a:t>
            </a:r>
            <a:br>
              <a:rPr lang="id-ID" sz="2800" dirty="0" smtClean="0"/>
            </a:br>
            <a:r>
              <a:rPr lang="id-ID" sz="2800" dirty="0" smtClean="0"/>
              <a:t>namun justru merupakan potensi untuk mnengembangkan dirinya menjadi bangsa yang besar. Hal ini juga didorong oleh adanya semangat persatuan dan kesatuan sehingga sekalipun terdapat perbedaan, namun bukan</a:t>
            </a:r>
            <a:br>
              <a:rPr lang="id-ID" sz="2800" dirty="0" smtClean="0"/>
            </a:br>
            <a:r>
              <a:rPr lang="sv-SE" sz="2800" dirty="0" smtClean="0"/>
              <a:t>perbedaan yang ditonjolkan tetapi justru persamaannya.</a:t>
            </a:r>
            <a:endParaRPr lang="id-ID"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dirty="0" smtClean="0"/>
              <a:t>c. Dalam pengembangan wilayah, kita mempunyai konsep Wawasan Nusantara</a:t>
            </a:r>
            <a:br>
              <a:rPr lang="id-ID" sz="2800" dirty="0" smtClean="0"/>
            </a:br>
            <a:r>
              <a:rPr lang="id-ID" sz="2800" dirty="0" smtClean="0"/>
              <a:t>sehingga sekalipun terdapat berbagai keanekaragaman namun prinsipnya kita</a:t>
            </a:r>
            <a:br>
              <a:rPr lang="id-ID" sz="2800" dirty="0" smtClean="0"/>
            </a:br>
            <a:r>
              <a:rPr lang="id-ID" sz="2800" dirty="0" smtClean="0"/>
              <a:t>tetap satu pandangan, yaitu yang memandang bangsa Indonesia merupakan</a:t>
            </a:r>
            <a:r>
              <a:rPr lang="en-US" sz="2800" dirty="0" smtClean="0"/>
              <a:t> </a:t>
            </a:r>
            <a:r>
              <a:rPr lang="id-ID" sz="2800" dirty="0" smtClean="0"/>
              <a:t>satu kesatuan ideologi, politik, ekonomi, sosial budaya, dan </a:t>
            </a:r>
            <a:r>
              <a:rPr lang="en-US" sz="2800" dirty="0" smtClean="0"/>
              <a:t>H</a:t>
            </a:r>
            <a:r>
              <a:rPr lang="id-ID" sz="2800" dirty="0" smtClean="0"/>
              <a:t>ankam.</a:t>
            </a:r>
            <a:r>
              <a:rPr lang="id-ID" sz="2400" dirty="0" smtClean="0"/>
              <a:t/>
            </a:r>
            <a:br>
              <a:rPr lang="id-ID" sz="2400" dirty="0" smtClean="0"/>
            </a:br>
            <a:endParaRPr lang="id-ID"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472518" cy="6440510"/>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sv-SE" sz="2800" dirty="0" smtClean="0"/>
              <a:t>d. Semangat sumpah pemuda yang selalu merasuki jiwa dan kalbu bangsa</a:t>
            </a:r>
            <a:r>
              <a:rPr lang="id-ID" sz="2800" dirty="0" smtClean="0"/>
              <a:t> </a:t>
            </a:r>
            <a:r>
              <a:rPr lang="fi-FI" sz="2800" dirty="0" smtClean="0"/>
              <a:t>Indonesia. Dengan menunjukkan bahwa kita sama-sama</a:t>
            </a:r>
            <a:r>
              <a:rPr lang="id-ID" sz="2800" dirty="0" smtClean="0"/>
              <a:t> </a:t>
            </a:r>
            <a:r>
              <a:rPr lang="fi-FI" sz="2800" dirty="0" smtClean="0"/>
              <a:t>memahami satu</a:t>
            </a:r>
            <a:br>
              <a:rPr lang="fi-FI" sz="2800" dirty="0" smtClean="0"/>
            </a:br>
            <a:r>
              <a:rPr lang="id-ID" sz="2800" dirty="0" smtClean="0"/>
              <a:t>wilayah negara dan tanah air yang sama, yaitu Indonesia; sama-sama merasa berbangsa yang satu bangsa Indonesia, dan sama-sama menggunakan</a:t>
            </a:r>
            <a:br>
              <a:rPr lang="id-ID" sz="2800" dirty="0" smtClean="0"/>
            </a:br>
            <a:r>
              <a:rPr lang="id-ID" sz="2800" dirty="0" smtClean="0"/>
              <a:t>bahasa yang sama, yaitu bahasa Indonesia serta memiliki sejarah yang sama, yaitu sejarah Indonesia. Dalam pergaulan yang ditonjolkan adalah bangsa</a:t>
            </a:r>
            <a:br>
              <a:rPr lang="id-ID" sz="2800" dirty="0" smtClean="0"/>
            </a:br>
            <a:r>
              <a:rPr lang="id-ID" sz="2800" dirty="0" smtClean="0"/>
              <a:t>Indonesianya, bukan dari mana asal daerahnya.</a:t>
            </a:r>
            <a:endParaRPr lang="id-ID"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Tugas kelompok </a:t>
            </a:r>
            <a:endParaRPr lang="id-ID" dirty="0"/>
          </a:p>
        </p:txBody>
      </p:sp>
      <p:sp>
        <p:nvSpPr>
          <p:cNvPr id="3" name="Content Placeholder 2"/>
          <p:cNvSpPr>
            <a:spLocks noGrp="1"/>
          </p:cNvSpPr>
          <p:nvPr>
            <p:ph idx="1"/>
          </p:nvPr>
        </p:nvSpPr>
        <p:spPr/>
        <p:txBody>
          <a:bodyPr/>
          <a:lstStyle/>
          <a:p>
            <a:r>
              <a:rPr lang="id-ID" dirty="0" smtClean="0"/>
              <a:t>Setelah kalian amati  gambar mengenai Indonesia. Jawab lah pertanyaan berikut</a:t>
            </a:r>
          </a:p>
          <a:p>
            <a:r>
              <a:rPr lang="id-ID" dirty="0" smtClean="0"/>
              <a:t>Jelaskan minimal 5 hal yang  yang dapat kita banggakan sebagai warga    negara Indonesia </a:t>
            </a:r>
            <a:endParaRPr lang="id-ID"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86874" cy="6440510"/>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dirty="0" smtClean="0"/>
              <a:t/>
            </a:r>
            <a:br>
              <a:rPr lang="id-ID" sz="2800" dirty="0" smtClean="0"/>
            </a:br>
            <a:r>
              <a:rPr lang="id-ID" sz="2800" dirty="0" smtClean="0"/>
              <a:t/>
            </a:r>
            <a:br>
              <a:rPr lang="id-ID" sz="2800" dirty="0" smtClean="0"/>
            </a:br>
            <a:r>
              <a:rPr lang="id-ID" sz="2800" dirty="0" smtClean="0"/>
              <a:t/>
            </a:r>
            <a:br>
              <a:rPr lang="id-ID" sz="2800" dirty="0" smtClean="0"/>
            </a:br>
            <a:r>
              <a:rPr lang="id-ID" sz="2800" dirty="0" smtClean="0"/>
              <a:t>Kita mesti bersyukur kepada Tuhan Yang Maha Esa karena telah menakdirkan kita sebagai Warga Negara Indonesia. Indonesia adalah sebuah bangsa dan negara besar yang harus kita banggakan. Indonesia </a:t>
            </a:r>
            <a:r>
              <a:rPr lang="id-ID" sz="2800" dirty="0" smtClean="0">
                <a:solidFill>
                  <a:srgbClr val="FF0000"/>
                </a:solidFill>
              </a:rPr>
              <a:t>mempunyai wilayah yang</a:t>
            </a:r>
            <a:br>
              <a:rPr lang="id-ID" sz="2800" dirty="0" smtClean="0">
                <a:solidFill>
                  <a:srgbClr val="FF0000"/>
                </a:solidFill>
              </a:rPr>
            </a:br>
            <a:r>
              <a:rPr lang="id-ID" sz="2800" dirty="0" smtClean="0">
                <a:solidFill>
                  <a:srgbClr val="FF0000"/>
                </a:solidFill>
              </a:rPr>
              <a:t>luas, kekayaan alam yang melimpah, suku bangsa dan bahasa yang beraneka ragam, tetapi semua itu dapat dipersatukan dalam sebuah ikatan Negara Kesatuan Republik Indonesia. </a:t>
            </a:r>
            <a:endParaRPr lang="id-ID" sz="2800"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86874" cy="6369072"/>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id-ID" sz="2800" dirty="0" smtClean="0"/>
              <a:t>Indonesia juga mempunyai sejarah yang membanggakan, kemerdekaan yang kita raih bukanlah hadiah dari penjajah, tetapi kita menjadi bangsa yang memerdekan dirinya sendiri. Indonesia memproklamirkan dirinya sebagai sebuah negara merdeka. Itu semua menjadi keunggulan bangsa Indonesia.</a:t>
            </a:r>
            <a:br>
              <a:rPr lang="id-ID" sz="2800" dirty="0" smtClean="0"/>
            </a:br>
            <a:r>
              <a:rPr lang="it-IT" sz="2800" dirty="0" smtClean="0"/>
              <a:t>Coba kalian amati gambar 8.1 di bawah ini.</a:t>
            </a:r>
            <a:r>
              <a:rPr lang="id-ID" sz="2800" dirty="0" smtClean="0"/>
              <a:t/>
            </a:r>
            <a:br>
              <a:rPr lang="id-ID" sz="2800" dirty="0" smtClean="0"/>
            </a:br>
            <a:r>
              <a:rPr lang="id-ID" sz="2800" dirty="0" smtClean="0"/>
              <a:t>              Hari jum“ at jam 10 pagi  17 agustuas 1945 </a:t>
            </a:r>
            <a:br>
              <a:rPr lang="id-ID" sz="2800" dirty="0" smtClean="0"/>
            </a:br>
            <a:r>
              <a:rPr lang="id-ID" sz="2800" dirty="0" smtClean="0"/>
              <a:t/>
            </a:r>
            <a:br>
              <a:rPr lang="id-ID" sz="2800" dirty="0" smtClean="0"/>
            </a:br>
            <a:r>
              <a:rPr lang="id-ID" sz="2800" dirty="0" smtClean="0"/>
              <a:t/>
            </a:r>
            <a:br>
              <a:rPr lang="id-ID" sz="2800" dirty="0" smtClean="0"/>
            </a:br>
            <a:r>
              <a:rPr lang="id-ID" sz="2800" dirty="0" smtClean="0"/>
              <a:t/>
            </a:r>
            <a:br>
              <a:rPr lang="id-ID" sz="2800" dirty="0" smtClean="0"/>
            </a:br>
            <a:r>
              <a:rPr lang="id-ID" sz="2800" dirty="0" smtClean="0"/>
              <a:t/>
            </a:r>
            <a:br>
              <a:rPr lang="id-ID" sz="2800" dirty="0" smtClean="0"/>
            </a:br>
            <a:r>
              <a:rPr lang="id-ID" sz="2800" dirty="0" smtClean="0"/>
              <a:t/>
            </a:r>
            <a:br>
              <a:rPr lang="id-ID" sz="2800" dirty="0" smtClean="0"/>
            </a:br>
            <a:r>
              <a:rPr lang="id-ID" sz="2800" dirty="0" smtClean="0"/>
              <a:t/>
            </a:r>
            <a:br>
              <a:rPr lang="id-ID" sz="2800" dirty="0" smtClean="0"/>
            </a:br>
            <a:endParaRPr lang="id-ID" sz="2800" dirty="0"/>
          </a:p>
        </p:txBody>
      </p:sp>
      <p:pic>
        <p:nvPicPr>
          <p:cNvPr id="1026" name="Picture 2"/>
          <p:cNvPicPr>
            <a:picLocks noChangeAspect="1" noChangeArrowheads="1"/>
          </p:cNvPicPr>
          <p:nvPr/>
        </p:nvPicPr>
        <p:blipFill>
          <a:blip r:embed="rId2" cstate="print"/>
          <a:srcRect/>
          <a:stretch>
            <a:fillRect/>
          </a:stretch>
        </p:blipFill>
        <p:spPr bwMode="auto">
          <a:xfrm>
            <a:off x="357158" y="3429000"/>
            <a:ext cx="5286412" cy="2957513"/>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643998"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3200" b="1" dirty="0" smtClean="0">
                <a:solidFill>
                  <a:srgbClr val="FF0000"/>
                </a:solidFill>
              </a:rPr>
              <a:t>a. makna dan pengertian negara</a:t>
            </a:r>
            <a:br>
              <a:rPr lang="id-ID" sz="3200" b="1" dirty="0" smtClean="0">
                <a:solidFill>
                  <a:srgbClr val="FF0000"/>
                </a:solidFill>
              </a:rPr>
            </a:br>
            <a:r>
              <a:rPr lang="id-ID" sz="2800" dirty="0" smtClean="0"/>
              <a:t>Negara adalah suatu wialyah yang didiami oleh suatu penduduk  secara tatap dan mempunyai sistem pemerintahan. Keberadaan suatu negara harus di akui oleh negara lain.</a:t>
            </a:r>
            <a:br>
              <a:rPr lang="id-ID" sz="2800" dirty="0" smtClean="0"/>
            </a:br>
            <a:r>
              <a:rPr lang="id-ID" sz="2800" dirty="0" smtClean="0"/>
              <a:t/>
            </a:r>
            <a:br>
              <a:rPr lang="id-ID" sz="2800" dirty="0" smtClean="0"/>
            </a:br>
            <a:r>
              <a:rPr lang="id-ID" sz="3600" b="1" dirty="0" smtClean="0">
                <a:solidFill>
                  <a:srgbClr val="FF0000"/>
                </a:solidFill>
              </a:rPr>
              <a:t>Pengertian negara</a:t>
            </a:r>
            <a:r>
              <a:rPr lang="id-ID" sz="2800" dirty="0" smtClean="0"/>
              <a:t/>
            </a:r>
            <a:br>
              <a:rPr lang="id-ID" sz="2800" dirty="0" smtClean="0"/>
            </a:br>
            <a:r>
              <a:rPr lang="id-ID" sz="2800" dirty="0" smtClean="0"/>
              <a:t>a.Negara di tinjau dari organisasi kekuasaan </a:t>
            </a:r>
            <a:br>
              <a:rPr lang="id-ID" sz="2800" dirty="0" smtClean="0"/>
            </a:br>
            <a:r>
              <a:rPr lang="id-ID" sz="2800" dirty="0" smtClean="0"/>
              <a:t>    1)Menurut Logemann: negara adalah suatu organisasi </a:t>
            </a:r>
            <a:br>
              <a:rPr lang="id-ID" sz="2800" dirty="0" smtClean="0"/>
            </a:br>
            <a:r>
              <a:rPr lang="id-ID" sz="2800" dirty="0" smtClean="0"/>
              <a:t>         kekuasaan yang menyatukan  kelompok manusia </a:t>
            </a:r>
            <a:br>
              <a:rPr lang="id-ID" sz="2800" dirty="0" smtClean="0"/>
            </a:br>
            <a:r>
              <a:rPr lang="id-ID" sz="2800" dirty="0" smtClean="0"/>
              <a:t>         yang di sebut bangsa</a:t>
            </a:r>
            <a:br>
              <a:rPr lang="id-ID" sz="2800" dirty="0" smtClean="0"/>
            </a:br>
            <a:r>
              <a:rPr lang="id-ID" sz="2800" dirty="0" smtClean="0"/>
              <a:t>     2).George  Jellinek: organisasi kekuasaan dari kelompok </a:t>
            </a:r>
            <a:br>
              <a:rPr lang="id-ID" sz="2800" dirty="0" smtClean="0"/>
            </a:br>
            <a:r>
              <a:rPr lang="id-ID" sz="2800" dirty="0" smtClean="0"/>
              <a:t>         manusia yang telah  menetap di wilayah tertentu.</a:t>
            </a:r>
            <a:endParaRPr lang="id-ID"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643998" cy="6369072"/>
          </a:xfrm>
        </p:spPr>
        <p:style>
          <a:lnRef idx="1">
            <a:schemeClr val="accent5"/>
          </a:lnRef>
          <a:fillRef idx="2">
            <a:schemeClr val="accent5"/>
          </a:fillRef>
          <a:effectRef idx="1">
            <a:schemeClr val="accent5"/>
          </a:effectRef>
          <a:fontRef idx="minor">
            <a:schemeClr val="dk1"/>
          </a:fontRef>
        </p:style>
        <p:txBody>
          <a:bodyPr>
            <a:normAutofit/>
          </a:bodyPr>
          <a:lstStyle/>
          <a:p>
            <a:pPr algn="l"/>
            <a:r>
              <a:rPr lang="id-ID" sz="2800" dirty="0" smtClean="0">
                <a:solidFill>
                  <a:srgbClr val="FF0000"/>
                </a:solidFill>
              </a:rPr>
              <a:t>b.Negara di tinjau dari organisasi politik</a:t>
            </a:r>
            <a:br>
              <a:rPr lang="id-ID" sz="2800" dirty="0" smtClean="0">
                <a:solidFill>
                  <a:srgbClr val="FF0000"/>
                </a:solidFill>
              </a:rPr>
            </a:br>
            <a:r>
              <a:rPr lang="id-ID" sz="2800" dirty="0" smtClean="0">
                <a:solidFill>
                  <a:srgbClr val="FF0000"/>
                </a:solidFill>
              </a:rPr>
              <a:t>1)Roger  H. Sultou</a:t>
            </a:r>
            <a:r>
              <a:rPr lang="id-ID" sz="2800" dirty="0" smtClean="0"/>
              <a:t>:  alat  atau wewenang yang mengatur mengendalikan persoalan bersama atas nama masyarakat</a:t>
            </a:r>
            <a:br>
              <a:rPr lang="id-ID" sz="2800" dirty="0" smtClean="0"/>
            </a:br>
            <a:r>
              <a:rPr lang="id-ID" sz="2800" dirty="0" smtClean="0"/>
              <a:t/>
            </a:r>
            <a:br>
              <a:rPr lang="id-ID" sz="2800" dirty="0" smtClean="0"/>
            </a:br>
            <a:r>
              <a:rPr lang="id-ID" sz="2800" dirty="0" smtClean="0">
                <a:solidFill>
                  <a:srgbClr val="FF0000"/>
                </a:solidFill>
              </a:rPr>
              <a:t>c.Negara sebagai organisasi kekuasaan </a:t>
            </a:r>
            <a:r>
              <a:rPr lang="id-ID" sz="2800" dirty="0" smtClean="0"/>
              <a:t/>
            </a:r>
            <a:br>
              <a:rPr lang="id-ID" sz="2800" dirty="0" smtClean="0"/>
            </a:br>
            <a:r>
              <a:rPr lang="id-ID" sz="2800" dirty="0" smtClean="0"/>
              <a:t> </a:t>
            </a:r>
            <a:r>
              <a:rPr lang="id-ID" sz="2800" dirty="0" smtClean="0">
                <a:solidFill>
                  <a:srgbClr val="FF0000"/>
                </a:solidFill>
              </a:rPr>
              <a:t>1)Menurut Hegel</a:t>
            </a:r>
            <a:r>
              <a:rPr lang="id-ID" sz="2800" dirty="0" smtClean="0"/>
              <a:t>: Negara merupakan organisasi kesusilaan yang timbul sebagai sintesis  antara kemerdekaan Individu  dengan kemerdekaan universal</a:t>
            </a:r>
            <a:r>
              <a:rPr lang="en-US" sz="2800" dirty="0" smtClean="0"/>
              <a:t/>
            </a:r>
            <a:br>
              <a:rPr lang="en-US" sz="2800" dirty="0" smtClean="0"/>
            </a:br>
            <a:r>
              <a:rPr lang="en-US" sz="2800" dirty="0" smtClean="0"/>
              <a:t/>
            </a:r>
            <a:br>
              <a:rPr lang="en-US" sz="2800" dirty="0" smtClean="0"/>
            </a:br>
            <a:r>
              <a:rPr lang="en-US" sz="2800" dirty="0" smtClean="0">
                <a:solidFill>
                  <a:srgbClr val="FF0000"/>
                </a:solidFill>
              </a:rPr>
              <a:t>x1 I </a:t>
            </a:r>
            <a:r>
              <a:rPr lang="en-US" sz="2800" dirty="0" err="1" smtClean="0">
                <a:solidFill>
                  <a:srgbClr val="FF0000"/>
                </a:solidFill>
              </a:rPr>
              <a:t>dan</a:t>
            </a:r>
            <a:r>
              <a:rPr lang="en-US" sz="2800" dirty="0" smtClean="0">
                <a:solidFill>
                  <a:srgbClr val="FF0000"/>
                </a:solidFill>
              </a:rPr>
              <a:t> x1 e </a:t>
            </a:r>
            <a:endParaRPr lang="id-ID" sz="2800"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6297634"/>
          </a:xfrm>
        </p:spPr>
        <p:style>
          <a:lnRef idx="1">
            <a:schemeClr val="accent5"/>
          </a:lnRef>
          <a:fillRef idx="2">
            <a:schemeClr val="accent5"/>
          </a:fillRef>
          <a:effectRef idx="1">
            <a:schemeClr val="accent5"/>
          </a:effectRef>
          <a:fontRef idx="minor">
            <a:schemeClr val="dk1"/>
          </a:fontRef>
        </p:style>
        <p:txBody>
          <a:bodyPr>
            <a:normAutofit fontScale="90000"/>
          </a:bodyPr>
          <a:lstStyle/>
          <a:p>
            <a:pPr algn="l"/>
            <a:r>
              <a:rPr lang="id-ID" sz="4000" b="1" dirty="0" smtClean="0">
                <a:solidFill>
                  <a:srgbClr val="FF0000"/>
                </a:solidFill>
              </a:rPr>
              <a:t>Syarat berdirinya suatu negara menurut ahli kenegaraan Oppenheimer  dan Lautherpahct ada dua  Konstitutif dan Deklaratif sbb:</a:t>
            </a:r>
            <a:r>
              <a:rPr lang="id-ID" sz="2800" dirty="0" smtClean="0"/>
              <a:t/>
            </a:r>
            <a:br>
              <a:rPr lang="id-ID" sz="2800" dirty="0" smtClean="0"/>
            </a:br>
            <a:r>
              <a:rPr lang="id-ID" sz="2800" dirty="0" smtClean="0"/>
              <a:t>1.Rakyat.  2.Wilayah  3.Pemerintah yang berdaulat 4.Pengakuan dari negara lain</a:t>
            </a:r>
            <a:br>
              <a:rPr lang="id-ID" sz="2800" dirty="0" smtClean="0"/>
            </a:br>
            <a:r>
              <a:rPr lang="id-ID" sz="2800" b="1" dirty="0" smtClean="0"/>
              <a:t>1.Rakyat</a:t>
            </a:r>
            <a:r>
              <a:rPr lang="id-ID" sz="2800" dirty="0" smtClean="0"/>
              <a:t/>
            </a:r>
            <a:br>
              <a:rPr lang="id-ID" sz="2800" dirty="0" smtClean="0"/>
            </a:br>
            <a:r>
              <a:rPr lang="id-ID" sz="2800" dirty="0" smtClean="0">
                <a:solidFill>
                  <a:schemeClr val="tx1"/>
                </a:solidFill>
              </a:rPr>
              <a:t>Raky</a:t>
            </a:r>
            <a:r>
              <a:rPr lang="id-ID" sz="2800" dirty="0" smtClean="0"/>
              <a:t>at adalah seluruh orang, baik di dalam negeri.</a:t>
            </a:r>
            <a:br>
              <a:rPr lang="id-ID" sz="2800" dirty="0" smtClean="0"/>
            </a:br>
            <a:r>
              <a:rPr lang="id-ID" sz="2800" dirty="0" smtClean="0"/>
              <a:t>a.Penduduk dan bukan penduduk</a:t>
            </a:r>
            <a:br>
              <a:rPr lang="id-ID" sz="2800" dirty="0" smtClean="0"/>
            </a:br>
            <a:r>
              <a:rPr lang="id-ID" sz="2800" dirty="0" smtClean="0"/>
              <a:t> 1)Penduduk </a:t>
            </a:r>
            <a:br>
              <a:rPr lang="id-ID" sz="2800" dirty="0" smtClean="0"/>
            </a:br>
            <a:r>
              <a:rPr lang="id-ID" sz="2800" dirty="0" smtClean="0"/>
              <a:t>Mereka yang bertempat tinggal dalam suatu wialayah negara (menetap). Biasanya penduduk lahir turun temurun dan besar dalam suatu negara.  </a:t>
            </a:r>
            <a:br>
              <a:rPr lang="id-ID" sz="2800" dirty="0" smtClean="0"/>
            </a:br>
            <a:r>
              <a:rPr lang="id-ID" sz="2800" dirty="0" smtClean="0"/>
              <a:t/>
            </a:r>
            <a:br>
              <a:rPr lang="id-ID" sz="2800" dirty="0" smtClean="0"/>
            </a:br>
            <a:endParaRPr lang="id-ID"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14602</TotalTime>
  <Words>312</Words>
  <Application>Microsoft Office PowerPoint</Application>
  <PresentationFormat>On-screen Show (4:3)</PresentationFormat>
  <Paragraphs>40</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          3.8. Menganalisis dinamika kehidupan bernegara sesuai konsep NKRI dan bernegara sesuai konsep federal dilihat dari konteks geopolitik  </vt:lpstr>
      <vt:lpstr>Slide 2</vt:lpstr>
      <vt:lpstr>Slide 3</vt:lpstr>
      <vt:lpstr>Tugas kelompok </vt:lpstr>
      <vt:lpstr>   Kita mesti bersyukur kepada Tuhan Yang Maha Esa karena telah menakdirkan kita sebagai Warga Negara Indonesia. Indonesia adalah sebuah bangsa dan negara besar yang harus kita banggakan. Indonesia mempunyai wilayah yang luas, kekayaan alam yang melimpah, suku bangsa dan bahasa yang beraneka ragam, tetapi semua itu dapat dipersatukan dalam sebuah ikatan Negara Kesatuan Republik Indonesia. </vt:lpstr>
      <vt:lpstr>Indonesia juga mempunyai sejarah yang membanggakan, kemerdekaan yang kita raih bukanlah hadiah dari penjajah, tetapi kita menjadi bangsa yang memerdekan dirinya sendiri. Indonesia memproklamirkan dirinya sebagai sebuah negara merdeka. Itu semua menjadi keunggulan bangsa Indonesia. Coba kalian amati gambar 8.1 di bawah ini.               Hari jum“ at jam 10 pagi  17 agustuas 1945        </vt:lpstr>
      <vt:lpstr>a. makna dan pengertian negara Negara adalah suatu wialyah yang didiami oleh suatu penduduk  secara tatap dan mempunyai sistem pemerintahan. Keberadaan suatu negara harus di akui oleh negara lain.  Pengertian negara a.Negara di tinjau dari organisasi kekuasaan      1)Menurut Logemann: negara adalah suatu organisasi           kekuasaan yang menyatukan  kelompok manusia           yang di sebut bangsa      2).George  Jellinek: organisasi kekuasaan dari kelompok           manusia yang telah  menetap di wilayah tertentu.</vt:lpstr>
      <vt:lpstr>b.Negara di tinjau dari organisasi politik 1)Roger  H. Sultou:  alat  atau wewenang yang mengatur mengendalikan persoalan bersama atas nama masyarakat  c.Negara sebagai organisasi kekuasaan   1)Menurut Hegel: Negara merupakan organisasi kesusilaan yang timbul sebagai sintesis  antara kemerdekaan Individu  dengan kemerdekaan universal  x1 I dan x1 e </vt:lpstr>
      <vt:lpstr>Syarat berdirinya suatu negara menurut ahli kenegaraan Oppenheimer  dan Lautherpahct ada dua  Konstitutif dan Deklaratif sbb: 1.Rakyat.  2.Wilayah  3.Pemerintah yang berdaulat 4.Pengakuan dari negara lain 1.Rakyat Rakyat adalah seluruh orang, baik di dalam negeri. a.Penduduk dan bukan penduduk  1)Penduduk  Mereka yang bertempat tinggal dalam suatu wialayah negara (menetap). Biasanya penduduk lahir turun temurun dan besar dalam suatu negara.    </vt:lpstr>
      <vt:lpstr>2)Bukan penduduk  Merka yang berada di dalam suatu wilayah  negara hanya  untuk sementara waktu: cth turis asing atau tamu negara  b.Warga negara dan bukan warga negara  1)Warga negara adalah mereka yang berdasarkan hukum tertentu  merupakan anggota dari suatu negara. 2)Bukan warga negara (orang asing) adalah mereka yang tidak bersangkutan  namun tunduk pada pemerintah mereka berada.(duta besar,konsuler,kontraktor asing)  </vt:lpstr>
      <vt:lpstr>2.Wilayah atau daerah Kita harus memahami  bahwa Indonesia memiliki 17.504 pulau,  dengan 1.340 suku bangsa  dan 546 bahasa, kebudayaan. Kita juga harus mengenalinya  karena dengan mengenalinya akan menimbulkan toleransi dan dapat saling melengkapi. 1)Daratan: sungai,danau,gunung,tembok,pagar,kawat     tiang. 2)Wilayah lautan     1)12 mil     2)Zona Ekonomi eklkusif 200 mil    3)Batas Zona bersebelahan 24 mil    4)Batas landas benua 200 mil dengan membagi        keuntungan dengan masy Internasional 3.Wilayah udara Meliputi wilayah di atas daerah teritorial suatu negara tanpa batas ketinggian.</vt:lpstr>
      <vt:lpstr>Pemerintah yang berdaulat 1)Pemerintah dalam arti luas     Gabungan dari semua badan kenegaraan yang berkuasa       dan pemerintah suatu negara Legislatif,Eksekutif, dan       yudikatif 2.Pemerintah dalam arti sempit   Esekutif yang terdiri dari presiden wakil presiden dan para   menteri.</vt:lpstr>
      <vt:lpstr> Pengakuan dari negara lain  Merupakan sikap yang politis  untuk mengakui negara baru sebagai objek hukum. Pengakuan dari negara lain dapat bersifat de facto dan de jure a.Pengakuan dari negara lain  bagi negara yang baru merupakan faktor yang sangat penting karena:   1)Dapat menenpatkan perwakilannya  di negara lai atau       organisasi internasional lainnya. 2)Adanya kekhawatiran  terancam kelangsungan hidupnya      baik yang timbul dari dalam (melalui kudeta) atau       intervensi dari negara lain. 3)Ketentuan hukum alam yang tidak dapat di pungkiri,       bahwa suatu negara tidak dapat berdiri sendiri tanpa       bantuan dan kerja sama negara lain.   4)Dapat membuka hubungan bilateral dan multilateral dengan     negara lain  </vt:lpstr>
      <vt:lpstr>b.Pengakuan de Facto: pengakuan sementara c.Pengakuan de Jure:pengakuan penuh  Fungsi NEGARA   menurut Montesquie mencakup tiga    1)Legislatif:Pembuat UU    2)Eksekutif melaksanakan UU    3)Yudikatif: Mengadili para pelanggar UU Fungsi NKRI    1)Melaksanakan ketertiban    2)Mengusahakan kemakmuran dan kesejahteraan rakyat    3)Pertahanan: perlengkapan pertahanan cangih    4)Menegakkan keadilan bagi rakyat Indonesia   </vt:lpstr>
      <vt:lpstr>Lanjutannya  Tujuan NKRI Alinea keempat UUD 1945   1)Melindungi segenap bangsa dan seluruh tumpah darah     Indo   2)Memajukan kesejahteraan umum   3)Mencerdaskan kehidupan bangsa   4)Ikut melaksanakan ketertiban dunia berdasarkan       kemerdekaan,perdamian abadi, dan keadilan sosial</vt:lpstr>
      <vt:lpstr>1. Pengertian Geopolitik Diantara kalian adakah yang sudah mengetahui konsep geopolitik? Geopolitik secara etimologi berasal dari kata geo (bahasa Yunani) yang berarti bumi yang menjadi wilayah hidup. Sedangkan politik dari kata polis yang berarti kesatuan masyarakat yang berdiri sendiri atau negara; dan teia yang berarti urusan (politik) bermakna kepentingan umum warga negara suatu bangsa. Sebagai acuan bersama, geopolitik dimaknai sebagai ilmu penyelenggaraan negara yang setiap kebijakannya dikaitkan dengan masalah-masalah geografi wilayah atau tempat tinggal suatu bangsa. </vt:lpstr>
      <vt:lpstr>a. Teori Geopolitik Frederich Ratzel Frederich Ratzel (1844–1904) berpendapat bahwa negara itu seperti organisme yang hidup. Negara identik dengan ruangan yang ditempati oleh sekelompok masyarakat (bangsa). Pertumbuhan negara mirip dengan pertumbuhan organisme yang memerlukan ruang hidup yang cukup agar dapat tumbuh dengan subur. Semakin luas ruang hidup maka negara akan semakin bertahan, kuat, dan maju. Oleh karena itu, jika negara ingin tetap hidup dan berkembang butuh ekspansi (perluasan wilayah sebagai ruang hidup). Teori ini dikenal seabgai teori organisme atau teori biologis.      </vt:lpstr>
      <vt:lpstr>b. Teori Geopolitik Halford Mackinder Halford Mackinder (1861–1947) mempunyai konsepsi geopolitik yang lebih strategi, yaitu dengan penguasaan daerah-daerah ‘jantung’ dunia, sehingga pendapatnya dikenal dengan teori Daerah Jantung. Barang siapa menguasai ‘daerah jantung’ (Eropa Timur dan Rusia) maka ia akan menguasai pulau dunia (Eropa, Asia, dan Afrika) yang pada akhirnya akan menguasai dunia. Untuk menguasai dunia dengan menguasai daerah jantung dibutuhkan kekuatan darat yang besar sebagai prasyaratnya. Berdasarkan hal ini muncullah konsep Wawasan Benua atau konsep kekuatan di darat.</vt:lpstr>
      <vt:lpstr>c. Teori Geopolitik Alfred Thayer Mahan Alfred Thayer Mahan (1840–1914) mengembangkan lebih lanjut konsepsi geopolitik dengan memperhatikan perlunya memanfaatkan serta mempertahankan sumber daya laut, termasuk akses laut. Sehingga tidak hanya pembangunan armada laut saja yang diperlukan, namun lebih luas juga membangun kekuatan maritim. Berdasarkan hal tersebut, muncul konsep Wawasan Bahari atau konsep kekuatan di laut. Barang siapa menguasai lautan akan menguasai kekayaan dunia.</vt:lpstr>
      <vt:lpstr>d.Teori Geopolitik Guilio Douhet, William Mitchel, Saversky, dan JFC Fuller Guilio Douhet (1869–1930) dan William Mitchel (1878–1939) mempunyai pendapat lain dibandingkan dengan para pendahulunya. Keduanya melihat kekuatan dirgantara lebih berperan dalam memenangkan peperangan melawan musuh. Untuk itu mereka berkesimpulan bahwa membangun armada atau angkatan udara lebih menguntungkan sebab angkatan udara memungkinkan beroperasi sendiri tanpa dibantu oleh angkatan lainnya. Di samping itu, angkatan udara dapat menghancurkan musuh di kandangnya musuh itu sendiri atau di garis belakang medan peperangan. Berdasarkan hal ini maka muncullah konsepsi Wawasan Dirgantara atau konsep kekuatan di udara.</vt:lpstr>
      <vt:lpstr>2. Konsep Geopolitik Indonesia Setelah mengenal konsep geopolitik yang pernah dipakai oleh negara-negara di dunia, penting bagi kalian untuk mengetahui dan memahami sejarah dan konsep geopolitik yang dianut oleh bangsa kita sendiri, yaitu bangsa Indonesia. Teori geopolitik yang diutarakan oleh para ahli di atas tidak dapat sepenuhnya diterima dan diterapkan dalam ideologi bangsa Indonesia. Bangsa Indonesia tidak mengembangkan ajaran atau teori tentang adu kekuatan dan adu kekuasaan. Teori ini tentu saja mengandung benih-benih persengketaan dan perpecahan. Teori geopolitik bangsa Indonesia menyatakan bahwa Pancasila sebagai ideologi nasional dipergunakan sebagai pertimbangan dasar dalam menentukan politik nasional ketika dihadapkan kepada kondisi dan kedudukan wilayah geografis Indonesia. </vt:lpstr>
      <vt:lpstr>Lanjutannya  Dengan kata lain, bangsa Indonesia ingin dapat menjamin kepentingan bangsa dan negara di tengah-tengah dinamika pergaulan internasional. Bagi bangsa Indonesia kepentingan nasional yang paling dasar adalah persatuan dan kesatuan nasional, identitas (jati diri) bangsa, serta kelangsungan hidup bangsa dan negara. Kemudian siapa yang pertama kali memperkenal teori geopolitik Indonesia? Istilah geopolitik untuk bangsa Indonesia dipopulerkan pertama kali oleh Ir. Soekarno. Pada pidatonya di hadapan sidang BPUPKI tanggal 1 Juni 1945, Soekarno.</vt:lpstr>
      <vt:lpstr>Lanjutannya  wilayah Indonesia adalah satu kesatuan wilayah dari Sabang sampai Merauke, yang terletak antara dua samudera dan dua benua. Kesatuan antara bangsa Indonesia dengan wilayah tanah air itulah yang membentuk semangat dan wawasan kebangsaan, yaitu sebagai bangsa yang bersatu. Rasa kebangsaan Indonesia dibentuk oleh adanya kesatuan nasib, jiwa untuk bersatu dan kehendak untuk bersatu serta adanya kesatuan wilayah yang sebelumnya, bernama Nusantara.</vt:lpstr>
      <vt:lpstr>Prinsip geopolitik Indonesia sebagaimana tersebut di atas menandakan bahwa dalam hal wilayah, bangsa Indonesia tidak ada semangat untuk memperluas wilayah sebagai ruang hidup. Secara historis, kesepakatan para pendiri Negara Kesatuan Republik Indonesia adalah wilayah Indonesia merdeka hanyalah wilayah bekas jajahan Belanda atau eks Hindia Belanda. Upaya membangun kesadaran untuk bersatunya bangsa dalam satu wilayah adalah dengan konsepsi Wawasan Nusantara.</vt:lpstr>
      <vt:lpstr>3. Konsep Wawasan Nusantara sebagai Geopolitik Indonesia Wawasan Nusantara adalah wawasan nasional yang bersumber dari Pancasila dan UUD Negara Republik Indonesia Tahun 1945. Wawasan Nusantara adalah cara pandang dan sikap bangsa Indonesia terhadap diri dan lingkungannya dengan mengutamakan persatuan dan kesatuan bangsa serta kesatuan wilayah dalam penyelenggaraan kehidupan bermasyarakat, berbangsa dan bernegara. Hakikat dari Wawasan Nusantara adalah kesatuan bangsa dan keutuhan wilayah Indonesia. Cara pandang bangsa Indonesia tersebut mencakup:</vt:lpstr>
      <vt:lpstr>a. Perwujudan kepulauan Nusantara sebagai satu kesatuan politik 1) Bahwa keutuhan wilayah nasional dengan segala isi dan kekayaannya merupakan satu kesatuan wilayah, wadah, ruang hidup, dan kesatuan mitra seluruh bangsa, serta menjadi modal dan milik bersama bangsa. 2) Bahwa bangsa Indonesia yang terdiri dari berbagai suku dan berbicara dalam berbagai bahasa daerah, memeluk, dan meyakini berbagai agama dan kepercayaan terhadap Tuhan Yang Maha Esa harus merupakan satu kesatuan bangsa yang bulat dalam arti yang seluas-luasnya..</vt:lpstr>
      <vt:lpstr>Lanjutannya  3) Bahwa secara psikologis, bangsa Indonesia harus merasa satu, senasib sepenanggungan, sebangsa dan setanah air, serta mempunyai satu tekad dalam mencapai cita-cita bangsa. 4) Bahwa Pancasila adalah satu-satunya falsafah serta ideologi bangsa dan negara, yang melandasi, membimbing dan mengarahkan bangsa menuju tujuannya. 5) Kehidupan politik di seluruh wilayah nusantara merupakan satu kesatuan politik yang diselenggarakan berdasarkan Pancasila dan UUD Negara Republik Indonesia Tahun 1945.</vt:lpstr>
      <vt:lpstr>b. Perwujudan kepulauan Nusantara sebagai satu kesatuan ekonomi 1) Bahwa kekayaan wilayah nusantara baik potensial maupun efektif adalah modal dan milik bersama bangsa, dan bahwa keperluan hidup sehari-hari harus tersedia merata di seluruh wilayah tanah air. 2) Tingkat perkembangan ekonomi harus serasi dan seimbang di seluruh daerah, tanpa meninggalkan ciri-ciri khas yang dimiliki oleh daerahdaerah dalam mengembangkan ekonominya. 3) Kehidupan perekonomian di seluruh wilayah nusantara merupakan satu kesatuan ekonomi yang diselenggarakan sebagai usaha bersama berdasar atas asas kekeluargaan dan ditujukan bagi kemakmuran rakyat.</vt:lpstr>
      <vt:lpstr>B. Kehidupan Bernegara dalam Konsep Negara Kesatuan Republik Indonesia (NKRI) 1. Konsep NKRI menurut Undang-Undang Dasar Negara Republik Indonesia Tahun 1945 (UUD Negara Republik Indonesia Tahun 1945) Pasal 1 ayat (1) UUD Negara Republik Indonesia Tahun 1945 yang merupakan naskah asli mengandung prinsip bahwa ”Negara Indonesia ialah negara kesatuan, yang berbentuk Republik.” Pasal yang dirumuskan oleh Panitia Persiapan Kemerdekaan Indonesia tersebut merupakan tekad bangsa Indonesia yang menjadi sumpah anak bangsa pada 1928 yang dikenal dengan Sumpah Pemuda, yaitu satu nusa, satu bangsa, satu bahasa persatuan, satu tanah air yaitu Indonesia.</vt:lpstr>
      <vt:lpstr>Istilah nusantara tersebut dipergunakan untuk menggambakan kesatuan wilayah perairan dan gugusan pulau-pulau Indonesia yang terletak diantara Samudera Pasifik dan Samudera Indonesia serta di anatara Benua Asia dan Benua Australia. Kesatuan wilayah tersebut juga mencakup 1) kesatuan politik; 2) kesatuan hukum; 3) kesatuan sosial-budaya; serta 4) kesatuan pertahanan dan keamanan. </vt:lpstr>
      <vt:lpstr>Lanjutannya  Dengan demikian, meskipun wilayah Indonesia terdiri atas ribuan pulau, tetapi semuanya terikat dalam satu kesatuan negara yaitu Negara Kesatuan Republik Indonesia. Dari uraian di atas dapat disimpulkan bahwa negara Indonesia adalah negara kesatuan berbentuk Republik yang wilayahnya merupakan kesatuan dari ribuan pulau yang terletak diantara Samudera Pasifik dan Samudera Hindia serta di antara Benua Asia dan Australia.</vt:lpstr>
      <vt:lpstr>2. Keunggulan Negara Kesatuan Republik Indonesia Indonesia adalah negara kepulauan. Hal ini bisa dibuktikan dari nama lain atau julukan terhadap Indonesia, yaitu nusantara, yang berarti di antara nusa atau di antara pulau. Jadi, Indonesia terdiri di antara pulau-pulau. Sebagai negara kepulauan karena jumlah pulau besar dan kecil yang tersebar di wilayah Indonesia sangat banyak yaitu mencapai ribuan pulau. </vt:lpstr>
      <vt:lpstr>Lanjutannya   Pulau-pulau tersebut terletak di persimpangan dunia, yaitu di antara dua samudera dan dua benua. Kedua samudera tersebut adalah Samudera Hindia dan Pasifik, serta di antara Benua Asia dan Australia. Begitu indahnya pulau-pulau yang terletak di wilayah indonesia yang membujur di garis khatulistiwa.</vt:lpstr>
      <vt:lpstr>Negara Indonesia memiliki berbagai keunggulan. Keunggulan-keunggulan tersebut menurut Dadang Sundawa dalam tulisannya yang berjudul Kerangka Sosial Budaya Masyarakat Indonesia (2007:20 - 22) diantaranya adalah: a. Jumlah dan potensi penduduknya yang cukup besar, yaitu menempati urutan keempat di dunia setelah RRC, India, dan Amerika Serikat. Jumlah penduduk yang besar merupakan potensi yang tidak ternilai harganya dalam upaya mengisi dan mempertahankan kemerdekaan, termasuk sebagai modal dasar dalam melaksanakan pembanagunan dalam upaya menyejahterakan bangsa. </vt:lpstr>
      <vt:lpstr>Lanjutannya  b. Memiliki keanekaragaman dalam berbagai aspek kehidupan social budaya, seperti adat istiadat, bahasa, agama, kesenian, dan sebagainya. Peerbedaan atau keanekaragaman tersebut tidak menjadikan bangsa Indonesia berceraiberai, namun justru merupakan potensi untuk mnengembangkan dirinya menjadi bangsa yang besar. Hal ini juga didorong oleh adanya semangat persatuan dan kesatuan sehingga sekalipun terdapat perbedaan, namun bukan perbedaan yang ditonjolkan tetapi justru persamaannya.</vt:lpstr>
      <vt:lpstr>c. Dalam pengembangan wilayah, kita mempunyai konsep Wawasan Nusantara sehingga sekalipun terdapat berbagai keanekaragaman namun prinsipnya kita tetap satu pandangan, yaitu yang memandang bangsa Indonesia merupakan satu kesatuan ideologi, politik, ekonomi, sosial budaya, dan Hankam. </vt:lpstr>
      <vt:lpstr>d. Semangat sumpah pemuda yang selalu merasuki jiwa dan kalbu bangsa Indonesia. Dengan menunjukkan bahwa kita sama-sama memahami satu wilayah negara dan tanah air yang sama, yaitu Indonesia; sama-sama merasa berbangsa yang satu bangsa Indonesia, dan sama-sama menggunakan bahasa yang sama, yaitu bahasa Indonesia serta memiliki sejarah yang sama, yaitu sejarah Indonesia. Dalam pergaulan yang ditonjolkan adalah bangsa Indonesianya, bukan dari mana asal daerahnya.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Akuang</cp:lastModifiedBy>
  <cp:revision>149</cp:revision>
  <dcterms:created xsi:type="dcterms:W3CDTF">2014-07-10T11:55:30Z</dcterms:created>
  <dcterms:modified xsi:type="dcterms:W3CDTF">2017-05-19T05:17:33Z</dcterms:modified>
</cp:coreProperties>
</file>