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68"/>
  </p:notesMasterIdLst>
  <p:sldIdLst>
    <p:sldId id="256" r:id="rId2"/>
    <p:sldId id="402" r:id="rId3"/>
    <p:sldId id="457" r:id="rId4"/>
    <p:sldId id="458" r:id="rId5"/>
    <p:sldId id="459" r:id="rId6"/>
    <p:sldId id="442" r:id="rId7"/>
    <p:sldId id="441" r:id="rId8"/>
    <p:sldId id="404" r:id="rId9"/>
    <p:sldId id="433" r:id="rId10"/>
    <p:sldId id="460" r:id="rId11"/>
    <p:sldId id="455" r:id="rId12"/>
    <p:sldId id="461" r:id="rId13"/>
    <p:sldId id="462" r:id="rId14"/>
    <p:sldId id="445" r:id="rId15"/>
    <p:sldId id="463" r:id="rId16"/>
    <p:sldId id="434" r:id="rId17"/>
    <p:sldId id="464" r:id="rId18"/>
    <p:sldId id="465" r:id="rId19"/>
    <p:sldId id="466" r:id="rId20"/>
    <p:sldId id="405" r:id="rId21"/>
    <p:sldId id="476" r:id="rId22"/>
    <p:sldId id="468" r:id="rId23"/>
    <p:sldId id="432" r:id="rId24"/>
    <p:sldId id="431" r:id="rId25"/>
    <p:sldId id="435" r:id="rId26"/>
    <p:sldId id="406" r:id="rId27"/>
    <p:sldId id="407" r:id="rId28"/>
    <p:sldId id="437" r:id="rId29"/>
    <p:sldId id="409" r:id="rId30"/>
    <p:sldId id="410" r:id="rId31"/>
    <p:sldId id="411" r:id="rId32"/>
    <p:sldId id="470" r:id="rId33"/>
    <p:sldId id="438" r:id="rId34"/>
    <p:sldId id="429" r:id="rId35"/>
    <p:sldId id="469" r:id="rId36"/>
    <p:sldId id="475" r:id="rId37"/>
    <p:sldId id="412" r:id="rId38"/>
    <p:sldId id="413" r:id="rId39"/>
    <p:sldId id="443" r:id="rId40"/>
    <p:sldId id="446" r:id="rId41"/>
    <p:sldId id="447" r:id="rId42"/>
    <p:sldId id="436" r:id="rId43"/>
    <p:sldId id="448" r:id="rId44"/>
    <p:sldId id="420" r:id="rId45"/>
    <p:sldId id="421" r:id="rId46"/>
    <p:sldId id="422" r:id="rId47"/>
    <p:sldId id="423" r:id="rId48"/>
    <p:sldId id="408" r:id="rId49"/>
    <p:sldId id="430" r:id="rId50"/>
    <p:sldId id="451" r:id="rId51"/>
    <p:sldId id="414" r:id="rId52"/>
    <p:sldId id="415" r:id="rId53"/>
    <p:sldId id="416" r:id="rId54"/>
    <p:sldId id="417" r:id="rId55"/>
    <p:sldId id="449" r:id="rId56"/>
    <p:sldId id="424" r:id="rId57"/>
    <p:sldId id="453" r:id="rId58"/>
    <p:sldId id="439" r:id="rId59"/>
    <p:sldId id="454" r:id="rId60"/>
    <p:sldId id="426" r:id="rId61"/>
    <p:sldId id="471" r:id="rId62"/>
    <p:sldId id="473" r:id="rId63"/>
    <p:sldId id="337" r:id="rId64"/>
    <p:sldId id="338" r:id="rId65"/>
    <p:sldId id="400" r:id="rId66"/>
    <p:sldId id="456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4FF1F"/>
    <a:srgbClr val="43E828"/>
    <a:srgbClr val="000066"/>
    <a:srgbClr val="E7C417"/>
    <a:srgbClr val="003300"/>
    <a:srgbClr val="006600"/>
    <a:srgbClr val="D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35" autoAdjust="0"/>
    <p:restoredTop sz="94643" autoAdjust="0"/>
  </p:normalViewPr>
  <p:slideViewPr>
    <p:cSldViewPr>
      <p:cViewPr>
        <p:scale>
          <a:sx n="70" d="100"/>
          <a:sy n="70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8DFF38-6EED-45DA-97CE-5BC52E9AF364}" type="datetimeFigureOut">
              <a:rPr lang="id-ID"/>
              <a:pPr>
                <a:defRPr/>
              </a:pPr>
              <a:t>03/05/2017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558A44-3A25-4BD8-B4E7-B8234F7B748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4956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../slides/slide63.xml"/><Relationship Id="rId18" Type="http://schemas.openxmlformats.org/officeDocument/2006/relationships/image" Target="../media/image12.png"/><Relationship Id="rId3" Type="http://schemas.openxmlformats.org/officeDocument/2006/relationships/slide" Target="../slides/slide1.xml"/><Relationship Id="rId21" Type="http://schemas.openxmlformats.org/officeDocument/2006/relationships/image" Target="../media/image14.png"/><Relationship Id="rId7" Type="http://schemas.openxmlformats.org/officeDocument/2006/relationships/slide" Target="../slides/slide3.xml"/><Relationship Id="rId12" Type="http://schemas.openxmlformats.org/officeDocument/2006/relationships/image" Target="../media/image9.png"/><Relationship Id="rId17" Type="http://schemas.openxmlformats.org/officeDocument/2006/relationships/slide" Target="../slides/slide2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slide" Target="../slides/slide64.xml"/><Relationship Id="rId5" Type="http://schemas.openxmlformats.org/officeDocument/2006/relationships/slide" Target="../slides/slide66.xml"/><Relationship Id="rId15" Type="http://schemas.openxmlformats.org/officeDocument/2006/relationships/slide" Target="../slides/slide65.xml"/><Relationship Id="rId10" Type="http://schemas.openxmlformats.org/officeDocument/2006/relationships/image" Target="../media/image8.png"/><Relationship Id="rId19" Type="http://schemas.openxmlformats.org/officeDocument/2006/relationships/hyperlink" Target="file:///\\PSB\Users\smakim\Documents\DATA%20SMA\BAHAN%20AJAR%20KUMPULAN%20GURU\BA%20BU%20BI%20SJR\BAHAN%20AJAR%20PSB%20YOS%202010\SJR-X\NewQuiz.exe" TargetMode="External"/><Relationship Id="rId4" Type="http://schemas.openxmlformats.org/officeDocument/2006/relationships/image" Target="../media/image5.png"/><Relationship Id="rId9" Type="http://schemas.openxmlformats.org/officeDocument/2006/relationships/slide" Target="../slides/slide4.xml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3707-E0AE-44ED-9E56-1E9E383B88EF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17FC5-BE1D-4D1F-955B-93D5AB6255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logo ps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"/>
            <a:ext cx="525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SKI\Logo SMA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447800" y="5638800"/>
            <a:ext cx="6508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err="1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Rela</a:t>
            </a:r>
            <a:r>
              <a:rPr lang="en-US" sz="5400" dirty="0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 </a:t>
            </a:r>
            <a:r>
              <a:rPr lang="en-US" sz="5400" dirty="0" err="1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Berbagi</a:t>
            </a:r>
            <a:r>
              <a:rPr lang="en-US" sz="5400" dirty="0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 </a:t>
            </a:r>
            <a:r>
              <a:rPr lang="en-US" sz="5400" dirty="0" err="1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Iklas</a:t>
            </a:r>
            <a:r>
              <a:rPr lang="en-US" sz="5400" dirty="0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 </a:t>
            </a:r>
            <a:r>
              <a:rPr lang="en-US" sz="5400" dirty="0" err="1" smtClean="0">
                <a:ln>
                  <a:solidFill>
                    <a:srgbClr val="FF0000"/>
                  </a:solidFill>
                </a:ln>
                <a:solidFill>
                  <a:srgbClr val="43E828"/>
                </a:solidFill>
                <a:latin typeface="Edwardian Script ITC" pitchFamily="66" charset="0"/>
              </a:rPr>
              <a:t>Memberi</a:t>
            </a:r>
            <a:endParaRPr lang="en-US" sz="5400" dirty="0">
              <a:ln>
                <a:solidFill>
                  <a:srgbClr val="FF0000"/>
                </a:solidFill>
              </a:ln>
              <a:solidFill>
                <a:srgbClr val="43E828"/>
              </a:solidFill>
              <a:latin typeface="Edwardian Script ITC" pitchFamily="66" charset="0"/>
            </a:endParaRPr>
          </a:p>
        </p:txBody>
      </p:sp>
      <p:sp>
        <p:nvSpPr>
          <p:cNvPr id="10" name="WordArt 85"/>
          <p:cNvSpPr>
            <a:spLocks noChangeArrowheads="1" noChangeShapeType="1" noTextEdit="1"/>
          </p:cNvSpPr>
          <p:nvPr userDrawn="1"/>
        </p:nvSpPr>
        <p:spPr bwMode="auto">
          <a:xfrm>
            <a:off x="2362200" y="1066800"/>
            <a:ext cx="4800600" cy="4648199"/>
          </a:xfrm>
          <a:prstGeom prst="rect">
            <a:avLst/>
          </a:prstGeom>
        </p:spPr>
        <p:txBody>
          <a:bodyPr wrap="none" fromWordArt="1">
            <a:prstTxWarp prst="textCirclePour">
              <a:avLst>
                <a:gd name="adj1" fmla="val 10844268"/>
                <a:gd name="adj2" fmla="val 64241"/>
              </a:avLst>
            </a:prstTxWarp>
          </a:bodyPr>
          <a:lstStyle/>
          <a:p>
            <a:r>
              <a:rPr lang="en-US" sz="3600" b="1" kern="10" normalizeH="1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Castellar" pitchFamily="18" charset="0"/>
              </a:rPr>
              <a:t>PUSAT SUMBER BELAJAR</a:t>
            </a:r>
            <a:r>
              <a:rPr lang="en-US" sz="3600" b="1" kern="10" normalizeH="1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 Black"/>
              </a:rPr>
              <a:t> </a:t>
            </a:r>
          </a:p>
        </p:txBody>
      </p:sp>
      <p:pic>
        <p:nvPicPr>
          <p:cNvPr id="11" name="Picture 4" descr="logo dikbud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131C46"/>
              </a:clrFrom>
              <a:clrTo>
                <a:srgbClr val="131C4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667000"/>
            <a:ext cx="1295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21DFF-468E-4853-B389-BDAFBE6DC3F2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3171D-4CF2-42EF-A68F-3FF1EA47B3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1D408C-8806-492C-AF2D-D896D299BFF1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7B84F-D091-453A-A49E-6D3CE949E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2C74-C10B-4D58-AD5D-84B8A400671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7F078-92D6-4276-A69A-38DDB528D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8" name="Picture 7" descr="beranda.png">
            <a:hlinkClick r:id="rId3" action="ppaction://hlinksldjump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542925"/>
            <a:ext cx="17224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toh soal.png">
            <a:hlinkClick r:id="rId5" action="ppaction://hlinksldjump" highlightClick="1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798763"/>
            <a:ext cx="172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ndikator.png">
            <a:hlinkClick r:id="rId7" action="ppaction://hlinksldjump" highlightClick="1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663700"/>
            <a:ext cx="171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materi.png">
            <a:hlinkClick r:id="rId9" action="ppaction://hlinksldjump" highlightClick="1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147888"/>
            <a:ext cx="17224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penyusun.png">
            <a:hlinkClick r:id="rId11" action="ppaction://hlinksldjump" highlightClick="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4470400"/>
            <a:ext cx="17145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referensi.png">
            <a:hlinkClick r:id="rId13" action="ppaction://hlinksldjump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" y="3941763"/>
            <a:ext cx="1687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elesai.png">
            <a:hlinkClick r:id="rId15" action="ppaction://hlinksldjump" highlightClick="1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099050"/>
            <a:ext cx="1647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sk-kd.png">
            <a:hlinkClick r:id="rId17" action="ppaction://hlinksldjump" highlightClick="1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6325"/>
            <a:ext cx="1752601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uji kompetensi.png">
            <a:hlinkClick r:id="rId19" action="ppaction://program" highlightClick="1"/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3" y="3194050"/>
            <a:ext cx="1935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Up1Blue.png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Up1Blue.png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62E983-05D3-40E9-99B5-5AB1195DF9F3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55520-F037-4D39-958F-6EA64A76A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4AEB5-2C0A-4761-B4E2-A7BFC1C0D437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8495A-A4AB-4652-8C4B-129C479C3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5D592-0C56-45AB-8946-883B278C77E3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7103D-9EEE-4FD8-9C07-0FCF51D41E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E47C2B-F0AD-4E06-9FEE-2E6C4E6E646F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D4968-1311-469C-9AA8-DB7E15C02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4245E-9B4C-4323-9071-010A6D645130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4A37-3A91-4528-8670-87A9579C63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510AF8-2B78-4D0C-B86D-9C85AB080247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0497A-ED55-4EFC-8A48-DDE139787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9E352E-36C0-4F30-A406-D884785F14BE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18330-7A97-4C2D-8A88-87647F12C6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1600200"/>
            <a:ext cx="678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92A884-9115-48F9-AE2D-89D1B35352CE}" type="datetimeFigureOut">
              <a:rPr lang="en-US" smtClean="0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468989-5DC8-4E7D-8E99-C856690CAA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id.wikipedia.org/wiki/Berkas:IWM-SE-5865-tank-Surabaya-19451127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_c_Z9bM4ee4Y/TTUCFUH6oAI/AAAAAAAAACo/FvngAUoKGF4/s1600/sutan+syahril.jpg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"/>
            <a:ext cx="7086600" cy="6248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pt-BR" dirty="0" smtClean="0"/>
              <a:t>ke Indonesia melalui beberapa pintu wilayah Indonesia terutama daerah </a:t>
            </a:r>
            <a:r>
              <a:rPr lang="fi-FI" dirty="0" smtClean="0"/>
              <a:t>yang merupakan pusat pemerintahan pendudukan Jepang seperti </a:t>
            </a:r>
          </a:p>
          <a:p>
            <a:pPr lvl="1"/>
            <a:r>
              <a:rPr lang="fi-FI" dirty="0" smtClean="0"/>
              <a:t>Jakarta,</a:t>
            </a:r>
          </a:p>
          <a:p>
            <a:pPr lvl="1"/>
            <a:r>
              <a:rPr lang="en-US" dirty="0" smtClean="0"/>
              <a:t>Semarang,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Surabaya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7162800" cy="6553200"/>
          </a:xfrm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24 </a:t>
            </a:r>
            <a:r>
              <a:rPr lang="en-US" dirty="0" err="1" smtClean="0">
                <a:solidFill>
                  <a:schemeClr val="bg1"/>
                </a:solidFill>
              </a:rPr>
              <a:t>Agustus</a:t>
            </a:r>
            <a:r>
              <a:rPr lang="en-US" dirty="0" smtClean="0">
                <a:solidFill>
                  <a:schemeClr val="bg1"/>
                </a:solidFill>
              </a:rPr>
              <a:t> 1945 </a:t>
            </a:r>
            <a:r>
              <a:rPr lang="en-US" dirty="0" err="1" smtClean="0">
                <a:solidFill>
                  <a:schemeClr val="bg1"/>
                </a:solidFill>
              </a:rPr>
              <a:t>Belanda-Inggris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menandatangai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Civil Affair Agreement </a:t>
            </a:r>
            <a:r>
              <a:rPr lang="en-US" dirty="0" smtClean="0">
                <a:solidFill>
                  <a:schemeClr val="bg1"/>
                </a:solidFill>
              </a:rPr>
              <a:t>(CAA) </a:t>
            </a:r>
            <a:r>
              <a:rPr lang="en-US" dirty="0" err="1" smtClean="0">
                <a:solidFill>
                  <a:schemeClr val="bg1"/>
                </a:solidFill>
              </a:rPr>
              <a:t>isinya</a:t>
            </a:r>
            <a:r>
              <a:rPr lang="en-US" dirty="0" smtClean="0">
                <a:solidFill>
                  <a:schemeClr val="bg1"/>
                </a:solidFill>
              </a:rPr>
              <a:t> al: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Penyerahan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wilayah</a:t>
            </a:r>
            <a:r>
              <a:rPr lang="en-US" dirty="0" smtClean="0">
                <a:solidFill>
                  <a:schemeClr val="bg1"/>
                </a:solidFill>
              </a:rPr>
              <a:t> Indonesia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dibersihkan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tentara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Inggris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Nederland Indies Civil Administration </a:t>
            </a:r>
            <a:r>
              <a:rPr lang="en-US" dirty="0" smtClean="0">
                <a:solidFill>
                  <a:schemeClr val="bg1"/>
                </a:solidFill>
              </a:rPr>
              <a:t>(NICA) (</a:t>
            </a:r>
            <a:r>
              <a:rPr lang="en-US" dirty="0" err="1" smtClean="0">
                <a:solidFill>
                  <a:schemeClr val="bg1"/>
                </a:solidFill>
              </a:rPr>
              <a:t>berdasarkan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kesepakatan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sekutu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mengembalikan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kondisi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status quo,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invasi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jepang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dipertegas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deklarasi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postdam</a:t>
            </a:r>
            <a:r>
              <a:rPr lang="en-US" dirty="0" smtClean="0">
                <a:solidFill>
                  <a:schemeClr val="bg1"/>
                </a:solidFill>
              </a:rPr>
              <a:t> 26 </a:t>
            </a:r>
            <a:r>
              <a:rPr lang="en-US" dirty="0" err="1" smtClean="0">
                <a:solidFill>
                  <a:schemeClr val="bg1"/>
                </a:solidFill>
              </a:rPr>
              <a:t>juli</a:t>
            </a:r>
            <a:r>
              <a:rPr lang="en-US" dirty="0" smtClean="0">
                <a:solidFill>
                  <a:schemeClr val="bg1"/>
                </a:solidFill>
              </a:rPr>
              <a:t> 1945).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67818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16 September 1945, </a:t>
            </a:r>
            <a:r>
              <a:rPr lang="fi-FI" dirty="0" smtClean="0"/>
              <a:t>wakil Mountbatten, yakni Laksamana Muda </a:t>
            </a:r>
            <a:r>
              <a:rPr lang="sv-SE" dirty="0" smtClean="0"/>
              <a:t>WR Patterson dengan menumpang Kapal </a:t>
            </a:r>
            <a:r>
              <a:rPr lang="en-US" dirty="0" smtClean="0"/>
              <a:t>Cumberland, </a:t>
            </a:r>
            <a:r>
              <a:rPr lang="en-US" dirty="0" err="1" smtClean="0"/>
              <a:t>mendarat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Pelabuhan</a:t>
            </a:r>
            <a:r>
              <a:rPr lang="en-US" dirty="0" smtClean="0"/>
              <a:t> </a:t>
            </a:r>
            <a:r>
              <a:rPr lang="en-US" dirty="0" err="1" smtClean="0"/>
              <a:t>Tanjung</a:t>
            </a:r>
            <a:r>
              <a:rPr lang="en-US" dirty="0" smtClean="0"/>
              <a:t> Perak Surabaya.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rombongan</a:t>
            </a:r>
            <a:r>
              <a:rPr lang="en-US" dirty="0" smtClean="0"/>
              <a:t> Patterson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Plass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yang </a:t>
            </a:r>
            <a:r>
              <a:rPr lang="nl-NL" dirty="0" smtClean="0"/>
              <a:t>mewakili H.J. Van Mook (Pemimpin NICA).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7010400" cy="1036638"/>
          </a:xfrm>
        </p:spPr>
        <p:txBody>
          <a:bodyPr/>
          <a:lstStyle/>
          <a:p>
            <a:r>
              <a:rPr lang="en-US" dirty="0" smtClean="0"/>
              <a:t>PEMBENTUKAN AFNEI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4525963"/>
          </a:xfrm>
        </p:spPr>
        <p:txBody>
          <a:bodyPr>
            <a:normAutofit fontScale="92500" lnSpcReduction="10000"/>
          </a:bodyPr>
          <a:lstStyle/>
          <a:p>
            <a:r>
              <a:rPr lang="nn-NO" dirty="0" smtClean="0"/>
              <a:t>Setelah informasi dan persiapan dipandang </a:t>
            </a:r>
            <a:r>
              <a:rPr lang="en-US" dirty="0" err="1" smtClean="0"/>
              <a:t>cukup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Louis Mountbatten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nn-NO" dirty="0" smtClean="0"/>
              <a:t>pasukan komando khusus yang disebut </a:t>
            </a:r>
            <a:r>
              <a:rPr lang="nn-NO" b="1" i="1" dirty="0" smtClean="0">
                <a:solidFill>
                  <a:srgbClr val="FF0000"/>
                </a:solidFill>
              </a:rPr>
              <a:t>AFNEI</a:t>
            </a:r>
            <a:r>
              <a:rPr lang="nn-NO" dirty="0" smtClean="0"/>
              <a:t> </a:t>
            </a:r>
            <a:r>
              <a:rPr lang="en-US" i="1" u="sng" dirty="0" smtClean="0"/>
              <a:t>(Allied Forces Netherlands East </a:t>
            </a:r>
            <a:r>
              <a:rPr lang="en-US" i="1" u="sng" dirty="0" err="1" smtClean="0"/>
              <a:t>Indiers</a:t>
            </a:r>
            <a:r>
              <a:rPr lang="en-US" i="1" u="sng" dirty="0" smtClean="0"/>
              <a:t>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Letnan</a:t>
            </a:r>
            <a:r>
              <a:rPr lang="en-US" dirty="0" smtClean="0"/>
              <a:t> </a:t>
            </a:r>
            <a:r>
              <a:rPr lang="en-US" dirty="0" err="1" smtClean="0"/>
              <a:t>Jenderal</a:t>
            </a:r>
            <a:r>
              <a:rPr lang="en-US" dirty="0" smtClean="0"/>
              <a:t> Sir Philip </a:t>
            </a:r>
            <a:r>
              <a:rPr lang="en-US" dirty="0" err="1" smtClean="0"/>
              <a:t>Christison</a:t>
            </a:r>
            <a:r>
              <a:rPr lang="en-US" dirty="0" smtClean="0"/>
              <a:t>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tergabung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yang </a:t>
            </a:r>
            <a:r>
              <a:rPr lang="en-US" dirty="0" err="1" smtClean="0"/>
              <a:t>berkebangsaan</a:t>
            </a:r>
            <a:r>
              <a:rPr lang="en-US" dirty="0" smtClean="0"/>
              <a:t> India,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tentara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Gurkha</a:t>
            </a:r>
            <a:r>
              <a:rPr lang="en-US" b="1" i="1" dirty="0" smtClean="0">
                <a:solidFill>
                  <a:srgbClr val="FF0000"/>
                </a:solidFill>
              </a:rPr>
              <a:t>.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371600"/>
          </a:xfr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2800" b="1" i="1" dirty="0" smtClean="0"/>
              <a:t>Allied Forces In the Netherlands East Indies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latin typeface="Franklin Gothic Medium" pitchFamily="34" charset="0"/>
              </a:rPr>
              <a:t>(AFNEI)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Letjend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Sir Philip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Christison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</a:br>
            <a:endParaRPr lang="en-US" sz="28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1828800"/>
            <a:ext cx="289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 err="1" smtClean="0">
                <a:latin typeface="+mn-lt"/>
              </a:rPr>
              <a:t>Tiba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di</a:t>
            </a:r>
            <a:r>
              <a:rPr lang="en-US" sz="2800" dirty="0" smtClean="0">
                <a:latin typeface="+mn-lt"/>
              </a:rPr>
              <a:t> Jakarta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29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1945 </a:t>
            </a:r>
            <a:r>
              <a:rPr kumimoji="0" lang="en-US" sz="23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(2013)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Sept 1945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"/>
            <a:ext cx="7086600" cy="6172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AFNEI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Divisi</a:t>
            </a:r>
            <a:r>
              <a:rPr lang="en-US" dirty="0" smtClean="0"/>
              <a:t> India 23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Jenderal</a:t>
            </a:r>
            <a:r>
              <a:rPr lang="en-US" dirty="0" smtClean="0"/>
              <a:t> DC Hawthorn. Daerah </a:t>
            </a:r>
            <a:r>
              <a:rPr lang="en-US" dirty="0" err="1" smtClean="0"/>
              <a:t>tugasnya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berpusat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Jakarta.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Divisi India 5 di bawah komando Jenderal EC Mansergh bertugas di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berpusat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Surabaya.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Divisi India 26 di bawah komando Jenderal HM Chambers, bertugas di Sumatra, pusatnya ada di Medan.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TUGAS  AFNEI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162800" cy="5638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609600" indent="-609600">
              <a:buFontTx/>
              <a:buAutoNum type="arabicPeriod"/>
            </a:pPr>
            <a:endParaRPr lang="en-US" dirty="0" smtClean="0">
              <a:latin typeface="Bodoni MT Condensed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err="1" smtClean="0">
                <a:latin typeface="Bodoni MT Condensed" pitchFamily="18" charset="0"/>
              </a:rPr>
              <a:t>Menerima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penyerahan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kekuasaan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di</a:t>
            </a:r>
            <a:r>
              <a:rPr lang="en-US" dirty="0" smtClean="0">
                <a:latin typeface="Bodoni MT Condensed" pitchFamily="18" charset="0"/>
              </a:rPr>
              <a:t> Indonesia </a:t>
            </a:r>
            <a:r>
              <a:rPr lang="en-US" dirty="0" err="1" smtClean="0">
                <a:latin typeface="Bodoni MT Condensed" pitchFamily="18" charset="0"/>
              </a:rPr>
              <a:t>dari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fi-FI" dirty="0" smtClean="0">
                <a:latin typeface="Bodoni MT Condensed" pitchFamily="18" charset="0"/>
              </a:rPr>
              <a:t>tentara Jepang tanpa syarat.</a:t>
            </a:r>
            <a:endParaRPr lang="en-US" dirty="0" smtClean="0">
              <a:latin typeface="Bodoni MT Condensed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err="1" smtClean="0">
                <a:latin typeface="Bodoni MT Condensed" pitchFamily="18" charset="0"/>
              </a:rPr>
              <a:t>Membebaskan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para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tawanan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perang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dan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Interniran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Sekutu</a:t>
            </a:r>
            <a:endParaRPr lang="en-US" dirty="0" smtClean="0">
              <a:latin typeface="Bodoni MT Condensed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err="1" smtClean="0">
                <a:latin typeface="Bodoni MT Condensed" pitchFamily="18" charset="0"/>
              </a:rPr>
              <a:t>Melucuti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tentara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Jepang</a:t>
            </a:r>
            <a:r>
              <a:rPr lang="en-US" dirty="0" smtClean="0">
                <a:latin typeface="Bodoni MT Condensed" pitchFamily="18" charset="0"/>
              </a:rPr>
              <a:t> &amp; </a:t>
            </a:r>
            <a:r>
              <a:rPr lang="en-US" dirty="0" err="1" smtClean="0">
                <a:latin typeface="Bodoni MT Condensed" pitchFamily="18" charset="0"/>
              </a:rPr>
              <a:t>memulangkan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kenegara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asalnya</a:t>
            </a:r>
            <a:endParaRPr lang="en-US" dirty="0" smtClean="0">
              <a:latin typeface="Bodoni MT Condensed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fi-FI" dirty="0" smtClean="0">
                <a:latin typeface="Bodoni MT Condensed" pitchFamily="18" charset="0"/>
              </a:rPr>
              <a:t>Menegakkan dan mempertahankan keadaan damai, menciptakan </a:t>
            </a:r>
            <a:r>
              <a:rPr lang="en-US" dirty="0" err="1" smtClean="0">
                <a:latin typeface="Bodoni MT Condensed" pitchFamily="18" charset="0"/>
              </a:rPr>
              <a:t>ketertiban</a:t>
            </a:r>
            <a:r>
              <a:rPr lang="en-US" dirty="0" smtClean="0">
                <a:latin typeface="Bodoni MT Condensed" pitchFamily="18" charset="0"/>
              </a:rPr>
              <a:t>, </a:t>
            </a:r>
            <a:r>
              <a:rPr lang="en-US" dirty="0" err="1" smtClean="0">
                <a:latin typeface="Bodoni MT Condensed" pitchFamily="18" charset="0"/>
              </a:rPr>
              <a:t>dan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keamanan</a:t>
            </a:r>
            <a:r>
              <a:rPr lang="en-US" dirty="0" smtClean="0">
                <a:latin typeface="Bodoni MT Condensed" pitchFamily="18" charset="0"/>
              </a:rPr>
              <a:t>, </a:t>
            </a:r>
            <a:r>
              <a:rPr lang="en-US" dirty="0" err="1" smtClean="0">
                <a:latin typeface="Bodoni MT Condensed" pitchFamily="18" charset="0"/>
              </a:rPr>
              <a:t>untuk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kemudian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diserahkan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kepada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pemerintahan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sipil</a:t>
            </a:r>
            <a:r>
              <a:rPr lang="en-US" dirty="0" smtClean="0">
                <a:latin typeface="Bodoni MT Condensed" pitchFamily="18" charset="0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dirty="0" err="1" smtClean="0">
                <a:latin typeface="Bodoni MT Condensed" pitchFamily="18" charset="0"/>
              </a:rPr>
              <a:t>Menghimpun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keterangan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guna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menyelidiki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pihak-pihak</a:t>
            </a:r>
            <a:r>
              <a:rPr lang="en-US" dirty="0" smtClean="0">
                <a:latin typeface="Bodoni MT Condensed" pitchFamily="18" charset="0"/>
              </a:rPr>
              <a:t> yang </a:t>
            </a:r>
            <a:r>
              <a:rPr lang="en-US" dirty="0" err="1" smtClean="0">
                <a:latin typeface="Bodoni MT Condensed" pitchFamily="18" charset="0"/>
              </a:rPr>
              <a:t>dianggap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sebagai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penjahat</a:t>
            </a:r>
            <a:r>
              <a:rPr lang="en-US" dirty="0" smtClean="0">
                <a:latin typeface="Bodoni MT Condensed" pitchFamily="18" charset="0"/>
              </a:rPr>
              <a:t> </a:t>
            </a:r>
            <a:r>
              <a:rPr lang="en-US" dirty="0" err="1" smtClean="0">
                <a:latin typeface="Bodoni MT Condensed" pitchFamily="18" charset="0"/>
              </a:rPr>
              <a:t>perang</a:t>
            </a:r>
            <a:endParaRPr lang="en-US" dirty="0" smtClean="0">
              <a:latin typeface="Bodoni MT Condensed" pitchFamily="18" charset="0"/>
            </a:endParaRPr>
          </a:p>
          <a:p>
            <a:pPr marL="609600" indent="-609600">
              <a:buFontTx/>
              <a:buAutoNum type="arabicPeriod"/>
            </a:pPr>
            <a:endParaRPr lang="en-US" dirty="0" smtClean="0">
              <a:latin typeface="Bodoni MT Condense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934200" cy="5867400"/>
          </a:xfrm>
        </p:spPr>
        <p:txBody>
          <a:bodyPr numCol="1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diboncengi</a:t>
            </a:r>
            <a:r>
              <a:rPr lang="en-US" dirty="0" smtClean="0"/>
              <a:t> NICA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kekuatannya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kecurigaan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bersikap</a:t>
            </a:r>
            <a:r>
              <a:rPr lang="en-US" dirty="0" smtClean="0"/>
              <a:t> anti </a:t>
            </a:r>
            <a:r>
              <a:rPr lang="en-US" dirty="0" err="1" smtClean="0"/>
              <a:t>Belanda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818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err="1" smtClean="0"/>
              <a:t>Langkah</a:t>
            </a:r>
            <a:r>
              <a:rPr lang="en-US" sz="4000" dirty="0" smtClean="0"/>
              <a:t> </a:t>
            </a:r>
            <a:r>
              <a:rPr lang="en-US" sz="4000" dirty="0" err="1" smtClean="0"/>
              <a:t>strategis</a:t>
            </a:r>
            <a:r>
              <a:rPr lang="en-US" sz="4000" dirty="0" smtClean="0"/>
              <a:t> </a:t>
            </a:r>
            <a:r>
              <a:rPr lang="en-US" sz="4000" dirty="0" err="1" smtClean="0"/>
              <a:t>Christison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7086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Christison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AFNEI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RI.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Christison</a:t>
            </a:r>
            <a:r>
              <a:rPr lang="en-US" dirty="0" smtClean="0"/>
              <a:t> </a:t>
            </a:r>
            <a:r>
              <a:rPr lang="en-US" dirty="0" err="1" smtClean="0"/>
              <a:t>bersedia</a:t>
            </a:r>
            <a:r>
              <a:rPr lang="en-US" dirty="0" smtClean="0"/>
              <a:t> </a:t>
            </a:r>
            <a:r>
              <a:rPr lang="en-US" dirty="0" err="1" smtClean="0"/>
              <a:t>berunding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pernerintah</a:t>
            </a:r>
            <a:r>
              <a:rPr lang="en-US" dirty="0" smtClean="0"/>
              <a:t> RI. </a:t>
            </a:r>
          </a:p>
          <a:p>
            <a:r>
              <a:rPr lang="sv-SE" dirty="0" smtClean="0"/>
              <a:t>Pada tanggal 1 Oktober 1945, Christison mengeluarkan pernyataan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 facto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Indonesia. 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</a:rPr>
              <a:t>Namun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kenyataannya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pernyataan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tersebut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banyak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dilanggarnya</a:t>
            </a:r>
            <a:r>
              <a:rPr lang="en-US" sz="2800" i="1" dirty="0" smtClean="0">
                <a:solidFill>
                  <a:srgbClr val="FF0000"/>
                </a:solidFill>
              </a:rPr>
              <a:t>.)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249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PERJUANGAN MEMPERTAHANKAN KEMERDEKAN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43200"/>
            <a:ext cx="45720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Semarang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endParaRPr lang="en-US" dirty="0" smtClean="0"/>
          </a:p>
          <a:p>
            <a:r>
              <a:rPr lang="fi-FI" dirty="0" smtClean="0"/>
              <a:t>Pengambilalihan kekuasaan Jepang di Yogyakarta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130" name="AutoShape 2" descr="Hasil gambar untuk tugu muda semarang"/>
          <p:cNvSpPr>
            <a:spLocks noChangeAspect="1" noChangeArrowheads="1"/>
          </p:cNvSpPr>
          <p:nvPr/>
        </p:nvSpPr>
        <p:spPr bwMode="auto">
          <a:xfrm>
            <a:off x="155575" y="-1836738"/>
            <a:ext cx="2647950" cy="3829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AutoShape 4" descr="Hasil gambar untuk tugu muda semarang"/>
          <p:cNvSpPr>
            <a:spLocks noChangeAspect="1" noChangeArrowheads="1"/>
          </p:cNvSpPr>
          <p:nvPr/>
        </p:nvSpPr>
        <p:spPr bwMode="auto">
          <a:xfrm>
            <a:off x="155575" y="-1836738"/>
            <a:ext cx="2647950" cy="3829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AutoShape 6" descr="Hasil gambar untuk tugu muda semarang"/>
          <p:cNvSpPr>
            <a:spLocks noChangeAspect="1" noChangeArrowheads="1"/>
          </p:cNvSpPr>
          <p:nvPr/>
        </p:nvSpPr>
        <p:spPr bwMode="auto">
          <a:xfrm>
            <a:off x="155575" y="-1836738"/>
            <a:ext cx="2647950" cy="3829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5" name="Picture 7" descr="D:\Copy of APAR\5560bdf20423bd48168b456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371600"/>
            <a:ext cx="2638425" cy="3581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248400" y="52578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Tugu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Semarang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16002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SK-KD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0" y="1524000"/>
            <a:ext cx="1752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718066" y="2253734"/>
            <a:ext cx="2590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Standar Kompetensi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603766" y="5111234"/>
            <a:ext cx="2819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Kompetensi Dasar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143000"/>
            <a:ext cx="6705600" cy="2667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38163" indent="-538163"/>
            <a:r>
              <a:rPr lang="pt-BR" sz="2800" dirty="0" smtClean="0"/>
              <a:t>2.   </a:t>
            </a:r>
            <a:r>
              <a:rPr lang="es-ES" sz="2800" dirty="0" err="1" smtClean="0"/>
              <a:t>Merekonstruksi</a:t>
            </a:r>
            <a:r>
              <a:rPr lang="pt-BR" sz="2800" dirty="0" smtClean="0"/>
              <a:t> perjuangan  bangsa Indonesia sejak masa Proklamasi  hingga lahirnya Orde Baru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0" y="3810000"/>
            <a:ext cx="67056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8163" lvl="0" indent="-538163"/>
            <a:r>
              <a:rPr lang="fi-FI" sz="2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2.1 Merekonstruksi perkembangan masyarakat Indonesia sejak proklamasi hingga Demokrasi Terpimpin</a:t>
            </a:r>
            <a:endParaRPr lang="fi-FI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6397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</a:t>
            </a:r>
            <a:r>
              <a:rPr lang="en-US" sz="3100" b="1" dirty="0" smtClean="0">
                <a:solidFill>
                  <a:srgbClr val="FF0000"/>
                </a:solidFill>
              </a:rPr>
              <a:t> </a:t>
            </a:r>
            <a:r>
              <a:rPr lang="en-US" sz="31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Pertempuran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Surabaya 10 November 1945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2895600" cy="3276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68288" indent="0">
              <a:lnSpc>
                <a:spcPct val="95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3663" indent="0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Kedatangan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pasukan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sekutu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tanggal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25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oktober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1945 yang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dipimpin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oleh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brigjen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A.W.S.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Mallaby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93663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tanggal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30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oktober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1945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terjadi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pertempuran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hebat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gedung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bank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internatio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jembatan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merah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Pertempuran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itu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menewaskan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brigjen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mallaby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  </a:t>
            </a: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Pertempuran Surabaya">
            <a:hlinkClick r:id="rId2" tooltip="&quot;Pertempuran Surabaya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838200"/>
            <a:ext cx="19812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81200" y="4191000"/>
            <a:ext cx="70104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3663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3663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Akibat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meninggalnya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Brigjen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Mallaby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Inggris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memberi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ultimatum,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isinya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agar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rakyat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Surabaya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menyerah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kepada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Sekutu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 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Secara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resmi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rakyat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Surabaya, yang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diwakili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Gubernur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Suryo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menolak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ultimatum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Inggris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Akibatnya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pada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tanggal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10 November 1945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pagi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pasukan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Inggris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mengerahkan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pasukan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infantri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dengan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senjata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berat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menyerbu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Surabaya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darat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laut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maupun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udara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93663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838200"/>
            <a:ext cx="2057400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SOAL HOTS\XI\225px-Hotel_oranye_191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17621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SOAL HOTS\XI\220px-Hote-orang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752600"/>
            <a:ext cx="1847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:\SOAL HOTS\XI\images r.jpe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886200"/>
            <a:ext cx="19145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800600" y="3276600"/>
            <a:ext cx="309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Yamato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Hoteru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/ Hotel Yamato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800" y="198120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Oranje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Oranye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3400" y="48768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Majapahit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1100" dirty="0" smtClean="0">
              <a:latin typeface="Arial" pitchFamily="34" charset="0"/>
            </a:endParaRPr>
          </a:p>
          <a:p>
            <a:pPr marL="342900" lvl="0" indent="-342900" eaLnBrk="0" hangingPunct="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Hotel Surabaya</a:t>
            </a:r>
            <a:endParaRPr lang="en-US" sz="1100" dirty="0" smtClean="0">
              <a:latin typeface="Arial" pitchFamily="34" charset="0"/>
            </a:endParaRPr>
          </a:p>
          <a:p>
            <a:pPr marL="342900" lvl="0" indent="-342900" eaLnBrk="0" hangingPunct="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Gajahmada</a:t>
            </a:r>
            <a:endParaRPr lang="en-US" sz="1100" dirty="0" smtClean="0">
              <a:latin typeface="Arial" pitchFamily="34" charset="0"/>
            </a:endParaRPr>
          </a:p>
          <a:p>
            <a:pPr marL="342900" lvl="0" indent="-342900" eaLnBrk="0" hangingPunct="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Merdeka</a:t>
            </a:r>
            <a:endParaRPr lang="en-US" sz="1100" dirty="0" smtClean="0">
              <a:latin typeface="Arial" pitchFamily="34" charset="0"/>
            </a:endParaRPr>
          </a:p>
          <a:p>
            <a:pPr marL="342900" lvl="0" indent="-342900" eaLnBrk="0" hangingPunct="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Hotel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Merah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Putih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57200"/>
            <a:ext cx="70866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fi-FI" dirty="0" smtClean="0"/>
              <a:t>secara enggan oleh pemimpin pemerintah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Gubernur</a:t>
            </a:r>
            <a:r>
              <a:rPr lang="en-US" dirty="0" smtClean="0"/>
              <a:t> </a:t>
            </a:r>
            <a:r>
              <a:rPr lang="en-US" dirty="0" err="1" smtClean="0"/>
              <a:t>Suryo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wakil-wakil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RI </a:t>
            </a:r>
            <a:r>
              <a:rPr lang="sv-SE" dirty="0" smtClean="0"/>
              <a:t>dengan Mallaby, maka dihasilkan kesepakatan: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berjanji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ketentraman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“</a:t>
            </a:r>
            <a:r>
              <a:rPr lang="en-US" dirty="0" err="1" smtClean="0"/>
              <a:t>Kontak</a:t>
            </a:r>
            <a:r>
              <a:rPr lang="en-US" dirty="0" smtClean="0"/>
              <a:t> Biro” agar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terlaksana</a:t>
            </a:r>
            <a:r>
              <a:rPr lang="en-US" dirty="0" smtClean="0"/>
              <a:t> </a:t>
            </a:r>
            <a:r>
              <a:rPr lang="en-US" dirty="0" err="1" smtClean="0"/>
              <a:t>sebaik-baiknya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Inggris hanya akan melucuti senjata Jepang saja.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733800"/>
            <a:ext cx="312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7338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52600" y="152400"/>
            <a:ext cx="73914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905000" y="29718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Brigjen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Malaby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 </a:t>
            </a:r>
            <a:endParaRPr lang="en-US" sz="3200" dirty="0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228600"/>
            <a:ext cx="1514613" cy="16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90600"/>
            <a:ext cx="6781800" cy="4800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/>
          </a:p>
          <a:p>
            <a:pPr marL="174625" indent="-174625">
              <a:buNone/>
            </a:pPr>
            <a:r>
              <a:rPr lang="en-US" b="1" dirty="0" smtClean="0"/>
              <a:t>   “……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bangsa</a:t>
            </a:r>
            <a:r>
              <a:rPr lang="en-US" b="1" dirty="0" smtClean="0"/>
              <a:t> </a:t>
            </a:r>
            <a:r>
              <a:rPr lang="en-US" b="1" dirty="0" err="1" smtClean="0"/>
              <a:t>indonesia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pihak</a:t>
            </a:r>
            <a:r>
              <a:rPr lang="en-US" b="1" dirty="0" smtClean="0"/>
              <a:t> yang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kota</a:t>
            </a:r>
            <a:r>
              <a:rPr lang="en-US" b="1" dirty="0" smtClean="0"/>
              <a:t> </a:t>
            </a:r>
            <a:r>
              <a:rPr lang="en-US" b="1" dirty="0" err="1" smtClean="0"/>
              <a:t>surabaya</a:t>
            </a:r>
            <a:r>
              <a:rPr lang="en-US" b="1" dirty="0" smtClean="0"/>
              <a:t> 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datang</a:t>
            </a:r>
            <a:r>
              <a:rPr lang="en-US" b="1" dirty="0" smtClean="0"/>
              <a:t> </a:t>
            </a:r>
            <a:r>
              <a:rPr lang="en-US" b="1" dirty="0" err="1" smtClean="0"/>
              <a:t>selambat-lambatnya</a:t>
            </a:r>
            <a:r>
              <a:rPr lang="en-US" b="1" dirty="0" smtClean="0"/>
              <a:t> </a:t>
            </a:r>
            <a:r>
              <a:rPr lang="en-US" b="1" dirty="0" err="1" smtClean="0"/>
              <a:t>tanggal</a:t>
            </a:r>
            <a:r>
              <a:rPr lang="en-US" b="1" dirty="0" smtClean="0"/>
              <a:t> 10 </a:t>
            </a:r>
            <a:r>
              <a:rPr lang="en-US" b="1" dirty="0" err="1" smtClean="0"/>
              <a:t>november</a:t>
            </a:r>
            <a:r>
              <a:rPr lang="en-US" b="1" dirty="0" smtClean="0"/>
              <a:t> 1945 </a:t>
            </a:r>
            <a:r>
              <a:rPr lang="en-US" b="1" dirty="0" err="1" smtClean="0"/>
              <a:t>pukul</a:t>
            </a:r>
            <a:r>
              <a:rPr lang="en-US" b="1" dirty="0" smtClean="0"/>
              <a:t> 06;00 </a:t>
            </a:r>
            <a:r>
              <a:rPr lang="en-US" b="1" dirty="0" err="1" smtClean="0"/>
              <a:t>wib</a:t>
            </a:r>
            <a:r>
              <a:rPr lang="en-US" b="1" dirty="0" smtClean="0"/>
              <a:t>  </a:t>
            </a:r>
            <a:r>
              <a:rPr lang="en-US" b="1" dirty="0" err="1" smtClean="0"/>
              <a:t>pagi,pada</a:t>
            </a:r>
            <a:r>
              <a:rPr lang="en-US" b="1" dirty="0" smtClean="0"/>
              <a:t> </a:t>
            </a:r>
            <a:r>
              <a:rPr lang="en-US" b="1" dirty="0" err="1" smtClean="0"/>
              <a:t>tempat</a:t>
            </a:r>
            <a:r>
              <a:rPr lang="en-US" b="1" dirty="0" smtClean="0"/>
              <a:t> yang </a:t>
            </a:r>
            <a:r>
              <a:rPr lang="en-US" b="1" dirty="0" err="1" smtClean="0"/>
              <a:t>telah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tentukan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membawa</a:t>
            </a:r>
            <a:r>
              <a:rPr lang="en-US" b="1" dirty="0" smtClean="0"/>
              <a:t> </a:t>
            </a:r>
            <a:r>
              <a:rPr lang="en-US" b="1" dirty="0" err="1" smtClean="0"/>
              <a:t>bendera</a:t>
            </a:r>
            <a:r>
              <a:rPr lang="en-US" b="1" dirty="0" smtClean="0"/>
              <a:t> </a:t>
            </a:r>
            <a:r>
              <a:rPr lang="en-US" b="1" dirty="0" err="1" smtClean="0"/>
              <a:t>putih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letakan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tanah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jarak</a:t>
            </a:r>
            <a:r>
              <a:rPr lang="en-US" b="1" dirty="0" smtClean="0"/>
              <a:t> 100 m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tempat</a:t>
            </a:r>
            <a:r>
              <a:rPr lang="en-US" b="1" dirty="0" smtClean="0"/>
              <a:t> </a:t>
            </a:r>
            <a:r>
              <a:rPr lang="en-US" b="1" dirty="0" err="1" smtClean="0"/>
              <a:t>bediri</a:t>
            </a:r>
            <a:r>
              <a:rPr lang="en-US" b="1" dirty="0" smtClean="0"/>
              <a:t> ,</a:t>
            </a:r>
            <a:r>
              <a:rPr lang="en-US" b="1" dirty="0" err="1" smtClean="0"/>
              <a:t>lalu</a:t>
            </a:r>
            <a:r>
              <a:rPr lang="en-US" b="1" dirty="0" smtClean="0"/>
              <a:t> </a:t>
            </a:r>
            <a:r>
              <a:rPr lang="en-US" b="1" dirty="0" err="1" smtClean="0"/>
              <a:t>mengangkat</a:t>
            </a:r>
            <a:r>
              <a:rPr lang="en-US" b="1" dirty="0" smtClean="0"/>
              <a:t> </a:t>
            </a:r>
            <a:r>
              <a:rPr lang="en-US" b="1" dirty="0" err="1" smtClean="0"/>
              <a:t>tangan</a:t>
            </a:r>
            <a:r>
              <a:rPr lang="en-US" b="1" dirty="0" smtClean="0"/>
              <a:t> </a:t>
            </a:r>
            <a:r>
              <a:rPr lang="en-US" b="1" dirty="0" err="1" smtClean="0"/>
              <a:t>tanda</a:t>
            </a:r>
            <a:r>
              <a:rPr lang="en-US" b="1" dirty="0" smtClean="0"/>
              <a:t> </a:t>
            </a:r>
            <a:r>
              <a:rPr lang="en-US" b="1" dirty="0" err="1" smtClean="0"/>
              <a:t>menyerah</a:t>
            </a:r>
            <a:r>
              <a:rPr lang="en-US" b="1" dirty="0" smtClean="0"/>
              <a:t>.”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59436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Ultimatum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taati.pada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10 November 1945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pertempuran</a:t>
            </a:r>
            <a:r>
              <a:rPr lang="en-US" dirty="0" smtClean="0"/>
              <a:t> 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dahsyat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48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None/>
            </a:pPr>
            <a:r>
              <a:rPr lang="en-US" sz="2000" b="1" dirty="0" err="1" smtClean="0"/>
              <a:t>Inggris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mengeluarkan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intruksi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isinya</a:t>
            </a:r>
            <a:r>
              <a:rPr lang="en-US" sz="2000" b="1" dirty="0" smtClean="0"/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600" y="0"/>
            <a:ext cx="35052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25" lvl="0" indent="-174625">
              <a:spcBef>
                <a:spcPct val="20000"/>
              </a:spcBef>
              <a:defRPr/>
            </a:pPr>
            <a:r>
              <a:rPr lang="en-US" b="1" dirty="0" smtClean="0"/>
              <a:t>   </a:t>
            </a:r>
          </a:p>
          <a:p>
            <a:pPr marL="174625" lvl="0" indent="-174625">
              <a:spcBef>
                <a:spcPct val="20000"/>
              </a:spcBef>
              <a:defRPr/>
            </a:pPr>
            <a:r>
              <a:rPr lang="en-US" b="1" dirty="0" smtClean="0"/>
              <a:t>   “Sang Orator Bung </a:t>
            </a:r>
            <a:r>
              <a:rPr lang="en-US" b="1" dirty="0" err="1" smtClean="0"/>
              <a:t>Tomo</a:t>
            </a:r>
            <a:r>
              <a:rPr lang="en-US" b="1" dirty="0" smtClean="0"/>
              <a:t>” ;</a:t>
            </a:r>
          </a:p>
          <a:p>
            <a:pPr marL="174625" lvl="0" indent="-174625">
              <a:spcBef>
                <a:spcPct val="20000"/>
              </a:spcBef>
              <a:defRPr/>
            </a:pPr>
            <a:r>
              <a:rPr lang="en-US" b="1" dirty="0" smtClean="0"/>
              <a:t> </a:t>
            </a:r>
          </a:p>
          <a:p>
            <a:pPr marL="174625" lvl="0" indent="-174625">
              <a:spcBef>
                <a:spcPct val="20000"/>
              </a:spcBef>
              <a:defRPr/>
            </a:pPr>
            <a:r>
              <a:rPr lang="en-US" b="1" dirty="0" smtClean="0"/>
              <a:t>   </a:t>
            </a:r>
            <a:r>
              <a:rPr lang="en-US" b="1" dirty="0" err="1" smtClean="0"/>
              <a:t>pembakar</a:t>
            </a:r>
            <a:r>
              <a:rPr lang="en-US" b="1" dirty="0" smtClean="0"/>
              <a:t> </a:t>
            </a:r>
            <a:r>
              <a:rPr lang="en-US" b="1" dirty="0" err="1" smtClean="0"/>
              <a:t>semangat</a:t>
            </a:r>
            <a:r>
              <a:rPr lang="en-US" b="1" dirty="0" smtClean="0"/>
              <a:t> </a:t>
            </a:r>
            <a:r>
              <a:rPr lang="en-US" b="1" dirty="0" err="1" smtClean="0"/>
              <a:t>juang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pertempuran</a:t>
            </a:r>
            <a:r>
              <a:rPr lang="en-US" b="1" dirty="0" smtClean="0"/>
              <a:t> 10 </a:t>
            </a:r>
            <a:r>
              <a:rPr lang="en-US" b="1" dirty="0" err="1" smtClean="0"/>
              <a:t>Nopember</a:t>
            </a:r>
            <a:r>
              <a:rPr lang="en-US" b="1" dirty="0" smtClean="0"/>
              <a:t> 1945 </a:t>
            </a:r>
            <a:r>
              <a:rPr lang="en-US" b="1" dirty="0" err="1" smtClean="0"/>
              <a:t>di</a:t>
            </a:r>
            <a:r>
              <a:rPr lang="en-US" b="1" dirty="0" smtClean="0"/>
              <a:t> Surabaya. </a:t>
            </a:r>
            <a:r>
              <a:rPr lang="en-US" b="1" strike="sngStrike" dirty="0" err="1" smtClean="0"/>
              <a:t>Beliau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gugur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dalam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peristiwa</a:t>
            </a:r>
            <a:r>
              <a:rPr lang="en-US" b="1" strike="sngStrike" dirty="0" smtClean="0"/>
              <a:t> yang </a:t>
            </a:r>
            <a:r>
              <a:rPr lang="en-US" b="1" strike="sngStrike" dirty="0" err="1" smtClean="0"/>
              <a:t>sangat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dahsyat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itu</a:t>
            </a:r>
            <a:r>
              <a:rPr lang="en-US" b="1" strike="sngStrike" dirty="0" smtClean="0"/>
              <a:t>.</a:t>
            </a:r>
            <a:r>
              <a:rPr lang="en-US" b="1" dirty="0" smtClean="0"/>
              <a:t> (Para veteran </a:t>
            </a:r>
            <a:r>
              <a:rPr lang="en-US" b="1" dirty="0" err="1" smtClean="0"/>
              <a:t>Sekutu</a:t>
            </a:r>
            <a:r>
              <a:rPr lang="en-US" b="1" dirty="0" smtClean="0"/>
              <a:t> </a:t>
            </a:r>
            <a:r>
              <a:rPr lang="en-US" b="1" dirty="0" err="1" smtClean="0"/>
              <a:t>mengatakan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</a:t>
            </a:r>
            <a:r>
              <a:rPr lang="en-US" b="1" dirty="0" err="1" smtClean="0"/>
              <a:t>peristiwa</a:t>
            </a:r>
            <a:r>
              <a:rPr lang="en-US" b="1" dirty="0" smtClean="0"/>
              <a:t> 10 </a:t>
            </a:r>
            <a:r>
              <a:rPr lang="en-US" b="1" dirty="0" err="1" smtClean="0"/>
              <a:t>Nop</a:t>
            </a:r>
            <a:r>
              <a:rPr lang="en-US" b="1" dirty="0" smtClean="0"/>
              <a:t>. 1945 </a:t>
            </a:r>
            <a:r>
              <a:rPr lang="en-US" b="1" dirty="0" err="1" smtClean="0"/>
              <a:t>di</a:t>
            </a:r>
            <a:r>
              <a:rPr lang="en-US" b="1" dirty="0" smtClean="0"/>
              <a:t> Surabaya </a:t>
            </a:r>
            <a:r>
              <a:rPr lang="en-US" b="1" dirty="0" err="1" smtClean="0"/>
              <a:t>sebagai</a:t>
            </a:r>
            <a:r>
              <a:rPr lang="en-US" b="1" dirty="0" smtClean="0"/>
              <a:t> Inferno / </a:t>
            </a:r>
            <a:r>
              <a:rPr lang="en-US" b="1" dirty="0" err="1" smtClean="0"/>
              <a:t>neraka</a:t>
            </a:r>
            <a:r>
              <a:rPr lang="en-US" b="1" dirty="0" smtClean="0"/>
              <a:t>, yang </a:t>
            </a:r>
            <a:r>
              <a:rPr lang="en-US" b="1" dirty="0" err="1" smtClean="0"/>
              <a:t>kedahsyatan</a:t>
            </a:r>
            <a:r>
              <a:rPr lang="en-US" b="1" dirty="0" smtClean="0"/>
              <a:t> </a:t>
            </a:r>
            <a:r>
              <a:rPr lang="en-US" b="1" dirty="0" err="1" smtClean="0"/>
              <a:t>perangnya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mengerikan</a:t>
            </a:r>
            <a:r>
              <a:rPr lang="en-US" b="1" dirty="0" smtClean="0"/>
              <a:t> </a:t>
            </a:r>
            <a:r>
              <a:rPr lang="en-US" b="1" dirty="0" err="1" smtClean="0"/>
              <a:t>dibandingkan</a:t>
            </a:r>
            <a:r>
              <a:rPr lang="en-US" b="1" dirty="0" smtClean="0"/>
              <a:t> </a:t>
            </a:r>
            <a:r>
              <a:rPr lang="en-US" b="1" dirty="0" err="1" smtClean="0"/>
              <a:t>perang</a:t>
            </a:r>
            <a:r>
              <a:rPr lang="en-US" b="1" dirty="0" smtClean="0"/>
              <a:t> </a:t>
            </a:r>
            <a:r>
              <a:rPr lang="en-US" b="1" dirty="0" err="1" smtClean="0"/>
              <a:t>dunia</a:t>
            </a:r>
            <a:r>
              <a:rPr lang="en-US" b="1" dirty="0" smtClean="0"/>
              <a:t> II)</a:t>
            </a:r>
          </a:p>
          <a:p>
            <a:pPr marL="174625" lvl="0" indent="-174625">
              <a:spcBef>
                <a:spcPct val="20000"/>
              </a:spcBef>
              <a:defRPr/>
            </a:pPr>
            <a:endParaRPr lang="en-US" b="1" dirty="0" smtClean="0"/>
          </a:p>
          <a:p>
            <a:pPr marL="174625" lvl="0" indent="-174625">
              <a:spcBef>
                <a:spcPct val="20000"/>
              </a:spcBef>
              <a:defRPr/>
            </a:pPr>
            <a:endParaRPr lang="en-US" b="1" dirty="0" smtClean="0"/>
          </a:p>
          <a:p>
            <a:pPr marL="174625" lvl="0" indent="-17462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err="1" smtClean="0"/>
              <a:t>Sumber</a:t>
            </a:r>
            <a:r>
              <a:rPr lang="en-US" b="1" dirty="0" smtClean="0"/>
              <a:t> : 30 Th. Indonesia </a:t>
            </a:r>
            <a:r>
              <a:rPr lang="en-US" b="1" dirty="0" err="1" smtClean="0"/>
              <a:t>Merdeka</a:t>
            </a:r>
            <a:endParaRPr lang="en-US" b="1" dirty="0" smtClean="0"/>
          </a:p>
          <a:p>
            <a:pPr marL="174625" lvl="0" indent="-17462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74625" lvl="0" indent="-17462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7" name="Picture 2" descr="C:\Documents and Settings\Administrator\My Documents\Downloads\Bung_To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"/>
            <a:ext cx="392905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Pertempuran</a:t>
            </a:r>
            <a:r>
              <a:rPr lang="en-US" sz="2800" dirty="0" smtClean="0"/>
              <a:t> </a:t>
            </a:r>
            <a:r>
              <a:rPr lang="en-US" sz="2800" dirty="0" err="1" smtClean="0"/>
              <a:t>Ambarawa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7086600" cy="518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20 November </a:t>
            </a:r>
            <a:r>
              <a:rPr lang="en-US" dirty="0" err="1" smtClean="0"/>
              <a:t>s.d</a:t>
            </a:r>
            <a:r>
              <a:rPr lang="en-US" dirty="0" smtClean="0"/>
              <a:t>. 15 </a:t>
            </a:r>
            <a:r>
              <a:rPr lang="en-US" dirty="0" err="1" smtClean="0"/>
              <a:t>Desember</a:t>
            </a:r>
            <a:r>
              <a:rPr lang="en-US" dirty="0" smtClean="0"/>
              <a:t> 1945,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TKR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Mayor </a:t>
            </a:r>
            <a:r>
              <a:rPr lang="en-US" dirty="0" err="1" smtClean="0"/>
              <a:t>Sumarto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Pemuda</a:t>
            </a:r>
            <a:r>
              <a:rPr lang="en-US" dirty="0" smtClean="0"/>
              <a:t> Indonesia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(</a:t>
            </a:r>
            <a:r>
              <a:rPr lang="en-US" dirty="0" err="1" smtClean="0"/>
              <a:t>Inggris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Magelang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26 </a:t>
            </a:r>
            <a:r>
              <a:rPr lang="en-US" dirty="0" err="1" smtClean="0"/>
              <a:t>Oktober</a:t>
            </a:r>
            <a:r>
              <a:rPr lang="en-US" dirty="0" smtClean="0"/>
              <a:t> 1945.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"/>
            <a:ext cx="7010400" cy="5668963"/>
          </a:xfrm>
        </p:spPr>
        <p:txBody>
          <a:bodyPr>
            <a:normAutofit fontScale="92500"/>
          </a:bodyPr>
          <a:lstStyle/>
          <a:p>
            <a:endParaRPr lang="en-US" sz="2800" dirty="0" smtClean="0"/>
          </a:p>
          <a:p>
            <a:r>
              <a:rPr lang="en-US" sz="2800" b="1" i="1" dirty="0" err="1" smtClean="0">
                <a:solidFill>
                  <a:srgbClr val="FF0000"/>
                </a:solidFill>
              </a:rPr>
              <a:t>Gugur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Letkol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Isdiman</a:t>
            </a:r>
            <a:r>
              <a:rPr lang="en-US" sz="2800" dirty="0" smtClean="0"/>
              <a:t>, </a:t>
            </a:r>
            <a:r>
              <a:rPr lang="en-US" sz="2800" dirty="0" err="1" smtClean="0"/>
              <a:t>Komandan</a:t>
            </a:r>
            <a:r>
              <a:rPr lang="en-US" sz="2800" dirty="0" smtClean="0"/>
              <a:t> </a:t>
            </a:r>
            <a:r>
              <a:rPr lang="en-US" sz="2800" dirty="0" err="1" smtClean="0"/>
              <a:t>Resimen</a:t>
            </a:r>
            <a:r>
              <a:rPr lang="en-US" sz="2800" dirty="0" smtClean="0"/>
              <a:t> </a:t>
            </a:r>
            <a:r>
              <a:rPr lang="en-US" sz="2800" dirty="0" err="1" smtClean="0"/>
              <a:t>Banyumas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digantikan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Letkol</a:t>
            </a:r>
            <a:r>
              <a:rPr lang="en-US" sz="2800" dirty="0" smtClean="0"/>
              <a:t> </a:t>
            </a:r>
            <a:r>
              <a:rPr lang="en-US" sz="2800" dirty="0" err="1" smtClean="0"/>
              <a:t>Soedirman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Kota </a:t>
            </a:r>
            <a:r>
              <a:rPr lang="en-US" sz="2800" dirty="0" err="1" smtClean="0"/>
              <a:t>Ambarawa</a:t>
            </a:r>
            <a:r>
              <a:rPr lang="en-US" sz="2800" dirty="0" smtClean="0"/>
              <a:t> </a:t>
            </a:r>
            <a:r>
              <a:rPr lang="en-US" sz="2800" dirty="0" err="1" smtClean="0"/>
              <a:t>berhasil</a:t>
            </a:r>
            <a:r>
              <a:rPr lang="en-US" sz="2800" dirty="0" smtClean="0"/>
              <a:t> </a:t>
            </a:r>
            <a:r>
              <a:rPr lang="en-US" sz="2800" dirty="0" err="1" smtClean="0"/>
              <a:t>dikepung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4 </a:t>
            </a:r>
            <a:r>
              <a:rPr lang="en-US" sz="2800" dirty="0" err="1" smtClean="0"/>
              <a:t>hari</a:t>
            </a:r>
            <a:r>
              <a:rPr lang="en-US" sz="2800" dirty="0" smtClean="0"/>
              <a:t> 4 </a:t>
            </a:r>
            <a:r>
              <a:rPr lang="en-US" sz="2800" dirty="0" err="1" smtClean="0"/>
              <a:t>malam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pasukan</a:t>
            </a:r>
            <a:r>
              <a:rPr lang="en-US" sz="2800" dirty="0" smtClean="0"/>
              <a:t> RI. </a:t>
            </a:r>
          </a:p>
          <a:p>
            <a:r>
              <a:rPr lang="en-US" sz="2800" dirty="0" err="1" smtClean="0"/>
              <a:t>Mengingat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terjepit,maka</a:t>
            </a:r>
            <a:r>
              <a:rPr lang="en-US" sz="2800" dirty="0" smtClean="0"/>
              <a:t> </a:t>
            </a:r>
            <a:r>
              <a:rPr lang="en-US" sz="2800" dirty="0" err="1" smtClean="0"/>
              <a:t>pasukan</a:t>
            </a:r>
            <a:r>
              <a:rPr lang="en-US" sz="2800" dirty="0" smtClean="0"/>
              <a:t> </a:t>
            </a:r>
            <a:r>
              <a:rPr lang="en-US" sz="2800" dirty="0" err="1" smtClean="0"/>
              <a:t>Sekutu</a:t>
            </a:r>
            <a:r>
              <a:rPr lang="en-US" sz="2800" dirty="0" smtClean="0"/>
              <a:t> </a:t>
            </a:r>
            <a:r>
              <a:rPr lang="en-US" sz="2800" dirty="0" err="1" smtClean="0"/>
              <a:t>meninggalkan</a:t>
            </a:r>
            <a:r>
              <a:rPr lang="en-US" sz="2800" dirty="0" smtClean="0"/>
              <a:t> </a:t>
            </a:r>
            <a:r>
              <a:rPr lang="en-US" sz="2800" dirty="0" err="1" smtClean="0"/>
              <a:t>kota</a:t>
            </a:r>
            <a:r>
              <a:rPr lang="en-US" sz="2800" dirty="0" smtClean="0"/>
              <a:t> </a:t>
            </a:r>
            <a:r>
              <a:rPr lang="en-US" sz="2800" dirty="0" err="1" smtClean="0"/>
              <a:t>Ambarawa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15 </a:t>
            </a:r>
            <a:r>
              <a:rPr lang="en-US" sz="2800" dirty="0" err="1" smtClean="0"/>
              <a:t>Desember</a:t>
            </a:r>
            <a:r>
              <a:rPr lang="en-US" sz="2800" dirty="0" smtClean="0"/>
              <a:t> 1945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Semarang. </a:t>
            </a:r>
          </a:p>
          <a:p>
            <a:r>
              <a:rPr lang="en-US" sz="2800" dirty="0" err="1" smtClean="0"/>
              <a:t>Keberhasilan</a:t>
            </a:r>
            <a:r>
              <a:rPr lang="en-US" sz="2800" dirty="0" smtClean="0"/>
              <a:t> TKR </a:t>
            </a:r>
            <a:r>
              <a:rPr lang="en-US" sz="2800" dirty="0" err="1" smtClean="0"/>
              <a:t>mengusir</a:t>
            </a:r>
            <a:r>
              <a:rPr lang="en-US" sz="2800" dirty="0" smtClean="0"/>
              <a:t> </a:t>
            </a:r>
            <a:r>
              <a:rPr lang="en-US" sz="2800" dirty="0" err="1" smtClean="0"/>
              <a:t>Sekutu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Ambarawa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peristiwa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perjuangan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mempertahankan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kemerdekaan</a:t>
            </a:r>
            <a:r>
              <a:rPr lang="en-US" sz="2800" dirty="0" smtClean="0"/>
              <a:t> RI.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6096000"/>
            <a:ext cx="403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MONUMEN PALAGAN AMBARAWA</a:t>
            </a:r>
            <a:endParaRPr lang="en-US" b="1" dirty="0"/>
          </a:p>
        </p:txBody>
      </p:sp>
      <p:pic>
        <p:nvPicPr>
          <p:cNvPr id="35842" name="Picture 2" descr="Peristiwa Sejarah Museum Dan Monumen Palagan Ambaraw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68961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3.  </a:t>
            </a:r>
            <a:r>
              <a:rPr lang="en-US" sz="2800" dirty="0" err="1" smtClean="0"/>
              <a:t>Pertempuran</a:t>
            </a:r>
            <a:r>
              <a:rPr lang="en-US" sz="2800" dirty="0" smtClean="0"/>
              <a:t> Medan Area </a:t>
            </a:r>
            <a:r>
              <a:rPr lang="en-US" sz="1600" i="1" dirty="0" smtClean="0">
                <a:solidFill>
                  <a:srgbClr val="FF0000"/>
                </a:solidFill>
              </a:rPr>
              <a:t>1 </a:t>
            </a:r>
            <a:r>
              <a:rPr lang="en-US" sz="1600" i="1" dirty="0" err="1" smtClean="0">
                <a:solidFill>
                  <a:srgbClr val="FF0000"/>
                </a:solidFill>
              </a:rPr>
              <a:t>Desember</a:t>
            </a:r>
            <a:r>
              <a:rPr lang="en-US" sz="1600" i="1" dirty="0" smtClean="0">
                <a:solidFill>
                  <a:srgbClr val="FF0000"/>
                </a:solidFill>
              </a:rPr>
              <a:t> 1945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70866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9 </a:t>
            </a:r>
            <a:r>
              <a:rPr lang="en-US" dirty="0" err="1" smtClean="0"/>
              <a:t>Oktober</a:t>
            </a:r>
            <a:r>
              <a:rPr lang="en-US" dirty="0" smtClean="0"/>
              <a:t> 1945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mendarat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Medan (</a:t>
            </a:r>
            <a:r>
              <a:rPr lang="en-US" dirty="0" err="1" smtClean="0"/>
              <a:t>Brigjen</a:t>
            </a:r>
            <a:r>
              <a:rPr lang="en-US" dirty="0" smtClean="0"/>
              <a:t> T.E.D Kelly)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hotel </a:t>
            </a:r>
            <a:r>
              <a:rPr lang="en-US" dirty="0" err="1" smtClean="0"/>
              <a:t>Jalan</a:t>
            </a:r>
            <a:r>
              <a:rPr lang="en-US" dirty="0" smtClean="0"/>
              <a:t> Bali, Medan </a:t>
            </a:r>
            <a:r>
              <a:rPr lang="en-US" dirty="0" err="1" smtClean="0"/>
              <a:t>tanggal</a:t>
            </a:r>
            <a:r>
              <a:rPr lang="en-US" dirty="0" smtClean="0"/>
              <a:t> 13 </a:t>
            </a:r>
            <a:r>
              <a:rPr lang="en-US" dirty="0" err="1" smtClean="0"/>
              <a:t>Oktober</a:t>
            </a:r>
            <a:r>
              <a:rPr lang="en-US" dirty="0" smtClean="0"/>
              <a:t> 1945.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penghuni</a:t>
            </a:r>
            <a:r>
              <a:rPr lang="en-US" dirty="0" smtClean="0"/>
              <a:t> hotel (</a:t>
            </a:r>
            <a:r>
              <a:rPr lang="en-US" dirty="0" err="1" smtClean="0"/>
              <a:t>pasukan</a:t>
            </a:r>
            <a:r>
              <a:rPr lang="en-US" dirty="0" smtClean="0"/>
              <a:t> NICA) </a:t>
            </a:r>
            <a:r>
              <a:rPr lang="en-US" dirty="0" err="1" smtClean="0"/>
              <a:t>merampas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menginjak-injak</a:t>
            </a:r>
            <a:r>
              <a:rPr lang="en-US" dirty="0" smtClean="0"/>
              <a:t> </a:t>
            </a:r>
            <a:r>
              <a:rPr lang="en-US" dirty="0" err="1" smtClean="0"/>
              <a:t>lencana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pemuda</a:t>
            </a:r>
            <a:r>
              <a:rPr lang="en-US" dirty="0" smtClean="0"/>
              <a:t> Indonesia.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mengundang</a:t>
            </a:r>
            <a:r>
              <a:rPr lang="en-US" dirty="0" smtClean="0"/>
              <a:t> </a:t>
            </a:r>
            <a:r>
              <a:rPr lang="en-US" dirty="0" err="1" smtClean="0"/>
              <a:t>kemarahan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pemuda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hotel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dihuni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NICA.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 </a:t>
            </a:r>
            <a:r>
              <a:rPr lang="en-US" dirty="0" err="1" smtClean="0"/>
              <a:t>Desember</a:t>
            </a:r>
            <a:r>
              <a:rPr lang="en-US" dirty="0" smtClean="0"/>
              <a:t> 1945,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memasang</a:t>
            </a:r>
            <a:r>
              <a:rPr lang="en-US" dirty="0" smtClean="0"/>
              <a:t> </a:t>
            </a:r>
            <a:r>
              <a:rPr lang="en-US" dirty="0" err="1" smtClean="0"/>
              <a:t>papanpapan</a:t>
            </a:r>
            <a:r>
              <a:rPr lang="en-US" dirty="0" smtClean="0"/>
              <a:t> yang </a:t>
            </a:r>
            <a:r>
              <a:rPr lang="en-US" dirty="0" err="1" smtClean="0"/>
              <a:t>bertuliskan</a:t>
            </a:r>
            <a:r>
              <a:rPr lang="en-US" dirty="0" smtClean="0"/>
              <a:t> </a:t>
            </a:r>
            <a:r>
              <a:rPr lang="en-US" i="1" dirty="0" smtClean="0"/>
              <a:t>Fixed Boundaries Medan Area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Medan.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Medan Area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.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NICA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pembersihan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Medan.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Indikator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6248400" cy="4525963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id-ID" sz="3600" dirty="0" smtClean="0"/>
              <a:t>Merekonstruksi peristiwa-peristiwa sekitar proklamasi.</a:t>
            </a:r>
            <a:endParaRPr lang="en-US" sz="3600" dirty="0" smtClean="0"/>
          </a:p>
          <a:p>
            <a:pPr marL="514350" lvl="0" indent="-514350">
              <a:buFont typeface="+mj-lt"/>
              <a:buAutoNum type="arabicPeriod"/>
            </a:pPr>
            <a:endParaRPr lang="en-US" sz="3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id-ID" sz="3600" dirty="0" smtClean="0"/>
              <a:t>Menjelaskan makna proklamasi bagi bangsa Indonesia.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 smtClean="0"/>
              <a:t>Menganalisis</a:t>
            </a:r>
            <a:r>
              <a:rPr lang="en-US" sz="3600" dirty="0" smtClean="0"/>
              <a:t> p</a:t>
            </a:r>
            <a:r>
              <a:rPr lang="id-ID" sz="3600" dirty="0" smtClean="0"/>
              <a:t>erkembangan kehidupan politik</a:t>
            </a:r>
            <a:r>
              <a:rPr lang="en-US" sz="3600" dirty="0" smtClean="0"/>
              <a:t> </a:t>
            </a:r>
            <a:r>
              <a:rPr lang="en-US" sz="3600" dirty="0" err="1" smtClean="0"/>
              <a:t>ekonomi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social </a:t>
            </a:r>
            <a:r>
              <a:rPr lang="en-US" sz="3600" dirty="0" err="1" smtClean="0"/>
              <a:t>budaya</a:t>
            </a:r>
            <a:r>
              <a:rPr lang="en-US" sz="3600" dirty="0" smtClean="0"/>
              <a:t> 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awal</a:t>
            </a:r>
            <a:r>
              <a:rPr lang="en-US" sz="3600" dirty="0" smtClean="0"/>
              <a:t> </a:t>
            </a:r>
            <a:r>
              <a:rPr lang="en-US" sz="3600" dirty="0" err="1" smtClean="0"/>
              <a:t>kemerdekaan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600" b="1" i="1" dirty="0" err="1" smtClean="0">
                <a:solidFill>
                  <a:srgbClr val="FF0000"/>
                </a:solidFill>
              </a:rPr>
              <a:t>Menganalisis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perjuangan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mempertahankan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kemerdekaan</a:t>
            </a:r>
            <a:r>
              <a:rPr lang="en-US" sz="3600" b="1" i="1" dirty="0" smtClean="0">
                <a:solidFill>
                  <a:srgbClr val="FF0000"/>
                </a:solidFill>
              </a:rPr>
              <a:t> 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dari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ancaman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luar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negeri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negeri</a:t>
            </a:r>
            <a:endParaRPr lang="en-US" sz="3600" b="1" i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id-ID" sz="3600" dirty="0" smtClean="0"/>
              <a:t>Menganalisis perkembang-an demokrasi Indonesia sejak Demokrasi Liberal</a:t>
            </a:r>
            <a:r>
              <a:rPr lang="en-US" sz="3600" dirty="0" smtClean="0"/>
              <a:t> </a:t>
            </a:r>
            <a:r>
              <a:rPr lang="en-US" sz="3600" dirty="0" err="1" smtClean="0"/>
              <a:t>hingga</a:t>
            </a:r>
            <a:r>
              <a:rPr lang="en-US" sz="3600" dirty="0" smtClean="0"/>
              <a:t> </a:t>
            </a:r>
            <a:r>
              <a:rPr lang="en-US" sz="3600" dirty="0" err="1" smtClean="0"/>
              <a:t>demokrasi</a:t>
            </a:r>
            <a:r>
              <a:rPr lang="en-US" sz="3600" dirty="0" smtClean="0"/>
              <a:t> </a:t>
            </a:r>
            <a:r>
              <a:rPr lang="en-US" sz="3600" dirty="0" err="1" smtClean="0"/>
              <a:t>terpimpin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705600" cy="533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dirty="0" smtClean="0"/>
              <a:t>4. Bandung </a:t>
            </a:r>
            <a:r>
              <a:rPr lang="en-US" sz="3200" dirty="0" err="1" smtClean="0"/>
              <a:t>Lautan</a:t>
            </a:r>
            <a:r>
              <a:rPr lang="en-US" sz="3200" dirty="0" smtClean="0"/>
              <a:t> </a:t>
            </a:r>
            <a:r>
              <a:rPr lang="en-US" sz="3200" dirty="0" err="1" smtClean="0"/>
              <a:t>Api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181600"/>
            <a:ext cx="7010400" cy="1219200"/>
          </a:xfrm>
        </p:spPr>
        <p:txBody>
          <a:bodyPr>
            <a:normAutofit fontScale="92500" lnSpcReduction="10000"/>
          </a:bodyPr>
          <a:lstStyle/>
          <a:p>
            <a:pPr marL="93663" indent="-93663">
              <a:buNone/>
            </a:pPr>
            <a:r>
              <a:rPr lang="en-US" sz="2600" dirty="0" smtClean="0"/>
              <a:t>  </a:t>
            </a:r>
            <a:r>
              <a:rPr lang="en-US" sz="2100" dirty="0" err="1" smtClean="0"/>
              <a:t>Peristiwa</a:t>
            </a:r>
            <a:r>
              <a:rPr lang="en-US" sz="2100" dirty="0" smtClean="0"/>
              <a:t>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dilatarbelakangi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ultimatum </a:t>
            </a:r>
            <a:r>
              <a:rPr lang="en-US" sz="2100" dirty="0" err="1" smtClean="0"/>
              <a:t>Sekutu</a:t>
            </a:r>
            <a:r>
              <a:rPr lang="en-US" sz="2100" dirty="0" smtClean="0"/>
              <a:t> 21 November 1945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mengosongkan</a:t>
            </a:r>
            <a:r>
              <a:rPr lang="en-US" sz="2100" dirty="0" smtClean="0"/>
              <a:t> </a:t>
            </a:r>
            <a:r>
              <a:rPr lang="en-US" sz="2100" dirty="0" err="1" smtClean="0"/>
              <a:t>kota</a:t>
            </a:r>
            <a:r>
              <a:rPr lang="en-US" sz="2100" dirty="0" smtClean="0"/>
              <a:t> Bandung </a:t>
            </a:r>
            <a:r>
              <a:rPr lang="en-US" sz="2100" dirty="0" err="1" smtClean="0"/>
              <a:t>selambat</a:t>
            </a:r>
            <a:r>
              <a:rPr lang="en-US" sz="2100" dirty="0" smtClean="0"/>
              <a:t>-</a:t>
            </a:r>
            <a:r>
              <a:rPr lang="en-US" sz="2100" dirty="0" err="1" smtClean="0"/>
              <a:t>lambatnya</a:t>
            </a:r>
            <a:r>
              <a:rPr lang="en-US" sz="2100" dirty="0" smtClean="0"/>
              <a:t> </a:t>
            </a:r>
            <a:r>
              <a:rPr lang="en-US" sz="2100" dirty="0" err="1" smtClean="0"/>
              <a:t>tanggal</a:t>
            </a:r>
            <a:r>
              <a:rPr lang="en-US" sz="2100" dirty="0" smtClean="0"/>
              <a:t> 29 November 1945. Ultimatum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ditanggapi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</a:t>
            </a:r>
            <a:r>
              <a:rPr lang="en-US" sz="2100" dirty="0" err="1" smtClean="0"/>
              <a:t>para</a:t>
            </a:r>
            <a:r>
              <a:rPr lang="en-US" sz="2100" dirty="0" smtClean="0"/>
              <a:t> </a:t>
            </a:r>
            <a:r>
              <a:rPr lang="en-US" sz="2100" dirty="0" err="1" smtClean="0"/>
              <a:t>pejuang</a:t>
            </a:r>
            <a:r>
              <a:rPr lang="en-US" sz="2100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6705600" cy="4038600"/>
          </a:xfrm>
          <a:prstGeom prst="rect">
            <a:avLst/>
          </a:prstGeom>
          <a:noFill/>
          <a:ln w="9525">
            <a:solidFill>
              <a:srgbClr val="43E828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55829">
            <a:off x="1828800" y="274638"/>
            <a:ext cx="2209800" cy="7921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Freestyle Script" pitchFamily="66" charset="0"/>
              </a:rPr>
              <a:t>Lanjutan</a:t>
            </a:r>
            <a:endParaRPr lang="en-US" sz="36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6858000" cy="54864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Pemerintah</a:t>
            </a:r>
            <a:r>
              <a:rPr lang="en-US" dirty="0" smtClean="0"/>
              <a:t> RI </a:t>
            </a:r>
            <a:r>
              <a:rPr lang="en-US" dirty="0" err="1" smtClean="0"/>
              <a:t>di</a:t>
            </a:r>
            <a:r>
              <a:rPr lang="en-US" dirty="0" smtClean="0"/>
              <a:t> Jakarta </a:t>
            </a:r>
            <a:r>
              <a:rPr lang="en-US" dirty="0" err="1" smtClean="0"/>
              <a:t>memerintahkan</a:t>
            </a:r>
            <a:r>
              <a:rPr lang="en-US" dirty="0" smtClean="0"/>
              <a:t> agar TRI </a:t>
            </a:r>
            <a:r>
              <a:rPr lang="en-US" dirty="0" err="1" smtClean="0"/>
              <a:t>mengosongkan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Bandung. </a:t>
            </a:r>
          </a:p>
          <a:p>
            <a:r>
              <a:rPr lang="en-US" dirty="0" err="1" smtClean="0"/>
              <a:t>Markas</a:t>
            </a:r>
            <a:r>
              <a:rPr lang="en-US" dirty="0" smtClean="0"/>
              <a:t> TRI </a:t>
            </a:r>
            <a:r>
              <a:rPr lang="en-US" dirty="0" err="1" smtClean="0"/>
              <a:t>di</a:t>
            </a:r>
            <a:r>
              <a:rPr lang="en-US" dirty="0" smtClean="0"/>
              <a:t> Yogyakarta </a:t>
            </a:r>
            <a:r>
              <a:rPr lang="en-US" dirty="0" err="1" smtClean="0"/>
              <a:t>menginstruksikan</a:t>
            </a:r>
            <a:r>
              <a:rPr lang="en-US" dirty="0" smtClean="0"/>
              <a:t> agar Bandung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dikosongkan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pejuang</a:t>
            </a:r>
            <a:r>
              <a:rPr lang="en-US" dirty="0" smtClean="0"/>
              <a:t> </a:t>
            </a:r>
            <a:r>
              <a:rPr lang="en-US" dirty="0" err="1" smtClean="0"/>
              <a:t>mematuhi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Jakarta.</a:t>
            </a:r>
          </a:p>
          <a:p>
            <a:r>
              <a:rPr lang="en-US" dirty="0" smtClean="0"/>
              <a:t>23-24 </a:t>
            </a:r>
            <a:r>
              <a:rPr lang="en-US" dirty="0" err="1" smtClean="0"/>
              <a:t>Maret</a:t>
            </a:r>
            <a:r>
              <a:rPr lang="en-US" dirty="0" smtClean="0"/>
              <a:t> 1946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pejuang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Bandung. </a:t>
            </a:r>
          </a:p>
          <a:p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Bandung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pejuang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membumihanguskan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Bandung.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u="sng" dirty="0" err="1" smtClean="0">
                <a:solidFill>
                  <a:srgbClr val="FF0000"/>
                </a:solidFill>
              </a:rPr>
              <a:t>Tujuannya</a:t>
            </a:r>
            <a:r>
              <a:rPr lang="en-US" dirty="0" smtClean="0"/>
              <a:t> agar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menduduki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sarana-sarana</a:t>
            </a:r>
            <a:r>
              <a:rPr lang="en-US" dirty="0" smtClean="0"/>
              <a:t> yang vital.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BANDUNG LAUTAN API</a:t>
            </a:r>
            <a:endParaRPr lang="en-US" dirty="0"/>
          </a:p>
        </p:txBody>
      </p:sp>
      <p:pic>
        <p:nvPicPr>
          <p:cNvPr id="4" name="Content Placeholder 3" descr="30 th Indonesia Merdeka (90b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81200" y="4953000"/>
            <a:ext cx="3276600" cy="168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AutoShape 2" descr="Hasil gambar untuk bandung lautan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8" name="Picture 4" descr="http://th00.deviantart.net/fs71/PRE/i/2012/279/b/a/bandung_lautan_api_monument_by_mangyop-d5h062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219200"/>
            <a:ext cx="3429000" cy="5334000"/>
          </a:xfrm>
          <a:prstGeom prst="rect">
            <a:avLst/>
          </a:prstGeom>
          <a:noFill/>
        </p:spPr>
      </p:pic>
      <p:pic>
        <p:nvPicPr>
          <p:cNvPr id="31750" name="Picture 6" descr="http://upload.wikimedia.org/wikipedia/id/e/e7/Muhammad_Toh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295400"/>
            <a:ext cx="3352800" cy="3657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81200" y="4495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Toha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62484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Monumen</a:t>
            </a:r>
            <a:r>
              <a:rPr lang="en-US" dirty="0" smtClean="0"/>
              <a:t> Bandung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858000" cy="7159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satMod val="200000"/>
                  </a:schemeClr>
                </a:solidFill>
              </a:rPr>
              <a:t>4. </a:t>
            </a:r>
            <a:r>
              <a:rPr lang="en-US" sz="4000" dirty="0" err="1" smtClean="0">
                <a:solidFill>
                  <a:schemeClr val="tx2">
                    <a:satMod val="200000"/>
                  </a:schemeClr>
                </a:solidFill>
              </a:rPr>
              <a:t>Karawang</a:t>
            </a:r>
            <a:r>
              <a:rPr lang="en-US" sz="40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satMod val="200000"/>
                  </a:schemeClr>
                </a:solidFill>
              </a:rPr>
              <a:t>Bekasi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6858000" cy="4906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satMod val="200000"/>
                </a:schemeClr>
              </a:solidFill>
            </a:endParaRPr>
          </a:p>
          <a:p>
            <a:r>
              <a:rPr lang="en-US" dirty="0" smtClean="0"/>
              <a:t> 19 des 1945,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melancarkan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Karawang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marinir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, </a:t>
            </a:r>
            <a:r>
              <a:rPr lang="en-US" dirty="0" err="1" smtClean="0"/>
              <a:t>mendarat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Tanjung</a:t>
            </a:r>
            <a:r>
              <a:rPr lang="en-US" dirty="0" smtClean="0"/>
              <a:t> </a:t>
            </a:r>
            <a:r>
              <a:rPr lang="en-US" dirty="0" err="1" smtClean="0"/>
              <a:t>Periuk</a:t>
            </a:r>
            <a:r>
              <a:rPr lang="en-US" dirty="0" smtClean="0"/>
              <a:t>,  30 des 1945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jan</a:t>
            </a:r>
            <a:r>
              <a:rPr lang="en-US" dirty="0" smtClean="0"/>
              <a:t> 1946, </a:t>
            </a:r>
            <a:r>
              <a:rPr lang="en-US" dirty="0" err="1" smtClean="0"/>
              <a:t>ibukota</a:t>
            </a:r>
            <a:r>
              <a:rPr lang="en-US" dirty="0" smtClean="0"/>
              <a:t> </a:t>
            </a:r>
            <a:r>
              <a:rPr lang="en-US" dirty="0" err="1" smtClean="0"/>
              <a:t>dipindah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Jogjakarta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KARAWANG BEKASI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85800"/>
            <a:ext cx="67818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yang </a:t>
            </a:r>
            <a:r>
              <a:rPr lang="en-US" sz="5600" dirty="0" err="1" smtClean="0"/>
              <a:t>kini</a:t>
            </a:r>
            <a:r>
              <a:rPr lang="en-US" sz="5600" dirty="0" smtClean="0"/>
              <a:t> </a:t>
            </a:r>
            <a:r>
              <a:rPr lang="en-US" sz="5600" dirty="0" err="1" smtClean="0"/>
              <a:t>terbaring</a:t>
            </a:r>
            <a:r>
              <a:rPr lang="en-US" sz="5600" dirty="0" smtClean="0"/>
              <a:t> </a:t>
            </a:r>
            <a:r>
              <a:rPr lang="en-US" sz="5600" dirty="0" err="1" smtClean="0"/>
              <a:t>antara</a:t>
            </a:r>
            <a:r>
              <a:rPr lang="en-US" sz="5600" dirty="0" smtClean="0"/>
              <a:t> </a:t>
            </a:r>
            <a:r>
              <a:rPr lang="en-US" sz="5600" dirty="0" err="1" smtClean="0"/>
              <a:t>Karawang-Bekasi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Tidak</a:t>
            </a:r>
            <a:r>
              <a:rPr lang="en-US" sz="5600" dirty="0" smtClean="0"/>
              <a:t> </a:t>
            </a:r>
            <a:r>
              <a:rPr lang="en-US" sz="5600" dirty="0" err="1" smtClean="0"/>
              <a:t>bisa</a:t>
            </a:r>
            <a:r>
              <a:rPr lang="en-US" sz="5600" dirty="0" smtClean="0"/>
              <a:t> </a:t>
            </a:r>
            <a:r>
              <a:rPr lang="en-US" sz="5600" dirty="0" err="1" smtClean="0"/>
              <a:t>teriak</a:t>
            </a:r>
            <a:r>
              <a:rPr lang="en-US" sz="5600" dirty="0" smtClean="0"/>
              <a:t> "</a:t>
            </a:r>
            <a:r>
              <a:rPr lang="en-US" sz="5600" dirty="0" err="1" smtClean="0"/>
              <a:t>Merdeka</a:t>
            </a:r>
            <a:r>
              <a:rPr lang="en-US" sz="5600" dirty="0" smtClean="0"/>
              <a:t>" </a:t>
            </a:r>
            <a:r>
              <a:rPr lang="en-US" sz="5600" dirty="0" err="1" smtClean="0"/>
              <a:t>dan</a:t>
            </a:r>
            <a:r>
              <a:rPr lang="en-US" sz="5600" dirty="0" smtClean="0"/>
              <a:t> </a:t>
            </a:r>
            <a:r>
              <a:rPr lang="en-US" sz="5600" dirty="0" err="1" smtClean="0"/>
              <a:t>angkat</a:t>
            </a:r>
            <a:r>
              <a:rPr lang="en-US" sz="5600" dirty="0" smtClean="0"/>
              <a:t> </a:t>
            </a:r>
            <a:r>
              <a:rPr lang="en-US" sz="5600" dirty="0" err="1" smtClean="0"/>
              <a:t>senjata</a:t>
            </a:r>
            <a:r>
              <a:rPr lang="en-US" sz="5600" dirty="0" smtClean="0"/>
              <a:t> </a:t>
            </a:r>
            <a:r>
              <a:rPr lang="en-US" sz="5600" dirty="0" err="1" smtClean="0"/>
              <a:t>lagi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Tapi</a:t>
            </a:r>
            <a:r>
              <a:rPr lang="en-US" sz="5600" dirty="0" smtClean="0"/>
              <a:t> </a:t>
            </a:r>
            <a:r>
              <a:rPr lang="en-US" sz="5600" dirty="0" err="1" smtClean="0"/>
              <a:t>siapakah</a:t>
            </a:r>
            <a:r>
              <a:rPr lang="en-US" sz="5600" dirty="0" smtClean="0"/>
              <a:t> yang </a:t>
            </a:r>
            <a:r>
              <a:rPr lang="en-US" sz="5600" dirty="0" err="1" smtClean="0"/>
              <a:t>tidak</a:t>
            </a:r>
            <a:r>
              <a:rPr lang="en-US" sz="5600" dirty="0" smtClean="0"/>
              <a:t> </a:t>
            </a:r>
            <a:r>
              <a:rPr lang="en-US" sz="5600" dirty="0" err="1" smtClean="0"/>
              <a:t>lagi</a:t>
            </a:r>
            <a:r>
              <a:rPr lang="en-US" sz="5600" dirty="0" smtClean="0"/>
              <a:t> </a:t>
            </a:r>
            <a:r>
              <a:rPr lang="en-US" sz="5600" dirty="0" err="1" smtClean="0"/>
              <a:t>mendengar</a:t>
            </a:r>
            <a:r>
              <a:rPr lang="en-US" sz="5600" dirty="0" smtClean="0"/>
              <a:t> </a:t>
            </a:r>
            <a:r>
              <a:rPr lang="en-US" sz="5600" dirty="0" err="1" smtClean="0"/>
              <a:t>deru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Terbayang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maju</a:t>
            </a:r>
            <a:r>
              <a:rPr lang="en-US" sz="5600" dirty="0" smtClean="0"/>
              <a:t> </a:t>
            </a:r>
            <a:r>
              <a:rPr lang="en-US" sz="5600" dirty="0" err="1" smtClean="0"/>
              <a:t>dan</a:t>
            </a:r>
            <a:r>
              <a:rPr lang="en-US" sz="5600" dirty="0" smtClean="0"/>
              <a:t> </a:t>
            </a:r>
            <a:r>
              <a:rPr lang="en-US" sz="5600" dirty="0" err="1" smtClean="0"/>
              <a:t>berdegap</a:t>
            </a:r>
            <a:r>
              <a:rPr lang="en-US" sz="5600" dirty="0" smtClean="0"/>
              <a:t> </a:t>
            </a:r>
            <a:r>
              <a:rPr lang="en-US" sz="5600" dirty="0" err="1" smtClean="0"/>
              <a:t>hati</a:t>
            </a:r>
            <a:r>
              <a:rPr lang="en-US" sz="5600" dirty="0" smtClean="0"/>
              <a:t>?</a:t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bicara</a:t>
            </a:r>
            <a:r>
              <a:rPr lang="en-US" sz="5600" dirty="0" smtClean="0"/>
              <a:t> </a:t>
            </a:r>
            <a:r>
              <a:rPr lang="en-US" sz="5600" dirty="0" err="1" smtClean="0"/>
              <a:t>padamu</a:t>
            </a:r>
            <a:r>
              <a:rPr lang="en-US" sz="5600" dirty="0" smtClean="0"/>
              <a:t> </a:t>
            </a:r>
            <a:r>
              <a:rPr lang="en-US" sz="5600" dirty="0" err="1" smtClean="0"/>
              <a:t>dalam</a:t>
            </a:r>
            <a:r>
              <a:rPr lang="en-US" sz="5600" dirty="0" smtClean="0"/>
              <a:t> </a:t>
            </a:r>
            <a:r>
              <a:rPr lang="en-US" sz="5600" dirty="0" err="1" smtClean="0"/>
              <a:t>hening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</a:t>
            </a:r>
            <a:r>
              <a:rPr lang="en-US" sz="5600" dirty="0" err="1" smtClean="0"/>
              <a:t>malam</a:t>
            </a:r>
            <a:r>
              <a:rPr lang="en-US" sz="5600" dirty="0" smtClean="0"/>
              <a:t> </a:t>
            </a:r>
            <a:r>
              <a:rPr lang="en-US" sz="5600" dirty="0" err="1" smtClean="0"/>
              <a:t>sepi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Jika</a:t>
            </a:r>
            <a:r>
              <a:rPr lang="en-US" sz="5600" dirty="0" smtClean="0"/>
              <a:t> dada rasa </a:t>
            </a:r>
            <a:r>
              <a:rPr lang="en-US" sz="5600" dirty="0" err="1" smtClean="0"/>
              <a:t>hampa</a:t>
            </a:r>
            <a:r>
              <a:rPr lang="en-US" sz="5600" dirty="0" smtClean="0"/>
              <a:t> </a:t>
            </a:r>
            <a:r>
              <a:rPr lang="en-US" sz="5600" dirty="0" err="1" smtClean="0"/>
              <a:t>dan</a:t>
            </a:r>
            <a:r>
              <a:rPr lang="en-US" sz="5600" dirty="0" smtClean="0"/>
              <a:t> jam </a:t>
            </a:r>
            <a:r>
              <a:rPr lang="en-US" sz="5600" dirty="0" err="1" smtClean="0"/>
              <a:t>dinding</a:t>
            </a:r>
            <a:r>
              <a:rPr lang="en-US" sz="5600" dirty="0" smtClean="0"/>
              <a:t> yang </a:t>
            </a:r>
            <a:r>
              <a:rPr lang="en-US" sz="5600" dirty="0" err="1" smtClean="0"/>
              <a:t>berdetak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mati</a:t>
            </a:r>
            <a:r>
              <a:rPr lang="en-US" sz="5600" dirty="0" smtClean="0"/>
              <a:t> </a:t>
            </a:r>
            <a:r>
              <a:rPr lang="en-US" sz="5600" dirty="0" err="1" smtClean="0"/>
              <a:t>muda</a:t>
            </a:r>
            <a:r>
              <a:rPr lang="en-US" sz="5600" dirty="0" smtClean="0"/>
              <a:t>. Yang </a:t>
            </a:r>
            <a:r>
              <a:rPr lang="en-US" sz="5600" dirty="0" err="1" smtClean="0"/>
              <a:t>tinggal</a:t>
            </a:r>
            <a:r>
              <a:rPr lang="en-US" sz="5600" dirty="0" smtClean="0"/>
              <a:t> </a:t>
            </a:r>
            <a:r>
              <a:rPr lang="en-US" sz="5600" dirty="0" err="1" smtClean="0"/>
              <a:t>tulang</a:t>
            </a:r>
            <a:r>
              <a:rPr lang="en-US" sz="5600" dirty="0" smtClean="0"/>
              <a:t> </a:t>
            </a:r>
            <a:r>
              <a:rPr lang="en-US" sz="5600" dirty="0" err="1" smtClean="0"/>
              <a:t>diliputi</a:t>
            </a:r>
            <a:r>
              <a:rPr lang="en-US" sz="5600" dirty="0" smtClean="0"/>
              <a:t> </a:t>
            </a:r>
            <a:r>
              <a:rPr lang="en-US" sz="5600" dirty="0" err="1" smtClean="0"/>
              <a:t>debu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Kenang</a:t>
            </a:r>
            <a:r>
              <a:rPr lang="en-US" sz="5600" dirty="0" smtClean="0"/>
              <a:t>, </a:t>
            </a:r>
            <a:r>
              <a:rPr lang="en-US" sz="5600" dirty="0" err="1" smtClean="0"/>
              <a:t>kenanglah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sudah</a:t>
            </a:r>
            <a:r>
              <a:rPr lang="en-US" sz="5600" dirty="0" smtClean="0"/>
              <a:t> </a:t>
            </a:r>
            <a:r>
              <a:rPr lang="en-US" sz="5600" dirty="0" err="1" smtClean="0"/>
              <a:t>coba</a:t>
            </a:r>
            <a:r>
              <a:rPr lang="en-US" sz="5600" dirty="0" smtClean="0"/>
              <a:t> </a:t>
            </a:r>
            <a:r>
              <a:rPr lang="en-US" sz="5600" dirty="0" err="1" smtClean="0"/>
              <a:t>apa</a:t>
            </a:r>
            <a:r>
              <a:rPr lang="en-US" sz="5600" dirty="0" smtClean="0"/>
              <a:t> yang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bisa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Tapi</a:t>
            </a:r>
            <a:r>
              <a:rPr lang="en-US" sz="5600" dirty="0" smtClean="0"/>
              <a:t> </a:t>
            </a:r>
            <a:r>
              <a:rPr lang="en-US" sz="5600" dirty="0" err="1" smtClean="0"/>
              <a:t>kerja</a:t>
            </a:r>
            <a:r>
              <a:rPr lang="en-US" sz="5600" dirty="0" smtClean="0"/>
              <a:t> </a:t>
            </a:r>
            <a:r>
              <a:rPr lang="en-US" sz="5600" dirty="0" err="1" smtClean="0"/>
              <a:t>belum</a:t>
            </a:r>
            <a:r>
              <a:rPr lang="en-US" sz="5600" dirty="0" smtClean="0"/>
              <a:t> </a:t>
            </a:r>
            <a:r>
              <a:rPr lang="en-US" sz="5600" dirty="0" err="1" smtClean="0"/>
              <a:t>selesai</a:t>
            </a:r>
            <a:r>
              <a:rPr lang="en-US" sz="5600" dirty="0" smtClean="0"/>
              <a:t>, </a:t>
            </a:r>
            <a:r>
              <a:rPr lang="en-US" sz="5600" dirty="0" err="1" smtClean="0"/>
              <a:t>belum</a:t>
            </a:r>
            <a:r>
              <a:rPr lang="en-US" sz="5600" dirty="0" smtClean="0"/>
              <a:t> </a:t>
            </a:r>
            <a:r>
              <a:rPr lang="en-US" sz="5600" dirty="0" err="1" smtClean="0"/>
              <a:t>apa-apa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sudah</a:t>
            </a:r>
            <a:r>
              <a:rPr lang="en-US" sz="5600" dirty="0" smtClean="0"/>
              <a:t> </a:t>
            </a:r>
            <a:r>
              <a:rPr lang="en-US" sz="5600" dirty="0" err="1" smtClean="0"/>
              <a:t>beri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punya</a:t>
            </a:r>
            <a:r>
              <a:rPr lang="en-US" sz="5600" dirty="0" smtClean="0"/>
              <a:t> </a:t>
            </a:r>
            <a:r>
              <a:rPr lang="en-US" sz="5600" dirty="0" err="1" smtClean="0"/>
              <a:t>jiwa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Kerja</a:t>
            </a:r>
            <a:r>
              <a:rPr lang="en-US" sz="5600" dirty="0" smtClean="0"/>
              <a:t> </a:t>
            </a:r>
            <a:r>
              <a:rPr lang="en-US" sz="5600" dirty="0" err="1" smtClean="0"/>
              <a:t>belum</a:t>
            </a:r>
            <a:r>
              <a:rPr lang="en-US" sz="5600" dirty="0" smtClean="0"/>
              <a:t> </a:t>
            </a:r>
            <a:r>
              <a:rPr lang="en-US" sz="5600" dirty="0" err="1" smtClean="0"/>
              <a:t>selesai</a:t>
            </a:r>
            <a:r>
              <a:rPr lang="en-US" sz="5600" dirty="0" smtClean="0"/>
              <a:t>, </a:t>
            </a:r>
            <a:r>
              <a:rPr lang="en-US" sz="5600" dirty="0" err="1" smtClean="0"/>
              <a:t>belum</a:t>
            </a:r>
            <a:r>
              <a:rPr lang="en-US" sz="5600" dirty="0" smtClean="0"/>
              <a:t> </a:t>
            </a:r>
            <a:r>
              <a:rPr lang="en-US" sz="5600" dirty="0" err="1" smtClean="0"/>
              <a:t>bisa</a:t>
            </a:r>
            <a:r>
              <a:rPr lang="en-US" sz="5600" dirty="0" smtClean="0"/>
              <a:t> </a:t>
            </a:r>
            <a:r>
              <a:rPr lang="en-US" sz="5600" dirty="0" err="1" smtClean="0"/>
              <a:t>memperhitungkan</a:t>
            </a:r>
            <a:r>
              <a:rPr lang="en-US" sz="5600" dirty="0" smtClean="0"/>
              <a:t> </a:t>
            </a:r>
            <a:r>
              <a:rPr lang="en-US" sz="5600" dirty="0" err="1" smtClean="0"/>
              <a:t>arti</a:t>
            </a:r>
            <a:r>
              <a:rPr lang="en-US" sz="5600" dirty="0" smtClean="0"/>
              <a:t> 4-5 </a:t>
            </a:r>
            <a:r>
              <a:rPr lang="en-US" sz="5600" dirty="0" err="1" smtClean="0"/>
              <a:t>ribu</a:t>
            </a:r>
            <a:r>
              <a:rPr lang="en-US" sz="5600" dirty="0" smtClean="0"/>
              <a:t> </a:t>
            </a:r>
            <a:r>
              <a:rPr lang="en-US" sz="5600" dirty="0" err="1" smtClean="0"/>
              <a:t>jiwa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cuma</a:t>
            </a:r>
            <a:r>
              <a:rPr lang="en-US" sz="5600" dirty="0" smtClean="0"/>
              <a:t> </a:t>
            </a:r>
            <a:r>
              <a:rPr lang="en-US" sz="5600" dirty="0" err="1" smtClean="0"/>
              <a:t>tulang-tulang</a:t>
            </a:r>
            <a:r>
              <a:rPr lang="en-US" sz="5600" dirty="0" smtClean="0"/>
              <a:t> </a:t>
            </a:r>
            <a:r>
              <a:rPr lang="en-US" sz="5600" dirty="0" err="1" smtClean="0"/>
              <a:t>berserakan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Tapi</a:t>
            </a:r>
            <a:r>
              <a:rPr lang="en-US" sz="5600" dirty="0" smtClean="0"/>
              <a:t> </a:t>
            </a:r>
            <a:r>
              <a:rPr lang="en-US" sz="5600" dirty="0" err="1" smtClean="0"/>
              <a:t>adalah</a:t>
            </a:r>
            <a:r>
              <a:rPr lang="en-US" sz="5600" dirty="0" smtClean="0"/>
              <a:t> </a:t>
            </a:r>
            <a:r>
              <a:rPr lang="en-US" sz="5600" dirty="0" err="1" smtClean="0"/>
              <a:t>kepunyaanmu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 </a:t>
            </a:r>
            <a:r>
              <a:rPr lang="en-US" sz="5600" dirty="0" err="1" smtClean="0"/>
              <a:t>Kaulah</a:t>
            </a:r>
            <a:r>
              <a:rPr lang="en-US" sz="5600" dirty="0" smtClean="0"/>
              <a:t> </a:t>
            </a:r>
            <a:r>
              <a:rPr lang="en-US" sz="5600" dirty="0" err="1" smtClean="0"/>
              <a:t>lagi</a:t>
            </a:r>
            <a:r>
              <a:rPr lang="en-US" sz="5600" dirty="0" smtClean="0"/>
              <a:t> yang </a:t>
            </a:r>
            <a:r>
              <a:rPr lang="en-US" sz="5600" dirty="0" err="1" smtClean="0"/>
              <a:t>tentukan</a:t>
            </a:r>
            <a:r>
              <a:rPr lang="en-US" sz="5600" dirty="0" smtClean="0"/>
              <a:t> </a:t>
            </a:r>
            <a:r>
              <a:rPr lang="en-US" sz="5600" dirty="0" err="1" smtClean="0"/>
              <a:t>nilai</a:t>
            </a:r>
            <a:r>
              <a:rPr lang="en-US" sz="5600" dirty="0" smtClean="0"/>
              <a:t> </a:t>
            </a:r>
            <a:r>
              <a:rPr lang="en-US" sz="5600" dirty="0" err="1" smtClean="0"/>
              <a:t>tulang-tulang</a:t>
            </a:r>
            <a:r>
              <a:rPr lang="en-US" sz="5600" dirty="0" smtClean="0"/>
              <a:t> </a:t>
            </a:r>
            <a:r>
              <a:rPr lang="en-US" sz="5600" dirty="0" err="1" smtClean="0"/>
              <a:t>berserakan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Ataukah</a:t>
            </a:r>
            <a:r>
              <a:rPr lang="en-US" sz="5600" dirty="0" smtClean="0"/>
              <a:t> </a:t>
            </a:r>
            <a:r>
              <a:rPr lang="en-US" sz="5600" dirty="0" err="1" smtClean="0"/>
              <a:t>jiwa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melayang</a:t>
            </a:r>
            <a:r>
              <a:rPr lang="en-US" sz="5600" dirty="0" smtClean="0"/>
              <a:t> </a:t>
            </a:r>
            <a:r>
              <a:rPr lang="en-US" sz="5600" dirty="0" err="1" smtClean="0"/>
              <a:t>untuk</a:t>
            </a:r>
            <a:r>
              <a:rPr lang="en-US" sz="5600" dirty="0" smtClean="0"/>
              <a:t> </a:t>
            </a:r>
            <a:r>
              <a:rPr lang="en-US" sz="5600" dirty="0" err="1" smtClean="0"/>
              <a:t>kemerdekaan</a:t>
            </a:r>
            <a:r>
              <a:rPr lang="en-US" sz="5600" dirty="0" smtClean="0"/>
              <a:t>, </a:t>
            </a:r>
            <a:r>
              <a:rPr lang="en-US" sz="5600" dirty="0" err="1" smtClean="0"/>
              <a:t>kemenangan</a:t>
            </a:r>
            <a:r>
              <a:rPr lang="en-US" sz="5600" dirty="0" smtClean="0"/>
              <a:t> </a:t>
            </a:r>
            <a:r>
              <a:rPr lang="en-US" sz="5600" dirty="0" err="1" smtClean="0"/>
              <a:t>dan</a:t>
            </a:r>
            <a:r>
              <a:rPr lang="en-US" sz="5600" dirty="0" smtClean="0"/>
              <a:t> </a:t>
            </a:r>
            <a:r>
              <a:rPr lang="en-US" sz="5600" dirty="0" err="1" smtClean="0"/>
              <a:t>harapan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Atau</a:t>
            </a:r>
            <a:r>
              <a:rPr lang="en-US" sz="5600" dirty="0" smtClean="0"/>
              <a:t> </a:t>
            </a:r>
            <a:r>
              <a:rPr lang="en-US" sz="5600" dirty="0" err="1" smtClean="0"/>
              <a:t>tidak</a:t>
            </a:r>
            <a:r>
              <a:rPr lang="en-US" sz="5600" dirty="0" smtClean="0"/>
              <a:t> </a:t>
            </a:r>
            <a:r>
              <a:rPr lang="en-US" sz="5600" dirty="0" err="1" smtClean="0"/>
              <a:t>untuk</a:t>
            </a:r>
            <a:r>
              <a:rPr lang="en-US" sz="5600" dirty="0" smtClean="0"/>
              <a:t> </a:t>
            </a:r>
            <a:r>
              <a:rPr lang="en-US" sz="5600" dirty="0" err="1" smtClean="0"/>
              <a:t>apa-apa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tidak</a:t>
            </a:r>
            <a:r>
              <a:rPr lang="en-US" sz="5600" dirty="0" smtClean="0"/>
              <a:t> </a:t>
            </a:r>
            <a:r>
              <a:rPr lang="en-US" sz="5600" dirty="0" err="1" smtClean="0"/>
              <a:t>tahu</a:t>
            </a:r>
            <a:r>
              <a:rPr lang="en-US" sz="5600" dirty="0" smtClean="0"/>
              <a:t>,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tidak</a:t>
            </a:r>
            <a:r>
              <a:rPr lang="en-US" sz="5600" dirty="0" smtClean="0"/>
              <a:t> </a:t>
            </a:r>
            <a:r>
              <a:rPr lang="en-US" sz="5600" dirty="0" err="1" smtClean="0"/>
              <a:t>bisa</a:t>
            </a:r>
            <a:r>
              <a:rPr lang="en-US" sz="5600" dirty="0" smtClean="0"/>
              <a:t> </a:t>
            </a:r>
            <a:r>
              <a:rPr lang="en-US" sz="5600" dirty="0" err="1" smtClean="0"/>
              <a:t>lagi</a:t>
            </a:r>
            <a:r>
              <a:rPr lang="en-US" sz="5600" dirty="0" smtClean="0"/>
              <a:t> </a:t>
            </a:r>
            <a:r>
              <a:rPr lang="en-US" sz="5600" dirty="0" err="1" smtClean="0"/>
              <a:t>berkata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bicara</a:t>
            </a:r>
            <a:r>
              <a:rPr lang="en-US" sz="5600" dirty="0" smtClean="0"/>
              <a:t> </a:t>
            </a:r>
            <a:r>
              <a:rPr lang="en-US" sz="5600" dirty="0" err="1" smtClean="0"/>
              <a:t>padamu</a:t>
            </a:r>
            <a:r>
              <a:rPr lang="en-US" sz="5600" dirty="0" smtClean="0"/>
              <a:t> </a:t>
            </a:r>
            <a:r>
              <a:rPr lang="en-US" sz="5600" dirty="0" err="1" smtClean="0"/>
              <a:t>dalam</a:t>
            </a:r>
            <a:r>
              <a:rPr lang="en-US" sz="5600" dirty="0" smtClean="0"/>
              <a:t> </a:t>
            </a:r>
            <a:r>
              <a:rPr lang="en-US" sz="5600" dirty="0" err="1" smtClean="0"/>
              <a:t>hening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</a:t>
            </a:r>
            <a:r>
              <a:rPr lang="en-US" sz="5600" dirty="0" err="1" smtClean="0"/>
              <a:t>malam</a:t>
            </a:r>
            <a:r>
              <a:rPr lang="en-US" sz="5600" dirty="0" smtClean="0"/>
              <a:t> </a:t>
            </a:r>
            <a:r>
              <a:rPr lang="en-US" sz="5600" dirty="0" err="1" smtClean="0"/>
              <a:t>sepi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Jika</a:t>
            </a:r>
            <a:r>
              <a:rPr lang="en-US" sz="5600" dirty="0" smtClean="0"/>
              <a:t> dada rasa </a:t>
            </a:r>
            <a:r>
              <a:rPr lang="en-US" sz="5600" dirty="0" err="1" smtClean="0"/>
              <a:t>hampa</a:t>
            </a:r>
            <a:r>
              <a:rPr lang="en-US" sz="5600" dirty="0" smtClean="0"/>
              <a:t> </a:t>
            </a:r>
            <a:r>
              <a:rPr lang="en-US" sz="5600" dirty="0" err="1" smtClean="0"/>
              <a:t>dan</a:t>
            </a:r>
            <a:r>
              <a:rPr lang="en-US" sz="5600" dirty="0" smtClean="0"/>
              <a:t> jam </a:t>
            </a:r>
            <a:r>
              <a:rPr lang="en-US" sz="5600" dirty="0" err="1" smtClean="0"/>
              <a:t>dinding</a:t>
            </a:r>
            <a:r>
              <a:rPr lang="en-US" sz="5600" dirty="0" smtClean="0"/>
              <a:t> yang </a:t>
            </a:r>
            <a:r>
              <a:rPr lang="en-US" sz="5600" dirty="0" err="1" smtClean="0"/>
              <a:t>berdetak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Kenang-kenanglah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Menjaga</a:t>
            </a:r>
            <a:r>
              <a:rPr lang="en-US" sz="5600" dirty="0" smtClean="0"/>
              <a:t> Bung </a:t>
            </a:r>
            <a:r>
              <a:rPr lang="en-US" sz="5600" dirty="0" err="1" smtClean="0"/>
              <a:t>Karno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Menjaga</a:t>
            </a:r>
            <a:r>
              <a:rPr lang="en-US" sz="5600" dirty="0" smtClean="0"/>
              <a:t> Bung </a:t>
            </a:r>
            <a:r>
              <a:rPr lang="en-US" sz="5600" dirty="0" err="1" smtClean="0"/>
              <a:t>Hatta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Menjaga</a:t>
            </a:r>
            <a:r>
              <a:rPr lang="en-US" sz="5600" dirty="0" smtClean="0"/>
              <a:t> Bung </a:t>
            </a:r>
            <a:r>
              <a:rPr lang="en-US" sz="5600" dirty="0" err="1" smtClean="0"/>
              <a:t>Syahrir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sekarang</a:t>
            </a:r>
            <a:r>
              <a:rPr lang="en-US" sz="5600" dirty="0" smtClean="0"/>
              <a:t> </a:t>
            </a:r>
            <a:r>
              <a:rPr lang="en-US" sz="5600" dirty="0" err="1" smtClean="0"/>
              <a:t>mayat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Berilah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arti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Berjagalah</a:t>
            </a:r>
            <a:r>
              <a:rPr lang="en-US" sz="5600" dirty="0" smtClean="0"/>
              <a:t> </a:t>
            </a:r>
            <a:r>
              <a:rPr lang="en-US" sz="5600" dirty="0" err="1" smtClean="0"/>
              <a:t>terus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</a:t>
            </a:r>
            <a:r>
              <a:rPr lang="en-US" sz="5600" dirty="0" err="1" smtClean="0"/>
              <a:t>garis</a:t>
            </a:r>
            <a:r>
              <a:rPr lang="en-US" sz="5600" dirty="0" smtClean="0"/>
              <a:t> </a:t>
            </a:r>
            <a:r>
              <a:rPr lang="en-US" sz="5600" dirty="0" err="1" smtClean="0"/>
              <a:t>batas</a:t>
            </a:r>
            <a:r>
              <a:rPr lang="en-US" sz="5600" dirty="0" smtClean="0"/>
              <a:t> </a:t>
            </a:r>
            <a:r>
              <a:rPr lang="en-US" sz="5600" dirty="0" err="1" smtClean="0"/>
              <a:t>pernyataan</a:t>
            </a:r>
            <a:r>
              <a:rPr lang="en-US" sz="5600" dirty="0" smtClean="0"/>
              <a:t> </a:t>
            </a:r>
            <a:r>
              <a:rPr lang="en-US" sz="5600" dirty="0" err="1" smtClean="0"/>
              <a:t>dan</a:t>
            </a:r>
            <a:r>
              <a:rPr lang="en-US" sz="5600" dirty="0" smtClean="0"/>
              <a:t> </a:t>
            </a:r>
            <a:r>
              <a:rPr lang="en-US" sz="5600" dirty="0" err="1" smtClean="0"/>
              <a:t>impian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Kenang-kenanglah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Yang </a:t>
            </a:r>
            <a:r>
              <a:rPr lang="en-US" sz="5600" dirty="0" err="1" smtClean="0"/>
              <a:t>tinggal</a:t>
            </a:r>
            <a:r>
              <a:rPr lang="en-US" sz="5600" dirty="0" smtClean="0"/>
              <a:t> </a:t>
            </a:r>
            <a:r>
              <a:rPr lang="en-US" sz="5600" dirty="0" err="1" smtClean="0"/>
              <a:t>tulang-tulang</a:t>
            </a:r>
            <a:r>
              <a:rPr lang="en-US" sz="5600" dirty="0" smtClean="0"/>
              <a:t> </a:t>
            </a:r>
            <a:r>
              <a:rPr lang="en-US" sz="5600" dirty="0" err="1" smtClean="0"/>
              <a:t>diliputi</a:t>
            </a:r>
            <a:r>
              <a:rPr lang="en-US" sz="5600" dirty="0" smtClean="0"/>
              <a:t> </a:t>
            </a:r>
            <a:r>
              <a:rPr lang="en-US" sz="5600" dirty="0" err="1" smtClean="0"/>
              <a:t>debu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Beribu</a:t>
            </a:r>
            <a:r>
              <a:rPr lang="en-US" sz="5600" dirty="0" smtClean="0"/>
              <a:t> </a:t>
            </a:r>
            <a:r>
              <a:rPr lang="en-US" sz="5600" dirty="0" err="1" smtClean="0"/>
              <a:t>kami</a:t>
            </a:r>
            <a:r>
              <a:rPr lang="en-US" sz="5600" dirty="0" smtClean="0"/>
              <a:t> </a:t>
            </a:r>
            <a:r>
              <a:rPr lang="en-US" sz="5600" dirty="0" err="1" smtClean="0"/>
              <a:t>terbaring</a:t>
            </a:r>
            <a:r>
              <a:rPr lang="en-US" sz="5600" dirty="0" smtClean="0"/>
              <a:t> </a:t>
            </a:r>
            <a:r>
              <a:rPr lang="en-US" sz="5600" dirty="0" err="1" smtClean="0"/>
              <a:t>antara</a:t>
            </a:r>
            <a:r>
              <a:rPr lang="en-US" sz="5600" dirty="0" smtClean="0"/>
              <a:t> </a:t>
            </a:r>
            <a:r>
              <a:rPr lang="en-US" sz="5600" dirty="0" err="1" smtClean="0"/>
              <a:t>Karawang-Bekasi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Karya</a:t>
            </a:r>
            <a:r>
              <a:rPr lang="en-US" sz="5600" dirty="0" smtClean="0"/>
              <a:t> </a:t>
            </a:r>
            <a:r>
              <a:rPr lang="en-US" sz="5600" dirty="0" err="1" smtClean="0"/>
              <a:t>Chairil</a:t>
            </a:r>
            <a:r>
              <a:rPr lang="en-US" sz="5600" dirty="0" smtClean="0"/>
              <a:t> Anwar </a:t>
            </a:r>
            <a:br>
              <a:rPr lang="en-US" sz="5600" dirty="0" smtClean="0"/>
            </a:br>
            <a:endParaRPr lang="en-US" sz="5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609600"/>
            <a:ext cx="67818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Kaulah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yang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tulang-tulang</a:t>
            </a:r>
            <a:r>
              <a:rPr lang="en-US" dirty="0" smtClean="0"/>
              <a:t> </a:t>
            </a:r>
            <a:r>
              <a:rPr lang="en-US" dirty="0" err="1" smtClean="0"/>
              <a:t>berserakan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Ataukah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melayang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, </a:t>
            </a:r>
            <a:r>
              <a:rPr lang="en-US" dirty="0" err="1" smtClean="0"/>
              <a:t>kemenangan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> </a:t>
            </a:r>
            <a:r>
              <a:rPr lang="en-US" dirty="0" err="1" smtClean="0"/>
              <a:t>padamu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hening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malam</a:t>
            </a:r>
            <a:r>
              <a:rPr lang="en-US" dirty="0" smtClean="0"/>
              <a:t> </a:t>
            </a:r>
            <a:r>
              <a:rPr lang="en-US" dirty="0" err="1" smtClean="0"/>
              <a:t>sepi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Jika</a:t>
            </a:r>
            <a:r>
              <a:rPr lang="en-US" dirty="0" smtClean="0"/>
              <a:t> dada rasa </a:t>
            </a:r>
            <a:r>
              <a:rPr lang="en-US" dirty="0" err="1" smtClean="0"/>
              <a:t>hampa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dinding</a:t>
            </a:r>
            <a:r>
              <a:rPr lang="en-US" dirty="0" smtClean="0"/>
              <a:t> yang </a:t>
            </a:r>
            <a:r>
              <a:rPr lang="en-US" dirty="0" err="1" smtClean="0"/>
              <a:t>berdetak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Kenang-kenanglah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Menjaga</a:t>
            </a:r>
            <a:r>
              <a:rPr lang="en-US" dirty="0" smtClean="0"/>
              <a:t> Bung </a:t>
            </a:r>
            <a:r>
              <a:rPr lang="en-US" dirty="0" err="1" smtClean="0"/>
              <a:t>Karno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Menjaga</a:t>
            </a:r>
            <a:r>
              <a:rPr lang="en-US" dirty="0" smtClean="0"/>
              <a:t> Bung </a:t>
            </a:r>
            <a:r>
              <a:rPr lang="en-US" dirty="0" err="1" smtClean="0"/>
              <a:t>Hatta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Menjaga</a:t>
            </a:r>
            <a:r>
              <a:rPr lang="en-US" dirty="0" smtClean="0"/>
              <a:t> Bung </a:t>
            </a:r>
            <a:r>
              <a:rPr lang="en-US" dirty="0" err="1" smtClean="0"/>
              <a:t>Syahrir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mayat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Berilah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Berjagalah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Kenang-kenanglah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tulang-tulang</a:t>
            </a:r>
            <a:r>
              <a:rPr lang="en-US" dirty="0" smtClean="0"/>
              <a:t> </a:t>
            </a:r>
            <a:r>
              <a:rPr lang="en-US" dirty="0" err="1" smtClean="0"/>
              <a:t>diliputi</a:t>
            </a:r>
            <a:r>
              <a:rPr lang="en-US" dirty="0" smtClean="0"/>
              <a:t> </a:t>
            </a:r>
            <a:r>
              <a:rPr lang="en-US" dirty="0" err="1" smtClean="0"/>
              <a:t>debu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Beribu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terbaring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Karawang-Bekasi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Chairil</a:t>
            </a:r>
            <a:r>
              <a:rPr lang="en-US" dirty="0" smtClean="0"/>
              <a:t> Anwar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8580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Puputan</a:t>
            </a:r>
            <a:r>
              <a:rPr lang="en-US" sz="3200" dirty="0" smtClean="0"/>
              <a:t> </a:t>
            </a:r>
            <a:r>
              <a:rPr lang="en-US" sz="3200" dirty="0" err="1" smtClean="0"/>
              <a:t>Margarana</a:t>
            </a:r>
            <a:r>
              <a:rPr lang="en-US" sz="3200" dirty="0" smtClean="0"/>
              <a:t> </a:t>
            </a:r>
            <a:r>
              <a:rPr lang="en-US" sz="1800" dirty="0" smtClean="0"/>
              <a:t>20 November 1946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343400"/>
            <a:ext cx="6858000" cy="220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Puputan</a:t>
            </a:r>
            <a:r>
              <a:rPr lang="en-US" dirty="0" smtClean="0"/>
              <a:t> </a:t>
            </a:r>
            <a:r>
              <a:rPr lang="en-US" dirty="0" err="1" smtClean="0"/>
              <a:t>Margarana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Bali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Negara Indonesia </a:t>
            </a:r>
            <a:r>
              <a:rPr lang="en-US" dirty="0" err="1" smtClean="0"/>
              <a:t>Timur</a:t>
            </a:r>
            <a:r>
              <a:rPr lang="en-US" dirty="0" smtClean="0"/>
              <a:t> (NIT). </a:t>
            </a:r>
          </a:p>
          <a:p>
            <a:endParaRPr lang="en-US" dirty="0"/>
          </a:p>
        </p:txBody>
      </p:sp>
      <p:pic>
        <p:nvPicPr>
          <p:cNvPr id="4" name="Picture 3" descr="http://ayomaju.info/wp-content/uploads/2015/06/pecahan-50000-contoh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441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1066801"/>
            <a:ext cx="23622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Letkol</a:t>
            </a:r>
            <a:r>
              <a:rPr lang="en-US" dirty="0" smtClean="0"/>
              <a:t> I </a:t>
            </a:r>
            <a:r>
              <a:rPr lang="en-US" dirty="0" err="1" smtClean="0"/>
              <a:t>Gusti</a:t>
            </a:r>
            <a:r>
              <a:rPr lang="en-US" dirty="0" smtClean="0"/>
              <a:t> </a:t>
            </a:r>
            <a:r>
              <a:rPr lang="en-US" dirty="0" err="1" smtClean="0"/>
              <a:t>Ngurah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r>
              <a:rPr lang="en-US" dirty="0" smtClean="0"/>
              <a:t>, </a:t>
            </a:r>
            <a:r>
              <a:rPr lang="en-US" dirty="0" err="1" smtClean="0"/>
              <a:t>Komandan</a:t>
            </a:r>
            <a:r>
              <a:rPr lang="en-US" dirty="0" smtClean="0"/>
              <a:t> </a:t>
            </a:r>
            <a:r>
              <a:rPr lang="en-US" dirty="0" err="1" smtClean="0"/>
              <a:t>Resimen</a:t>
            </a:r>
            <a:r>
              <a:rPr lang="en-US" dirty="0" smtClean="0"/>
              <a:t> Nusa Tenggara,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menggagalkan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NIT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tangsi</a:t>
            </a:r>
            <a:r>
              <a:rPr lang="en-US" dirty="0" smtClean="0"/>
              <a:t> NICA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Tabanan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18 </a:t>
            </a:r>
            <a:r>
              <a:rPr lang="en-US" dirty="0" err="1" smtClean="0"/>
              <a:t>Desember</a:t>
            </a:r>
            <a:r>
              <a:rPr lang="en-US" dirty="0" smtClean="0"/>
              <a:t> 1946.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97777">
            <a:off x="1828800" y="274638"/>
            <a:ext cx="1905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adley Hand ITC" pitchFamily="66" charset="0"/>
              </a:rPr>
              <a:t>NEXT</a:t>
            </a:r>
            <a:endParaRPr lang="en-US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6858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20 November 1946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melancarkan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Ngurah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Marga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, </a:t>
            </a:r>
            <a:r>
              <a:rPr lang="en-US" dirty="0" err="1" smtClean="0"/>
              <a:t>Letkol</a:t>
            </a:r>
            <a:r>
              <a:rPr lang="en-US" dirty="0" smtClean="0"/>
              <a:t> I </a:t>
            </a:r>
            <a:r>
              <a:rPr lang="en-US" dirty="0" err="1" smtClean="0"/>
              <a:t>Gusti</a:t>
            </a:r>
            <a:r>
              <a:rPr lang="en-US" dirty="0" smtClean="0"/>
              <a:t> </a:t>
            </a:r>
            <a:r>
              <a:rPr lang="en-US" dirty="0" err="1" smtClean="0"/>
              <a:t>Ngurah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</a:t>
            </a:r>
            <a:r>
              <a:rPr lang="en-US" dirty="0" err="1" smtClean="0"/>
              <a:t>Puputan</a:t>
            </a:r>
            <a:r>
              <a:rPr lang="en-US" dirty="0" smtClean="0"/>
              <a:t>”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bertempur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habis-habisan</a:t>
            </a:r>
            <a:r>
              <a:rPr lang="en-US" dirty="0" smtClean="0"/>
              <a:t> </a:t>
            </a:r>
            <a:r>
              <a:rPr lang="en-US" i="1" dirty="0" smtClean="0"/>
              <a:t>(fight to the end).</a:t>
            </a:r>
          </a:p>
          <a:p>
            <a:pPr>
              <a:buNone/>
            </a:pPr>
            <a:r>
              <a:rPr lang="en-US" i="1" dirty="0" smtClean="0"/>
              <a:t> </a:t>
            </a:r>
          </a:p>
          <a:p>
            <a:r>
              <a:rPr lang="en-US" dirty="0" err="1" smtClean="0"/>
              <a:t>Letkol</a:t>
            </a:r>
            <a:r>
              <a:rPr lang="en-US" dirty="0" smtClean="0"/>
              <a:t> I </a:t>
            </a:r>
            <a:r>
              <a:rPr lang="en-US" dirty="0" err="1" smtClean="0"/>
              <a:t>Gusti</a:t>
            </a:r>
            <a:r>
              <a:rPr lang="en-US" dirty="0" smtClean="0"/>
              <a:t> </a:t>
            </a:r>
            <a:r>
              <a:rPr lang="en-US" dirty="0" err="1" smtClean="0"/>
              <a:t>Ngurah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r>
              <a:rPr lang="en-US" dirty="0" smtClean="0"/>
              <a:t> </a:t>
            </a:r>
            <a:r>
              <a:rPr lang="en-US" dirty="0" err="1" smtClean="0"/>
              <a:t>gugur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438400"/>
            <a:ext cx="7391400" cy="1676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PERJUANGAN DIPLOMASI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295400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/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</a:b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Konflik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 Indonesia-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Belanda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hingga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pengakuan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>kedaulatan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  <a:t/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Onyx" pitchFamily="82" charset="0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Content Placeholder 3" descr="C:\Documents and Settings\Administrator\My Documents\Downloads\Cold-War-Tan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628" y="1295400"/>
            <a:ext cx="7400372" cy="5551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2390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/>
            </a:r>
            <a:b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</a:b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>1. </a:t>
            </a:r>
            <a:r>
              <a:rPr lang="en-US" sz="3600" dirty="0" err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>Perundingan</a:t>
            </a: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sz="3600" dirty="0" err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>Linggajati</a:t>
            </a: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  <a:t/>
            </a:r>
            <a:b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ernard MT Condensed" pitchFamily="18" charset="0"/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10 November 1946 </a:t>
            </a:r>
            <a:r>
              <a:rPr lang="en-US" sz="2000" dirty="0" err="1" smtClean="0">
                <a:solidFill>
                  <a:srgbClr val="FF0000"/>
                </a:solidFill>
              </a:rPr>
              <a:t>di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Linggarjati</a:t>
            </a:r>
            <a:r>
              <a:rPr lang="en-US" sz="2000" dirty="0" smtClean="0">
                <a:solidFill>
                  <a:srgbClr val="FF0000"/>
                </a:solidFill>
              </a:rPr>
              <a:t>, Cirebon.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219200"/>
            <a:ext cx="7162800" cy="548640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    </a:t>
            </a:r>
            <a:r>
              <a:rPr lang="en-US" sz="3200" dirty="0" smtClean="0">
                <a:solidFill>
                  <a:schemeClr val="tx1"/>
                </a:solidFill>
                <a:latin typeface="Brush Script MT" pitchFamily="66" charset="0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</a:rPr>
              <a:t>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</a:rPr>
              <a:t>prakarsa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Brush Script MT" pitchFamily="66" charset="0"/>
                <a:ea typeface="+mn-ea"/>
                <a:cs typeface="+mn-cs"/>
              </a:rPr>
              <a:t>    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Killearn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Inggris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3000" i="1" dirty="0" err="1" smtClean="0">
                <a:solidFill>
                  <a:srgbClr val="FF0000"/>
                </a:solidFill>
              </a:rPr>
              <a:t>d</a:t>
            </a:r>
            <a:r>
              <a:rPr kumimoji="0" lang="en-US" sz="3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iplomat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Delegasi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 Indonesia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Sutan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Syahrir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ketua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Roem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Susanto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Tirtoprodjo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A.K.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Gani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Brush Script MT" pitchFamily="66" charset="0"/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  <a:latin typeface="Brush Script MT" pitchFamily="66" charset="0"/>
              </a:rPr>
              <a:t>Belanda</a:t>
            </a:r>
            <a:r>
              <a:rPr lang="en-US" sz="3200" dirty="0" smtClean="0">
                <a:solidFill>
                  <a:schemeClr val="tx1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Brush Script MT" pitchFamily="66" charset="0"/>
              </a:rPr>
              <a:t>diwakili</a:t>
            </a:r>
            <a:r>
              <a:rPr lang="en-US" sz="3200" dirty="0" smtClean="0">
                <a:solidFill>
                  <a:schemeClr val="tx1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Brush Script MT" pitchFamily="66" charset="0"/>
              </a:rPr>
              <a:t>oleh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     Prof. </a:t>
            </a:r>
            <a:r>
              <a:rPr lang="en-US" sz="3200" dirty="0" err="1" smtClean="0"/>
              <a:t>Scermerho</a:t>
            </a:r>
            <a:r>
              <a:rPr lang="en-US" sz="3000" dirty="0" err="1" smtClean="0"/>
              <a:t>rn</a:t>
            </a:r>
            <a:endParaRPr lang="en-US" sz="30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 descr="C:\Documents and Settings\Administrator\My Documents\Downloads\150-10-313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653536"/>
            <a:ext cx="2805106" cy="3106824"/>
          </a:xfrm>
          <a:prstGeom prst="rect">
            <a:avLst/>
          </a:prstGeom>
          <a:noFill/>
        </p:spPr>
      </p:pic>
      <p:sp>
        <p:nvSpPr>
          <p:cNvPr id="6" name="Down Arrow Callout 5"/>
          <p:cNvSpPr/>
          <p:nvPr/>
        </p:nvSpPr>
        <p:spPr>
          <a:xfrm>
            <a:off x="5943600" y="5929330"/>
            <a:ext cx="2819400" cy="700070"/>
          </a:xfrm>
          <a:prstGeom prst="downArrow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Isi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perjanjian</a:t>
            </a:r>
            <a:endParaRPr lang="en-US" sz="2800" dirty="0">
              <a:solidFill>
                <a:srgbClr val="FF000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066800"/>
            <a:ext cx="4191000" cy="5638800"/>
          </a:xfrm>
          <a:prstGeom prst="rect">
            <a:avLst/>
          </a:prstGeom>
          <a:ln w="5715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aettenschweiler" pitchFamily="34" charset="0"/>
              <a:ea typeface="+mn-ea"/>
              <a:cs typeface="+mn-cs"/>
            </a:endParaRP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Belanda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mengakui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kedaulatan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RI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defacto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atas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Jawa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, Madura,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Sumatera</a:t>
            </a: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aettenschweiler" pitchFamily="34" charset="0"/>
              <a:ea typeface="+mn-ea"/>
              <a:cs typeface="+mn-cs"/>
            </a:endParaRP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RI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Belanda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bekerjasama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membentuk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RIS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salah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satu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negara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bagiannya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RI</a:t>
            </a: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aettenschweiler" pitchFamily="34" charset="0"/>
              <a:ea typeface="+mn-ea"/>
              <a:cs typeface="+mn-cs"/>
            </a:endParaRP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RIS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Belanda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membentuk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</a:p>
          <a:p>
            <a:pPr marL="631825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Uni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Indonesia-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Belanda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Ratu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Belanda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sebagai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aettenschweiler" pitchFamily="34" charset="0"/>
                <a:ea typeface="+mn-ea"/>
                <a:cs typeface="+mn-cs"/>
              </a:rPr>
              <a:t>ketuanya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aettenschweiler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Hasil</a:t>
            </a:r>
            <a:r>
              <a:rPr lang="en-US" sz="4000" dirty="0" smtClean="0"/>
              <a:t> </a:t>
            </a:r>
            <a:r>
              <a:rPr lang="en-US" sz="4000" dirty="0" err="1" smtClean="0"/>
              <a:t>Perundingan</a:t>
            </a:r>
            <a:r>
              <a:rPr lang="en-US" sz="4000" dirty="0" smtClean="0"/>
              <a:t> </a:t>
            </a:r>
            <a:r>
              <a:rPr lang="en-US" sz="4000" dirty="0" err="1" smtClean="0"/>
              <a:t>Linggarjati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7" name="Picture 2" descr="C:\Documents and Settings\Administrator\My Documents\Downloads\perjanjian-linggarjat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066800"/>
            <a:ext cx="28956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1.bp.blogspot.com/_c_Z9bM4ee4Y/TTUCFUH6oAI/AAAAAAAAACo/FvngAUoKGF4/s320/sutan+syahril.jpg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962400"/>
            <a:ext cx="2895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 th Indonesia Merdeka (119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74976" y="2558637"/>
            <a:ext cx="4194048" cy="260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3600" y="5943600"/>
            <a:ext cx="441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TEMPAT PERUNDINGAN LINGGARJATI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err="1" smtClean="0"/>
              <a:t>Agresi</a:t>
            </a:r>
            <a:r>
              <a:rPr lang="en-US" sz="2800" dirty="0" smtClean="0"/>
              <a:t> </a:t>
            </a:r>
            <a:r>
              <a:rPr lang="en-US" sz="2800" dirty="0" err="1" smtClean="0"/>
              <a:t>Militer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r>
              <a:rPr lang="en-US" sz="2800" dirty="0" smtClean="0"/>
              <a:t> I </a:t>
            </a:r>
            <a:br>
              <a:rPr lang="en-US" sz="2800" dirty="0" smtClean="0"/>
            </a:br>
            <a:r>
              <a:rPr lang="en-US" sz="1400" i="1" dirty="0" smtClean="0">
                <a:solidFill>
                  <a:srgbClr val="FF0000"/>
                </a:solidFill>
              </a:rPr>
              <a:t>(</a:t>
            </a:r>
            <a:r>
              <a:rPr lang="en-US" sz="1400" i="1" dirty="0" err="1" smtClean="0">
                <a:solidFill>
                  <a:srgbClr val="FF0000"/>
                </a:solidFill>
              </a:rPr>
              <a:t>Tanggal</a:t>
            </a:r>
            <a:r>
              <a:rPr lang="en-US" sz="1400" i="1" dirty="0" smtClean="0">
                <a:solidFill>
                  <a:srgbClr val="FF0000"/>
                </a:solidFill>
              </a:rPr>
              <a:t> 21 </a:t>
            </a:r>
            <a:r>
              <a:rPr lang="en-US" sz="1400" i="1" dirty="0" err="1" smtClean="0">
                <a:solidFill>
                  <a:srgbClr val="FF0000"/>
                </a:solidFill>
              </a:rPr>
              <a:t>Juli</a:t>
            </a:r>
            <a:r>
              <a:rPr lang="en-US" sz="1400" i="1" dirty="0" smtClean="0">
                <a:solidFill>
                  <a:srgbClr val="FF0000"/>
                </a:solidFill>
              </a:rPr>
              <a:t> 1947)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3886200" cy="56388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Terjadi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tafsir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linggajati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31 </a:t>
            </a:r>
            <a:r>
              <a:rPr lang="en-US" i="1" dirty="0" err="1" smtClean="0">
                <a:solidFill>
                  <a:srgbClr val="FF0000"/>
                </a:solidFill>
              </a:rPr>
              <a:t>Juli</a:t>
            </a:r>
            <a:r>
              <a:rPr lang="en-US" i="1" dirty="0" smtClean="0">
                <a:solidFill>
                  <a:srgbClr val="FF0000"/>
                </a:solidFill>
              </a:rPr>
              <a:t> 1947 </a:t>
            </a:r>
            <a:r>
              <a:rPr lang="en-US" i="1" dirty="0" err="1" smtClean="0">
                <a:solidFill>
                  <a:srgbClr val="FF0000"/>
                </a:solidFill>
              </a:rPr>
              <a:t>masuk</a:t>
            </a:r>
            <a:r>
              <a:rPr lang="en-US" i="1" dirty="0" smtClean="0">
                <a:solidFill>
                  <a:srgbClr val="FF0000"/>
                </a:solidFill>
              </a:rPr>
              <a:t> agenda DK PBB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Agustus</a:t>
            </a:r>
            <a:r>
              <a:rPr lang="en-US" dirty="0" smtClean="0"/>
              <a:t> 1947, PBB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pihak-pihak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tembak</a:t>
            </a:r>
            <a:r>
              <a:rPr lang="en-US" dirty="0" smtClean="0"/>
              <a:t> </a:t>
            </a:r>
            <a:r>
              <a:rPr lang="en-US" dirty="0" err="1" smtClean="0"/>
              <a:t>menembak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pertikaian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arbitrase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err="1" smtClean="0">
                <a:solidFill>
                  <a:srgbClr val="FF0000"/>
                </a:solidFill>
              </a:rPr>
              <a:t>Pembentukan</a:t>
            </a:r>
            <a:r>
              <a:rPr lang="en-US" i="1" dirty="0" smtClean="0">
                <a:solidFill>
                  <a:srgbClr val="FF0000"/>
                </a:solidFill>
              </a:rPr>
              <a:t> KTN </a:t>
            </a:r>
            <a:r>
              <a:rPr lang="en-US" i="1" dirty="0" err="1" smtClean="0">
                <a:solidFill>
                  <a:srgbClr val="FF0000"/>
                </a:solidFill>
              </a:rPr>
              <a:t>atas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usul</a:t>
            </a:r>
            <a:r>
              <a:rPr lang="en-US" i="1" dirty="0" smtClean="0">
                <a:solidFill>
                  <a:srgbClr val="FF0000"/>
                </a:solidFill>
              </a:rPr>
              <a:t> DK PBB </a:t>
            </a:r>
            <a:r>
              <a:rPr lang="en-US" dirty="0" smtClean="0"/>
              <a:t>(</a:t>
            </a:r>
            <a:r>
              <a:rPr lang="en-US" dirty="0" err="1" smtClean="0"/>
              <a:t>komisi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3" descr="C:\Documents and Settings\Administrator\My Documents\Downloads\foto-foto-langka-agresi-militer-belanda_files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066800"/>
            <a:ext cx="3276600" cy="2819400"/>
          </a:xfrm>
          <a:prstGeom prst="rect">
            <a:avLst/>
          </a:prstGeom>
          <a:noFill/>
        </p:spPr>
      </p:pic>
      <p:pic>
        <p:nvPicPr>
          <p:cNvPr id="6" name="Picture 2" descr="C:\Documents and Settings\Administrator\My Documents\Downloads\foto-foto-langka-agresi-militer-belanda_files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962400"/>
            <a:ext cx="3276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57200"/>
            <a:ext cx="7162800" cy="6096000"/>
          </a:xfrm>
        </p:spPr>
        <p:txBody>
          <a:bodyPr>
            <a:normAutofit/>
          </a:bodyPr>
          <a:lstStyle/>
          <a:p>
            <a:pPr marL="625475" indent="-625475"/>
            <a:endParaRPr lang="en-US" dirty="0" smtClean="0"/>
          </a:p>
          <a:p>
            <a:pPr marL="625475" indent="-625475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agresi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I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sarana-sarana</a:t>
            </a:r>
            <a:r>
              <a:rPr lang="en-US" dirty="0" smtClean="0"/>
              <a:t> vital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Madura</a:t>
            </a:r>
          </a:p>
          <a:p>
            <a:pPr marL="625475" indent="-625475"/>
            <a:endParaRPr lang="en-US" dirty="0" smtClean="0"/>
          </a:p>
          <a:p>
            <a:pPr marL="625475" indent="-625475"/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yang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</a:p>
          <a:p>
            <a:pPr marL="625475" indent="-625475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944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Komisis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Negara (KTN)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553200" cy="452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63538" indent="-363538">
              <a:buFontTx/>
              <a:buNone/>
            </a:pPr>
            <a:endParaRPr lang="en-US" sz="2800" dirty="0" smtClean="0"/>
          </a:p>
          <a:p>
            <a:pPr marL="901700" indent="-363538">
              <a:buClr>
                <a:schemeClr val="bg1"/>
              </a:buClr>
              <a:buFontTx/>
              <a:buAutoNum type="alphaLcPeriod"/>
            </a:pPr>
            <a:r>
              <a:rPr lang="en-US" sz="2800" dirty="0" err="1" smtClean="0">
                <a:solidFill>
                  <a:srgbClr val="FF0000"/>
                </a:solidFill>
              </a:rPr>
              <a:t>Belgia</a:t>
            </a:r>
            <a:r>
              <a:rPr lang="en-US" sz="2800" dirty="0" smtClean="0"/>
              <a:t> (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r>
              <a:rPr lang="en-US" sz="2800" dirty="0" smtClean="0"/>
              <a:t>)        </a:t>
            </a:r>
            <a:r>
              <a:rPr lang="en-US" sz="2800" dirty="0" err="1" smtClean="0"/>
              <a:t>dipimpin</a:t>
            </a:r>
            <a:r>
              <a:rPr lang="en-US" sz="2800" dirty="0" smtClean="0"/>
              <a:t>  Paul van Zeeland;</a:t>
            </a:r>
          </a:p>
          <a:p>
            <a:pPr marL="901700" indent="-363538">
              <a:buFontTx/>
              <a:buAutoNum type="alphaLcPeriod"/>
            </a:pPr>
            <a:endParaRPr lang="en-US" sz="2800" dirty="0" smtClean="0"/>
          </a:p>
          <a:p>
            <a:pPr marL="901700" indent="-363538">
              <a:buFontTx/>
              <a:buNone/>
            </a:pPr>
            <a:r>
              <a:rPr lang="en-US" sz="2800" dirty="0" smtClean="0"/>
              <a:t>b. </a:t>
            </a:r>
            <a:r>
              <a:rPr lang="en-US" sz="2800" dirty="0" smtClean="0">
                <a:solidFill>
                  <a:srgbClr val="FF0000"/>
                </a:solidFill>
              </a:rPr>
              <a:t>Australia</a:t>
            </a:r>
            <a:r>
              <a:rPr lang="en-US" sz="2800" dirty="0" smtClean="0"/>
              <a:t> (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Indonesia)   </a:t>
            </a:r>
            <a:r>
              <a:rPr lang="en-US" sz="2800" dirty="0" err="1" smtClean="0"/>
              <a:t>dipimpin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Richard Kirby;</a:t>
            </a:r>
          </a:p>
          <a:p>
            <a:pPr marL="901700" indent="-363538">
              <a:buFontTx/>
              <a:buNone/>
            </a:pPr>
            <a:endParaRPr lang="en-US" sz="2800" dirty="0" smtClean="0"/>
          </a:p>
          <a:p>
            <a:pPr marL="901700" indent="-363538">
              <a:buFontTx/>
              <a:buNone/>
            </a:pPr>
            <a:r>
              <a:rPr lang="en-US" sz="2800" dirty="0" smtClean="0"/>
              <a:t>c. </a:t>
            </a:r>
            <a:r>
              <a:rPr lang="en-US" sz="2800" dirty="0" err="1" smtClean="0">
                <a:solidFill>
                  <a:srgbClr val="FF0000"/>
                </a:solidFill>
              </a:rPr>
              <a:t>Amerika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Serikat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dipimpin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                 Dr. Frank Graham.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868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TUJUAN KTN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4525963"/>
          </a:xfrm>
        </p:spPr>
        <p:txBody>
          <a:bodyPr/>
          <a:lstStyle/>
          <a:p>
            <a:pPr marL="625475" indent="-625475"/>
            <a:endParaRPr lang="en-US" dirty="0" smtClean="0"/>
          </a:p>
          <a:p>
            <a:pPr marL="625475" indent="-625475"/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penghentian</a:t>
            </a:r>
            <a:r>
              <a:rPr lang="en-US" dirty="0" smtClean="0"/>
              <a:t> </a:t>
            </a:r>
            <a:r>
              <a:rPr lang="en-US" dirty="0" err="1" smtClean="0"/>
              <a:t>tembak-menembak</a:t>
            </a:r>
            <a:endParaRPr lang="en-US" dirty="0" smtClean="0"/>
          </a:p>
          <a:p>
            <a:pPr marL="625475" indent="-625475">
              <a:buNone/>
            </a:pPr>
            <a:endParaRPr lang="en-US" dirty="0" smtClean="0"/>
          </a:p>
          <a:p>
            <a:pPr marL="625475" indent="-625475"/>
            <a:r>
              <a:rPr lang="en-US" dirty="0" err="1" smtClean="0"/>
              <a:t>Mempertemukan</a:t>
            </a:r>
            <a:r>
              <a:rPr lang="en-US" dirty="0" smtClean="0"/>
              <a:t> Indonesia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Renville. 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838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2.  PERUNDINGAN RENVILLE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69342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3400" dirty="0" smtClean="0"/>
              <a:t>8 </a:t>
            </a:r>
            <a:r>
              <a:rPr lang="en-US" sz="3400" dirty="0" err="1" smtClean="0"/>
              <a:t>Desember</a:t>
            </a:r>
            <a:r>
              <a:rPr lang="en-US" sz="3400" dirty="0" smtClean="0"/>
              <a:t> 1947 – 17 </a:t>
            </a:r>
            <a:r>
              <a:rPr lang="en-US" sz="3400" dirty="0" err="1" smtClean="0"/>
              <a:t>Januari</a:t>
            </a:r>
            <a:r>
              <a:rPr lang="en-US" sz="3400" dirty="0" smtClean="0"/>
              <a:t> 1948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3400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3400" dirty="0" err="1" smtClean="0"/>
              <a:t>Pasca</a:t>
            </a:r>
            <a:r>
              <a:rPr lang="en-US" sz="3400" dirty="0" smtClean="0"/>
              <a:t> </a:t>
            </a:r>
            <a:r>
              <a:rPr lang="en-US" sz="3400" dirty="0" err="1" smtClean="0"/>
              <a:t>peristiwa</a:t>
            </a:r>
            <a:r>
              <a:rPr lang="en-US" sz="3400" dirty="0" smtClean="0"/>
              <a:t> AMB I, PBB </a:t>
            </a:r>
            <a:r>
              <a:rPr lang="en-US" sz="3400" dirty="0" err="1" smtClean="0"/>
              <a:t>membentuk</a:t>
            </a:r>
            <a:r>
              <a:rPr lang="en-US" sz="3400" dirty="0" smtClean="0"/>
              <a:t> KTN (</a:t>
            </a:r>
            <a:r>
              <a:rPr lang="en-US" sz="3400" dirty="0" err="1" smtClean="0"/>
              <a:t>Komisi</a:t>
            </a:r>
            <a:r>
              <a:rPr lang="en-US" sz="3400" dirty="0" smtClean="0"/>
              <a:t> </a:t>
            </a:r>
            <a:r>
              <a:rPr lang="en-US" sz="3400" dirty="0" err="1" smtClean="0"/>
              <a:t>Tiga</a:t>
            </a:r>
            <a:r>
              <a:rPr lang="en-US" sz="3400" dirty="0" smtClean="0"/>
              <a:t> Negara) </a:t>
            </a:r>
            <a:r>
              <a:rPr lang="en-US" sz="3400" dirty="0" err="1" smtClean="0"/>
              <a:t>yaitu</a:t>
            </a:r>
            <a:r>
              <a:rPr lang="en-US" sz="3400" dirty="0" smtClean="0"/>
              <a:t> </a:t>
            </a:r>
            <a:r>
              <a:rPr lang="en-US" sz="3400" dirty="0" err="1" smtClean="0"/>
              <a:t>Amerika</a:t>
            </a:r>
            <a:r>
              <a:rPr lang="en-US" sz="3400" dirty="0" smtClean="0"/>
              <a:t> </a:t>
            </a:r>
            <a:r>
              <a:rPr lang="en-US" sz="3400" dirty="0" err="1" smtClean="0"/>
              <a:t>Serikat</a:t>
            </a:r>
            <a:r>
              <a:rPr lang="en-US" sz="3400" dirty="0" smtClean="0"/>
              <a:t>, Australia,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Belgia</a:t>
            </a:r>
            <a:endParaRPr lang="en-US" sz="3400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3400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3400" dirty="0" smtClean="0"/>
              <a:t>KTN </a:t>
            </a:r>
            <a:r>
              <a:rPr lang="en-US" sz="3400" dirty="0" err="1" smtClean="0"/>
              <a:t>berhasil</a:t>
            </a:r>
            <a:r>
              <a:rPr lang="en-US" sz="3400" dirty="0" smtClean="0"/>
              <a:t> </a:t>
            </a:r>
            <a:r>
              <a:rPr lang="en-US" sz="3400" dirty="0" err="1" smtClean="0"/>
              <a:t>mengajak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RI </a:t>
            </a:r>
            <a:r>
              <a:rPr lang="en-US" sz="3400" dirty="0" err="1" smtClean="0"/>
              <a:t>untuk</a:t>
            </a:r>
            <a:r>
              <a:rPr lang="en-US" sz="3400" dirty="0" smtClean="0"/>
              <a:t> </a:t>
            </a:r>
            <a:r>
              <a:rPr lang="en-US" sz="3400" dirty="0" err="1" smtClean="0"/>
              <a:t>berunding</a:t>
            </a:r>
            <a:r>
              <a:rPr lang="en-US" sz="3400" dirty="0" smtClean="0"/>
              <a:t> </a:t>
            </a:r>
            <a:r>
              <a:rPr lang="en-US" sz="3400" dirty="0" err="1" smtClean="0"/>
              <a:t>kembali</a:t>
            </a:r>
            <a:r>
              <a:rPr lang="en-US" sz="3400" dirty="0" smtClean="0"/>
              <a:t>. &lt;</a:t>
            </a:r>
            <a:r>
              <a:rPr lang="en-US" sz="3400" i="1" dirty="0" err="1" smtClean="0">
                <a:solidFill>
                  <a:srgbClr val="FF0000"/>
                </a:solidFill>
              </a:rPr>
              <a:t>Perundingan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diadakan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di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atas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Kapal</a:t>
            </a:r>
            <a:r>
              <a:rPr lang="en-US" sz="3400" i="1" dirty="0" smtClean="0">
                <a:solidFill>
                  <a:srgbClr val="FF0000"/>
                </a:solidFill>
              </a:rPr>
              <a:t> Renville yang </a:t>
            </a:r>
            <a:r>
              <a:rPr lang="en-US" sz="3400" i="1" dirty="0" err="1" smtClean="0">
                <a:solidFill>
                  <a:srgbClr val="FF0000"/>
                </a:solidFill>
              </a:rPr>
              <a:t>berlabuh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di</a:t>
            </a:r>
            <a:r>
              <a:rPr lang="en-US" sz="3400" i="1" dirty="0" smtClean="0">
                <a:solidFill>
                  <a:srgbClr val="FF0000"/>
                </a:solidFill>
              </a:rPr>
              <a:t> </a:t>
            </a:r>
            <a:r>
              <a:rPr lang="en-US" sz="3400" i="1" dirty="0" err="1" smtClean="0">
                <a:solidFill>
                  <a:srgbClr val="FF0000"/>
                </a:solidFill>
              </a:rPr>
              <a:t>Teluk</a:t>
            </a:r>
            <a:r>
              <a:rPr lang="en-US" sz="3400" i="1" dirty="0" smtClean="0">
                <a:solidFill>
                  <a:srgbClr val="FF0000"/>
                </a:solidFill>
              </a:rPr>
              <a:t> Jakarta</a:t>
            </a:r>
            <a:r>
              <a:rPr lang="en-US" sz="3400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3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3400" dirty="0" err="1" smtClean="0"/>
              <a:t>Delegasi</a:t>
            </a:r>
            <a:r>
              <a:rPr lang="en-US" sz="3400" dirty="0" smtClean="0"/>
              <a:t> Indonesia </a:t>
            </a:r>
            <a:r>
              <a:rPr lang="en-US" sz="3400" dirty="0" err="1" smtClean="0"/>
              <a:t>diwakili</a:t>
            </a:r>
            <a:r>
              <a:rPr lang="en-US" sz="3400" dirty="0" smtClean="0"/>
              <a:t> </a:t>
            </a:r>
            <a:r>
              <a:rPr lang="en-US" sz="3400" dirty="0" err="1" smtClean="0"/>
              <a:t>oleh</a:t>
            </a:r>
            <a:r>
              <a:rPr lang="en-US" sz="3400" dirty="0" smtClean="0"/>
              <a:t>  PM. Amir </a:t>
            </a:r>
            <a:r>
              <a:rPr lang="en-US" sz="3400" dirty="0" err="1" smtClean="0"/>
              <a:t>Sjarifuddin</a:t>
            </a:r>
            <a:r>
              <a:rPr lang="en-US" sz="3400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3400" dirty="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3400" dirty="0" err="1" smtClean="0"/>
              <a:t>Delegasi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dipimpin</a:t>
            </a:r>
            <a:r>
              <a:rPr lang="en-US" sz="3400" dirty="0" smtClean="0"/>
              <a:t> </a:t>
            </a:r>
            <a:r>
              <a:rPr lang="en-US" sz="3400" dirty="0" err="1" smtClean="0"/>
              <a:t>oleh</a:t>
            </a:r>
            <a:r>
              <a:rPr lang="en-US" sz="3400" dirty="0" smtClean="0"/>
              <a:t> </a:t>
            </a:r>
            <a:r>
              <a:rPr lang="en-US" sz="3400" dirty="0" err="1" smtClean="0"/>
              <a:t>Abdulkadir</a:t>
            </a:r>
            <a:r>
              <a:rPr lang="en-US" sz="3400" dirty="0" smtClean="0"/>
              <a:t> </a:t>
            </a:r>
            <a:r>
              <a:rPr lang="en-US" sz="3400" dirty="0" err="1" smtClean="0"/>
              <a:t>Wijoyoatmojo</a:t>
            </a:r>
            <a:r>
              <a:rPr lang="en-US" sz="3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Renville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7010400" cy="22860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berdaulat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Indonesia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kedaulatannya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RIS yang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err="1" smtClean="0"/>
              <a:t>Sebelum</a:t>
            </a:r>
            <a:r>
              <a:rPr lang="en-US" dirty="0" smtClean="0"/>
              <a:t> RIS </a:t>
            </a:r>
            <a:r>
              <a:rPr lang="en-US" dirty="0" err="1" smtClean="0"/>
              <a:t>dibentuk</a:t>
            </a:r>
            <a:r>
              <a:rPr lang="en-US" dirty="0" smtClean="0"/>
              <a:t>,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federal </a:t>
            </a:r>
            <a:r>
              <a:rPr lang="en-US" dirty="0" err="1" smtClean="0"/>
              <a:t>sementara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Documents and Settings\Administrator\My Documents\Downloads\180px-USS_Ren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1"/>
            <a:ext cx="25908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05000" y="3505200"/>
            <a:ext cx="43434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63538" indent="-3635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Republik</a:t>
            </a:r>
            <a:r>
              <a:rPr lang="en-US" sz="2000" dirty="0" smtClean="0"/>
              <a:t> </a:t>
            </a:r>
            <a:r>
              <a:rPr lang="en-US" sz="2000" dirty="0" err="1" smtClean="0"/>
              <a:t>menarik</a:t>
            </a:r>
            <a:r>
              <a:rPr lang="en-US" sz="2000" dirty="0" smtClean="0"/>
              <a:t> </a:t>
            </a:r>
            <a:r>
              <a:rPr lang="en-US" sz="2000" dirty="0" err="1" smtClean="0"/>
              <a:t>pasukannya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dirty="0" err="1" smtClean="0"/>
              <a:t>pendudukan</a:t>
            </a:r>
            <a:r>
              <a:rPr lang="en-US" sz="2000" dirty="0" smtClean="0"/>
              <a:t> </a:t>
            </a:r>
            <a:r>
              <a:rPr lang="en-US" sz="2000" dirty="0" err="1" smtClean="0"/>
              <a:t>Belanda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dirty="0" err="1" smtClean="0"/>
              <a:t>Republik</a:t>
            </a:r>
            <a:r>
              <a:rPr lang="en-US" sz="2000" dirty="0" smtClean="0"/>
              <a:t>.</a:t>
            </a:r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marL="363538" indent="-3635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err="1" smtClean="0"/>
              <a:t>Persetujuan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menimbulkan</a:t>
            </a:r>
            <a:r>
              <a:rPr lang="en-US" sz="2000" dirty="0" smtClean="0"/>
              <a:t> </a:t>
            </a:r>
            <a:r>
              <a:rPr lang="en-US" sz="2000" dirty="0" err="1" smtClean="0"/>
              <a:t>konflik</a:t>
            </a:r>
            <a:r>
              <a:rPr lang="en-US" sz="2000" dirty="0" smtClean="0"/>
              <a:t>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Republik</a:t>
            </a:r>
            <a:r>
              <a:rPr lang="en-US" sz="2000" dirty="0" smtClean="0"/>
              <a:t>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hanyalah</a:t>
            </a:r>
            <a:r>
              <a:rPr lang="en-US" sz="2000" dirty="0" smtClean="0"/>
              <a:t>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</a:t>
            </a:r>
            <a:r>
              <a:rPr lang="en-US" sz="2000" dirty="0" err="1" smtClean="0"/>
              <a:t>Jawa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tengah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Sumatra.</a:t>
            </a:r>
          </a:p>
          <a:p>
            <a:pPr marL="363538" indent="-363538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2578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Agresi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Militer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II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7162800" cy="5410200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Pernyataan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Wakil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Tinggi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Mahkota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Belanda</a:t>
            </a:r>
            <a:r>
              <a:rPr lang="en-US" dirty="0" smtClean="0">
                <a:solidFill>
                  <a:schemeClr val="bg1"/>
                </a:solidFill>
              </a:rPr>
              <a:t>, Dr. </a:t>
            </a:r>
            <a:r>
              <a:rPr lang="en-US" dirty="0" err="1" smtClean="0">
                <a:solidFill>
                  <a:schemeClr val="bg1"/>
                </a:solidFill>
              </a:rPr>
              <a:t>Beel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terikat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persetujuan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gencatan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senjata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perundingan</a:t>
            </a:r>
            <a:r>
              <a:rPr lang="en-US" dirty="0" smtClean="0">
                <a:solidFill>
                  <a:schemeClr val="bg1"/>
                </a:solidFill>
              </a:rPr>
              <a:t> Renville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19 Des 1948 </a:t>
            </a:r>
            <a:r>
              <a:rPr lang="en-US" dirty="0" err="1" smtClean="0">
                <a:solidFill>
                  <a:schemeClr val="bg1"/>
                </a:solidFill>
              </a:rPr>
              <a:t>Belanda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membom</a:t>
            </a:r>
            <a:r>
              <a:rPr lang="en-US" dirty="0" smtClean="0">
                <a:solidFill>
                  <a:schemeClr val="bg1"/>
                </a:solidFill>
              </a:rPr>
              <a:t> lap </a:t>
            </a:r>
            <a:r>
              <a:rPr lang="en-US" dirty="0" err="1" smtClean="0">
                <a:solidFill>
                  <a:schemeClr val="bg1"/>
                </a:solidFill>
              </a:rPr>
              <a:t>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Maguwo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bangunan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ibukota</a:t>
            </a:r>
            <a:r>
              <a:rPr lang="en-US" dirty="0" smtClean="0">
                <a:solidFill>
                  <a:schemeClr val="bg1"/>
                </a:solidFill>
              </a:rPr>
              <a:t> Yogyakarta</a:t>
            </a:r>
          </a:p>
          <a:p>
            <a:r>
              <a:rPr lang="en-US" dirty="0" err="1" smtClean="0"/>
              <a:t>Presiden</a:t>
            </a:r>
            <a:r>
              <a:rPr lang="en-US" dirty="0" smtClean="0"/>
              <a:t> Sukarno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Moh.Hatta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kabinet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Jogja</a:t>
            </a:r>
            <a:r>
              <a:rPr lang="en-US" dirty="0" smtClean="0"/>
              <a:t> </a:t>
            </a:r>
            <a:r>
              <a:rPr lang="en-US" dirty="0" err="1" smtClean="0"/>
              <a:t>ditangkap</a:t>
            </a:r>
            <a:r>
              <a:rPr lang="en-US" dirty="0" smtClean="0"/>
              <a:t>.</a:t>
            </a:r>
          </a:p>
        </p:txBody>
      </p:sp>
      <p:pic>
        <p:nvPicPr>
          <p:cNvPr id="5" name="Picture 8" descr="Gears-07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3622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6764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/>
              <a:t>BAB 6</a:t>
            </a:r>
            <a:br>
              <a:rPr lang="en-US" sz="3600" dirty="0" smtClean="0"/>
            </a:br>
            <a:r>
              <a:rPr lang="fi-FI" sz="3600" dirty="0" smtClean="0"/>
              <a:t>Revolusi Menegakkan Panji-Panji NKRI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8800" y="158234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 smtClean="0"/>
          </a:p>
          <a:p>
            <a:pPr marL="342900" indent="-342900">
              <a:buAutoNum type="alphaUcPeriod"/>
            </a:pP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it-IT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862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1. Kondisi Awal Indonesia Merdeka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Merdeka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0"/>
            <a:ext cx="7391400" cy="6858000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Pembentukam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 (PDRI)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Bikittinggi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menteri</a:t>
            </a:r>
            <a:r>
              <a:rPr lang="en-US" dirty="0" smtClean="0"/>
              <a:t> </a:t>
            </a:r>
            <a:r>
              <a:rPr lang="en-US" dirty="0" err="1" smtClean="0"/>
              <a:t>kemakmuran</a:t>
            </a:r>
            <a:r>
              <a:rPr lang="en-US" dirty="0" smtClean="0"/>
              <a:t> Mr. </a:t>
            </a:r>
            <a:r>
              <a:rPr lang="en-US" dirty="0" err="1" smtClean="0"/>
              <a:t>Safruddin</a:t>
            </a:r>
            <a:r>
              <a:rPr lang="en-US" dirty="0" smtClean="0"/>
              <a:t> </a:t>
            </a:r>
            <a:r>
              <a:rPr lang="en-US" dirty="0" err="1" smtClean="0"/>
              <a:t>Prawiranegara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24 Des 1948 DK PBB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  <a:latin typeface="Brush Script MT" pitchFamily="66" charset="0"/>
              </a:rPr>
              <a:t>isinya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penghentian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tembak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menembak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segera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pembebasan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Presiden</a:t>
            </a:r>
            <a:r>
              <a:rPr lang="en-US" dirty="0" smtClean="0">
                <a:solidFill>
                  <a:srgbClr val="FF0000"/>
                </a:solidFill>
              </a:rPr>
              <a:t> RI </a:t>
            </a:r>
            <a:r>
              <a:rPr lang="en-US" dirty="0" err="1" smtClean="0">
                <a:solidFill>
                  <a:srgbClr val="FF0000"/>
                </a:solidFill>
              </a:rPr>
              <a:t>serta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pemimpin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politik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ditawan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Belanda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9527616">
            <a:off x="1817163" y="526685"/>
            <a:ext cx="1862038" cy="502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normalizeH="0" baseline="0" noProof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Brush Script MT" pitchFamily="66" charset="0"/>
                <a:ea typeface="+mj-ea"/>
                <a:cs typeface="+mj-cs"/>
              </a:rPr>
              <a:t>Next</a:t>
            </a:r>
            <a:endParaRPr kumimoji="0" lang="en-US" sz="4000" b="1" i="0" u="none" strike="noStrike" kern="1200" normalizeH="0" baseline="0" noProof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Brush Script M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err="1" smtClean="0"/>
              <a:t>Serangan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1 </a:t>
            </a:r>
            <a:r>
              <a:rPr lang="en-US" sz="3200" dirty="0" err="1" smtClean="0"/>
              <a:t>Maret</a:t>
            </a:r>
            <a:r>
              <a:rPr lang="en-US" sz="3200" dirty="0" smtClean="0"/>
              <a:t> 1949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066800"/>
            <a:ext cx="7162800" cy="5638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dipimpin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komandan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brigade 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Letkol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Soeharto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Pasukan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TNI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berhasil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menduduki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Yogyakarta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jam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Sultan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Hamengkubuwono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menolak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tawaran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Belanda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7162800" cy="6400800"/>
          </a:xfrm>
        </p:spPr>
        <p:txBody>
          <a:bodyPr>
            <a:normAutofit/>
          </a:bodyPr>
          <a:lstStyle/>
          <a:p>
            <a:pPr marL="350838" indent="-350838">
              <a:lnSpc>
                <a:spcPct val="90000"/>
              </a:lnSpc>
              <a:buNone/>
              <a:tabLst>
                <a:tab pos="350838" algn="l"/>
              </a:tabLst>
            </a:pPr>
            <a:endParaRPr lang="en-US" dirty="0" smtClean="0"/>
          </a:p>
          <a:p>
            <a:pPr marL="350838" indent="-350838">
              <a:lnSpc>
                <a:spcPct val="90000"/>
              </a:lnSpc>
              <a:buNone/>
              <a:tabLst>
                <a:tab pos="350838" algn="l"/>
              </a:tabLst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r>
              <a:rPr lang="en-US" dirty="0" smtClean="0"/>
              <a:t>,</a:t>
            </a:r>
          </a:p>
          <a:p>
            <a:pPr marL="350838" indent="-350838">
              <a:lnSpc>
                <a:spcPct val="90000"/>
              </a:lnSpc>
              <a:buNone/>
              <a:tabLst>
                <a:tab pos="350838" algn="l"/>
              </a:tabLst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 :</a:t>
            </a:r>
          </a:p>
          <a:p>
            <a:pPr marL="350838" indent="-350838">
              <a:lnSpc>
                <a:spcPct val="90000"/>
              </a:lnSpc>
              <a:buNone/>
              <a:tabLst>
                <a:tab pos="350838" algn="l"/>
              </a:tabLst>
            </a:pPr>
            <a:endParaRPr lang="en-US" dirty="0" smtClean="0"/>
          </a:p>
          <a:p>
            <a:pPr marL="350838" indent="-350838">
              <a:lnSpc>
                <a:spcPct val="90000"/>
              </a:lnSpc>
              <a:buFontTx/>
              <a:buNone/>
              <a:tabLst>
                <a:tab pos="350838" algn="l"/>
              </a:tabLst>
            </a:pPr>
            <a:r>
              <a:rPr lang="en-US" dirty="0" smtClean="0"/>
              <a:t>a. </a:t>
            </a:r>
            <a:r>
              <a:rPr lang="en-US" dirty="0" err="1" smtClean="0"/>
              <a:t>sektor</a:t>
            </a:r>
            <a:r>
              <a:rPr lang="en-US" dirty="0" smtClean="0"/>
              <a:t> Barat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Mayor </a:t>
            </a:r>
            <a:r>
              <a:rPr lang="en-US" dirty="0" err="1" smtClean="0"/>
              <a:t>Ventje</a:t>
            </a:r>
            <a:r>
              <a:rPr lang="en-US" dirty="0" smtClean="0"/>
              <a:t> </a:t>
            </a:r>
            <a:r>
              <a:rPr lang="en-US" dirty="0" err="1" smtClean="0"/>
              <a:t>Sumual</a:t>
            </a:r>
            <a:r>
              <a:rPr lang="en-US" dirty="0" smtClean="0"/>
              <a:t>,</a:t>
            </a:r>
          </a:p>
          <a:p>
            <a:pPr marL="350838" indent="-350838">
              <a:lnSpc>
                <a:spcPct val="90000"/>
              </a:lnSpc>
              <a:buFontTx/>
              <a:buNone/>
              <a:tabLst>
                <a:tab pos="350838" algn="l"/>
              </a:tabLst>
            </a:pPr>
            <a:r>
              <a:rPr lang="en-US" dirty="0" smtClean="0"/>
              <a:t>b. </a:t>
            </a:r>
            <a:r>
              <a:rPr lang="en-US" dirty="0" err="1" smtClean="0"/>
              <a:t>sektor</a:t>
            </a:r>
            <a:r>
              <a:rPr lang="en-US" dirty="0" smtClean="0"/>
              <a:t> Selatan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Mayor </a:t>
            </a:r>
            <a:r>
              <a:rPr lang="en-US" dirty="0" err="1" smtClean="0"/>
              <a:t>Sardjono</a:t>
            </a:r>
            <a:r>
              <a:rPr lang="en-US" dirty="0" smtClean="0"/>
              <a:t>,</a:t>
            </a:r>
          </a:p>
          <a:p>
            <a:pPr marL="350838" indent="-350838">
              <a:lnSpc>
                <a:spcPct val="90000"/>
              </a:lnSpc>
              <a:buFontTx/>
              <a:buNone/>
              <a:tabLst>
                <a:tab pos="350838" algn="l"/>
              </a:tabLst>
            </a:pPr>
            <a:r>
              <a:rPr lang="en-US" dirty="0" smtClean="0"/>
              <a:t>c. </a:t>
            </a:r>
            <a:r>
              <a:rPr lang="en-US" dirty="0" err="1" smtClean="0"/>
              <a:t>sektor</a:t>
            </a:r>
            <a:r>
              <a:rPr lang="en-US" dirty="0" smtClean="0"/>
              <a:t> Utara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Mayor </a:t>
            </a:r>
            <a:r>
              <a:rPr lang="en-US" dirty="0" err="1" smtClean="0"/>
              <a:t>Kusno</a:t>
            </a:r>
            <a:r>
              <a:rPr lang="en-US" dirty="0" smtClean="0"/>
              <a:t>,</a:t>
            </a:r>
          </a:p>
          <a:p>
            <a:pPr marL="350838" indent="-350838">
              <a:lnSpc>
                <a:spcPct val="90000"/>
              </a:lnSpc>
              <a:buFontTx/>
              <a:buNone/>
              <a:tabLst>
                <a:tab pos="350838" algn="l"/>
              </a:tabLst>
            </a:pPr>
            <a:r>
              <a:rPr lang="en-US" dirty="0" smtClean="0"/>
              <a:t>d. </a:t>
            </a:r>
            <a:r>
              <a:rPr lang="en-US" dirty="0" err="1" smtClean="0"/>
              <a:t>sektor</a:t>
            </a:r>
            <a:r>
              <a:rPr lang="en-US" dirty="0" smtClean="0"/>
              <a:t> Kota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Letnan</a:t>
            </a:r>
            <a:r>
              <a:rPr lang="en-US" dirty="0" smtClean="0"/>
              <a:t> Amir </a:t>
            </a:r>
            <a:r>
              <a:rPr lang="en-US" dirty="0" err="1" smtClean="0"/>
              <a:t>Murtono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Letnan</a:t>
            </a:r>
            <a:r>
              <a:rPr lang="en-US" dirty="0" smtClean="0"/>
              <a:t> </a:t>
            </a:r>
            <a:r>
              <a:rPr lang="en-US" dirty="0" err="1" smtClean="0"/>
              <a:t>Masduki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507541">
            <a:off x="1828800" y="152400"/>
            <a:ext cx="18288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Next</a:t>
            </a:r>
            <a:endParaRPr lang="en-US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70866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 </a:t>
            </a:r>
            <a:r>
              <a:rPr lang="en-US" dirty="0" err="1" smtClean="0"/>
              <a:t>Maret</a:t>
            </a:r>
            <a:r>
              <a:rPr lang="en-US" dirty="0" smtClean="0"/>
              <a:t> 1949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06.00 WIB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sirene</a:t>
            </a:r>
            <a:r>
              <a:rPr lang="en-US" dirty="0" smtClean="0"/>
              <a:t> </a:t>
            </a:r>
            <a:r>
              <a:rPr lang="en-US" dirty="0" err="1" smtClean="0"/>
              <a:t>berbunyi</a:t>
            </a:r>
            <a:r>
              <a:rPr lang="en-US" dirty="0" smtClean="0"/>
              <a:t>,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dilancarkan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penjuru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Letkol</a:t>
            </a:r>
            <a:r>
              <a:rPr lang="en-US" dirty="0" smtClean="0"/>
              <a:t> </a:t>
            </a:r>
            <a:r>
              <a:rPr lang="en-US" dirty="0" err="1" smtClean="0"/>
              <a:t>Soeharto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memimpin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 Barat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Malioboro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12.00 WIB </a:t>
            </a:r>
            <a:r>
              <a:rPr lang="en-US" dirty="0" err="1" smtClean="0"/>
              <a:t>tepat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505200" cy="5715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Tx/>
              <a:buAutoNum type="alphaLcPeriod"/>
              <a:tabLst>
                <a:tab pos="350838" algn="l"/>
              </a:tabLst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80000"/>
              </a:lnSpc>
              <a:buFontTx/>
              <a:buAutoNum type="alphaLcPeriod"/>
              <a:tabLst>
                <a:tab pos="350838" algn="l"/>
              </a:tabLst>
            </a:pPr>
            <a:r>
              <a:rPr lang="en-US" sz="2800" i="1" dirty="0" err="1" smtClean="0">
                <a:solidFill>
                  <a:srgbClr val="FF0000"/>
                </a:solidFill>
              </a:rPr>
              <a:t>Ke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80000"/>
              </a:lnSpc>
              <a:buFontTx/>
              <a:buAutoNum type="alphaLcPeriod"/>
              <a:tabLst>
                <a:tab pos="350838" algn="l"/>
              </a:tabLst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 marL="350838" indent="-350838">
              <a:lnSpc>
                <a:spcPct val="80000"/>
              </a:lnSpc>
              <a:buNone/>
              <a:tabLst>
                <a:tab pos="363538" algn="l"/>
              </a:tabLst>
            </a:pPr>
            <a:r>
              <a:rPr lang="en-US" sz="2800" dirty="0" smtClean="0"/>
              <a:t>1) 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perjuangan</a:t>
            </a:r>
            <a:r>
              <a:rPr lang="en-US" sz="2800" dirty="0" smtClean="0"/>
              <a:t> yang   </a:t>
            </a: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r>
              <a:rPr lang="en-US" sz="2800" dirty="0" smtClean="0"/>
              <a:t>    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diplomasi</a:t>
            </a:r>
            <a:r>
              <a:rPr lang="en-US" sz="2800" dirty="0" smtClean="0"/>
              <a:t>.</a:t>
            </a: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endParaRPr lang="en-US" sz="2800" dirty="0" smtClean="0"/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r>
              <a:rPr lang="en-US" sz="2800" dirty="0" smtClean="0"/>
              <a:t> 2) </a:t>
            </a:r>
            <a:r>
              <a:rPr lang="en-US" sz="2800" dirty="0" err="1" smtClean="0"/>
              <a:t>Meninggikan</a:t>
            </a:r>
            <a:r>
              <a:rPr lang="en-US" sz="2800" dirty="0" smtClean="0"/>
              <a:t> moral </a:t>
            </a:r>
            <a:r>
              <a:rPr lang="en-US" sz="2800" dirty="0" err="1" smtClean="0"/>
              <a:t>rakyat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TNI </a:t>
            </a: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r>
              <a:rPr lang="en-US" sz="2800" dirty="0" smtClean="0"/>
              <a:t>      yang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bergerilya</a:t>
            </a:r>
            <a:r>
              <a:rPr lang="en-US" sz="2800" dirty="0" smtClean="0"/>
              <a:t>.</a:t>
            </a: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endParaRPr lang="en-US" sz="2800" dirty="0" smtClean="0"/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63538" algn="l"/>
              </a:tabLst>
            </a:pPr>
            <a:endParaRPr lang="en-US" sz="2800" dirty="0" smtClean="0"/>
          </a:p>
          <a:p>
            <a:pPr marL="350838" indent="-176213">
              <a:lnSpc>
                <a:spcPct val="80000"/>
              </a:lnSpc>
              <a:buFontTx/>
              <a:buNone/>
              <a:tabLst>
                <a:tab pos="538163" algn="l"/>
              </a:tabLst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28600"/>
            <a:ext cx="70866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0838" indent="-350838">
              <a:lnSpc>
                <a:spcPct val="80000"/>
              </a:lnSpc>
              <a:buFontTx/>
              <a:buNone/>
              <a:tabLst>
                <a:tab pos="350838" algn="l"/>
              </a:tabLst>
            </a:pPr>
            <a:r>
              <a:rPr lang="en-US" sz="4000" dirty="0" err="1" smtClean="0"/>
              <a:t>Tujuan</a:t>
            </a:r>
            <a:r>
              <a:rPr lang="en-US" sz="4000" dirty="0" smtClean="0"/>
              <a:t> </a:t>
            </a:r>
            <a:r>
              <a:rPr lang="en-US" sz="4000" dirty="0" err="1" smtClean="0"/>
              <a:t>Serangan</a:t>
            </a:r>
            <a:r>
              <a:rPr lang="en-US" sz="4000" dirty="0" smtClean="0"/>
              <a:t> </a:t>
            </a:r>
            <a:r>
              <a:rPr lang="en-US" sz="4000" dirty="0" err="1" smtClean="0"/>
              <a:t>Umum</a:t>
            </a:r>
            <a:r>
              <a:rPr lang="en-US" sz="3200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1 </a:t>
            </a:r>
            <a:r>
              <a:rPr lang="en-US" b="1" i="1" dirty="0" err="1" smtClean="0">
                <a:solidFill>
                  <a:srgbClr val="FF0000"/>
                </a:solidFill>
              </a:rPr>
              <a:t>Maret</a:t>
            </a:r>
            <a:r>
              <a:rPr lang="en-US" b="1" i="1" dirty="0" smtClean="0">
                <a:solidFill>
                  <a:srgbClr val="FF0000"/>
                </a:solidFill>
              </a:rPr>
              <a:t> 1949.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990601"/>
            <a:ext cx="3429000" cy="571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50838" indent="-350838">
              <a:lnSpc>
                <a:spcPct val="80000"/>
              </a:lnSpc>
              <a:buFontTx/>
              <a:buNone/>
              <a:tabLst>
                <a:tab pos="350838" algn="l"/>
              </a:tabLst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50838" algn="l"/>
              </a:tabLst>
            </a:pPr>
            <a:r>
              <a:rPr lang="en-US" sz="2800" i="1" dirty="0" smtClean="0">
                <a:solidFill>
                  <a:srgbClr val="FF0000"/>
                </a:solidFill>
              </a:rPr>
              <a:t>b. </a:t>
            </a:r>
            <a:r>
              <a:rPr lang="en-US" sz="2800" i="1" dirty="0" err="1" smtClean="0">
                <a:solidFill>
                  <a:srgbClr val="FF0000"/>
                </a:solidFill>
              </a:rPr>
              <a:t>Ke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luar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marL="350838" indent="-350838">
              <a:lnSpc>
                <a:spcPct val="80000"/>
              </a:lnSpc>
              <a:buFontTx/>
              <a:buNone/>
              <a:tabLst>
                <a:tab pos="350838" algn="l"/>
              </a:tabLst>
            </a:pPr>
            <a:endParaRPr lang="en-US" sz="2800" dirty="0" smtClean="0"/>
          </a:p>
          <a:p>
            <a:pPr marL="363538" indent="-363538">
              <a:lnSpc>
                <a:spcPct val="80000"/>
              </a:lnSpc>
              <a:buFontTx/>
              <a:buNone/>
            </a:pPr>
            <a:r>
              <a:rPr lang="en-US" sz="2800" dirty="0" smtClean="0"/>
              <a:t>1)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r>
              <a:rPr lang="en-US" sz="2800" dirty="0" smtClean="0"/>
              <a:t>  </a:t>
            </a:r>
          </a:p>
          <a:p>
            <a:pPr marL="363538" indent="-363538">
              <a:lnSpc>
                <a:spcPct val="80000"/>
              </a:lnSpc>
              <a:buFontTx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internasional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TNI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</a:p>
          <a:p>
            <a:pPr marL="363538" indent="-363538">
              <a:lnSpc>
                <a:spcPct val="80000"/>
              </a:lnSpc>
              <a:buFontTx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mengadakan</a:t>
            </a:r>
            <a:r>
              <a:rPr lang="en-US" sz="2800" dirty="0" smtClean="0"/>
              <a:t> </a:t>
            </a:r>
            <a:r>
              <a:rPr lang="en-US" sz="2800" dirty="0" err="1" smtClean="0"/>
              <a:t>ofensif</a:t>
            </a:r>
            <a:r>
              <a:rPr lang="en-US" sz="2800" dirty="0" smtClean="0"/>
              <a:t>.</a:t>
            </a:r>
          </a:p>
          <a:p>
            <a:pPr marL="363538" indent="-363538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363538" indent="-363538">
              <a:lnSpc>
                <a:spcPct val="80000"/>
              </a:lnSpc>
              <a:buFontTx/>
              <a:buNone/>
            </a:pPr>
            <a:r>
              <a:rPr lang="en-US" sz="2800" dirty="0" smtClean="0"/>
              <a:t>2) </a:t>
            </a:r>
            <a:r>
              <a:rPr lang="en-US" sz="2800" dirty="0" err="1" smtClean="0"/>
              <a:t>Mematahkan</a:t>
            </a:r>
            <a:r>
              <a:rPr lang="en-US" sz="2800" dirty="0" smtClean="0"/>
              <a:t> moral </a:t>
            </a:r>
            <a:r>
              <a:rPr lang="en-US" sz="2800" dirty="0" err="1" smtClean="0"/>
              <a:t>pasukan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endParaRPr lang="en-US" sz="2800" dirty="0" smtClean="0"/>
          </a:p>
          <a:p>
            <a:pPr marL="363538" indent="-363538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9912032">
            <a:off x="1857510" y="655571"/>
            <a:ext cx="1964926" cy="6141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Brush Script MT" pitchFamily="66" charset="0"/>
              </a:rPr>
              <a:t>Catatan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Brush Script MT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7086600" cy="6553200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 1 </a:t>
            </a:r>
            <a:r>
              <a:rPr lang="en-US" dirty="0" err="1" smtClean="0"/>
              <a:t>Maret</a:t>
            </a:r>
            <a:r>
              <a:rPr lang="en-US" dirty="0" smtClean="0"/>
              <a:t> 1949 </a:t>
            </a:r>
            <a:r>
              <a:rPr lang="en-US" dirty="0" err="1" smtClean="0"/>
              <a:t>dan</a:t>
            </a:r>
            <a:r>
              <a:rPr lang="en-US" dirty="0" smtClean="0"/>
              <a:t> PDRI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TNI &amp; </a:t>
            </a:r>
            <a:r>
              <a:rPr lang="en-US" dirty="0" err="1" smtClean="0"/>
              <a:t>Pemerintahan</a:t>
            </a:r>
            <a:r>
              <a:rPr lang="en-US" dirty="0" smtClean="0"/>
              <a:t> RI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eksis</a:t>
            </a:r>
            <a:endParaRPr lang="en-US" dirty="0" smtClean="0"/>
          </a:p>
          <a:p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( </a:t>
            </a:r>
            <a:r>
              <a:rPr lang="en-US" i="1" dirty="0" err="1" smtClean="0">
                <a:solidFill>
                  <a:srgbClr val="FF0000"/>
                </a:solidFill>
              </a:rPr>
              <a:t>Mashall</a:t>
            </a:r>
            <a:r>
              <a:rPr lang="en-US" i="1" dirty="0" smtClean="0">
                <a:solidFill>
                  <a:srgbClr val="FF0000"/>
                </a:solidFill>
              </a:rPr>
              <a:t> Plan</a:t>
            </a:r>
            <a:r>
              <a:rPr lang="en-US" dirty="0" smtClean="0"/>
              <a:t> )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r>
              <a:rPr lang="en-US" dirty="0" err="1" smtClean="0"/>
              <a:t>Belanda</a:t>
            </a:r>
            <a:r>
              <a:rPr lang="en-US" dirty="0" smtClean="0"/>
              <a:t> – Indonesia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perundingan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866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Perjanjian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Roem-Royen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3429000" cy="5638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531813">
              <a:buFont typeface="Courier New" pitchFamily="49" charset="0"/>
              <a:buChar char="o"/>
            </a:pPr>
            <a:endParaRPr lang="en-US" dirty="0" smtClean="0"/>
          </a:p>
          <a:p>
            <a:pPr marL="531813">
              <a:buFont typeface="Courier New" pitchFamily="49" charset="0"/>
              <a:buChar char="o"/>
            </a:pPr>
            <a:r>
              <a:rPr lang="en-US" dirty="0" smtClean="0"/>
              <a:t>Usaha UNCI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 Indonesia-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Perundingan</a:t>
            </a:r>
            <a:r>
              <a:rPr lang="en-US" dirty="0" smtClean="0"/>
              <a:t> </a:t>
            </a:r>
            <a:r>
              <a:rPr lang="en-US" dirty="0" err="1" smtClean="0"/>
              <a:t>Roem-Royen</a:t>
            </a:r>
            <a:r>
              <a:rPr lang="en-US" dirty="0" smtClean="0"/>
              <a:t>.</a:t>
            </a:r>
          </a:p>
          <a:p>
            <a:pPr marL="531813">
              <a:buNone/>
            </a:pPr>
            <a:endParaRPr lang="en-US" dirty="0" smtClean="0"/>
          </a:p>
          <a:p>
            <a:pPr marL="531813">
              <a:buFont typeface="Courier New" pitchFamily="49" charset="0"/>
              <a:buChar char="o"/>
            </a:pPr>
            <a:r>
              <a:rPr lang="en-US" dirty="0" err="1" smtClean="0"/>
              <a:t>Delegasi</a:t>
            </a:r>
            <a:r>
              <a:rPr lang="en-US" dirty="0" smtClean="0"/>
              <a:t> RI : </a:t>
            </a:r>
            <a:r>
              <a:rPr lang="en-US" dirty="0" err="1" smtClean="0"/>
              <a:t>Mr.Moh.Roem</a:t>
            </a:r>
            <a:endParaRPr lang="en-US" dirty="0" smtClean="0"/>
          </a:p>
          <a:p>
            <a:pPr marL="531813">
              <a:buNone/>
            </a:pPr>
            <a:endParaRPr lang="en-US" dirty="0" smtClean="0"/>
          </a:p>
          <a:p>
            <a:pPr marL="531813">
              <a:buFont typeface="Courier New" pitchFamily="49" charset="0"/>
              <a:buChar char="o"/>
            </a:pPr>
            <a:r>
              <a:rPr lang="en-US" dirty="0" err="1" smtClean="0"/>
              <a:t>Delegasi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: </a:t>
            </a:r>
            <a:r>
              <a:rPr lang="en-US" dirty="0" err="1" smtClean="0"/>
              <a:t>J.H.Van</a:t>
            </a:r>
            <a:r>
              <a:rPr lang="en-US" dirty="0" smtClean="0"/>
              <a:t> </a:t>
            </a:r>
            <a:r>
              <a:rPr lang="en-US" dirty="0" err="1" smtClean="0"/>
              <a:t>Royen</a:t>
            </a:r>
            <a:r>
              <a:rPr lang="en-US" dirty="0" smtClean="0"/>
              <a:t>.</a:t>
            </a:r>
          </a:p>
          <a:p>
            <a:pPr marL="531813">
              <a:buFont typeface="Courier New" pitchFamily="49" charset="0"/>
              <a:buChar char="o"/>
            </a:pPr>
            <a:endParaRPr lang="en-US" dirty="0" smtClean="0"/>
          </a:p>
          <a:p>
            <a:pPr marL="531813">
              <a:buFont typeface="Courier New" pitchFamily="49" charset="0"/>
              <a:buChar char="o"/>
            </a:pPr>
            <a:endParaRPr lang="en-US" dirty="0" smtClean="0"/>
          </a:p>
          <a:p>
            <a:pPr marL="531813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066800"/>
            <a:ext cx="3429000" cy="563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Pemerintah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membebaskan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bersyarat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pimpinan2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Republik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Indonesia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tahanan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ditawan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 Des 1948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Perintah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penghentian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tembak-menembak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gerilya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Kesepakatan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mengadakan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Koferensi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Bundar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(KMB)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negeri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Belanda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1628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Rekam</a:t>
            </a:r>
            <a:r>
              <a:rPr lang="en-US" sz="40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40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Peristiwa</a:t>
            </a:r>
            <a:endParaRPr lang="en-US" sz="40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7162800" cy="51816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/>
              <a:t>1 </a:t>
            </a:r>
            <a:r>
              <a:rPr lang="en-US" dirty="0" err="1" smtClean="0"/>
              <a:t>JuLI</a:t>
            </a:r>
            <a:r>
              <a:rPr lang="en-US" dirty="0" smtClean="0"/>
              <a:t> 1949 </a:t>
            </a:r>
            <a:r>
              <a:rPr lang="en-US" dirty="0" err="1" smtClean="0"/>
              <a:t>scr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RI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Yogyakarta.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/>
              <a:t>10 </a:t>
            </a:r>
            <a:r>
              <a:rPr lang="en-US" dirty="0" err="1" smtClean="0"/>
              <a:t>Juli</a:t>
            </a:r>
            <a:r>
              <a:rPr lang="en-US" dirty="0" smtClean="0"/>
              <a:t> 1949 PB </a:t>
            </a:r>
            <a:r>
              <a:rPr lang="en-US" dirty="0" err="1" smtClean="0"/>
              <a:t>Jend</a:t>
            </a:r>
            <a:r>
              <a:rPr lang="en-US" dirty="0" smtClean="0"/>
              <a:t> </a:t>
            </a:r>
            <a:r>
              <a:rPr lang="en-US" dirty="0" err="1" smtClean="0"/>
              <a:t>Soedirman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Yogya</a:t>
            </a: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/>
              <a:t>13 </a:t>
            </a:r>
            <a:r>
              <a:rPr lang="en-US" dirty="0" err="1" smtClean="0"/>
              <a:t>Juli</a:t>
            </a:r>
            <a:r>
              <a:rPr lang="en-US" dirty="0" smtClean="0"/>
              <a:t> 1949 </a:t>
            </a:r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 smtClean="0"/>
              <a:t>kabinet</a:t>
            </a:r>
            <a:r>
              <a:rPr lang="en-US" dirty="0" smtClean="0"/>
              <a:t> 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mandat</a:t>
            </a:r>
            <a:r>
              <a:rPr lang="en-US" dirty="0" smtClean="0"/>
              <a:t> PDRI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wapres</a:t>
            </a:r>
            <a:r>
              <a:rPr lang="en-US" dirty="0" smtClean="0"/>
              <a:t> M. </a:t>
            </a:r>
            <a:r>
              <a:rPr lang="en-US" dirty="0" err="1" smtClean="0"/>
              <a:t>Hatta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mengangkat</a:t>
            </a:r>
            <a:r>
              <a:rPr lang="en-US" dirty="0" smtClean="0">
                <a:solidFill>
                  <a:srgbClr val="FF0000"/>
                </a:solidFill>
              </a:rPr>
              <a:t> Sri Sultan </a:t>
            </a:r>
            <a:r>
              <a:rPr lang="en-US" dirty="0" err="1" smtClean="0">
                <a:solidFill>
                  <a:srgbClr val="FF0000"/>
                </a:solidFill>
              </a:rPr>
              <a:t>Hamengkubuwono</a:t>
            </a:r>
            <a:r>
              <a:rPr lang="en-US" dirty="0" smtClean="0">
                <a:solidFill>
                  <a:srgbClr val="FF0000"/>
                </a:solidFill>
              </a:rPr>
              <a:t> IX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menteri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merangkap</a:t>
            </a:r>
            <a:r>
              <a:rPr lang="en-US" dirty="0" smtClean="0"/>
              <a:t> </a:t>
            </a:r>
            <a:r>
              <a:rPr lang="en-US" dirty="0" err="1" smtClean="0"/>
              <a:t>koordinator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Konferensi</a:t>
            </a:r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  <a:t> Inter Indonesia.</a:t>
            </a:r>
            <a:b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0"/>
            <a:ext cx="6553200" cy="5334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</a:rPr>
              <a:t>Negara-</a:t>
            </a:r>
            <a:r>
              <a:rPr lang="en-US" dirty="0" err="1" smtClean="0">
                <a:latin typeface="Comic Sans MS" pitchFamily="66" charset="0"/>
              </a:rPr>
              <a:t>negara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bagian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dibentuk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Belanda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merasa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bahwa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dukungan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diberikan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Belanda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upaya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menguasai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kembali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seluruh</a:t>
            </a:r>
            <a:r>
              <a:rPr lang="en-US" dirty="0" smtClean="0">
                <a:latin typeface="Comic Sans MS" pitchFamily="66" charset="0"/>
              </a:rPr>
              <a:t> Indonesia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politik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devide</a:t>
            </a:r>
            <a:r>
              <a:rPr lang="en-US" dirty="0" smtClean="0">
                <a:latin typeface="Comic Sans MS" pitchFamily="66" charset="0"/>
              </a:rPr>
              <a:t> et </a:t>
            </a:r>
            <a:r>
              <a:rPr lang="en-US" dirty="0" err="1" smtClean="0">
                <a:latin typeface="Comic Sans MS" pitchFamily="66" charset="0"/>
              </a:rPr>
              <a:t>impera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</a:rPr>
              <a:t>19 – 22 </a:t>
            </a:r>
            <a:r>
              <a:rPr lang="en-US" dirty="0" err="1" smtClean="0">
                <a:latin typeface="Comic Sans MS" pitchFamily="66" charset="0"/>
              </a:rPr>
              <a:t>Juli</a:t>
            </a:r>
            <a:r>
              <a:rPr lang="en-US" dirty="0" smtClean="0">
                <a:latin typeface="Comic Sans MS" pitchFamily="66" charset="0"/>
              </a:rPr>
              <a:t> 1949 Negara-</a:t>
            </a:r>
            <a:r>
              <a:rPr lang="en-US" dirty="0" err="1" smtClean="0">
                <a:latin typeface="Comic Sans MS" pitchFamily="66" charset="0"/>
              </a:rPr>
              <a:t>negara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diluar</a:t>
            </a:r>
            <a:r>
              <a:rPr lang="en-US" dirty="0" smtClean="0">
                <a:latin typeface="Comic Sans MS" pitchFamily="66" charset="0"/>
              </a:rPr>
              <a:t> RI </a:t>
            </a:r>
            <a:r>
              <a:rPr lang="en-US" dirty="0" err="1" smtClean="0">
                <a:latin typeface="Comic Sans MS" pitchFamily="66" charset="0"/>
              </a:rPr>
              <a:t>sepakat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mengadakan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konferensi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RI yang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Konferensi</a:t>
            </a:r>
            <a:r>
              <a:rPr lang="en-US" dirty="0" smtClean="0">
                <a:latin typeface="Comic Sans MS" pitchFamily="66" charset="0"/>
              </a:rPr>
              <a:t> Inter – Indonesia.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</a:rPr>
              <a:t>30 </a:t>
            </a:r>
            <a:r>
              <a:rPr lang="en-US" dirty="0" err="1" smtClean="0">
                <a:latin typeface="Comic Sans MS" pitchFamily="66" charset="0"/>
              </a:rPr>
              <a:t>Juli</a:t>
            </a:r>
            <a:r>
              <a:rPr lang="en-US" dirty="0" smtClean="0">
                <a:latin typeface="Comic Sans MS" pitchFamily="66" charset="0"/>
              </a:rPr>
              <a:t> 1949 </a:t>
            </a:r>
            <a:r>
              <a:rPr lang="en-US" dirty="0" err="1" smtClean="0">
                <a:latin typeface="Comic Sans MS" pitchFamily="66" charset="0"/>
              </a:rPr>
              <a:t>Konferensi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dilanjutkan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Jakarta </a:t>
            </a:r>
            <a:r>
              <a:rPr lang="en-US" dirty="0" err="1" smtClean="0">
                <a:latin typeface="Comic Sans MS" pitchFamily="66" charset="0"/>
              </a:rPr>
              <a:t>dipimpin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Moh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Hatta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menghasilkan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kesepakatan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menyelenggarakan</a:t>
            </a:r>
            <a:r>
              <a:rPr lang="en-US" dirty="0" smtClean="0">
                <a:latin typeface="Comic Sans MS" pitchFamily="66" charset="0"/>
              </a:rPr>
              <a:t> KMB   ( </a:t>
            </a:r>
            <a:r>
              <a:rPr lang="en-US" dirty="0" err="1" smtClean="0">
                <a:latin typeface="Comic Sans MS" pitchFamily="66" charset="0"/>
              </a:rPr>
              <a:t>Konferensi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Bundar</a:t>
            </a:r>
            <a:r>
              <a:rPr lang="en-US" dirty="0" smtClean="0">
                <a:latin typeface="Comic Sans MS" pitchFamily="66" charset="0"/>
              </a:rPr>
              <a:t> 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1371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dirty="0" smtClean="0"/>
              <a:t> </a:t>
            </a:r>
            <a:r>
              <a:rPr lang="en-US" dirty="0" err="1" smtClean="0"/>
              <a:t>Konferensi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Bundar</a:t>
            </a:r>
            <a:r>
              <a:rPr lang="en-US" dirty="0" smtClean="0"/>
              <a:t>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(KMB)</a:t>
            </a:r>
            <a:r>
              <a:rPr lang="en-US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  <a:t/>
            </a:r>
            <a:br>
              <a:rPr lang="en-US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</a:br>
            <a:r>
              <a:rPr lang="en-US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  <a:t/>
            </a:r>
            <a:br>
              <a:rPr lang="en-US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</a:br>
            <a:r>
              <a:rPr lang="en-US" sz="31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  <a:t/>
            </a:r>
            <a:br>
              <a:rPr lang="en-US" sz="31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</a:br>
            <a:endParaRPr lang="en-US" sz="31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3581400" cy="5105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Den Haag,         </a:t>
            </a:r>
            <a:r>
              <a:rPr lang="en-US" i="1" dirty="0" smtClean="0">
                <a:solidFill>
                  <a:srgbClr val="FF0000"/>
                </a:solidFill>
              </a:rPr>
              <a:t>23 </a:t>
            </a:r>
            <a:r>
              <a:rPr lang="en-US" i="1" dirty="0" err="1" smtClean="0">
                <a:solidFill>
                  <a:srgbClr val="FF0000"/>
                </a:solidFill>
              </a:rPr>
              <a:t>Agustus</a:t>
            </a:r>
            <a:r>
              <a:rPr lang="en-US" i="1" dirty="0" smtClean="0">
                <a:solidFill>
                  <a:srgbClr val="FF0000"/>
                </a:solidFill>
              </a:rPr>
              <a:t> – 2 </a:t>
            </a:r>
            <a:r>
              <a:rPr lang="en-US" i="1" dirty="0" err="1" smtClean="0">
                <a:solidFill>
                  <a:srgbClr val="FF0000"/>
                </a:solidFill>
              </a:rPr>
              <a:t>november</a:t>
            </a:r>
            <a:r>
              <a:rPr lang="en-US" i="1" dirty="0" smtClean="0">
                <a:solidFill>
                  <a:srgbClr val="FF0000"/>
                </a:solidFill>
              </a:rPr>
              <a:t> 1949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UNCI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penengahnya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63538" indent="-363538"/>
            <a:r>
              <a:rPr lang="en-US" dirty="0" err="1" smtClean="0"/>
              <a:t>Delegasi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Van </a:t>
            </a:r>
            <a:r>
              <a:rPr lang="en-US" dirty="0" err="1" smtClean="0"/>
              <a:t>Maarseven</a:t>
            </a:r>
            <a:endParaRPr lang="en-US" dirty="0" smtClean="0"/>
          </a:p>
          <a:p>
            <a:pPr marL="363538" indent="-363538">
              <a:buNone/>
            </a:pPr>
            <a:endParaRPr lang="en-US" dirty="0" smtClean="0"/>
          </a:p>
          <a:p>
            <a:pPr marL="363538" indent="-363538"/>
            <a:r>
              <a:rPr lang="en-US" dirty="0" err="1" smtClean="0"/>
              <a:t>Delegasi</a:t>
            </a:r>
            <a:r>
              <a:rPr lang="en-US" dirty="0" smtClean="0"/>
              <a:t> Indonesia </a:t>
            </a:r>
            <a:r>
              <a:rPr lang="en-US" dirty="0" err="1" smtClean="0"/>
              <a:t>Moh</a:t>
            </a:r>
            <a:r>
              <a:rPr lang="en-US" dirty="0" smtClean="0"/>
              <a:t>. </a:t>
            </a:r>
            <a:r>
              <a:rPr lang="en-US" dirty="0" err="1" smtClean="0"/>
              <a:t>Hatta</a:t>
            </a:r>
            <a:endParaRPr lang="en-US" dirty="0" smtClean="0"/>
          </a:p>
          <a:p>
            <a:pPr marL="363538" indent="-363538">
              <a:buNone/>
            </a:pPr>
            <a:endParaRPr lang="en-US" dirty="0" smtClean="0"/>
          </a:p>
          <a:p>
            <a:pPr marL="363538" indent="-363538"/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konferensi</a:t>
            </a:r>
            <a:r>
              <a:rPr lang="en-US" dirty="0" smtClean="0"/>
              <a:t> William Dress  ( PM </a:t>
            </a:r>
            <a:r>
              <a:rPr lang="en-US" dirty="0" err="1" smtClean="0"/>
              <a:t>Belanda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6" name="Picture 2" descr="C:\Documents and Settings\Administrator\My Documents\Downloads\Round_Table_Confer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00200"/>
            <a:ext cx="3505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5200" y="2438400"/>
            <a:ext cx="35052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/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>Perjuangan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>Mempertahankan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>Kemerdekaan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  <a:t/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ras Demi ITC" pitchFamily="34" charset="0"/>
                <a:ea typeface="+mn-ea"/>
                <a:cs typeface="+mn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81000"/>
            <a:ext cx="2590800" cy="812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Kemenangan</a:t>
            </a:r>
            <a:r>
              <a:rPr lang="en-US" dirty="0" smtClean="0">
                <a:latin typeface="Eras Demi ITC" pitchFamily="34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Sekutu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atas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Jepang</a:t>
            </a:r>
            <a:endParaRPr lang="en-US" dirty="0" smtClean="0">
              <a:latin typeface="Eras Demi ITC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Pada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perang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Dunia</a:t>
            </a:r>
            <a:r>
              <a:rPr lang="en-US" dirty="0" smtClean="0">
                <a:latin typeface="Eras Demi ITC" pitchFamily="34" charset="0"/>
              </a:rPr>
              <a:t> II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1524000"/>
            <a:ext cx="4267200" cy="6324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Belanda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Berusaha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menguasai</a:t>
            </a:r>
            <a:endParaRPr lang="en-US" dirty="0" smtClean="0">
              <a:latin typeface="Eras Demi ITC" pitchFamily="34" charset="0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Kembali</a:t>
            </a:r>
            <a:r>
              <a:rPr lang="en-US" dirty="0" smtClean="0">
                <a:latin typeface="Eras Demi ITC" pitchFamily="34" charset="0"/>
              </a:rPr>
              <a:t> Indonesia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828800" y="4419600"/>
            <a:ext cx="3733800" cy="2059025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en-US" dirty="0" smtClean="0">
              <a:latin typeface="Comic Sans MS" pitchFamily="66" charset="0"/>
              <a:sym typeface="Wingdings" pitchFamily="2" charset="2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Pertempuran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5 hr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di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Semarang</a:t>
            </a: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Pert. Surabaya 10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Nop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. 1945</a:t>
            </a: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Palagan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Ambarawa</a:t>
            </a:r>
            <a:endParaRPr lang="en-US" dirty="0">
              <a:latin typeface="Comic Sans MS" pitchFamily="66" charset="0"/>
              <a:sym typeface="Wingdings" pitchFamily="2" charset="2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Bandung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Lautan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Api</a:t>
            </a:r>
            <a:endParaRPr lang="en-US" dirty="0">
              <a:latin typeface="Comic Sans MS" pitchFamily="66" charset="0"/>
              <a:sym typeface="Wingdings" pitchFamily="2" charset="2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Peristiwa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Medan Area</a:t>
            </a: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Peristiwa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Merah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Putih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di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Biak</a:t>
            </a:r>
          </a:p>
          <a:p>
            <a:pPr>
              <a:lnSpc>
                <a:spcPct val="45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en-US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562600" y="4419601"/>
            <a:ext cx="3429000" cy="20313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b="1" dirty="0" smtClean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 smtClean="0">
                <a:latin typeface="Papyrus" pitchFamily="66" charset="0"/>
                <a:sym typeface="Wingdings" pitchFamily="2" charset="2"/>
              </a:rPr>
              <a:t>Pertemuan</a:t>
            </a:r>
            <a:r>
              <a:rPr lang="en-US" b="1" dirty="0" smtClean="0">
                <a:latin typeface="Papyrus" pitchFamily="66" charset="0"/>
                <a:sym typeface="Wingdings" pitchFamily="2" charset="2"/>
              </a:rPr>
              <a:t> </a:t>
            </a:r>
            <a:r>
              <a:rPr lang="en-US" b="1" dirty="0" err="1">
                <a:latin typeface="Papyrus" pitchFamily="66" charset="0"/>
                <a:sym typeface="Wingdings" pitchFamily="2" charset="2"/>
              </a:rPr>
              <a:t>Hooge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Papyrus" pitchFamily="66" charset="0"/>
                <a:sym typeface="Wingdings" pitchFamily="2" charset="2"/>
              </a:rPr>
              <a:t>Veluwe</a:t>
            </a:r>
            <a:endParaRPr lang="en-US" b="1" dirty="0">
              <a:latin typeface="Papyrus" pitchFamily="66" charset="0"/>
              <a:sym typeface="Wingdings" pitchFamily="2" charset="2"/>
            </a:endParaRPr>
          </a:p>
          <a:p>
            <a:pPr>
              <a:buBlip>
                <a:blip r:embed="rId2"/>
              </a:buBlip>
            </a:pPr>
            <a:r>
              <a:rPr lang="en-US" b="1" dirty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>
                <a:latin typeface="Papyrus" pitchFamily="66" charset="0"/>
                <a:sym typeface="Wingdings" pitchFamily="2" charset="2"/>
              </a:rPr>
              <a:t>Perundingan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 </a:t>
            </a:r>
            <a:r>
              <a:rPr lang="en-US" b="1" dirty="0" err="1">
                <a:latin typeface="Papyrus" pitchFamily="66" charset="0"/>
                <a:sym typeface="Wingdings" pitchFamily="2" charset="2"/>
              </a:rPr>
              <a:t>Linggajati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        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 smtClean="0">
                <a:latin typeface="Papyrus" pitchFamily="66" charset="0"/>
                <a:sym typeface="Wingdings" pitchFamily="2" charset="2"/>
              </a:rPr>
              <a:t>Konferensi</a:t>
            </a:r>
            <a:r>
              <a:rPr lang="en-US" b="1" dirty="0" smtClean="0">
                <a:latin typeface="Papyrus" pitchFamily="66" charset="0"/>
                <a:sym typeface="Wingdings" pitchFamily="2" charset="2"/>
              </a:rPr>
              <a:t> Inter 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Indonesia</a:t>
            </a:r>
          </a:p>
          <a:p>
            <a:pPr>
              <a:buBlip>
                <a:blip r:embed="rId2"/>
              </a:buBlip>
            </a:pPr>
            <a:r>
              <a:rPr lang="en-US" b="1" dirty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>
                <a:latin typeface="Papyrus" pitchFamily="66" charset="0"/>
                <a:sym typeface="Wingdings" pitchFamily="2" charset="2"/>
              </a:rPr>
              <a:t>Pembentukan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 KTN               </a:t>
            </a:r>
          </a:p>
          <a:p>
            <a:pPr>
              <a:buBlip>
                <a:blip r:embed="rId2"/>
              </a:buBlip>
            </a:pPr>
            <a:r>
              <a:rPr lang="en-US" b="1" dirty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>
                <a:latin typeface="Papyrus" pitchFamily="66" charset="0"/>
                <a:sym typeface="Wingdings" pitchFamily="2" charset="2"/>
              </a:rPr>
              <a:t>Perundingan</a:t>
            </a:r>
            <a:r>
              <a:rPr lang="en-US" b="1" dirty="0">
                <a:latin typeface="Papyrus" pitchFamily="66" charset="0"/>
                <a:sym typeface="Wingdings" pitchFamily="2" charset="2"/>
              </a:rPr>
              <a:t> Renville</a:t>
            </a:r>
          </a:p>
          <a:p>
            <a:pPr>
              <a:buBlip>
                <a:blip r:embed="rId2"/>
              </a:buBlip>
            </a:pPr>
            <a:r>
              <a:rPr lang="en-US" b="1" dirty="0">
                <a:latin typeface="Papyrus" pitchFamily="66" charset="0"/>
                <a:sym typeface="Wingdings" pitchFamily="2" charset="2"/>
              </a:rPr>
              <a:t>  </a:t>
            </a:r>
            <a:r>
              <a:rPr lang="en-US" b="1" dirty="0" err="1" smtClean="0">
                <a:latin typeface="Papyrus" pitchFamily="66" charset="0"/>
                <a:sym typeface="Wingdings" pitchFamily="2" charset="2"/>
              </a:rPr>
              <a:t>Roem-Royen</a:t>
            </a:r>
            <a:endParaRPr lang="en-US" b="1" dirty="0" smtClean="0">
              <a:latin typeface="Papyrus" pitchFamily="66" charset="0"/>
              <a:sym typeface="Wingdings" pitchFamily="2" charset="2"/>
            </a:endParaRPr>
          </a:p>
          <a:p>
            <a:pPr>
              <a:buBlip>
                <a:blip r:embed="rId2"/>
              </a:buBlip>
            </a:pPr>
            <a:r>
              <a:rPr lang="en-US" b="1" dirty="0" smtClean="0">
                <a:latin typeface="Papyrus" pitchFamily="66" charset="0"/>
                <a:sym typeface="Wingdings" pitchFamily="2" charset="2"/>
              </a:rPr>
              <a:t>  KMB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7400" y="3810000"/>
            <a:ext cx="198120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sz="2000" dirty="0">
                <a:latin typeface="Eras Demi ITC" pitchFamily="34" charset="0"/>
              </a:rPr>
              <a:t>Non </a:t>
            </a:r>
            <a:r>
              <a:rPr lang="en-US" sz="2000" dirty="0" err="1">
                <a:latin typeface="Eras Demi ITC" pitchFamily="34" charset="0"/>
              </a:rPr>
              <a:t>Fisik</a:t>
            </a:r>
            <a:endParaRPr lang="en-US" sz="2000" dirty="0">
              <a:latin typeface="Eras Demi ITC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667000" y="3810000"/>
            <a:ext cx="175260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sz="2000" dirty="0" err="1">
                <a:latin typeface="Eras Demi ITC" pitchFamily="34" charset="0"/>
              </a:rPr>
              <a:t>Fisik</a:t>
            </a:r>
            <a:endParaRPr lang="en-US" sz="2000" dirty="0">
              <a:latin typeface="Eras Demi ITC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657600" y="35814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 rot="5400000">
            <a:off x="3486150" y="363855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896100" y="3619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" idx="2"/>
          </p:cNvCxnSpPr>
          <p:nvPr/>
        </p:nvCxnSpPr>
        <p:spPr>
          <a:xfrm rot="5400000" flipH="1" flipV="1">
            <a:off x="51816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rot="5400000">
            <a:off x="5116841" y="2297440"/>
            <a:ext cx="2819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96000" y="381000"/>
            <a:ext cx="21336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dirty="0" err="1" smtClean="0">
                <a:latin typeface="Eras Demi ITC" pitchFamily="34" charset="0"/>
              </a:rPr>
              <a:t>Proklamasi</a:t>
            </a:r>
            <a:r>
              <a:rPr lang="en-US" dirty="0" smtClean="0">
                <a:latin typeface="Eras Demi ITC" pitchFamily="34" charset="0"/>
              </a:rPr>
              <a:t> </a:t>
            </a:r>
            <a:r>
              <a:rPr lang="en-US" dirty="0" err="1" smtClean="0">
                <a:latin typeface="Eras Demi ITC" pitchFamily="34" charset="0"/>
              </a:rPr>
              <a:t>Kemerdekaan</a:t>
            </a:r>
            <a:r>
              <a:rPr lang="en-US" dirty="0" smtClean="0">
                <a:latin typeface="Eras Demi ITC" pitchFamily="34" charset="0"/>
              </a:rPr>
              <a:t> Indonesia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48200" y="7620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915694" y="1104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KMB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7162800" cy="5257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algn="just"/>
            <a:endParaRPr lang="en-US" sz="3400" dirty="0" smtClean="0"/>
          </a:p>
          <a:p>
            <a:pPr algn="just"/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mengakui</a:t>
            </a:r>
            <a:r>
              <a:rPr lang="en-US" sz="3400" dirty="0" smtClean="0"/>
              <a:t> RIS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negara</a:t>
            </a:r>
            <a:r>
              <a:rPr lang="en-US" sz="3400" dirty="0" smtClean="0"/>
              <a:t> </a:t>
            </a:r>
            <a:r>
              <a:rPr lang="en-US" sz="3400" dirty="0" err="1" smtClean="0"/>
              <a:t>yg</a:t>
            </a:r>
            <a:r>
              <a:rPr lang="en-US" sz="3400" dirty="0" smtClean="0"/>
              <a:t> </a:t>
            </a:r>
            <a:r>
              <a:rPr lang="en-US" sz="3400" dirty="0" err="1" smtClean="0"/>
              <a:t>merdeka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 </a:t>
            </a:r>
            <a:r>
              <a:rPr lang="en-US" sz="3400" dirty="0" err="1" smtClean="0"/>
              <a:t>berdaulat</a:t>
            </a:r>
            <a:r>
              <a:rPr lang="en-US" sz="3400" dirty="0" smtClean="0"/>
              <a:t>.</a:t>
            </a:r>
          </a:p>
          <a:p>
            <a:pPr algn="just">
              <a:buNone/>
            </a:pPr>
            <a:endParaRPr lang="en-US" sz="3400" dirty="0" smtClean="0"/>
          </a:p>
          <a:p>
            <a:pPr algn="just"/>
            <a:r>
              <a:rPr lang="en-US" sz="3400" dirty="0" smtClean="0"/>
              <a:t>Status </a:t>
            </a:r>
            <a:r>
              <a:rPr lang="en-US" sz="3400" dirty="0" err="1" smtClean="0"/>
              <a:t>Irian</a:t>
            </a:r>
            <a:r>
              <a:rPr lang="en-US" sz="3400" dirty="0" smtClean="0"/>
              <a:t> Barat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dibicarakan</a:t>
            </a:r>
            <a:r>
              <a:rPr lang="en-US" sz="3400" dirty="0" smtClean="0"/>
              <a:t> </a:t>
            </a:r>
            <a:r>
              <a:rPr lang="en-US" sz="3400" dirty="0" err="1" smtClean="0"/>
              <a:t>satu</a:t>
            </a:r>
            <a:r>
              <a:rPr lang="en-US" sz="3400" dirty="0" smtClean="0"/>
              <a:t> </a:t>
            </a:r>
            <a:r>
              <a:rPr lang="en-US" sz="3400" dirty="0" err="1" smtClean="0"/>
              <a:t>tahun</a:t>
            </a:r>
            <a:r>
              <a:rPr lang="en-US" sz="3400" dirty="0" smtClean="0"/>
              <a:t> </a:t>
            </a:r>
            <a:r>
              <a:rPr lang="en-US" sz="3400" dirty="0" err="1" smtClean="0"/>
              <a:t>setelah</a:t>
            </a:r>
            <a:r>
              <a:rPr lang="en-US" sz="3400" dirty="0" smtClean="0"/>
              <a:t> </a:t>
            </a:r>
            <a:r>
              <a:rPr lang="en-US" sz="3400" dirty="0" err="1" smtClean="0"/>
              <a:t>penyerahan</a:t>
            </a:r>
            <a:r>
              <a:rPr lang="en-US" sz="3400" dirty="0" smtClean="0"/>
              <a:t> </a:t>
            </a:r>
            <a:r>
              <a:rPr lang="en-US" sz="3400" dirty="0" err="1" smtClean="0"/>
              <a:t>kedaulatan</a:t>
            </a:r>
            <a:r>
              <a:rPr lang="en-US" sz="3400" dirty="0" smtClean="0"/>
              <a:t>.</a:t>
            </a:r>
          </a:p>
          <a:p>
            <a:pPr algn="just">
              <a:buNone/>
            </a:pPr>
            <a:endParaRPr lang="en-US" sz="3400" dirty="0" smtClean="0"/>
          </a:p>
          <a:p>
            <a:pPr algn="just"/>
            <a:r>
              <a:rPr lang="en-US" sz="3400" dirty="0" smtClean="0"/>
              <a:t>RIS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Negeri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disatukan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Uni</a:t>
            </a:r>
            <a:r>
              <a:rPr lang="en-US" sz="3400" dirty="0" smtClean="0"/>
              <a:t> Indonesia-</a:t>
            </a:r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yg</a:t>
            </a:r>
            <a:r>
              <a:rPr lang="en-US" sz="3400" dirty="0" smtClean="0"/>
              <a:t> </a:t>
            </a:r>
            <a:r>
              <a:rPr lang="en-US" sz="3400" dirty="0" err="1" smtClean="0"/>
              <a:t>diketuai</a:t>
            </a:r>
            <a:r>
              <a:rPr lang="en-US" sz="3400" dirty="0" smtClean="0"/>
              <a:t> </a:t>
            </a:r>
            <a:r>
              <a:rPr lang="en-US" sz="3400" dirty="0" err="1" smtClean="0"/>
              <a:t>oleh</a:t>
            </a:r>
            <a:r>
              <a:rPr lang="en-US" sz="3400" dirty="0" smtClean="0"/>
              <a:t> </a:t>
            </a:r>
            <a:r>
              <a:rPr lang="en-US" sz="3400" dirty="0" err="1" smtClean="0"/>
              <a:t>Ratu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.</a:t>
            </a:r>
          </a:p>
          <a:p>
            <a:pPr algn="just">
              <a:buNone/>
            </a:pPr>
            <a:endParaRPr lang="en-US" sz="3400" dirty="0" smtClean="0"/>
          </a:p>
          <a:p>
            <a:pPr algn="just"/>
            <a:r>
              <a:rPr lang="en-US" sz="3400" dirty="0" smtClean="0"/>
              <a:t>RIS </a:t>
            </a:r>
            <a:r>
              <a:rPr lang="en-US" sz="3400" dirty="0" err="1" smtClean="0"/>
              <a:t>mengendalikan</a:t>
            </a:r>
            <a:r>
              <a:rPr lang="en-US" sz="3400" dirty="0" smtClean="0"/>
              <a:t> </a:t>
            </a:r>
            <a:r>
              <a:rPr lang="en-US" sz="3400" dirty="0" err="1" smtClean="0"/>
              <a:t>hak</a:t>
            </a:r>
            <a:r>
              <a:rPr lang="en-US" sz="3400" dirty="0" smtClean="0"/>
              <a:t> </a:t>
            </a:r>
            <a:r>
              <a:rPr lang="en-US" sz="3400" dirty="0" err="1" smtClean="0"/>
              <a:t>milik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memberikan</a:t>
            </a:r>
            <a:r>
              <a:rPr lang="en-US" sz="3400" dirty="0" smtClean="0"/>
              <a:t> </a:t>
            </a:r>
            <a:r>
              <a:rPr lang="en-US" sz="3400" dirty="0" err="1" smtClean="0"/>
              <a:t>hak</a:t>
            </a:r>
            <a:r>
              <a:rPr lang="en-US" sz="3400" dirty="0" smtClean="0"/>
              <a:t> </a:t>
            </a:r>
            <a:r>
              <a:rPr lang="en-US" sz="3400" dirty="0" err="1" smtClean="0"/>
              <a:t>konsesi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izin</a:t>
            </a:r>
            <a:r>
              <a:rPr lang="en-US" sz="3400" dirty="0" smtClean="0"/>
              <a:t> </a:t>
            </a:r>
            <a:r>
              <a:rPr lang="en-US" sz="3400" dirty="0" err="1" smtClean="0"/>
              <a:t>baru</a:t>
            </a:r>
            <a:r>
              <a:rPr lang="en-US" sz="3400" dirty="0" smtClean="0"/>
              <a:t> </a:t>
            </a:r>
            <a:r>
              <a:rPr lang="en-US" sz="3400" dirty="0" err="1" smtClean="0"/>
              <a:t>bagi</a:t>
            </a:r>
            <a:r>
              <a:rPr lang="en-US" sz="3400" dirty="0" smtClean="0"/>
              <a:t> </a:t>
            </a:r>
            <a:r>
              <a:rPr lang="en-US" sz="3400" dirty="0" err="1" smtClean="0"/>
              <a:t>perusahaan-perusahaan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.</a:t>
            </a:r>
          </a:p>
          <a:p>
            <a:pPr algn="just">
              <a:buNone/>
            </a:pPr>
            <a:endParaRPr lang="en-US" sz="3400" dirty="0" smtClean="0"/>
          </a:p>
          <a:p>
            <a:pPr algn="just"/>
            <a:r>
              <a:rPr lang="en-US" sz="3400" dirty="0" smtClean="0"/>
              <a:t>RIS </a:t>
            </a:r>
            <a:r>
              <a:rPr lang="en-US" sz="3400" dirty="0" err="1" smtClean="0"/>
              <a:t>harus</a:t>
            </a:r>
            <a:r>
              <a:rPr lang="en-US" sz="3400" dirty="0" smtClean="0"/>
              <a:t> </a:t>
            </a:r>
            <a:r>
              <a:rPr lang="en-US" sz="3400" dirty="0" err="1" smtClean="0"/>
              <a:t>mengganti</a:t>
            </a:r>
            <a:r>
              <a:rPr lang="en-US" sz="3400" dirty="0" smtClean="0"/>
              <a:t> </a:t>
            </a:r>
            <a:r>
              <a:rPr lang="en-US" sz="3400" dirty="0" err="1" smtClean="0"/>
              <a:t>biaya</a:t>
            </a:r>
            <a:r>
              <a:rPr lang="en-US" sz="3400" dirty="0" smtClean="0"/>
              <a:t> </a:t>
            </a:r>
            <a:r>
              <a:rPr lang="en-US" sz="3400" dirty="0" err="1" smtClean="0"/>
              <a:t>Belanda</a:t>
            </a:r>
            <a:r>
              <a:rPr lang="en-US" sz="3400" dirty="0" smtClean="0"/>
              <a:t> </a:t>
            </a:r>
            <a:r>
              <a:rPr lang="en-US" sz="3400" dirty="0" err="1" smtClean="0"/>
              <a:t>selama</a:t>
            </a:r>
            <a:r>
              <a:rPr lang="en-US" sz="3400" dirty="0" smtClean="0"/>
              <a:t> </a:t>
            </a:r>
            <a:r>
              <a:rPr lang="en-US" sz="3400" dirty="0" err="1" smtClean="0"/>
              <a:t>berada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Indonesia </a:t>
            </a:r>
            <a:r>
              <a:rPr lang="en-US" sz="3400" dirty="0" err="1" smtClean="0"/>
              <a:t>sebesar</a:t>
            </a:r>
            <a:r>
              <a:rPr lang="en-US" sz="3400" dirty="0" smtClean="0"/>
              <a:t> 4,418 </a:t>
            </a:r>
            <a:r>
              <a:rPr lang="en-US" sz="3400" dirty="0" err="1" smtClean="0"/>
              <a:t>miliar</a:t>
            </a:r>
            <a:r>
              <a:rPr lang="en-US" sz="3400" dirty="0" smtClean="0"/>
              <a:t> gulden.</a:t>
            </a:r>
          </a:p>
          <a:p>
            <a:endParaRPr lang="en-US" dirty="0"/>
          </a:p>
        </p:txBody>
      </p:sp>
      <p:pic>
        <p:nvPicPr>
          <p:cNvPr id="4" name="Picture 7" descr="Bat-01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6858000" cy="5791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KMB</a:t>
            </a:r>
            <a:r>
              <a:rPr lang="en-US" i="1" dirty="0" smtClean="0">
                <a:solidFill>
                  <a:srgbClr val="FF0000"/>
                </a:solidFill>
              </a:rPr>
              <a:t> (ISINYA?)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PERUNDINGAN RENVILLE </a:t>
            </a:r>
            <a:r>
              <a:rPr lang="en-US" i="1" dirty="0" smtClean="0">
                <a:solidFill>
                  <a:srgbClr val="FF0000"/>
                </a:solidFill>
              </a:rPr>
              <a:t>(ISINYA?)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PERUNDINGAN ROEM ROYEN</a:t>
            </a:r>
            <a:r>
              <a:rPr lang="en-US" i="1" dirty="0" smtClean="0">
                <a:solidFill>
                  <a:srgbClr val="FF0000"/>
                </a:solidFill>
              </a:rPr>
              <a:t> (ISINYA?)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KTN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PRESIDEN, WAPRES DAN SEJUMLAH MENTERI DITAWAN BELANDA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AGRESI MILITER BELANDA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PERJANJIAN LINGGARJATI  </a:t>
            </a:r>
            <a:r>
              <a:rPr lang="en-US" i="1" dirty="0" smtClean="0">
                <a:solidFill>
                  <a:srgbClr val="FF0000"/>
                </a:solidFill>
              </a:rPr>
              <a:t>(ISINYA?)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AGRESI MILITER BELANDA II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SERANGAN UMUM I MARET DI YOGYAKARTA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KONVERENSI INTERN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7010400" cy="5638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PERJANJIAN LINGGARJATI </a:t>
            </a:r>
            <a:r>
              <a:rPr lang="en-US" i="1" dirty="0" smtClean="0">
                <a:solidFill>
                  <a:srgbClr val="FF0000"/>
                </a:solidFill>
              </a:rPr>
              <a:t>(ISINYA 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AGRESI BELANDA I    DI SUMATERA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KTN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RENVILLE </a:t>
            </a:r>
            <a:r>
              <a:rPr lang="en-US" i="1" dirty="0" smtClean="0">
                <a:solidFill>
                  <a:srgbClr val="FF0000"/>
                </a:solidFill>
              </a:rPr>
              <a:t>(ISINYA 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AGRESI BELANDA II </a:t>
            </a:r>
            <a:r>
              <a:rPr lang="en-US" smtClean="0"/>
              <a:t>DI YOGYA xi 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PRESIDEN, WAPRES DAN SEJUMLAH MENTERI DITAWAN BELANDA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ROEM ROYEN </a:t>
            </a:r>
            <a:r>
              <a:rPr lang="en-US" i="1" dirty="0" smtClean="0">
                <a:solidFill>
                  <a:srgbClr val="FF0000"/>
                </a:solidFill>
              </a:rPr>
              <a:t>(ISINYA 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SERANGAN UMUM I MARET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KONVERENSI INTERN INDONESIA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KMB </a:t>
            </a:r>
            <a:r>
              <a:rPr lang="en-US" i="1" dirty="0" smtClean="0">
                <a:solidFill>
                  <a:srgbClr val="FF0000"/>
                </a:solidFill>
              </a:rPr>
              <a:t>(ISINYA ?)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Sumber Belajar </a:t>
            </a:r>
            <a:endParaRPr lang="en-US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67818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524000"/>
            <a:ext cx="6553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I Wayan Badrika, Sejarah untuk SMA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JILID 2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kelas XI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PROGRAM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IP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A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, Erlangga,  Jakarta 2006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 Titling MT" pitchFamily="18" charset="0"/>
              <a:ea typeface="+mn-ea"/>
              <a:cs typeface="+mn-cs"/>
            </a:endParaRP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 Titling MT" pitchFamily="18" charset="0"/>
              <a:ea typeface="+mn-ea"/>
              <a:cs typeface="+mn-cs"/>
            </a:endParaRP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BUKU SISWA SEJARAH INDONESIA KURIKULUM 2013 EDISI REVISI</a:t>
            </a: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 smtClean="0">
                <a:latin typeface="Perpetua Titling MT" pitchFamily="18" charset="0"/>
              </a:rPr>
              <a:t>BUKU GURU SEJARAH INDONESIA KURIKULUM 2013 KELAS XI</a:t>
            </a: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 Titling MT" pitchFamily="18" charset="0"/>
                <a:ea typeface="+mn-ea"/>
                <a:cs typeface="+mn-cs"/>
              </a:rPr>
              <a:t>Google image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 Titling MT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 Titling MT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81000"/>
            <a:ext cx="6781800" cy="62484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b="1" u="sng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YOSEF ARIF GUNAWAN, </a:t>
            </a:r>
            <a:r>
              <a:rPr lang="en-US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S.Sos</a:t>
            </a:r>
            <a:endParaRPr lang="en-US" dirty="0" smtClean="0"/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SMA KRISTEN IMMANUEL PONTIANAK</a:t>
            </a:r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2012</a:t>
            </a: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SMART, WISE And ACCOUNTABLE</a:t>
            </a:r>
          </a:p>
          <a:p>
            <a:pPr algn="ctr">
              <a:buNone/>
            </a:pPr>
            <a:endParaRPr lang="en-US" sz="2000" b="1" dirty="0">
              <a:latin typeface="Copperplate Gothic Light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95400"/>
            <a:ext cx="228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133600" y="228600"/>
            <a:ext cx="6781800" cy="472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81000"/>
            <a:ext cx="6705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Sekian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, </a:t>
            </a:r>
          </a:p>
          <a:p>
            <a:endParaRPr 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  <a:p>
            <a:pPr>
              <a:tabLst>
                <a:tab pos="120650" algn="l"/>
              </a:tabLst>
            </a:pP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terimakasih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atas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perhatiannya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</a:p>
          <a:p>
            <a:endParaRPr 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  <a:p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Tuhan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memberkati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….</a:t>
            </a:r>
            <a:endParaRPr 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162800" cy="11430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70866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0" y="2438400"/>
            <a:ext cx="7162800" cy="2133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PERLAWANAN DI BERBAGAI DAERAH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(PERJUANGAN FISIK)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57200"/>
            <a:ext cx="6781800" cy="6019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Jepang</a:t>
            </a:r>
            <a:r>
              <a:rPr lang="en-US" sz="2800" dirty="0" smtClean="0"/>
              <a:t> </a:t>
            </a:r>
            <a:r>
              <a:rPr lang="en-US" sz="2800" dirty="0" err="1" smtClean="0"/>
              <a:t>Menyerah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Sekutu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15 </a:t>
            </a:r>
            <a:r>
              <a:rPr lang="en-US" sz="2800" dirty="0" err="1" smtClean="0"/>
              <a:t>Agst</a:t>
            </a:r>
            <a:r>
              <a:rPr lang="en-US" sz="2800" dirty="0" smtClean="0"/>
              <a:t> 1945. </a:t>
            </a:r>
            <a:r>
              <a:rPr lang="en-US" sz="2800" dirty="0" err="1" smtClean="0"/>
              <a:t>Mendengar</a:t>
            </a:r>
            <a:r>
              <a:rPr lang="en-US" sz="2800" dirty="0" smtClean="0"/>
              <a:t> </a:t>
            </a:r>
            <a:r>
              <a:rPr lang="en-US" sz="2800" dirty="0" err="1" smtClean="0"/>
              <a:t>berita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golongan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</a:t>
            </a:r>
            <a:r>
              <a:rPr lang="en-US" sz="2800" dirty="0" smtClean="0"/>
              <a:t> (</a:t>
            </a:r>
            <a:r>
              <a:rPr lang="en-US" sz="2800" dirty="0" err="1" smtClean="0"/>
              <a:t>Sukarni</a:t>
            </a:r>
            <a:r>
              <a:rPr lang="en-US" sz="2800" dirty="0" smtClean="0"/>
              <a:t>, BM </a:t>
            </a:r>
            <a:r>
              <a:rPr lang="en-US" sz="2800" dirty="0" err="1" smtClean="0"/>
              <a:t>Diah</a:t>
            </a:r>
            <a:r>
              <a:rPr lang="en-US" sz="2800" dirty="0" smtClean="0"/>
              <a:t> ) </a:t>
            </a:r>
            <a:r>
              <a:rPr lang="en-US" sz="2800" dirty="0" err="1" smtClean="0"/>
              <a:t>menghadap</a:t>
            </a:r>
            <a:r>
              <a:rPr lang="en-US" sz="2800" dirty="0" smtClean="0"/>
              <a:t> </a:t>
            </a:r>
            <a:r>
              <a:rPr lang="en-US" sz="2800" dirty="0" err="1" smtClean="0"/>
              <a:t>Golongan</a:t>
            </a:r>
            <a:r>
              <a:rPr lang="en-US" sz="2800" dirty="0" smtClean="0"/>
              <a:t> </a:t>
            </a:r>
            <a:r>
              <a:rPr lang="en-US" sz="2800" dirty="0" err="1" smtClean="0"/>
              <a:t>Tua</a:t>
            </a:r>
            <a:r>
              <a:rPr lang="en-US" sz="2800" dirty="0" smtClean="0"/>
              <a:t> agar </a:t>
            </a:r>
            <a:r>
              <a:rPr lang="en-US" sz="2800" dirty="0" err="1" smtClean="0"/>
              <a:t>segera</a:t>
            </a:r>
            <a:r>
              <a:rPr lang="en-US" sz="2800" dirty="0" smtClean="0"/>
              <a:t> </a:t>
            </a:r>
            <a:r>
              <a:rPr lang="en-US" sz="2800" dirty="0" err="1" smtClean="0"/>
              <a:t>diproklamasikan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kemerdekaan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Golongan</a:t>
            </a:r>
            <a:r>
              <a:rPr lang="en-US" sz="2800" dirty="0" smtClean="0"/>
              <a:t> </a:t>
            </a:r>
            <a:r>
              <a:rPr lang="en-US" sz="2800" dirty="0" err="1" smtClean="0"/>
              <a:t>tua</a:t>
            </a:r>
            <a:r>
              <a:rPr lang="en-US" sz="2800" dirty="0" smtClean="0"/>
              <a:t> </a:t>
            </a:r>
            <a:r>
              <a:rPr lang="en-US" sz="2800" dirty="0" err="1" smtClean="0"/>
              <a:t>menolak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terjadilah</a:t>
            </a:r>
            <a:r>
              <a:rPr lang="en-US" sz="2800" dirty="0" smtClean="0"/>
              <a:t> </a:t>
            </a:r>
            <a:r>
              <a:rPr lang="en-US" sz="2800" dirty="0" err="1" smtClean="0"/>
              <a:t>peristiwa</a:t>
            </a:r>
            <a:r>
              <a:rPr lang="en-US" sz="2800" dirty="0" smtClean="0"/>
              <a:t> </a:t>
            </a:r>
            <a:r>
              <a:rPr lang="en-US" sz="2800" dirty="0" err="1" smtClean="0"/>
              <a:t>Rengasdengklok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pengamanan</a:t>
            </a:r>
            <a:r>
              <a:rPr lang="en-US" sz="2800" dirty="0" smtClean="0"/>
              <a:t> </a:t>
            </a:r>
            <a:r>
              <a:rPr lang="en-US" sz="2800" dirty="0" err="1" smtClean="0"/>
              <a:t>Soekarno</a:t>
            </a:r>
            <a:r>
              <a:rPr lang="en-US" sz="2800" dirty="0" smtClean="0"/>
              <a:t>, </a:t>
            </a:r>
            <a:r>
              <a:rPr lang="en-US" sz="2800" dirty="0" err="1" smtClean="0"/>
              <a:t>Hatta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Rengasdengklok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supaya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Jepang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685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KEDATANGAN SEKUTU &amp; NICA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7086600" cy="5486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mengalahkan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, 7 </a:t>
            </a:r>
            <a:r>
              <a:rPr lang="en-US" dirty="0" err="1" smtClean="0"/>
              <a:t>perwira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 8 Sep 1945- </a:t>
            </a:r>
            <a:r>
              <a:rPr lang="en-US" i="1" dirty="0" smtClean="0"/>
              <a:t>A.G. </a:t>
            </a:r>
            <a:r>
              <a:rPr lang="en-US" i="1" dirty="0" err="1" smtClean="0"/>
              <a:t>Greenhalgh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Rombongan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Mendarat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Tanjung</a:t>
            </a:r>
            <a:r>
              <a:rPr lang="en-US" dirty="0" smtClean="0"/>
              <a:t> </a:t>
            </a:r>
            <a:r>
              <a:rPr lang="en-US" dirty="0" err="1" smtClean="0"/>
              <a:t>Priok</a:t>
            </a:r>
            <a:r>
              <a:rPr lang="en-US" dirty="0" smtClean="0"/>
              <a:t> 16 Sep 1945- </a:t>
            </a:r>
            <a:r>
              <a:rPr lang="en-US" i="1" dirty="0" err="1" smtClean="0"/>
              <a:t>Wr</a:t>
            </a:r>
            <a:r>
              <a:rPr lang="en-US" i="1" dirty="0" smtClean="0"/>
              <a:t>. Patterson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Rombongan</a:t>
            </a:r>
            <a:r>
              <a:rPr lang="en-US" dirty="0" smtClean="0"/>
              <a:t> </a:t>
            </a:r>
            <a:r>
              <a:rPr lang="en-US" dirty="0" err="1" smtClean="0"/>
              <a:t>diboncengi</a:t>
            </a:r>
            <a:r>
              <a:rPr lang="en-US" dirty="0" smtClean="0"/>
              <a:t> NICA </a:t>
            </a:r>
            <a:r>
              <a:rPr lang="en-US" dirty="0" err="1" smtClean="0"/>
              <a:t>dipimp</a:t>
            </a:r>
            <a:r>
              <a:rPr lang="en-US" dirty="0" smtClean="0"/>
              <a:t>.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Plas</a:t>
            </a:r>
            <a:r>
              <a:rPr lang="en-US" dirty="0" smtClean="0"/>
              <a:t> ( </a:t>
            </a:r>
            <a:r>
              <a:rPr lang="en-US" dirty="0" err="1" smtClean="0"/>
              <a:t>mewakili</a:t>
            </a:r>
            <a:r>
              <a:rPr lang="en-US" dirty="0" smtClean="0"/>
              <a:t> HJ. Van </a:t>
            </a:r>
            <a:r>
              <a:rPr lang="en-US" dirty="0" err="1" smtClean="0"/>
              <a:t>Mook</a:t>
            </a:r>
            <a:r>
              <a:rPr lang="en-US" dirty="0" smtClean="0"/>
              <a:t> )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Sekutu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mengurus</a:t>
            </a:r>
            <a:r>
              <a:rPr lang="en-US" dirty="0" smtClean="0"/>
              <a:t> Indonesia- </a:t>
            </a:r>
            <a:r>
              <a:rPr lang="en-US" b="1" i="1" dirty="0" smtClean="0">
                <a:solidFill>
                  <a:srgbClr val="FF0000"/>
                </a:solidFill>
              </a:rPr>
              <a:t>AFNEI </a:t>
            </a:r>
            <a:r>
              <a:rPr lang="en-US" dirty="0" smtClean="0"/>
              <a:t>(</a:t>
            </a:r>
            <a:r>
              <a:rPr lang="en-US" i="1" dirty="0" smtClean="0"/>
              <a:t>Allied Forces </a:t>
            </a:r>
            <a:r>
              <a:rPr lang="en-US" i="1" dirty="0" err="1" smtClean="0"/>
              <a:t>Netherlans</a:t>
            </a:r>
            <a:r>
              <a:rPr lang="en-US" i="1" dirty="0" smtClean="0"/>
              <a:t> East Indies)- </a:t>
            </a:r>
            <a:r>
              <a:rPr lang="en-US" dirty="0" err="1" smtClean="0"/>
              <a:t>tiba</a:t>
            </a:r>
            <a:r>
              <a:rPr lang="en-US" dirty="0" smtClean="0"/>
              <a:t> 29 Sep 1945 </a:t>
            </a:r>
            <a:r>
              <a:rPr lang="en-US" dirty="0" err="1" smtClean="0"/>
              <a:t>di</a:t>
            </a:r>
            <a:r>
              <a:rPr lang="en-US" dirty="0" smtClean="0"/>
              <a:t> Jakarta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492d0f29cfec63865b63cf719bdd907df2d2af"/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2628</Words>
  <Application>Microsoft Office PowerPoint</Application>
  <PresentationFormat>On-screen Show (4:3)</PresentationFormat>
  <Paragraphs>428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SK-KD</vt:lpstr>
      <vt:lpstr>Indikator</vt:lpstr>
      <vt:lpstr> Konflik Indonesia-Belanda hingga pengakuan kedaulatan </vt:lpstr>
      <vt:lpstr>BAB 6 Revolusi Menegakkan Panji-Panji NKRI </vt:lpstr>
      <vt:lpstr>Slide 6</vt:lpstr>
      <vt:lpstr>Slide 7</vt:lpstr>
      <vt:lpstr>Slide 8</vt:lpstr>
      <vt:lpstr> KEDATANGAN SEKUTU &amp; NICA </vt:lpstr>
      <vt:lpstr>Slide 10</vt:lpstr>
      <vt:lpstr>Slide 11</vt:lpstr>
      <vt:lpstr>Slide 12</vt:lpstr>
      <vt:lpstr>PEMBENTUKAN AFNEI</vt:lpstr>
      <vt:lpstr> Allied Forces In the Netherlands East Indies (AFNEI) Letjend Sir Philip Christison </vt:lpstr>
      <vt:lpstr>Slide 15</vt:lpstr>
      <vt:lpstr> TUGAS  AFNEI </vt:lpstr>
      <vt:lpstr>Slide 17</vt:lpstr>
      <vt:lpstr>Langkah strategis Christison</vt:lpstr>
      <vt:lpstr>PERJUANGAN MEMPERTAHANKAN KEMERDEKAN</vt:lpstr>
      <vt:lpstr> 1. Pertempuran Surabaya 10 November 1945 </vt:lpstr>
      <vt:lpstr>Slide 21</vt:lpstr>
      <vt:lpstr>Slide 22</vt:lpstr>
      <vt:lpstr>Slide 23</vt:lpstr>
      <vt:lpstr>Slide 24</vt:lpstr>
      <vt:lpstr>Slide 25</vt:lpstr>
      <vt:lpstr>2. Pertempuran Ambarawa</vt:lpstr>
      <vt:lpstr>Slide 27</vt:lpstr>
      <vt:lpstr>Slide 28</vt:lpstr>
      <vt:lpstr>3.  Pertempuran Medan Area 1 Desember 1945</vt:lpstr>
      <vt:lpstr>4. Bandung Lautan Api</vt:lpstr>
      <vt:lpstr>Lanjutan</vt:lpstr>
      <vt:lpstr>Slide 32</vt:lpstr>
      <vt:lpstr>BANDUNG LAUTAN API</vt:lpstr>
      <vt:lpstr>4. Karawang Bekasi</vt:lpstr>
      <vt:lpstr>KARAWANG BEKASI</vt:lpstr>
      <vt:lpstr>Slide 36</vt:lpstr>
      <vt:lpstr>5. Puputan Margarana 20 November 1946</vt:lpstr>
      <vt:lpstr>NEXT</vt:lpstr>
      <vt:lpstr>B  PERJUANGAN DIPLOMASI</vt:lpstr>
      <vt:lpstr> 1. Perundingan Linggajati 10 November 1946 di Linggarjati, Cirebon. </vt:lpstr>
      <vt:lpstr>Hasil Perundingan Linggarjati.</vt:lpstr>
      <vt:lpstr>Slide 42</vt:lpstr>
      <vt:lpstr>Agresi Militer Belanda I  (Tanggal 21 Juli 1947)</vt:lpstr>
      <vt:lpstr>Slide 44</vt:lpstr>
      <vt:lpstr>Komisis Tiga Negara (KTN)</vt:lpstr>
      <vt:lpstr>TUJUAN KTN</vt:lpstr>
      <vt:lpstr>2.  PERUNDINGAN RENVILLE</vt:lpstr>
      <vt:lpstr> Hasil Perjanjian Renville  </vt:lpstr>
      <vt:lpstr> Agresi Militer II </vt:lpstr>
      <vt:lpstr>Slide 50</vt:lpstr>
      <vt:lpstr>Serangan Umum 1 Maret 1949</vt:lpstr>
      <vt:lpstr>Slide 52</vt:lpstr>
      <vt:lpstr>Next</vt:lpstr>
      <vt:lpstr>Slide 54</vt:lpstr>
      <vt:lpstr>Catatan</vt:lpstr>
      <vt:lpstr> Perjanjian Roem-Royen </vt:lpstr>
      <vt:lpstr>Rekam Peristiwa</vt:lpstr>
      <vt:lpstr> Konferensi Inter Indonesia. </vt:lpstr>
      <vt:lpstr>    Konferensi Meja Bundar (KMB)   </vt:lpstr>
      <vt:lpstr> Hasil KMB </vt:lpstr>
      <vt:lpstr>Slide 61</vt:lpstr>
      <vt:lpstr>Slide 62</vt:lpstr>
      <vt:lpstr>Sumber Belajar </vt:lpstr>
      <vt:lpstr>Slide 64</vt:lpstr>
      <vt:lpstr>Slide 65</vt:lpstr>
      <vt:lpstr>Latihan Soal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360</cp:revision>
  <dcterms:created xsi:type="dcterms:W3CDTF">2010-11-13T13:30:19Z</dcterms:created>
  <dcterms:modified xsi:type="dcterms:W3CDTF">2017-05-03T22:56:07Z</dcterms:modified>
</cp:coreProperties>
</file>