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8" r:id="rId3"/>
    <p:sldId id="259" r:id="rId4"/>
    <p:sldId id="274" r:id="rId5"/>
    <p:sldId id="261" r:id="rId6"/>
    <p:sldId id="262" r:id="rId7"/>
    <p:sldId id="263" r:id="rId8"/>
    <p:sldId id="264" r:id="rId9"/>
    <p:sldId id="277" r:id="rId10"/>
    <p:sldId id="265" r:id="rId11"/>
    <p:sldId id="266" r:id="rId12"/>
    <p:sldId id="267" r:id="rId13"/>
    <p:sldId id="275" r:id="rId14"/>
    <p:sldId id="268" r:id="rId15"/>
    <p:sldId id="269" r:id="rId16"/>
    <p:sldId id="270" r:id="rId17"/>
    <p:sldId id="280" r:id="rId18"/>
    <p:sldId id="281" r:id="rId19"/>
    <p:sldId id="282" r:id="rId20"/>
    <p:sldId id="283" r:id="rId21"/>
    <p:sldId id="271" r:id="rId22"/>
    <p:sldId id="272" r:id="rId23"/>
    <p:sldId id="273" r:id="rId24"/>
    <p:sldId id="276" r:id="rId25"/>
    <p:sldId id="278" r:id="rId26"/>
    <p:sldId id="279" r:id="rId27"/>
  </p:sldIdLst>
  <p:sldSz cx="9144000" cy="6858000" type="screen4x3"/>
  <p:notesSz cx="6858000" cy="9144000"/>
  <p:custDataLst>
    <p:tags r:id="rId29"/>
  </p:custDataLst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D0BE8B16-C6F9-441F-842F-6F69E7FC5B17}">
          <p14:sldIdLst>
            <p14:sldId id="256"/>
            <p14:sldId id="258"/>
            <p14:sldId id="259"/>
            <p14:sldId id="260"/>
            <p14:sldId id="274"/>
            <p14:sldId id="261"/>
            <p14:sldId id="262"/>
            <p14:sldId id="263"/>
            <p14:sldId id="264"/>
            <p14:sldId id="277"/>
            <p14:sldId id="265"/>
            <p14:sldId id="266"/>
            <p14:sldId id="267"/>
            <p14:sldId id="275"/>
            <p14:sldId id="268"/>
            <p14:sldId id="269"/>
            <p14:sldId id="270"/>
            <p14:sldId id="271"/>
            <p14:sldId id="272"/>
            <p14:sldId id="273"/>
            <p14:sldId id="276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820" autoAdjust="0"/>
    <p:restoredTop sz="94660"/>
  </p:normalViewPr>
  <p:slideViewPr>
    <p:cSldViewPr snapToGrid="0">
      <p:cViewPr>
        <p:scale>
          <a:sx n="87" d="100"/>
          <a:sy n="87" d="100"/>
        </p:scale>
        <p:origin x="-810" y="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2A820-B589-4F13-8781-A515BE116988}" type="datetimeFigureOut">
              <a:rPr lang="id-ID" smtClean="0"/>
              <a:pPr/>
              <a:t>13/09/2016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07611-A81E-44FD-9117-8AB8D69AA48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027772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07611-A81E-44FD-9117-8AB8D69AA48D}" type="slidenum">
              <a:rPr lang="id-ID" smtClean="0"/>
              <a:pPr/>
              <a:t>10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342475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8361-19A8-4E0D-9090-85E41508063D}" type="datetimeFigureOut">
              <a:rPr lang="id-ID" smtClean="0"/>
              <a:pPr/>
              <a:t>13/09/2016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06AA-155B-4213-AA35-FD753B4E3D1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479881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8361-19A8-4E0D-9090-85E41508063D}" type="datetimeFigureOut">
              <a:rPr lang="id-ID" smtClean="0"/>
              <a:pPr/>
              <a:t>13/09/2016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06AA-155B-4213-AA35-FD753B4E3D1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89042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8361-19A8-4E0D-9090-85E41508063D}" type="datetimeFigureOut">
              <a:rPr lang="id-ID" smtClean="0"/>
              <a:pPr/>
              <a:t>13/09/2016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06AA-155B-4213-AA35-FD753B4E3D1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26500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8361-19A8-4E0D-9090-85E41508063D}" type="datetimeFigureOut">
              <a:rPr lang="id-ID" smtClean="0"/>
              <a:pPr/>
              <a:t>13/09/2016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06AA-155B-4213-AA35-FD753B4E3D1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755512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8361-19A8-4E0D-9090-85E41508063D}" type="datetimeFigureOut">
              <a:rPr lang="id-ID" smtClean="0"/>
              <a:pPr/>
              <a:t>13/09/2016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06AA-155B-4213-AA35-FD753B4E3D1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995507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8361-19A8-4E0D-9090-85E41508063D}" type="datetimeFigureOut">
              <a:rPr lang="id-ID" smtClean="0"/>
              <a:pPr/>
              <a:t>13/09/2016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06AA-155B-4213-AA35-FD753B4E3D1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404525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8361-19A8-4E0D-9090-85E41508063D}" type="datetimeFigureOut">
              <a:rPr lang="id-ID" smtClean="0"/>
              <a:pPr/>
              <a:t>13/09/2016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06AA-155B-4213-AA35-FD753B4E3D1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62271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8361-19A8-4E0D-9090-85E41508063D}" type="datetimeFigureOut">
              <a:rPr lang="id-ID" smtClean="0"/>
              <a:pPr/>
              <a:t>13/09/2016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06AA-155B-4213-AA35-FD753B4E3D1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95129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8361-19A8-4E0D-9090-85E41508063D}" type="datetimeFigureOut">
              <a:rPr lang="id-ID" smtClean="0"/>
              <a:pPr/>
              <a:t>13/09/2016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06AA-155B-4213-AA35-FD753B4E3D1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805387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8361-19A8-4E0D-9090-85E41508063D}" type="datetimeFigureOut">
              <a:rPr lang="id-ID" smtClean="0"/>
              <a:pPr/>
              <a:t>13/09/2016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06AA-155B-4213-AA35-FD753B4E3D1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01765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8361-19A8-4E0D-9090-85E41508063D}" type="datetimeFigureOut">
              <a:rPr lang="id-ID" smtClean="0"/>
              <a:pPr/>
              <a:t>13/09/2016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06AA-155B-4213-AA35-FD753B4E3D1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71506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98361-19A8-4E0D-9090-85E41508063D}" type="datetimeFigureOut">
              <a:rPr lang="id-ID" smtClean="0"/>
              <a:pPr/>
              <a:t>13/09/2016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806AA-155B-4213-AA35-FD753B4E3D1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00081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921779" y="811225"/>
            <a:ext cx="2916324" cy="2524257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50" b="1" dirty="0" err="1"/>
              <a:t>Ekonomi</a:t>
            </a:r>
            <a:r>
              <a:rPr lang="en-US" sz="3300" dirty="0"/>
              <a:t> </a:t>
            </a:r>
            <a:br>
              <a:rPr lang="en-US" sz="3300" dirty="0"/>
            </a:br>
            <a:endParaRPr lang="id-ID" sz="3300" dirty="0" smtClean="0"/>
          </a:p>
          <a:p>
            <a:r>
              <a:rPr lang="en-US" sz="3300" dirty="0" err="1" smtClean="0"/>
              <a:t>untuk</a:t>
            </a:r>
            <a:r>
              <a:rPr lang="en-US" sz="3300" dirty="0" smtClean="0"/>
              <a:t> </a:t>
            </a:r>
            <a:r>
              <a:rPr lang="en-US" sz="3300" dirty="0"/>
              <a:t>SMA/MA </a:t>
            </a:r>
            <a:endParaRPr lang="id-ID" sz="3300" dirty="0" smtClean="0"/>
          </a:p>
          <a:p>
            <a:r>
              <a:rPr lang="en-US" sz="3300" dirty="0" err="1" smtClean="0"/>
              <a:t>kelas</a:t>
            </a:r>
            <a:r>
              <a:rPr lang="en-US" sz="3300" dirty="0" smtClean="0"/>
              <a:t> X</a:t>
            </a:r>
            <a:r>
              <a:rPr lang="id-ID" sz="3300" dirty="0" smtClean="0"/>
              <a:t>I</a:t>
            </a:r>
          </a:p>
          <a:p>
            <a:endParaRPr lang="id-ID" sz="3300" dirty="0"/>
          </a:p>
          <a:p>
            <a:r>
              <a:rPr lang="id-ID" sz="3300" dirty="0" smtClean="0"/>
              <a:t>Oleh: Alam S.</a:t>
            </a:r>
            <a:endParaRPr lang="en-US" sz="33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823" y="4492796"/>
            <a:ext cx="2520280" cy="658138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1200000" rev="0"/>
            </a:camera>
            <a:lightRig rig="threePt" dir="t"/>
          </a:scene3d>
          <a:sp3d z="133350">
            <a:bevelT w="165100" h="228600" prst="coolSlant"/>
          </a:sp3d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514" y="711403"/>
            <a:ext cx="3827595" cy="5045160"/>
          </a:xfrm>
          <a:prstGeom prst="rect">
            <a:avLst/>
          </a:prstGeom>
          <a:effectLst>
            <a:outerShdw blurRad="419100" dist="1524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75892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647" y="2522863"/>
            <a:ext cx="6470353" cy="4335137"/>
          </a:xfr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024" y="2632027"/>
            <a:ext cx="3183186" cy="411680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2000" dirty="0" smtClean="0"/>
              <a:t>melanjutkan pembangunan mencapai Indonesia yang sejahtera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 smtClean="0"/>
              <a:t>memperkuat pilar-pilar demokrasi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 smtClean="0"/>
              <a:t>memperkuat dimensi keadilan dalam semua bidang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6" cy="5288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320" y="797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024" y="1123719"/>
            <a:ext cx="7542589" cy="1652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000" dirty="0" smtClean="0"/>
              <a:t>Strategi untuk melaksanakan visi dan misi tersebut dijabarkan secara bertahap dalam periode lima tahunan atau RPJM (Rencana Pembangunan Jangka Menengah)</a:t>
            </a:r>
          </a:p>
          <a:p>
            <a:r>
              <a:rPr lang="id-ID" sz="2000" dirty="0"/>
              <a:t>Arah kebijakan umum pembangunan nasional adalah</a:t>
            </a:r>
          </a:p>
          <a:p>
            <a:endParaRPr lang="id-ID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300216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clrChange>
              <a:clrFrom>
                <a:srgbClr val="FBFAFF"/>
              </a:clrFrom>
              <a:clrTo>
                <a:srgbClr val="FBFA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781918"/>
            <a:ext cx="7535463" cy="50432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599"/>
            <a:ext cx="9144000" cy="48134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4227"/>
            <a:ext cx="7886700" cy="472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dirty="0" smtClean="0"/>
              <a:t>Pertumbuhan ekonomi adalah </a:t>
            </a:r>
            <a:r>
              <a:rPr lang="id-ID" sz="2400" dirty="0" err="1" smtClean="0"/>
              <a:t>suatu</a:t>
            </a:r>
            <a:r>
              <a:rPr lang="id-ID" sz="2400" dirty="0" smtClean="0"/>
              <a:t> kondisi </a:t>
            </a:r>
            <a:r>
              <a:rPr lang="id-ID" sz="2400" dirty="0" err="1" smtClean="0"/>
              <a:t>dimana</a:t>
            </a:r>
            <a:r>
              <a:rPr lang="id-ID" sz="2400" dirty="0" smtClean="0"/>
              <a:t> terjadi peningkatan produk domestik bruto </a:t>
            </a:r>
            <a:r>
              <a:rPr lang="id-ID" sz="2400" dirty="0" err="1" smtClean="0"/>
              <a:t>suatu</a:t>
            </a:r>
            <a:r>
              <a:rPr lang="id-ID" sz="2400" dirty="0" smtClean="0"/>
              <a:t> negara tanpa memandang apakah kenaikan tersebut lebih besar atau lebih kecil dari tingkat pertumbuhan penduduk.</a:t>
            </a:r>
            <a:endParaRPr lang="id-ID" sz="2400" dirty="0"/>
          </a:p>
        </p:txBody>
      </p:sp>
      <p:sp>
        <p:nvSpPr>
          <p:cNvPr id="6" name="Rectangle 5"/>
          <p:cNvSpPr/>
          <p:nvPr/>
        </p:nvSpPr>
        <p:spPr>
          <a:xfrm>
            <a:off x="772040" y="752991"/>
            <a:ext cx="54277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F. Pengertian Pertumbuhan Ekonomi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6" cy="5288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9320" y="797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="" xmlns:p14="http://schemas.microsoft.com/office/powerpoint/2010/main" val="2669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clrChange>
              <a:clrFrom>
                <a:srgbClr val="FBFAFF"/>
              </a:clrFrom>
              <a:clrTo>
                <a:srgbClr val="FBFA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781918"/>
            <a:ext cx="7535463" cy="81265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50616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dirty="0" smtClean="0"/>
              <a:t>Keduanya menekankan pada kenaikan PDB. Namun, pertumbuhan ekonomi hanya menekankan kenaikan PDB tanpa membandingkan dengan laju pertumbuhan penduduk</a:t>
            </a:r>
          </a:p>
          <a:p>
            <a:pPr marL="0" indent="0">
              <a:buNone/>
            </a:pPr>
            <a:r>
              <a:rPr lang="id-ID" sz="2400" dirty="0" smtClean="0"/>
              <a:t>Contoh pertumbuhan ekonomi adalah pertumbuhan sarana seperti jembatan, mesin-mesin, dan sarana listrik. </a:t>
            </a:r>
            <a:endParaRPr lang="id-ID" sz="2400" dirty="0"/>
          </a:p>
        </p:txBody>
      </p:sp>
      <p:sp>
        <p:nvSpPr>
          <p:cNvPr id="6" name="Rectangle 5"/>
          <p:cNvSpPr/>
          <p:nvPr/>
        </p:nvSpPr>
        <p:spPr>
          <a:xfrm>
            <a:off x="772040" y="742363"/>
            <a:ext cx="5584221" cy="861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G</a:t>
            </a:r>
            <a:r>
              <a:rPr lang="id-ID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. Perbedaan Pembangunan Ekonomi</a:t>
            </a:r>
          </a:p>
          <a:p>
            <a:r>
              <a:rPr lang="id-ID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dengan Pertumbuhan Ekonomi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6" cy="5288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9320" y="797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13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6024"/>
            <a:ext cx="9144000" cy="25519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8194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7595" y="1872203"/>
            <a:ext cx="4428780" cy="4351338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Contoh pembangunan </a:t>
            </a:r>
            <a:r>
              <a:rPr lang="id-ID" dirty="0"/>
              <a:t>ekonomi adalah perbaikan kelembagaan, kondisi ekonomi, sikap, dan struktur yang ada supaya lebih berhasil guna dan berdaya guna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6" cy="5288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2323"/>
            <a:ext cx="4186410" cy="56202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320" y="797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14</a:t>
            </a:r>
          </a:p>
        </p:txBody>
      </p:sp>
    </p:spTree>
    <p:extLst>
      <p:ext uri="{BB962C8B-B14F-4D97-AF65-F5344CB8AC3E}">
        <p14:creationId xmlns="" xmlns:p14="http://schemas.microsoft.com/office/powerpoint/2010/main" val="568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BFAFF"/>
              </a:clrFrom>
              <a:clrTo>
                <a:srgbClr val="FBFA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781918"/>
            <a:ext cx="7535463" cy="504326"/>
          </a:xfrm>
          <a:prstGeom prst="rect">
            <a:avLst/>
          </a:prstGeom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649" y="1573619"/>
                <a:ext cx="7964507" cy="46033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d-ID" sz="2400" dirty="0" smtClean="0"/>
                  <a:t>Untuk mengukur pertumbuhan ekonomi, digunakan PDB berdasarkan harga konstan. Rumusnya:</a:t>
                </a:r>
              </a:p>
              <a:p>
                <a:pPr marL="0" indent="0">
                  <a:buNone/>
                </a:pPr>
                <a:endParaRPr lang="id-ID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𝑃𝑡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𝑃𝐷𝑅𝐵𝑡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𝑃𝐷𝑅𝐵𝑡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𝑃𝐷𝑅𝐵𝑡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100%</m:t>
                      </m:r>
                    </m:oMath>
                  </m:oMathPara>
                </a14:m>
                <a:endParaRPr lang="id-ID" sz="1800" dirty="0" smtClean="0"/>
              </a:p>
              <a:p>
                <a:pPr marL="0" indent="0">
                  <a:buNone/>
                </a:pPr>
                <a:endParaRPr lang="id-ID" sz="1800" dirty="0" smtClean="0"/>
              </a:p>
              <a:p>
                <a:pPr marL="0" indent="0">
                  <a:buNone/>
                </a:pPr>
                <a:r>
                  <a:rPr lang="id-ID" sz="1800" dirty="0" err="1" smtClean="0"/>
                  <a:t>Dimana</a:t>
                </a:r>
                <a:r>
                  <a:rPr lang="id-ID" sz="1800" dirty="0" smtClean="0"/>
                  <a:t>:</a:t>
                </a:r>
                <a:endParaRPr lang="id-ID" sz="1800" dirty="0"/>
              </a:p>
              <a:p>
                <a:pPr marL="0" indent="0">
                  <a:buNone/>
                </a:pPr>
                <a:r>
                  <a:rPr lang="id-ID" sz="1800" dirty="0" err="1" smtClean="0"/>
                  <a:t>Pt</a:t>
                </a:r>
                <a:r>
                  <a:rPr lang="id-ID" sz="1800" dirty="0" smtClean="0"/>
                  <a:t> 	= pertumbuhan ekonomi periode t</a:t>
                </a:r>
              </a:p>
              <a:p>
                <a:pPr marL="0" indent="0">
                  <a:buNone/>
                </a:pPr>
                <a:r>
                  <a:rPr lang="id-ID" sz="1800" dirty="0" err="1" smtClean="0"/>
                  <a:t>PDRBt</a:t>
                </a:r>
                <a:r>
                  <a:rPr lang="id-ID" sz="1800" dirty="0" smtClean="0"/>
                  <a:t>	= PDRB riil periode tahun t</a:t>
                </a:r>
              </a:p>
              <a:p>
                <a:pPr marL="0" indent="0">
                  <a:buNone/>
                </a:pPr>
                <a:r>
                  <a:rPr lang="id-ID" sz="1800" dirty="0" smtClean="0"/>
                  <a:t>PDRBt-1 	= PDRB periode tahun sebelumnya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649" y="1573619"/>
                <a:ext cx="7964507" cy="4603344"/>
              </a:xfrm>
              <a:blipFill rotWithShape="0">
                <a:blip r:embed="rId3"/>
                <a:stretch>
                  <a:fillRect l="-1148" t="-185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72665" y="786666"/>
            <a:ext cx="6121869" cy="290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H. Cara Mengukur Pertumbuhan Ekonomi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6" cy="5288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9320" y="797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15</a:t>
            </a:r>
          </a:p>
        </p:txBody>
      </p:sp>
    </p:spTree>
    <p:extLst>
      <p:ext uri="{BB962C8B-B14F-4D97-AF65-F5344CB8AC3E}">
        <p14:creationId xmlns="" xmlns:p14="http://schemas.microsoft.com/office/powerpoint/2010/main" val="205481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clrChange>
              <a:clrFrom>
                <a:srgbClr val="FBFAFF"/>
              </a:clrFrom>
              <a:clrTo>
                <a:srgbClr val="FBFA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781918"/>
            <a:ext cx="7535463" cy="50432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043" y="1983839"/>
            <a:ext cx="3951957" cy="242526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64109"/>
            <a:ext cx="7886700" cy="4512854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id-ID" b="1" dirty="0" smtClean="0"/>
              <a:t>Teori Pertumbuhan </a:t>
            </a:r>
            <a:r>
              <a:rPr lang="id-ID" b="1" dirty="0"/>
              <a:t>E</a:t>
            </a:r>
            <a:r>
              <a:rPr lang="id-ID" b="1" dirty="0" smtClean="0"/>
              <a:t>konomi </a:t>
            </a:r>
            <a:r>
              <a:rPr lang="id-ID" b="1" dirty="0"/>
              <a:t>K</a:t>
            </a:r>
            <a:r>
              <a:rPr lang="id-ID" b="1" dirty="0" smtClean="0"/>
              <a:t>lasik (Adam Smith dan David </a:t>
            </a:r>
            <a:r>
              <a:rPr lang="id-ID" b="1" dirty="0" err="1" smtClean="0"/>
              <a:t>Ricardo</a:t>
            </a:r>
            <a:r>
              <a:rPr lang="id-ID" b="1" dirty="0" smtClean="0"/>
              <a:t>)</a:t>
            </a:r>
          </a:p>
          <a:p>
            <a:pPr marL="0" indent="0">
              <a:buNone/>
            </a:pPr>
            <a:endParaRPr lang="id-ID" sz="2600" dirty="0" smtClean="0"/>
          </a:p>
          <a:p>
            <a:pPr marL="0" indent="0">
              <a:buNone/>
            </a:pPr>
            <a:r>
              <a:rPr lang="id-ID" sz="2600" dirty="0"/>
              <a:t>E</a:t>
            </a:r>
            <a:r>
              <a:rPr lang="id-ID" sz="2600" dirty="0" smtClean="0"/>
              <a:t>mpat faktor yang mempengaruhi pertumbuhan ekonomi:</a:t>
            </a:r>
          </a:p>
          <a:p>
            <a:r>
              <a:rPr lang="id-ID" sz="2600" dirty="0" smtClean="0"/>
              <a:t>Jumlah penduduk</a:t>
            </a:r>
          </a:p>
          <a:p>
            <a:r>
              <a:rPr lang="id-ID" sz="2600" dirty="0" smtClean="0"/>
              <a:t>Persediaan barang-barang modal</a:t>
            </a:r>
          </a:p>
          <a:p>
            <a:r>
              <a:rPr lang="id-ID" sz="2600" dirty="0" smtClean="0"/>
              <a:t>Luas tanah dan kekayaan alam</a:t>
            </a:r>
          </a:p>
          <a:p>
            <a:r>
              <a:rPr lang="id-ID" sz="2600" dirty="0" smtClean="0"/>
              <a:t>Penerapan teknologi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“</a:t>
            </a:r>
            <a:r>
              <a:rPr lang="id-ID" i="1" dirty="0" smtClean="0"/>
              <a:t>pertumbuhan ekonomi tergolong tinggi saat jumlah penduduk masih sedikit, persediaan barang modal cukup banyak, dan tersedianya lahan tanah yang masih luas”</a:t>
            </a:r>
          </a:p>
          <a:p>
            <a:pPr marL="0" indent="0">
              <a:buNone/>
            </a:pPr>
            <a:r>
              <a:rPr lang="id-ID" i="1" dirty="0" smtClean="0"/>
              <a:t>“sedangkan, pertumbuhan ekonomi tergolong tidak berkembang saat produktivitas penduduk menurun karena kurangnya kapasitas produksi sehingga kemakmuran masyarakat dan frekuensi kegiatan ekonomi pun ikut menurun”</a:t>
            </a:r>
            <a:endParaRPr lang="id-ID" i="1" dirty="0"/>
          </a:p>
        </p:txBody>
      </p:sp>
      <p:sp>
        <p:nvSpPr>
          <p:cNvPr id="6" name="Rectangle 5"/>
          <p:cNvSpPr/>
          <p:nvPr/>
        </p:nvSpPr>
        <p:spPr>
          <a:xfrm>
            <a:off x="772666" y="781918"/>
            <a:ext cx="449738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I. Teori Pertumbuhan Ekonomi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6" cy="5288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9320" y="797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="" xmlns:p14="http://schemas.microsoft.com/office/powerpoint/2010/main" val="117445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36" y="3239384"/>
            <a:ext cx="4417764" cy="361861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5417"/>
            <a:ext cx="7886700" cy="5251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b="1" dirty="0" smtClean="0"/>
              <a:t>2. Teori Pertumbuhan </a:t>
            </a:r>
            <a:r>
              <a:rPr lang="id-ID" sz="2400" b="1" dirty="0"/>
              <a:t>E</a:t>
            </a:r>
            <a:r>
              <a:rPr lang="id-ID" sz="2400" b="1" dirty="0" smtClean="0"/>
              <a:t>konomi </a:t>
            </a:r>
            <a:r>
              <a:rPr lang="id-ID" sz="2400" b="1" dirty="0" err="1" smtClean="0"/>
              <a:t>Schumpeter</a:t>
            </a:r>
            <a:endParaRPr lang="id-ID" sz="2400" b="1" dirty="0" smtClean="0"/>
          </a:p>
          <a:p>
            <a:pPr marL="0" indent="0">
              <a:buNone/>
            </a:pPr>
            <a:r>
              <a:rPr lang="id-ID" sz="2400" b="1" dirty="0" smtClean="0"/>
              <a:t>Peranan pengusaha sangat penting</a:t>
            </a:r>
            <a:r>
              <a:rPr lang="id-ID" sz="2400" dirty="0" smtClean="0"/>
              <a:t> dalam mempengaruhi pertumbuhan ekonomi karena mereka terus menerus melakukan inovasi. Untuk itu, mereka membutuhkan modal untuk berinvestasi pada usahanya. </a:t>
            </a:r>
            <a:r>
              <a:rPr lang="id-ID" sz="2400" b="1" dirty="0" smtClean="0"/>
              <a:t>Akibat dari investasi tersebut adalah kenaikan pendapatan nasional yang mendorong peningkatan konsumsi masyarakat.</a:t>
            </a:r>
            <a:r>
              <a:rPr lang="id-ID" sz="2400" dirty="0" smtClean="0"/>
              <a:t> </a:t>
            </a:r>
          </a:p>
          <a:p>
            <a:pPr marL="0" indent="0">
              <a:buNone/>
            </a:pPr>
            <a:r>
              <a:rPr lang="id-ID" sz="2400" dirty="0" smtClean="0"/>
              <a:t>Dua jenis investasi yang timbul adalah:</a:t>
            </a:r>
          </a:p>
          <a:p>
            <a:r>
              <a:rPr lang="id-ID" sz="2400" dirty="0" smtClean="0"/>
              <a:t>Investasi otonom</a:t>
            </a:r>
          </a:p>
          <a:p>
            <a:r>
              <a:rPr lang="id-ID" sz="2400" dirty="0" smtClean="0"/>
              <a:t>Investasi terpengaruh</a:t>
            </a:r>
            <a:endParaRPr lang="id-ID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6" cy="5288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320" y="797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17</a:t>
            </a:r>
          </a:p>
        </p:txBody>
      </p:sp>
    </p:spTree>
    <p:extLst>
      <p:ext uri="{BB962C8B-B14F-4D97-AF65-F5344CB8AC3E}">
        <p14:creationId xmlns="" xmlns:p14="http://schemas.microsoft.com/office/powerpoint/2010/main" val="6456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 smtClean="0"/>
              <a:t>Investasi Otonom </a:t>
            </a:r>
            <a:r>
              <a:rPr lang="id-ID" b="1" i="1" dirty="0" smtClean="0"/>
              <a:t>(Autonomous Investment)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dirty="0" smtClean="0"/>
              <a:t> : Investasi yang tidak dipengaruhi oleh adanya perubahan dalam pendapatan nasional maupun tingkat bunga.</a:t>
            </a:r>
          </a:p>
          <a:p>
            <a:pPr>
              <a:buNone/>
            </a:pPr>
            <a:endParaRPr lang="id-ID" dirty="0"/>
          </a:p>
        </p:txBody>
      </p:sp>
      <p:pic>
        <p:nvPicPr>
          <p:cNvPr id="5" name="Picture 4" descr="Inv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27" y="3466592"/>
            <a:ext cx="7239000" cy="22761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 smtClean="0"/>
              <a:t>Investasi Terpengaruh </a:t>
            </a:r>
            <a:r>
              <a:rPr lang="id-ID" b="1" i="1" dirty="0" smtClean="0"/>
              <a:t>(Induced Investment)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dirty="0" smtClean="0"/>
              <a:t>Investasi yang didorong oleh adanya perubahan pendapatan nasional </a:t>
            </a:r>
          </a:p>
          <a:p>
            <a:pPr>
              <a:buNone/>
            </a:pPr>
            <a:r>
              <a:rPr lang="sv-SE" dirty="0" smtClean="0"/>
              <a:t>Keseimbangan dalam perekonomian terjadi apabila:</a:t>
            </a:r>
          </a:p>
          <a:p>
            <a:pPr>
              <a:buNone/>
            </a:pPr>
            <a:r>
              <a:rPr lang="sv-SE" dirty="0" smtClean="0"/>
              <a:t>1) Y = C + I, 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P</a:t>
            </a:r>
            <a:r>
              <a:rPr lang="sv-SE" dirty="0" smtClean="0"/>
              <a:t>endapatan nasional sama dengan konsumsi ditambah investasi</a:t>
            </a:r>
          </a:p>
          <a:p>
            <a:pPr>
              <a:buNone/>
            </a:pPr>
            <a:r>
              <a:rPr lang="sv-SE" dirty="0" smtClean="0"/>
              <a:t>2) I = S,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I</a:t>
            </a:r>
            <a:r>
              <a:rPr lang="sv-SE" dirty="0" smtClean="0"/>
              <a:t>nvestasi sama dengan tabungan</a:t>
            </a:r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779360"/>
          </a:xfrm>
        </p:spPr>
        <p:txBody>
          <a:bodyPr>
            <a:noAutofit/>
          </a:bodyPr>
          <a:lstStyle/>
          <a:p>
            <a:pPr algn="ctr"/>
            <a:r>
              <a:rPr lang="id-ID" sz="2500" dirty="0" smtClean="0"/>
              <a:t>Syarat keseimbangan yaitu</a:t>
            </a:r>
            <a:br>
              <a:rPr lang="id-ID" sz="2500" dirty="0" smtClean="0"/>
            </a:br>
            <a:r>
              <a:rPr lang="id-ID" sz="2500" dirty="0" smtClean="0"/>
              <a:t> Pendapatan = Pengeluaran (C + I). </a:t>
            </a:r>
            <a:br>
              <a:rPr lang="id-ID" sz="2500" dirty="0" smtClean="0"/>
            </a:br>
            <a:r>
              <a:rPr lang="id-ID" sz="2500" dirty="0" smtClean="0"/>
              <a:t>Atau </a:t>
            </a:r>
            <a:br>
              <a:rPr lang="id-ID" sz="2500" dirty="0" smtClean="0"/>
            </a:br>
            <a:r>
              <a:rPr lang="id-ID" sz="2500" dirty="0" smtClean="0"/>
              <a:t>Tabungan (S) = Pengeluaran Investasi sektor swasta (I)</a:t>
            </a:r>
            <a:br>
              <a:rPr lang="id-ID" sz="2500" dirty="0" smtClean="0"/>
            </a:br>
            <a:endParaRPr lang="id-ID" sz="2500" dirty="0"/>
          </a:p>
        </p:txBody>
      </p:sp>
      <p:pic>
        <p:nvPicPr>
          <p:cNvPr id="4" name="Content Placeholder 3" descr="Invesst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714" y="2699678"/>
            <a:ext cx="7979229" cy="34725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457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5348176" y="-1"/>
            <a:ext cx="3795823" cy="4837837"/>
          </a:xfrm>
          <a:prstGeom prst="rect">
            <a:avLst/>
          </a:prstGeom>
          <a:solidFill>
            <a:schemeClr val="accent2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4572000"/>
            <a:ext cx="9144000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4" name="TextBox 7"/>
          <p:cNvSpPr txBox="1"/>
          <p:nvPr/>
        </p:nvSpPr>
        <p:spPr>
          <a:xfrm>
            <a:off x="159489" y="4837837"/>
            <a:ext cx="8825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Pembangunan Ekonomi dan</a:t>
            </a:r>
          </a:p>
          <a:p>
            <a:r>
              <a:rPr lang="id-ID" sz="5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Pertumbuhan Ekonomi</a:t>
            </a:r>
            <a:endParaRPr lang="en-US" sz="5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yriad Pro" pitchFamily="34" charset="0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925286" y="2166796"/>
            <a:ext cx="435757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5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Bab</a:t>
            </a:r>
            <a:endParaRPr lang="en-US" sz="115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yriad Pro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4226" y="-1395398"/>
            <a:ext cx="3171828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50000" dirty="0">
                <a:solidFill>
                  <a:srgbClr val="FFFFFF"/>
                </a:solidFill>
                <a:latin typeface="Rockwell" pitchFamily="18" charset="0"/>
                <a:ea typeface="Kozuka Mincho Pr6N B" pitchFamily="18" charset="-128"/>
              </a:rPr>
              <a:t>1</a:t>
            </a:r>
            <a:endParaRPr lang="en-US" sz="50000" dirty="0">
              <a:solidFill>
                <a:srgbClr val="FFFFFF"/>
              </a:solidFill>
              <a:latin typeface="Rockwell" pitchFamily="18" charset="0"/>
              <a:ea typeface="Kozuka Mincho Pr6N B" pitchFamily="18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136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??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id-ID" b="1" dirty="0" smtClean="0"/>
              <a:t>PERTUMBUHAN EKONOMI NEGARA BERKEMBANG </a:t>
            </a:r>
            <a:r>
              <a:rPr lang="id-ID" dirty="0" smtClean="0"/>
              <a:t/>
            </a:r>
            <a:br>
              <a:rPr lang="id-ID" dirty="0" smtClean="0"/>
            </a:br>
            <a:endParaRPr lang="id-ID" dirty="0" smtClean="0"/>
          </a:p>
          <a:p>
            <a:pPr algn="ctr">
              <a:buNone/>
            </a:pPr>
            <a:r>
              <a:rPr lang="id-ID" dirty="0" smtClean="0"/>
              <a:t>INVESTASI &gt; KONSUMSI </a:t>
            </a:r>
            <a:br>
              <a:rPr lang="id-ID" dirty="0" smtClean="0"/>
            </a:br>
            <a:endParaRPr lang="id-ID" dirty="0" smtClean="0"/>
          </a:p>
          <a:p>
            <a:pPr algn="ctr">
              <a:buNone/>
            </a:pPr>
            <a:r>
              <a:rPr lang="id-ID" dirty="0" smtClean="0"/>
              <a:t>Atau </a:t>
            </a:r>
          </a:p>
          <a:p>
            <a:pPr>
              <a:buNone/>
            </a:pPr>
            <a:endParaRPr lang="id-ID" dirty="0" smtClean="0"/>
          </a:p>
          <a:p>
            <a:pPr algn="ctr">
              <a:buNone/>
            </a:pPr>
            <a:r>
              <a:rPr lang="id-ID" dirty="0" smtClean="0"/>
              <a:t>KONSUMSI &gt; INVESTASI </a:t>
            </a:r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id-ID" dirty="0" smtClean="0"/>
              <a:t>Alasan .... </a:t>
            </a:r>
            <a:r>
              <a:rPr lang="id-ID" dirty="0" smtClean="0">
                <a:sym typeface="Wingdings" pitchFamily="2" charset="2"/>
              </a:rPr>
              <a:t>???  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824" y="3610951"/>
            <a:ext cx="3006687" cy="300668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69485"/>
            <a:ext cx="7886700" cy="5207478"/>
          </a:xfrm>
        </p:spPr>
        <p:txBody>
          <a:bodyPr/>
          <a:lstStyle/>
          <a:p>
            <a:pPr marL="0" indent="0">
              <a:buNone/>
            </a:pPr>
            <a:r>
              <a:rPr lang="id-ID" sz="2400" b="1" dirty="0" smtClean="0"/>
              <a:t>3. Teori Pertumbuhan Ekonomi </a:t>
            </a:r>
            <a:r>
              <a:rPr lang="id-ID" sz="2400" b="1" dirty="0"/>
              <a:t>N</a:t>
            </a:r>
            <a:r>
              <a:rPr lang="id-ID" sz="2400" b="1" dirty="0" smtClean="0"/>
              <a:t>eoklasik</a:t>
            </a:r>
          </a:p>
          <a:p>
            <a:r>
              <a:rPr lang="id-ID" sz="2400" b="1" dirty="0"/>
              <a:t>Teori </a:t>
            </a:r>
            <a:r>
              <a:rPr lang="id-ID" sz="2400" b="1" dirty="0" smtClean="0"/>
              <a:t>Pertumbuhan </a:t>
            </a:r>
            <a:r>
              <a:rPr lang="id-ID" sz="2400" b="1" dirty="0"/>
              <a:t>E</a:t>
            </a:r>
            <a:r>
              <a:rPr lang="id-ID" sz="2400" b="1" dirty="0" smtClean="0"/>
              <a:t>konomi </a:t>
            </a:r>
            <a:r>
              <a:rPr lang="id-ID" sz="2400" b="1" dirty="0" err="1" smtClean="0"/>
              <a:t>Harrod-Domar</a:t>
            </a:r>
            <a:endParaRPr lang="id-ID" sz="2400" b="1" dirty="0" smtClean="0"/>
          </a:p>
          <a:p>
            <a:pPr marL="0" indent="0">
              <a:buNone/>
            </a:pPr>
            <a:r>
              <a:rPr lang="id-ID" sz="2000" dirty="0" smtClean="0"/>
              <a:t>Empat asumsi dalam teori ini yaitu: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d-ID" sz="2000" dirty="0" smtClean="0"/>
              <a:t>Barang modal telah digunakan secara penuh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d-ID" sz="2000" dirty="0" smtClean="0"/>
              <a:t>Besarnya </a:t>
            </a:r>
            <a:r>
              <a:rPr lang="id-ID" sz="2000" dirty="0" err="1" smtClean="0"/>
              <a:t>tabunga</a:t>
            </a:r>
            <a:r>
              <a:rPr lang="id-ID" sz="2000" dirty="0" err="1"/>
              <a:t>n</a:t>
            </a:r>
            <a:r>
              <a:rPr lang="id-ID" sz="2000" dirty="0" smtClean="0"/>
              <a:t> proporsional dengan fluktuasi pendapatan nasional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d-ID" sz="2000" dirty="0" smtClean="0"/>
              <a:t>Perbandingan antara modal dan hasil produksi adalah tetap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d-ID" sz="2000" dirty="0" smtClean="0"/>
              <a:t>Perekonomian hanya terdiri dari dua sektor</a:t>
            </a:r>
          </a:p>
          <a:p>
            <a:pPr marL="0" indent="0">
              <a:buNone/>
            </a:pPr>
            <a:r>
              <a:rPr lang="id-ID" sz="2000" dirty="0" smtClean="0"/>
              <a:t>Investasi harus terus mengalami kenaikan agar tingkat pertumbuhan ekonomi juga mengalami kenaikan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6" cy="5288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9320" y="797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18</a:t>
            </a:r>
          </a:p>
        </p:txBody>
      </p:sp>
    </p:spTree>
    <p:extLst>
      <p:ext uri="{BB962C8B-B14F-4D97-AF65-F5344CB8AC3E}">
        <p14:creationId xmlns="" xmlns:p14="http://schemas.microsoft.com/office/powerpoint/2010/main" val="39585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5600"/>
            <a:ext cx="6096000" cy="3962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526" y="868497"/>
            <a:ext cx="8133547" cy="1369267"/>
          </a:xfrm>
        </p:spPr>
        <p:txBody>
          <a:bodyPr>
            <a:noAutofit/>
          </a:bodyPr>
          <a:lstStyle/>
          <a:p>
            <a:r>
              <a:rPr lang="id-ID" sz="2400" b="1" dirty="0" smtClean="0"/>
              <a:t>Teori Pertumbuhan </a:t>
            </a:r>
            <a:r>
              <a:rPr lang="id-ID" sz="2400" b="1" dirty="0"/>
              <a:t>E</a:t>
            </a:r>
            <a:r>
              <a:rPr lang="id-ID" sz="2400" b="1" dirty="0" smtClean="0"/>
              <a:t>konomi </a:t>
            </a:r>
            <a:r>
              <a:rPr lang="id-ID" sz="2400" b="1" dirty="0" err="1" smtClean="0"/>
              <a:t>Solow</a:t>
            </a:r>
            <a:endParaRPr lang="id-ID" sz="2400" b="1" dirty="0" smtClean="0"/>
          </a:p>
          <a:p>
            <a:pPr marL="0" indent="0">
              <a:buNone/>
            </a:pPr>
            <a:r>
              <a:rPr lang="id-ID" sz="2400" dirty="0" smtClean="0"/>
              <a:t>Teori ini menyatakan pertumbuhan ekonomi tergantung pada perkembangan faktor-faktor produksi.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7280" y="2555913"/>
            <a:ext cx="3347062" cy="3797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dirty="0"/>
              <a:t>Tiga faktor yang memengaruhi pertumbuhan ekonomi: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d-ID" sz="2400" dirty="0"/>
              <a:t>Pertumbuhan modal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d-ID" sz="2400" dirty="0"/>
              <a:t>Pertumbuhan penduduk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d-ID" sz="2400" dirty="0"/>
              <a:t>Pertumbuhan teknologi</a:t>
            </a:r>
          </a:p>
          <a:p>
            <a:endParaRPr lang="id-ID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6" cy="5288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9320" y="797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19</a:t>
            </a:r>
          </a:p>
        </p:txBody>
      </p:sp>
    </p:spTree>
    <p:extLst>
      <p:ext uri="{BB962C8B-B14F-4D97-AF65-F5344CB8AC3E}">
        <p14:creationId xmlns="" xmlns:p14="http://schemas.microsoft.com/office/powerpoint/2010/main" val="224790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" y="3372211"/>
            <a:ext cx="9144000" cy="348578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379" y="779488"/>
            <a:ext cx="4747581" cy="5185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200" b="1" dirty="0" smtClean="0"/>
              <a:t>4. Teori Pertumbuhan </a:t>
            </a:r>
            <a:r>
              <a:rPr lang="id-ID" sz="2200" b="1" dirty="0"/>
              <a:t>E</a:t>
            </a:r>
            <a:r>
              <a:rPr lang="id-ID" sz="2200" b="1" dirty="0" smtClean="0"/>
              <a:t>konomi </a:t>
            </a:r>
            <a:r>
              <a:rPr lang="id-ID" sz="2200" b="1" dirty="0" err="1" smtClean="0"/>
              <a:t>Rostow</a:t>
            </a:r>
            <a:endParaRPr lang="id-ID" sz="2200" b="1" dirty="0" smtClean="0"/>
          </a:p>
          <a:p>
            <a:pPr marL="0" indent="0">
              <a:buNone/>
            </a:pPr>
            <a:r>
              <a:rPr lang="id-ID" sz="2200" dirty="0" smtClean="0"/>
              <a:t>Pertumbuhan ekonomi terdiri atas beberapa tahap</a:t>
            </a:r>
          </a:p>
          <a:p>
            <a:r>
              <a:rPr lang="id-ID" sz="2200" dirty="0" smtClean="0"/>
              <a:t>Perekonomian tradisional</a:t>
            </a:r>
          </a:p>
          <a:p>
            <a:r>
              <a:rPr lang="id-ID" sz="2200" dirty="0" smtClean="0"/>
              <a:t>Perekonomian transisi</a:t>
            </a:r>
          </a:p>
          <a:p>
            <a:r>
              <a:rPr lang="id-ID" sz="2200" dirty="0"/>
              <a:t>Perekonomian lepas landas</a:t>
            </a:r>
          </a:p>
          <a:p>
            <a:pPr marL="0" indent="0">
              <a:buNone/>
            </a:pPr>
            <a:endParaRPr lang="id-ID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6" cy="52881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42261" y="1844553"/>
            <a:ext cx="3886200" cy="1527657"/>
          </a:xfrm>
        </p:spPr>
        <p:txBody>
          <a:bodyPr/>
          <a:lstStyle/>
          <a:p>
            <a:r>
              <a:rPr lang="id-ID" sz="2200" dirty="0" smtClean="0"/>
              <a:t>Perekonomian </a:t>
            </a:r>
            <a:r>
              <a:rPr lang="id-ID" sz="2200" dirty="0"/>
              <a:t>menuju kedewasaan</a:t>
            </a:r>
          </a:p>
          <a:p>
            <a:r>
              <a:rPr lang="id-ID" sz="2200" dirty="0"/>
              <a:t>Perekonomian dengan tingkat konsumsi yang tinggi</a:t>
            </a:r>
          </a:p>
          <a:p>
            <a:endParaRPr lang="id-ID" dirty="0"/>
          </a:p>
        </p:txBody>
      </p:sp>
      <p:sp>
        <p:nvSpPr>
          <p:cNvPr id="7" name="TextBox 6"/>
          <p:cNvSpPr txBox="1"/>
          <p:nvPr/>
        </p:nvSpPr>
        <p:spPr>
          <a:xfrm>
            <a:off x="209320" y="797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20</a:t>
            </a:r>
          </a:p>
        </p:txBody>
      </p:sp>
    </p:spTree>
    <p:extLst>
      <p:ext uri="{BB962C8B-B14F-4D97-AF65-F5344CB8AC3E}">
        <p14:creationId xmlns="" xmlns:p14="http://schemas.microsoft.com/office/powerpoint/2010/main" val="120289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730"/>
          <a:stretch/>
        </p:blipFill>
        <p:spPr>
          <a:xfrm>
            <a:off x="0" y="522173"/>
            <a:ext cx="9144000" cy="633582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8451" y="1462068"/>
            <a:ext cx="4395042" cy="9065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3200" b="1" dirty="0" err="1" smtClean="0">
                <a:solidFill>
                  <a:schemeClr val="bg1"/>
                </a:solidFill>
              </a:rPr>
              <a:t>Let’s</a:t>
            </a:r>
            <a:r>
              <a:rPr lang="id-ID" sz="3200" b="1" dirty="0" smtClean="0">
                <a:solidFill>
                  <a:schemeClr val="bg1"/>
                </a:solidFill>
              </a:rPr>
              <a:t> </a:t>
            </a:r>
            <a:r>
              <a:rPr lang="id-ID" sz="3200" b="1" dirty="0" err="1" smtClean="0">
                <a:solidFill>
                  <a:schemeClr val="bg1"/>
                </a:solidFill>
              </a:rPr>
              <a:t>go</a:t>
            </a:r>
            <a:r>
              <a:rPr lang="id-ID" sz="3200" b="1" dirty="0" smtClean="0">
                <a:solidFill>
                  <a:schemeClr val="bg1"/>
                </a:solidFill>
              </a:rPr>
              <a:t> </a:t>
            </a:r>
            <a:r>
              <a:rPr lang="id-ID" sz="3200" b="1" dirty="0" err="1" smtClean="0">
                <a:solidFill>
                  <a:schemeClr val="bg1"/>
                </a:solidFill>
              </a:rPr>
              <a:t>to</a:t>
            </a:r>
            <a:r>
              <a:rPr lang="id-ID" sz="3200" b="1" dirty="0" smtClean="0">
                <a:solidFill>
                  <a:schemeClr val="bg1"/>
                </a:solidFill>
              </a:rPr>
              <a:t> </a:t>
            </a:r>
            <a:r>
              <a:rPr lang="id-ID" sz="3200" b="1" dirty="0" err="1" smtClean="0">
                <a:solidFill>
                  <a:schemeClr val="bg1"/>
                </a:solidFill>
              </a:rPr>
              <a:t>the</a:t>
            </a:r>
            <a:r>
              <a:rPr lang="id-ID" sz="3200" b="1" dirty="0" smtClean="0">
                <a:solidFill>
                  <a:schemeClr val="bg1"/>
                </a:solidFill>
              </a:rPr>
              <a:t> </a:t>
            </a:r>
            <a:r>
              <a:rPr lang="id-ID" sz="3200" b="1" dirty="0" err="1" smtClean="0">
                <a:solidFill>
                  <a:schemeClr val="bg1"/>
                </a:solidFill>
              </a:rPr>
              <a:t>next</a:t>
            </a:r>
            <a:r>
              <a:rPr lang="id-ID" sz="3200" b="1" dirty="0" smtClean="0">
                <a:solidFill>
                  <a:schemeClr val="bg1"/>
                </a:solidFill>
              </a:rPr>
              <a:t> </a:t>
            </a:r>
            <a:r>
              <a:rPr lang="id-ID" sz="3200" b="1" dirty="0" err="1" smtClean="0">
                <a:solidFill>
                  <a:schemeClr val="bg1"/>
                </a:solidFill>
              </a:rPr>
              <a:t>lesson</a:t>
            </a:r>
            <a:r>
              <a:rPr lang="id-ID" sz="3200" b="1" dirty="0" smtClean="0">
                <a:solidFill>
                  <a:schemeClr val="bg1"/>
                </a:solidFill>
              </a:rPr>
              <a:t>!</a:t>
            </a:r>
            <a:endParaRPr lang="id-ID" sz="32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6" cy="5288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320" y="797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21</a:t>
            </a:r>
          </a:p>
        </p:txBody>
      </p:sp>
    </p:spTree>
    <p:extLst>
      <p:ext uri="{BB962C8B-B14F-4D97-AF65-F5344CB8AC3E}">
        <p14:creationId xmlns="" xmlns:p14="http://schemas.microsoft.com/office/powerpoint/2010/main" val="138016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Laju</a:t>
            </a:r>
            <a:r>
              <a:rPr lang="en-US" dirty="0" smtClean="0"/>
              <a:t> </a:t>
            </a:r>
            <a:r>
              <a:rPr lang="en-US" dirty="0" err="1" smtClean="0"/>
              <a:t>Pertumbuhan</a:t>
            </a:r>
            <a:r>
              <a:rPr lang="en-US" dirty="0" smtClean="0"/>
              <a:t> Ekonomi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2886" y="1545771"/>
            <a:ext cx="7750628" cy="463119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Pertumbuhan</a:t>
            </a:r>
            <a:r>
              <a:rPr lang="en-US" dirty="0" smtClean="0"/>
              <a:t> Ekonomi : </a:t>
            </a:r>
          </a:p>
          <a:p>
            <a:pPr>
              <a:buNone/>
            </a:pPr>
            <a:r>
              <a:rPr lang="en-US" u="sng" dirty="0" err="1" smtClean="0"/>
              <a:t>GDPt</a:t>
            </a:r>
            <a:r>
              <a:rPr lang="en-US" u="sng" dirty="0" smtClean="0"/>
              <a:t> – GDP t-1 </a:t>
            </a:r>
            <a:r>
              <a:rPr lang="en-US" dirty="0" smtClean="0"/>
              <a:t>x 100%</a:t>
            </a:r>
            <a:endParaRPr lang="en-US" u="sng" dirty="0" smtClean="0"/>
          </a:p>
          <a:p>
            <a:pPr>
              <a:buNone/>
            </a:pPr>
            <a:r>
              <a:rPr lang="en-US" dirty="0" smtClean="0"/>
              <a:t>      GDP t-1</a:t>
            </a:r>
          </a:p>
          <a:p>
            <a:pPr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 GDP Indonesia </a:t>
            </a:r>
            <a:r>
              <a:rPr lang="en-US" dirty="0" err="1" smtClean="0"/>
              <a:t>th</a:t>
            </a:r>
            <a:r>
              <a:rPr lang="en-US" dirty="0" smtClean="0"/>
              <a:t> 2012 @</a:t>
            </a:r>
            <a:r>
              <a:rPr lang="en-US" dirty="0" err="1" smtClean="0"/>
              <a:t>Rp</a:t>
            </a:r>
            <a:r>
              <a:rPr lang="en-US" dirty="0" smtClean="0"/>
              <a:t>. 213 </a:t>
            </a:r>
            <a:r>
              <a:rPr lang="en-US" dirty="0" err="1" smtClean="0"/>
              <a:t>trilliun</a:t>
            </a:r>
            <a:r>
              <a:rPr lang="en-US" dirty="0" smtClean="0"/>
              <a:t> &amp; pd </a:t>
            </a:r>
            <a:r>
              <a:rPr lang="en-US" dirty="0" err="1" smtClean="0"/>
              <a:t>thn</a:t>
            </a:r>
            <a:r>
              <a:rPr lang="en-US" dirty="0" smtClean="0"/>
              <a:t> 2013 GDP </a:t>
            </a:r>
            <a:r>
              <a:rPr lang="en-US" dirty="0" err="1" smtClean="0"/>
              <a:t>meningkat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@</a:t>
            </a:r>
            <a:r>
              <a:rPr lang="en-US" dirty="0" err="1" smtClean="0"/>
              <a:t>Rp</a:t>
            </a:r>
            <a:r>
              <a:rPr lang="en-US" dirty="0" smtClean="0"/>
              <a:t>. 228 </a:t>
            </a:r>
            <a:r>
              <a:rPr lang="en-US" dirty="0" err="1" smtClean="0"/>
              <a:t>triliun</a:t>
            </a:r>
            <a:r>
              <a:rPr lang="en-US" dirty="0" smtClean="0"/>
              <a:t> . </a:t>
            </a:r>
            <a:r>
              <a:rPr lang="en-US" dirty="0" err="1" smtClean="0"/>
              <a:t>Hitunglah</a:t>
            </a:r>
            <a:r>
              <a:rPr lang="en-US" dirty="0" smtClean="0"/>
              <a:t> </a:t>
            </a:r>
            <a:r>
              <a:rPr lang="en-US" dirty="0" err="1" smtClean="0"/>
              <a:t>laju</a:t>
            </a:r>
            <a:r>
              <a:rPr lang="en-US" dirty="0" smtClean="0"/>
              <a:t> </a:t>
            </a:r>
            <a:r>
              <a:rPr lang="en-US" dirty="0" err="1" smtClean="0"/>
              <a:t>pertumbuhan</a:t>
            </a:r>
            <a:r>
              <a:rPr lang="en-US" dirty="0" smtClean="0"/>
              <a:t> ekonomi Indonesia pd </a:t>
            </a:r>
            <a:r>
              <a:rPr lang="en-US" dirty="0" err="1" smtClean="0"/>
              <a:t>th</a:t>
            </a:r>
            <a:r>
              <a:rPr lang="en-US" dirty="0" smtClean="0"/>
              <a:t> 2013!</a:t>
            </a:r>
          </a:p>
          <a:p>
            <a:pPr>
              <a:buNone/>
            </a:pPr>
            <a:r>
              <a:rPr lang="en-US" dirty="0" err="1" smtClean="0"/>
              <a:t>Dik</a:t>
            </a:r>
            <a:r>
              <a:rPr lang="en-US" dirty="0" smtClean="0"/>
              <a:t>: GDP t = </a:t>
            </a:r>
            <a:r>
              <a:rPr lang="en-US" dirty="0" err="1" smtClean="0"/>
              <a:t>Rp</a:t>
            </a:r>
            <a:r>
              <a:rPr lang="en-US" dirty="0" smtClean="0"/>
              <a:t>. 228 </a:t>
            </a:r>
            <a:r>
              <a:rPr lang="en-US" dirty="0" err="1" smtClean="0"/>
              <a:t>triliun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   GDP t-1 = </a:t>
            </a:r>
            <a:r>
              <a:rPr lang="en-US" dirty="0" err="1" smtClean="0"/>
              <a:t>Rp</a:t>
            </a:r>
            <a:r>
              <a:rPr lang="en-US" dirty="0" smtClean="0"/>
              <a:t>. 213 </a:t>
            </a:r>
            <a:r>
              <a:rPr lang="en-US" dirty="0" err="1" smtClean="0"/>
              <a:t>triliun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Dit</a:t>
            </a:r>
            <a:r>
              <a:rPr lang="en-US" dirty="0" smtClean="0"/>
              <a:t> : </a:t>
            </a:r>
            <a:r>
              <a:rPr lang="en-US" dirty="0" err="1" smtClean="0"/>
              <a:t>Laju</a:t>
            </a:r>
            <a:r>
              <a:rPr lang="en-US" dirty="0" smtClean="0"/>
              <a:t> </a:t>
            </a:r>
            <a:r>
              <a:rPr lang="en-US" dirty="0" err="1" smtClean="0"/>
              <a:t>Pertumbuhan</a:t>
            </a:r>
            <a:r>
              <a:rPr lang="en-US" dirty="0" smtClean="0"/>
              <a:t> ekonomi 2013!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819966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Pertumbuhan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 </a:t>
            </a:r>
            <a:r>
              <a:rPr lang="id-ID" dirty="0" smtClean="0"/>
              <a:t>negara X tahun 2010 </a:t>
            </a:r>
            <a:r>
              <a:rPr lang="en-US" dirty="0" smtClean="0"/>
              <a:t>= </a:t>
            </a:r>
            <a:endParaRPr lang="id-ID" dirty="0" smtClean="0"/>
          </a:p>
          <a:p>
            <a:endParaRPr lang="id-ID" dirty="0" smtClean="0"/>
          </a:p>
          <a:p>
            <a:pPr>
              <a:buNone/>
            </a:pPr>
            <a:r>
              <a:rPr lang="id-ID" dirty="0" smtClean="0"/>
              <a:t>((5.100 – 4.800) : 4.800 ) x 100 % </a:t>
            </a:r>
          </a:p>
          <a:p>
            <a:pPr>
              <a:buNone/>
            </a:pPr>
            <a:r>
              <a:rPr lang="id-ID" dirty="0" smtClean="0"/>
              <a:t>= (300 : 4.800) x 100 % </a:t>
            </a:r>
          </a:p>
          <a:p>
            <a:pPr>
              <a:buNone/>
            </a:pPr>
            <a:r>
              <a:rPr lang="id-ID" dirty="0" smtClean="0"/>
              <a:t>= 6,25 % = 6 % </a:t>
            </a:r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id-ID" dirty="0" smtClean="0"/>
              <a:t>PG N0. 6 LKS (hal.12) </a:t>
            </a:r>
          </a:p>
          <a:p>
            <a:pPr>
              <a:buNone/>
            </a:pPr>
            <a:r>
              <a:rPr lang="id-ID" dirty="0" smtClean="0"/>
              <a:t>2009 4.680.367,4 </a:t>
            </a:r>
          </a:p>
          <a:p>
            <a:pPr>
              <a:buNone/>
            </a:pPr>
            <a:r>
              <a:rPr lang="id-ID" dirty="0" smtClean="0"/>
              <a:t>2010 4.758.976,2 --- &gt; 1,6 %</a:t>
            </a:r>
          </a:p>
          <a:p>
            <a:pPr>
              <a:buNone/>
            </a:pPr>
            <a:r>
              <a:rPr lang="id-ID" dirty="0" smtClean="0"/>
              <a:t>2011 </a:t>
            </a:r>
            <a:r>
              <a:rPr lang="id-ID" smtClean="0"/>
              <a:t>4.981.549,7 --- &gt; 4,6 % </a:t>
            </a:r>
            <a:endParaRPr lang="id-ID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815" y="618023"/>
            <a:ext cx="7886700" cy="39127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err="1"/>
              <a:t>Tujuan</a:t>
            </a:r>
            <a:r>
              <a:rPr lang="en-US" sz="1800" b="1" dirty="0"/>
              <a:t> </a:t>
            </a:r>
            <a:r>
              <a:rPr lang="en-US" sz="1800" b="1" dirty="0" err="1"/>
              <a:t>Pembelajaran</a:t>
            </a:r>
            <a:endParaRPr lang="en-US" sz="18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mempelajari</a:t>
            </a:r>
            <a:r>
              <a:rPr lang="en-US" sz="1800" dirty="0"/>
              <a:t> </a:t>
            </a:r>
            <a:r>
              <a:rPr lang="en-US" sz="1800" dirty="0" err="1"/>
              <a:t>bab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, </a:t>
            </a:r>
            <a:r>
              <a:rPr lang="en-US" sz="1800" dirty="0" err="1"/>
              <a:t>Anda</a:t>
            </a:r>
            <a:r>
              <a:rPr lang="en-US" sz="1800" dirty="0"/>
              <a:t> </a:t>
            </a:r>
            <a:r>
              <a:rPr lang="en-US" sz="1800" dirty="0" err="1"/>
              <a:t>diharapkan</a:t>
            </a:r>
            <a:r>
              <a:rPr lang="en-US" sz="1800" dirty="0"/>
              <a:t> </a:t>
            </a:r>
            <a:r>
              <a:rPr lang="en-US" sz="1800" dirty="0" err="1"/>
              <a:t>mampu</a:t>
            </a:r>
            <a:r>
              <a:rPr lang="en-US" sz="1800" dirty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d-ID" sz="1800" dirty="0" smtClean="0"/>
              <a:t>Menjelaskan </a:t>
            </a:r>
            <a:r>
              <a:rPr lang="id-ID" sz="1800" dirty="0"/>
              <a:t>pengertian pembangunan ekonomi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d-ID" sz="1800" dirty="0" smtClean="0"/>
              <a:t>Mengklasifikasi </a:t>
            </a:r>
            <a:r>
              <a:rPr lang="id-ID" sz="1800" dirty="0"/>
              <a:t>faktor-faktor yang mempengaruhi pembangunan ekonomi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d-ID" sz="1800" dirty="0" smtClean="0"/>
              <a:t>Menjelaskan </a:t>
            </a:r>
            <a:r>
              <a:rPr lang="id-ID" sz="1800" dirty="0"/>
              <a:t>indikator keberhasilan pembangunan ekonomi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d-ID" sz="1800" dirty="0" smtClean="0"/>
              <a:t>Menjelaskan </a:t>
            </a:r>
            <a:r>
              <a:rPr lang="id-ID" sz="1800" dirty="0"/>
              <a:t>masalah-masalah pembangunan ekonomi di negara berkembang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d-ID" sz="1800" dirty="0" smtClean="0"/>
              <a:t>Menjelaskan </a:t>
            </a:r>
            <a:r>
              <a:rPr lang="id-ID" sz="1800" dirty="0"/>
              <a:t>kebijakan dan strategi pembangunan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d-ID" sz="1800" dirty="0" smtClean="0"/>
              <a:t>Menjelaskan </a:t>
            </a:r>
            <a:r>
              <a:rPr lang="id-ID" sz="1800" dirty="0"/>
              <a:t>pengertian pertumbuhan ekonomi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d-ID" sz="1800" dirty="0" smtClean="0"/>
              <a:t>Membedakan </a:t>
            </a:r>
            <a:r>
              <a:rPr lang="id-ID" sz="1800" dirty="0"/>
              <a:t>pembangunan ekonomi dengan pertumbuhan ekonomi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d-ID" sz="1800" dirty="0" smtClean="0"/>
              <a:t>Mengukur </a:t>
            </a:r>
            <a:r>
              <a:rPr lang="id-ID" sz="1800" dirty="0"/>
              <a:t>pertumbuhan ekonomi</a:t>
            </a:r>
          </a:p>
          <a:p>
            <a:pPr>
              <a:spcBef>
                <a:spcPts val="0"/>
              </a:spcBef>
            </a:pPr>
            <a:r>
              <a:rPr lang="id-ID" sz="1800" dirty="0" smtClean="0"/>
              <a:t>Menjelaskan </a:t>
            </a:r>
            <a:r>
              <a:rPr lang="id-ID" sz="1800" dirty="0"/>
              <a:t>teori pertumbuhan ekonomi</a:t>
            </a:r>
          </a:p>
          <a:p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6" cy="5288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9320" y="797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3</a:t>
            </a:r>
            <a:endParaRPr lang="id-ID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39685" y="3770879"/>
            <a:ext cx="8640960" cy="1111623"/>
            <a:chOff x="395536" y="3757537"/>
            <a:chExt cx="8640960" cy="1111623"/>
          </a:xfrm>
        </p:grpSpPr>
        <p:sp>
          <p:nvSpPr>
            <p:cNvPr id="13" name="Rectangle 12"/>
            <p:cNvSpPr/>
            <p:nvPr/>
          </p:nvSpPr>
          <p:spPr>
            <a:xfrm>
              <a:off x="395536" y="3757538"/>
              <a:ext cx="8640960" cy="111162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7544" y="4126869"/>
              <a:ext cx="8496944" cy="64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solidFill>
                    <a:schemeClr val="tx1"/>
                  </a:solidFill>
                </a:rPr>
                <a:t>Nilai-nilai</a:t>
              </a:r>
              <a:r>
                <a:rPr lang="en-US" dirty="0">
                  <a:solidFill>
                    <a:schemeClr val="tx1"/>
                  </a:solidFill>
                </a:rPr>
                <a:t> yang </a:t>
              </a:r>
              <a:r>
                <a:rPr lang="en-US" dirty="0" err="1">
                  <a:solidFill>
                    <a:schemeClr val="tx1"/>
                  </a:solidFill>
                </a:rPr>
                <a:t>dapat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dikembangkan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setelah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mempelajari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bab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ini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adalah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id-ID" dirty="0" err="1" smtClean="0">
                  <a:solidFill>
                    <a:schemeClr val="tx1"/>
                  </a:solidFill>
                </a:rPr>
                <a:t>r</a:t>
              </a:r>
              <a:r>
                <a:rPr lang="en-US" dirty="0" err="1" smtClean="0">
                  <a:solidFill>
                    <a:schemeClr val="tx1"/>
                  </a:solidFill>
                </a:rPr>
                <a:t>eligius</a:t>
              </a:r>
              <a:r>
                <a:rPr lang="id-ID" dirty="0">
                  <a:solidFill>
                    <a:schemeClr val="tx1"/>
                  </a:solidFill>
                </a:rPr>
                <a:t>, </a:t>
              </a:r>
              <a:r>
                <a:rPr lang="id-ID" dirty="0" smtClean="0">
                  <a:solidFill>
                    <a:schemeClr val="tx1"/>
                  </a:solidFill>
                </a:rPr>
                <a:t>kreatif</a:t>
              </a:r>
              <a:r>
                <a:rPr lang="id-ID" dirty="0">
                  <a:solidFill>
                    <a:schemeClr val="tx1"/>
                  </a:solidFill>
                </a:rPr>
                <a:t>, </a:t>
              </a:r>
              <a:r>
                <a:rPr lang="id-ID" dirty="0" smtClean="0">
                  <a:solidFill>
                    <a:schemeClr val="tx1"/>
                  </a:solidFill>
                </a:rPr>
                <a:t>tanggung </a:t>
              </a:r>
              <a:r>
                <a:rPr lang="id-ID" dirty="0">
                  <a:solidFill>
                    <a:schemeClr val="tx1"/>
                  </a:solidFill>
                </a:rPr>
                <a:t>jawab, </a:t>
              </a:r>
              <a:r>
                <a:rPr lang="id-ID" dirty="0" smtClean="0">
                  <a:solidFill>
                    <a:schemeClr val="tx1"/>
                  </a:solidFill>
                </a:rPr>
                <a:t>rasa </a:t>
              </a:r>
              <a:r>
                <a:rPr lang="id-ID" dirty="0">
                  <a:solidFill>
                    <a:schemeClr val="tx1"/>
                  </a:solidFill>
                </a:rPr>
                <a:t>ingin tahu, </a:t>
              </a:r>
              <a:r>
                <a:rPr lang="id-ID" dirty="0" smtClean="0">
                  <a:solidFill>
                    <a:schemeClr val="tx1"/>
                  </a:solidFill>
                </a:rPr>
                <a:t>gemar </a:t>
              </a:r>
              <a:r>
                <a:rPr lang="id-ID" dirty="0">
                  <a:solidFill>
                    <a:schemeClr val="tx1"/>
                  </a:solidFill>
                </a:rPr>
                <a:t>membaca </a:t>
              </a:r>
              <a:r>
                <a:rPr lang="id-ID" dirty="0" smtClean="0">
                  <a:solidFill>
                    <a:schemeClr val="tx1"/>
                  </a:solidFill>
                </a:rPr>
                <a:t>, disiplin</a:t>
              </a:r>
              <a:r>
                <a:rPr lang="id-ID" dirty="0">
                  <a:solidFill>
                    <a:schemeClr val="tx1"/>
                  </a:solidFill>
                </a:rPr>
                <a:t>, dan </a:t>
              </a:r>
              <a:r>
                <a:rPr lang="id-ID" dirty="0" smtClean="0">
                  <a:solidFill>
                    <a:schemeClr val="tx1"/>
                  </a:solidFill>
                </a:rPr>
                <a:t>peduli </a:t>
              </a:r>
              <a:r>
                <a:rPr lang="id-ID" dirty="0">
                  <a:solidFill>
                    <a:schemeClr val="tx1"/>
                  </a:solidFill>
                </a:rPr>
                <a:t>lingkungan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6109" y="3757537"/>
              <a:ext cx="28305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yriad Pro" pitchFamily="34" charset="0"/>
                </a:rPr>
                <a:t>Nilai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yriad Pro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yriad Pro" pitchFamily="34" charset="0"/>
                </a:rPr>
                <a:t>dan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yriad Pro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yriad Pro" pitchFamily="34" charset="0"/>
                </a:rPr>
                <a:t>Karakter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yriad Pro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yriad Pro" pitchFamily="34" charset="0"/>
                </a:rPr>
                <a:t>Bangsa</a:t>
              </a:r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54418" y="5024193"/>
            <a:ext cx="8640960" cy="1555916"/>
            <a:chOff x="395536" y="5013176"/>
            <a:chExt cx="8640960" cy="1555916"/>
          </a:xfrm>
        </p:grpSpPr>
        <p:sp>
          <p:nvSpPr>
            <p:cNvPr id="18" name="Rectangle 17"/>
            <p:cNvSpPr/>
            <p:nvPr/>
          </p:nvSpPr>
          <p:spPr>
            <a:xfrm>
              <a:off x="395536" y="5013176"/>
              <a:ext cx="8640960" cy="15559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547664" y="5117950"/>
              <a:ext cx="7416824" cy="13725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3" spcCol="0"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27584" y="5767712"/>
              <a:ext cx="81787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yriad Pro" pitchFamily="34" charset="0"/>
                </a:rPr>
                <a:t>Kata</a:t>
              </a:r>
            </a:p>
            <a:p>
              <a:r>
                <a:rPr lang="en-US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yriad Pro" pitchFamily="34" charset="0"/>
                </a:rPr>
                <a:t>Kunci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DFC"/>
                </a:clrFrom>
                <a:clrTo>
                  <a:srgbClr val="FFFDFC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844" y="5399872"/>
              <a:ext cx="432050" cy="943904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1547664" y="5193161"/>
              <a:ext cx="2229020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id-ID" sz="1600" dirty="0" smtClean="0"/>
                <a:t>Pertumbuhan ekonomi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id-ID" sz="1600" dirty="0" smtClean="0"/>
                <a:t>Pembangunan ekonomi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id-ID" sz="1600" dirty="0" smtClean="0"/>
                <a:t>Pembangunan nasional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id-ID" sz="1600" dirty="0" smtClean="0"/>
                <a:t>GBHN</a:t>
              </a:r>
              <a:endParaRPr lang="en-US" sz="1600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3768188" y="5178117"/>
            <a:ext cx="26314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d-ID" sz="1600" dirty="0" smtClean="0"/>
              <a:t>Pelita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d-ID" sz="1600" dirty="0" smtClean="0"/>
              <a:t>Modal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d-ID" sz="1600" dirty="0" smtClean="0"/>
              <a:t>Teori pertumbuhan ekonomi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d-ID" sz="1600" dirty="0" smtClean="0"/>
              <a:t>Sistem Perencanaan Pembangunan Nasional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6532214" y="5204178"/>
            <a:ext cx="22290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d-ID" sz="1600" dirty="0" smtClean="0"/>
              <a:t>Rencana Pembangunan Jangka Panjang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d-ID" sz="1600" dirty="0" smtClean="0"/>
              <a:t>Rencana Pembangunan Tahunan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74333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231" y="152403"/>
            <a:ext cx="4885769" cy="31108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802" y="3652593"/>
            <a:ext cx="7886700" cy="325315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d-ID" sz="2200" dirty="0"/>
              <a:t>Menurut Prof. Denis </a:t>
            </a:r>
            <a:r>
              <a:rPr lang="id-ID" sz="2200" dirty="0" err="1"/>
              <a:t>Goulet</a:t>
            </a:r>
            <a:r>
              <a:rPr lang="id-ID" sz="2200" dirty="0"/>
              <a:t>, ada tiga nilai inti pembangunan yang membuat hidup lebih baik:</a:t>
            </a:r>
          </a:p>
          <a:p>
            <a:pPr>
              <a:spcBef>
                <a:spcPts val="0"/>
              </a:spcBef>
            </a:pPr>
            <a:r>
              <a:rPr lang="id-ID" sz="2200" dirty="0"/>
              <a:t>Rezeki kehidupan</a:t>
            </a:r>
          </a:p>
          <a:p>
            <a:pPr>
              <a:spcBef>
                <a:spcPts val="0"/>
              </a:spcBef>
            </a:pPr>
            <a:r>
              <a:rPr lang="id-ID" sz="2200" dirty="0"/>
              <a:t>Harga diri</a:t>
            </a:r>
          </a:p>
          <a:p>
            <a:pPr>
              <a:spcBef>
                <a:spcPts val="0"/>
              </a:spcBef>
            </a:pPr>
            <a:r>
              <a:rPr lang="id-ID" sz="2200" dirty="0"/>
              <a:t>Kebebasan dari perbudakan</a:t>
            </a:r>
          </a:p>
          <a:p>
            <a:pPr marL="0" indent="0">
              <a:spcBef>
                <a:spcPts val="0"/>
              </a:spcBef>
              <a:buNone/>
            </a:pPr>
            <a:endParaRPr lang="id-ID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id-ID" sz="2200" dirty="0" smtClean="0"/>
              <a:t>Menurut </a:t>
            </a:r>
            <a:r>
              <a:rPr lang="id-ID" sz="2200" dirty="0"/>
              <a:t>Prof. Dudley </a:t>
            </a:r>
            <a:r>
              <a:rPr lang="id-ID" sz="2200" dirty="0" err="1" smtClean="0"/>
              <a:t>Seers</a:t>
            </a:r>
            <a:r>
              <a:rPr lang="id-ID" sz="2200" dirty="0" smtClean="0"/>
              <a:t>, </a:t>
            </a:r>
            <a:r>
              <a:rPr lang="id-ID" sz="2200" dirty="0" err="1"/>
              <a:t>suatu</a:t>
            </a:r>
            <a:r>
              <a:rPr lang="id-ID" sz="2200" dirty="0"/>
              <a:t> pembangunan ekonomi dikatakan berhasil apabila pendapatan </a:t>
            </a:r>
            <a:r>
              <a:rPr lang="id-ID" sz="2200" dirty="0" smtClean="0"/>
              <a:t>per kapita </a:t>
            </a:r>
            <a:r>
              <a:rPr lang="id-ID" sz="2200" dirty="0"/>
              <a:t>masyarakat meningkat, tingkat pengangguran </a:t>
            </a:r>
            <a:r>
              <a:rPr lang="id-ID" sz="2200" dirty="0" smtClean="0"/>
              <a:t>berkurang </a:t>
            </a:r>
            <a:r>
              <a:rPr lang="id-ID" sz="2200" dirty="0"/>
              <a:t>dan kesenjangan antara kaya dan miskin mengecil.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4"/>
            <a:ext cx="4362680" cy="31108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0" y="3254407"/>
            <a:ext cx="435895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Patung Dirgantara dengan latar belakang Jakarta dulu dan sekarang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6" cy="5288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9320" y="797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id-ID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475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BFAFF"/>
              </a:clrFrom>
              <a:clrTo>
                <a:srgbClr val="FBFA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781917"/>
            <a:ext cx="7535463" cy="827329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682" y="1935794"/>
            <a:ext cx="7418755" cy="4929295"/>
          </a:xfr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1006" y="1935793"/>
            <a:ext cx="3645895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d-ID" dirty="0" smtClean="0"/>
              <a:t>Faktor-faktor yang dipandang oleh ahli ekonomi sebagai hal-hal yang memengaruhi pembangunan ekonomi adalah:</a:t>
            </a:r>
          </a:p>
          <a:p>
            <a:pPr marL="0" indent="0">
              <a:buNone/>
            </a:pPr>
            <a:endParaRPr lang="id-ID" dirty="0" smtClean="0"/>
          </a:p>
          <a:p>
            <a:r>
              <a:rPr lang="id-ID" dirty="0" smtClean="0"/>
              <a:t>Tanah dan kekayaan alam</a:t>
            </a:r>
          </a:p>
          <a:p>
            <a:r>
              <a:rPr lang="id-ID" dirty="0" smtClean="0"/>
              <a:t>Kuantitas dan kualitas penduduk dan tenaga kerja</a:t>
            </a:r>
          </a:p>
          <a:p>
            <a:r>
              <a:rPr lang="id-ID" dirty="0" smtClean="0"/>
              <a:t>Kepemilikan barang modal dan penguasaan teknologi</a:t>
            </a:r>
          </a:p>
          <a:p>
            <a:r>
              <a:rPr lang="id-ID" dirty="0" smtClean="0"/>
              <a:t>Sistem sosial dan sikap masyarakat</a:t>
            </a:r>
          </a:p>
        </p:txBody>
      </p:sp>
      <p:sp>
        <p:nvSpPr>
          <p:cNvPr id="6" name="Rectangle 5"/>
          <p:cNvSpPr/>
          <p:nvPr/>
        </p:nvSpPr>
        <p:spPr>
          <a:xfrm>
            <a:off x="772666" y="747473"/>
            <a:ext cx="533800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B. Faktor-faktor yang Memengaruhi </a:t>
            </a:r>
          </a:p>
          <a:p>
            <a:r>
              <a:rPr lang="id-ID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Pembangunan Ekonomi</a:t>
            </a:r>
            <a:endParaRPr lang="en-US" sz="2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yriad Pro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6" cy="5288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9320" y="797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="" xmlns:p14="http://schemas.microsoft.com/office/powerpoint/2010/main" val="357539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clrChange>
              <a:clrFrom>
                <a:srgbClr val="FBFAFF"/>
              </a:clrFrom>
              <a:clrTo>
                <a:srgbClr val="FBFA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781917"/>
            <a:ext cx="7535463" cy="82732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29150" y="1957827"/>
            <a:ext cx="38862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id-ID" sz="2400" b="1" dirty="0" smtClean="0"/>
              <a:t>Indikator Moneter</a:t>
            </a:r>
            <a:r>
              <a:rPr lang="id-ID" sz="2400" dirty="0" smtClean="0"/>
              <a:t>, antara lain pendapatan per kapita dan indikator kesejahteraan ekonomi</a:t>
            </a:r>
          </a:p>
          <a:p>
            <a:pPr marL="514350" indent="-514350">
              <a:buAutoNum type="arabicPeriod"/>
            </a:pPr>
            <a:r>
              <a:rPr lang="id-ID" sz="2400" b="1" dirty="0" smtClean="0"/>
              <a:t>Indikator </a:t>
            </a:r>
            <a:r>
              <a:rPr lang="id-ID" sz="2400" b="1" dirty="0" err="1"/>
              <a:t>N</a:t>
            </a:r>
            <a:r>
              <a:rPr lang="id-ID" sz="2400" b="1" dirty="0" err="1" smtClean="0"/>
              <a:t>on</a:t>
            </a:r>
            <a:r>
              <a:rPr lang="id-ID" sz="2400" b="1" dirty="0" smtClean="0"/>
              <a:t> </a:t>
            </a:r>
            <a:r>
              <a:rPr lang="id-ID" sz="2400" b="1" dirty="0"/>
              <a:t>M</a:t>
            </a:r>
            <a:r>
              <a:rPr lang="id-ID" sz="2400" b="1" dirty="0" smtClean="0"/>
              <a:t>oneter</a:t>
            </a:r>
            <a:r>
              <a:rPr lang="id-ID" sz="2400" dirty="0" smtClean="0"/>
              <a:t>, antara lain indikator sosial dan indeks kualitas hidup</a:t>
            </a:r>
          </a:p>
          <a:p>
            <a:pPr marL="514350" indent="-514350">
              <a:buAutoNum type="arabicPeriod"/>
            </a:pPr>
            <a:r>
              <a:rPr lang="id-ID" sz="2400" b="1" dirty="0" smtClean="0"/>
              <a:t>Indikator campuran </a:t>
            </a:r>
            <a:r>
              <a:rPr lang="id-ID" sz="2400" dirty="0" smtClean="0"/>
              <a:t>mencakup indikator </a:t>
            </a:r>
            <a:r>
              <a:rPr lang="id-ID" sz="2400" dirty="0" err="1" smtClean="0"/>
              <a:t>Susenas</a:t>
            </a:r>
            <a:r>
              <a:rPr lang="id-ID" sz="2400" dirty="0" smtClean="0"/>
              <a:t> Inti dan Indeks Pembangunan Manusia</a:t>
            </a:r>
          </a:p>
        </p:txBody>
      </p:sp>
      <p:sp>
        <p:nvSpPr>
          <p:cNvPr id="6" name="Rectangle 5"/>
          <p:cNvSpPr/>
          <p:nvPr/>
        </p:nvSpPr>
        <p:spPr>
          <a:xfrm>
            <a:off x="779057" y="747472"/>
            <a:ext cx="661326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C</a:t>
            </a:r>
            <a:r>
              <a:rPr lang="id-ID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. Indikator Keberhasilan Pembangunan Ekonomi</a:t>
            </a:r>
            <a:endParaRPr lang="en-US" sz="2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yriad Pro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6" cy="5288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9320" y="797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05" y="1705161"/>
            <a:ext cx="3655039" cy="2741279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04" y="4033903"/>
            <a:ext cx="3655039" cy="2275262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65509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BFAFF"/>
              </a:clrFrom>
              <a:clrTo>
                <a:srgbClr val="FBFA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781917"/>
            <a:ext cx="7535463" cy="82732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4626396" cy="4351338"/>
          </a:xfrm>
        </p:spPr>
        <p:txBody>
          <a:bodyPr>
            <a:normAutofit fontScale="85000" lnSpcReduction="20000"/>
          </a:bodyPr>
          <a:lstStyle/>
          <a:p>
            <a:r>
              <a:rPr lang="id-ID" dirty="0" smtClean="0"/>
              <a:t>Ketergantungan pada sektor pertanian - primer</a:t>
            </a:r>
          </a:p>
          <a:p>
            <a:r>
              <a:rPr lang="id-ID" dirty="0" smtClean="0"/>
              <a:t>Rendahnya tingkat produktivitas</a:t>
            </a:r>
          </a:p>
          <a:p>
            <a:r>
              <a:rPr lang="id-ID" dirty="0" smtClean="0"/>
              <a:t>Ketergantungan yang besar dan kerentanan dalam hubungan internasional</a:t>
            </a:r>
          </a:p>
          <a:p>
            <a:r>
              <a:rPr lang="id-ID" dirty="0" smtClean="0"/>
              <a:t>Pasar dan informasi yang tidak sempurna</a:t>
            </a:r>
          </a:p>
          <a:p>
            <a:r>
              <a:rPr lang="id-ID" dirty="0" smtClean="0"/>
              <a:t>Tingginya tingkat pengangguran</a:t>
            </a:r>
          </a:p>
          <a:p>
            <a:r>
              <a:rPr lang="id-ID" dirty="0" smtClean="0"/>
              <a:t>Rendahnya tingkat kehidupan</a:t>
            </a:r>
          </a:p>
          <a:p>
            <a:r>
              <a:rPr lang="id-ID" dirty="0" smtClean="0"/>
              <a:t>Tingginya pertambahan penduduk</a:t>
            </a:r>
          </a:p>
        </p:txBody>
      </p:sp>
      <p:sp>
        <p:nvSpPr>
          <p:cNvPr id="7" name="Rectangle 6"/>
          <p:cNvSpPr/>
          <p:nvPr/>
        </p:nvSpPr>
        <p:spPr>
          <a:xfrm>
            <a:off x="772665" y="747472"/>
            <a:ext cx="739144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D. Masalah-masalah Pembangunan Ekonomi di Negara Berkembang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6" cy="5288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9320" y="797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8</a:t>
            </a:r>
            <a:endParaRPr lang="id-ID" dirty="0" smtClean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759" y="1692893"/>
            <a:ext cx="3659804" cy="49048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164297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BFAFF"/>
              </a:clrFrom>
              <a:clrTo>
                <a:srgbClr val="FBFA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781918"/>
            <a:ext cx="7535463" cy="5043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83682" y="769333"/>
            <a:ext cx="597214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</a:rPr>
              <a:t>E. Kebijakan dan Strategi Pembangunan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6" cy="5288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9320" y="797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628650" y="1539352"/>
            <a:ext cx="7886700" cy="795052"/>
          </a:xfrm>
          <a:prstGeom prst="rect">
            <a:avLst/>
          </a:prstGeom>
          <a:ln w="254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000" dirty="0" smtClean="0"/>
              <a:t>Visi Pembangunan Nasional tahun 2005-2025 adalah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2000" b="1" dirty="0" smtClean="0"/>
              <a:t>	Indonesia yang Mandiri, Maju, Adil, dan Makmur</a:t>
            </a:r>
          </a:p>
          <a:p>
            <a:endParaRPr lang="id-ID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" y="2794000"/>
            <a:ext cx="9144000" cy="4064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6138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7975"/>
            <a:ext cx="6477000" cy="40100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192" y="723939"/>
            <a:ext cx="8041622" cy="3451454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id-ID" sz="1800" dirty="0"/>
              <a:t>Misi pembangunan nasional </a:t>
            </a:r>
            <a:r>
              <a:rPr lang="id-ID" sz="1800" dirty="0" smtClean="0"/>
              <a:t>adalah</a:t>
            </a:r>
            <a:endParaRPr lang="id-ID" sz="18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id-ID" sz="1800" dirty="0"/>
              <a:t>Mewujudkan masyarakat berakhlak mulia, bermoral, beretika, berbudaya, dan beradab berdasarkan falsafah Pancasila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id-ID" sz="1800" dirty="0"/>
              <a:t>Mewujudkan bangsa yang berdaya saing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id-ID" sz="1800" dirty="0"/>
              <a:t>Mewujudkan masyarakat demokratis berlandaskan hukum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id-ID" sz="1800" dirty="0"/>
              <a:t>Mewujudkan Indonesia aman, damai, dan bersatu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id-ID" sz="1800" dirty="0"/>
              <a:t>Mewujudkan pemerataan pembangunan dan berkeadilan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it-IT" sz="1800" dirty="0"/>
              <a:t>Mewujudkan Indonesia asri dan lestari </a:t>
            </a:r>
            <a:endParaRPr lang="id-ID" sz="18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id-ID" sz="1800" dirty="0"/>
              <a:t>Mewujudkan Indonesia menjadi negara kepulauan yang mandiri, maju, kuat, dan berbasiskan kepentingan nasional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id-ID" sz="1800" dirty="0"/>
              <a:t>Mewujudkan Indonesia berperan penting dalam pergaulan dunia internasional</a:t>
            </a:r>
          </a:p>
          <a:p>
            <a:pPr>
              <a:spcBef>
                <a:spcPts val="600"/>
              </a:spcBef>
            </a:pPr>
            <a:endParaRPr lang="id-ID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6" cy="5288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9320" y="797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="" xmlns:p14="http://schemas.microsoft.com/office/powerpoint/2010/main" val="243355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77b423325738a9723451d1b09c697f3b973e5a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1437</TotalTime>
  <Words>977</Words>
  <Application>Microsoft Office PowerPoint</Application>
  <PresentationFormat>On-screen Show (4:3)</PresentationFormat>
  <Paragraphs>185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Investasi Otonom (Autonomous Investment)</vt:lpstr>
      <vt:lpstr>Investasi Terpengaruh (Induced Investment)</vt:lpstr>
      <vt:lpstr>Syarat keseimbangan yaitu  Pendapatan = Pengeluaran (C + I).  Atau  Tabungan (S) = Pengeluaran Investasi sektor swasta (I) </vt:lpstr>
      <vt:lpstr>??</vt:lpstr>
      <vt:lpstr>Slide 21</vt:lpstr>
      <vt:lpstr>Slide 22</vt:lpstr>
      <vt:lpstr>Slide 23</vt:lpstr>
      <vt:lpstr>Slide 24</vt:lpstr>
      <vt:lpstr>Perhitungan Laju Pertumbuhan Ekonomi</vt:lpstr>
      <vt:lpstr>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Adhi</dc:creator>
  <cp:lastModifiedBy>User</cp:lastModifiedBy>
  <cp:revision>59</cp:revision>
  <dcterms:created xsi:type="dcterms:W3CDTF">2014-06-23T13:24:29Z</dcterms:created>
  <dcterms:modified xsi:type="dcterms:W3CDTF">2016-09-13T06:16:58Z</dcterms:modified>
</cp:coreProperties>
</file>