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  <p:sldMasterId id="2147483822" r:id="rId3"/>
  </p:sldMasterIdLst>
  <p:notesMasterIdLst>
    <p:notesMasterId r:id="rId74"/>
  </p:notesMasterIdLst>
  <p:sldIdLst>
    <p:sldId id="353" r:id="rId4"/>
    <p:sldId id="263" r:id="rId5"/>
    <p:sldId id="327" r:id="rId6"/>
    <p:sldId id="264" r:id="rId7"/>
    <p:sldId id="364" r:id="rId8"/>
    <p:sldId id="266" r:id="rId9"/>
    <p:sldId id="328" r:id="rId10"/>
    <p:sldId id="273" r:id="rId11"/>
    <p:sldId id="277" r:id="rId12"/>
    <p:sldId id="275" r:id="rId13"/>
    <p:sldId id="279" r:id="rId14"/>
    <p:sldId id="357" r:id="rId15"/>
    <p:sldId id="365" r:id="rId16"/>
    <p:sldId id="267" r:id="rId17"/>
    <p:sldId id="391" r:id="rId18"/>
    <p:sldId id="280" r:id="rId19"/>
    <p:sldId id="281" r:id="rId20"/>
    <p:sldId id="282" r:id="rId21"/>
    <p:sldId id="283" r:id="rId22"/>
    <p:sldId id="285" r:id="rId23"/>
    <p:sldId id="356" r:id="rId24"/>
    <p:sldId id="289" r:id="rId25"/>
    <p:sldId id="290" r:id="rId26"/>
    <p:sldId id="329" r:id="rId27"/>
    <p:sldId id="330" r:id="rId28"/>
    <p:sldId id="368" r:id="rId29"/>
    <p:sldId id="358" r:id="rId30"/>
    <p:sldId id="366" r:id="rId31"/>
    <p:sldId id="331" r:id="rId32"/>
    <p:sldId id="343" r:id="rId33"/>
    <p:sldId id="333" r:id="rId34"/>
    <p:sldId id="334" r:id="rId35"/>
    <p:sldId id="335" r:id="rId36"/>
    <p:sldId id="337" r:id="rId37"/>
    <p:sldId id="344" r:id="rId38"/>
    <p:sldId id="345" r:id="rId39"/>
    <p:sldId id="346" r:id="rId40"/>
    <p:sldId id="349" r:id="rId41"/>
    <p:sldId id="350" r:id="rId42"/>
    <p:sldId id="351" r:id="rId43"/>
    <p:sldId id="369" r:id="rId44"/>
    <p:sldId id="352" r:id="rId45"/>
    <p:sldId id="367" r:id="rId46"/>
    <p:sldId id="359" r:id="rId47"/>
    <p:sldId id="360" r:id="rId48"/>
    <p:sldId id="361" r:id="rId49"/>
    <p:sldId id="362" r:id="rId50"/>
    <p:sldId id="363" r:id="rId51"/>
    <p:sldId id="355" r:id="rId52"/>
    <p:sldId id="370" r:id="rId53"/>
    <p:sldId id="371" r:id="rId54"/>
    <p:sldId id="372" r:id="rId55"/>
    <p:sldId id="373" r:id="rId56"/>
    <p:sldId id="374" r:id="rId57"/>
    <p:sldId id="375" r:id="rId58"/>
    <p:sldId id="376" r:id="rId59"/>
    <p:sldId id="377" r:id="rId60"/>
    <p:sldId id="378" r:id="rId61"/>
    <p:sldId id="379" r:id="rId62"/>
    <p:sldId id="380" r:id="rId63"/>
    <p:sldId id="381" r:id="rId64"/>
    <p:sldId id="382" r:id="rId65"/>
    <p:sldId id="383" r:id="rId66"/>
    <p:sldId id="384" r:id="rId67"/>
    <p:sldId id="385" r:id="rId68"/>
    <p:sldId id="386" r:id="rId69"/>
    <p:sldId id="387" r:id="rId70"/>
    <p:sldId id="388" r:id="rId71"/>
    <p:sldId id="389" r:id="rId72"/>
    <p:sldId id="390" r:id="rId73"/>
  </p:sldIdLst>
  <p:sldSz cx="9144000" cy="6858000" type="screen4x3"/>
  <p:notesSz cx="6858000" cy="9144000"/>
  <p:custDataLst>
    <p:tags r:id="rId7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01" autoAdjust="0"/>
    <p:restoredTop sz="94708" autoAdjust="0"/>
  </p:normalViewPr>
  <p:slideViewPr>
    <p:cSldViewPr>
      <p:cViewPr varScale="1">
        <p:scale>
          <a:sx n="62" d="100"/>
          <a:sy n="62" d="100"/>
        </p:scale>
        <p:origin x="133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5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52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2A49D-EC2A-40EB-9B65-7C8F760F238F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CE019-2762-407E-86E8-CE6EA28128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75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CE019-2762-407E-86E8-CE6EA28128AD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701925" y="2130425"/>
            <a:ext cx="4800600" cy="1470025"/>
          </a:xfrm>
        </p:spPr>
        <p:txBody>
          <a:bodyPr/>
          <a:lstStyle>
            <a:lvl1pPr>
              <a:buClr>
                <a:srgbClr val="FFFFFF"/>
              </a:buCl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701925" y="3886200"/>
            <a:ext cx="4114800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ECF2F4E-D8C6-4B4E-B56A-5C02FB5CFD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0D0FAB-B744-466E-9C4A-4DE6C11CAA99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F1DB9D-6AC7-47F4-98D3-2399F7F46B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74638"/>
            <a:ext cx="15811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93988" y="274638"/>
            <a:ext cx="4592637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0D0FAB-B744-466E-9C4A-4DE6C11CAA99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F1DB9D-6AC7-47F4-98D3-2399F7F46B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5613" y="2130425"/>
            <a:ext cx="73136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5613" y="3886200"/>
            <a:ext cx="7313612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13C1C20-881C-4914-991E-11813915FF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78E5A5-79FC-465F-9117-DB17A7DCC7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27FFFA-8387-4A2D-AD73-1632BFB416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600200"/>
            <a:ext cx="40370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48C2A3-B8C8-44C8-8000-CC1BA4597A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2CD179-A839-4758-9C15-C88A57A77F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A73778-AC8C-47E2-AC6C-01E164CE8E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6EE8C5-4599-45E7-8B19-72A6FA925C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60CD4C-E03E-4F29-B8FA-9FE56175CA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0D0FAB-B744-466E-9C4A-4DE6C11CAA99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F1DB9D-6AC7-47F4-98D3-2399F7F46B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DED8BB-357A-4EF1-83E8-96EBF0713D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AF5B1E-702D-4C30-85FD-F64AAB8DB7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274638"/>
            <a:ext cx="601821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427AEF-04B6-4DCC-9E41-08E67138EA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2F4E-D8C6-4B4E-B56A-5C02FB5CFD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627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8744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0FAB-B744-466E-9C4A-4DE6C11CAA99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DB9D-6AC7-47F4-98D3-2399F7F46B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47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0FAB-B744-466E-9C4A-4DE6C11CAA99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DB9D-6AC7-47F4-98D3-2399F7F46B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484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0FAB-B744-466E-9C4A-4DE6C11CAA99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DB9D-6AC7-47F4-98D3-2399F7F46B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966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0FAB-B744-466E-9C4A-4DE6C11CAA99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DB9D-6AC7-47F4-98D3-2399F7F46B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978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0FAB-B744-466E-9C4A-4DE6C11CAA99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DB9D-6AC7-47F4-98D3-2399F7F46B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8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0D0FAB-B744-466E-9C4A-4DE6C11CAA99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F1DB9D-6AC7-47F4-98D3-2399F7F46B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0FAB-B744-466E-9C4A-4DE6C11CAA99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DB9D-6AC7-47F4-98D3-2399F7F46B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681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0FAB-B744-466E-9C4A-4DE6C11CAA99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DB9D-6AC7-47F4-98D3-2399F7F46B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407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0FAB-B744-466E-9C4A-4DE6C11CAA99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DB9D-6AC7-47F4-98D3-2399F7F46B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46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0FAB-B744-466E-9C4A-4DE6C11CAA99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DB9D-6AC7-47F4-98D3-2399F7F46B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8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2488" y="1600200"/>
            <a:ext cx="30876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0D0FAB-B744-466E-9C4A-4DE6C11CAA99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F1DB9D-6AC7-47F4-98D3-2399F7F46B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0D0FAB-B744-466E-9C4A-4DE6C11CAA99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F1DB9D-6AC7-47F4-98D3-2399F7F46B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0D0FAB-B744-466E-9C4A-4DE6C11CAA99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F1DB9D-6AC7-47F4-98D3-2399F7F46B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0D0FAB-B744-466E-9C4A-4DE6C11CAA99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F1DB9D-6AC7-47F4-98D3-2399F7F46B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0D0FAB-B744-466E-9C4A-4DE6C11CAA99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F1DB9D-6AC7-47F4-98D3-2399F7F46B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0D0FAB-B744-466E-9C4A-4DE6C11CAA99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F1DB9D-6AC7-47F4-98D3-2399F7F46B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6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2703513" y="274638"/>
            <a:ext cx="63166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2693988" y="1600200"/>
            <a:ext cx="63261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FA0D0FAB-B744-466E-9C4A-4DE6C11CAA99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3F1DB9D-6AC7-47F4-98D3-2399F7F46B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5613" y="274638"/>
            <a:ext cx="8226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5613" y="1600200"/>
            <a:ext cx="82264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775ABCD-F7A1-4F43-9E25-4B531B1F0C0F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D0FAB-B744-466E-9C4A-4DE6C11CAA99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1DB9D-6AC7-47F4-98D3-2399F7F46B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5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744" y="1196752"/>
            <a:ext cx="4800600" cy="1470025"/>
          </a:xfrm>
        </p:spPr>
        <p:txBody>
          <a:bodyPr/>
          <a:lstStyle/>
          <a:p>
            <a:pPr algn="ctr"/>
            <a:r>
              <a:rPr lang="id-ID" sz="6000" dirty="0"/>
              <a:t>Laju Reaksi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688" y="2708920"/>
            <a:ext cx="6120680" cy="1752600"/>
          </a:xfrm>
        </p:spPr>
        <p:txBody>
          <a:bodyPr>
            <a:noAutofit/>
          </a:bodyPr>
          <a:lstStyle/>
          <a:p>
            <a:pPr algn="ctr"/>
            <a:r>
              <a:rPr lang="id-ID" sz="2800" b="1" dirty="0"/>
              <a:t>KIMIA </a:t>
            </a:r>
          </a:p>
          <a:p>
            <a:pPr algn="ctr"/>
            <a:r>
              <a:rPr lang="id-ID" sz="2800" b="1" dirty="0"/>
              <a:t>XI MIPA 1617</a:t>
            </a:r>
          </a:p>
          <a:p>
            <a:pPr algn="ctr"/>
            <a:r>
              <a:rPr lang="id-ID" sz="2800" b="1" dirty="0"/>
              <a:t>SMA Kristen Immanuel Pontianak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0" y="0"/>
            <a:ext cx="9144000" cy="260350"/>
          </a:xfrm>
          <a:prstGeom prst="flowChartAlternateProcess">
            <a:avLst/>
          </a:prstGeom>
          <a:gradFill rotWithShape="1">
            <a:gsLst>
              <a:gs pos="0">
                <a:srgbClr val="382CD0">
                  <a:gamma/>
                  <a:shade val="22353"/>
                  <a:invGamma/>
                </a:srgbClr>
              </a:gs>
              <a:gs pos="50000">
                <a:srgbClr val="382CD0">
                  <a:alpha val="25000"/>
                </a:srgbClr>
              </a:gs>
              <a:gs pos="100000">
                <a:srgbClr val="382CD0">
                  <a:gamma/>
                  <a:shade val="22353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5257800" cy="1143000"/>
          </a:xfrm>
          <a:ln w="38100">
            <a:solidFill>
              <a:schemeClr val="hlink"/>
            </a:solidFill>
          </a:ln>
        </p:spPr>
        <p:txBody>
          <a:bodyPr/>
          <a:lstStyle/>
          <a:p>
            <a:r>
              <a:rPr lang="id-ID" sz="4000" b="1" dirty="0"/>
              <a:t>Contoh Soal</a:t>
            </a:r>
            <a:endParaRPr lang="en-US" sz="4000" b="1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342231" marR="0" lvl="0" indent="-342231" algn="l" defTabSz="915001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id-ID" sz="3000" b="1" kern="0" dirty="0"/>
              <a:t>Suatu larutan glukosa dengan volume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2.0 L </a:t>
            </a:r>
            <a:r>
              <a:rPr lang="id-ID" sz="3000" b="1" kern="0" dirty="0"/>
              <a:t>terlarut 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72 g </a:t>
            </a:r>
            <a:r>
              <a:rPr kumimoji="0" lang="id-ID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glukosa 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(C</a:t>
            </a:r>
            <a:r>
              <a:rPr kumimoji="0" lang="en-US" sz="3000" b="1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en-US" sz="3000" b="1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en-US" sz="3000" b="1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).</a:t>
            </a:r>
            <a:r>
              <a:rPr kumimoji="0" lang="id-ID" sz="30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Jika massa molar dari glukosa adalah 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180</a:t>
            </a:r>
            <a:r>
              <a:rPr kumimoji="0" lang="id-ID" sz="30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g/mol,</a:t>
            </a:r>
            <a:r>
              <a:rPr kumimoji="0" lang="id-ID" sz="30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berapakah molaritas dari larutan tersebut 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marL="342231" marR="0" lvl="0" indent="-342231" algn="l" defTabSz="91500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1)	0.20 M	</a:t>
            </a:r>
          </a:p>
          <a:p>
            <a:pPr marL="342231" marR="0" lvl="0" indent="-342231" algn="l" defTabSz="91500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2)	5.0 M</a:t>
            </a:r>
          </a:p>
          <a:p>
            <a:pPr marL="342231" marR="0" lvl="0" indent="-342231" algn="l" defTabSz="91500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3)	36 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0" y="0"/>
            <a:ext cx="9144000" cy="260350"/>
          </a:xfrm>
          <a:prstGeom prst="flowChartAlternateProcess">
            <a:avLst/>
          </a:prstGeom>
          <a:gradFill rotWithShape="1">
            <a:gsLst>
              <a:gs pos="0">
                <a:srgbClr val="382CD0">
                  <a:gamma/>
                  <a:shade val="22353"/>
                  <a:invGamma/>
                </a:srgbClr>
              </a:gs>
              <a:gs pos="50000">
                <a:srgbClr val="382CD0">
                  <a:alpha val="25000"/>
                </a:srgbClr>
              </a:gs>
              <a:gs pos="100000">
                <a:srgbClr val="382CD0">
                  <a:gamma/>
                  <a:shade val="22353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ln w="38100">
            <a:solidFill>
              <a:schemeClr val="hlink"/>
            </a:solidFill>
          </a:ln>
        </p:spPr>
        <p:txBody>
          <a:bodyPr/>
          <a:lstStyle/>
          <a:p>
            <a:r>
              <a:rPr lang="id-ID" sz="4000" b="1" dirty="0"/>
              <a:t>Contoh Soal </a:t>
            </a:r>
            <a:endParaRPr lang="en-US" sz="4000" b="1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381000" y="16764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342231" lvl="0" indent="-342231" defTabSz="915001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id-ID" sz="2400" b="1" kern="0" dirty="0"/>
              <a:t>	Suatu larutan H</a:t>
            </a:r>
            <a:r>
              <a:rPr lang="id-ID" sz="2400" b="1" kern="0" baseline="-25000" dirty="0"/>
              <a:t>2</a:t>
            </a:r>
            <a:r>
              <a:rPr lang="id-ID" sz="2400" b="1" kern="0" dirty="0"/>
              <a:t>SO</a:t>
            </a:r>
            <a:r>
              <a:rPr lang="id-ID" sz="2400" b="1" kern="0" baseline="-25000" dirty="0"/>
              <a:t>4</a:t>
            </a:r>
            <a:r>
              <a:rPr lang="id-ID" sz="2400" b="1" kern="0" dirty="0"/>
              <a:t> pekat memiliki massa jenis 1,2 gr/ml dengan persentase = 98%, Jika Ar H = 1, S = 32 dan O = 16 maka molaritas dari larutan pekat tersebut adalah... 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id-ID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231" marR="0" lvl="0" indent="-342231" algn="l" defTabSz="915001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id-ID" sz="3000" b="1" kern="0" dirty="0"/>
          </a:p>
          <a:p>
            <a:pPr marL="342231" marR="0" lvl="0" indent="-342231" algn="l" defTabSz="915001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d-ID" sz="2400" b="1" kern="0" dirty="0"/>
              <a:t>	Sebanyak x ml larutan NaOH 2 M akan diencerkan dengan menambahkan air untuk diperoleh 100 ml larutan NaOH 0,2 M. Tentukan volume larutan pekat yang perlu disiapkan untuk proses pengenceran tersebut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?</a:t>
            </a:r>
          </a:p>
          <a:p>
            <a:pPr marL="342231" marR="0" lvl="0" indent="-342231" algn="l" defTabSz="91500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342231" marR="0" lvl="0" indent="-342231" algn="l" defTabSz="91500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d-ID" sz="2400" b="1" kern="0" dirty="0"/>
              <a:t>     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231" marR="0" lvl="0" indent="-342231" algn="l" defTabSz="91500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Latihan Soal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444" y="1067215"/>
            <a:ext cx="8134028" cy="4571522"/>
          </a:xfrm>
        </p:spPr>
        <p:txBody>
          <a:bodyPr>
            <a:normAutofit/>
          </a:bodyPr>
          <a:lstStyle/>
          <a:p>
            <a:r>
              <a:rPr lang="id-ID" sz="2800" dirty="0"/>
              <a:t>Berapa gram glukosa (Mr = 180) yang harus dilarutkan untuk menghasilkan larutan 500 ml glukosa 0,2 M</a:t>
            </a:r>
          </a:p>
          <a:p>
            <a:r>
              <a:rPr lang="id-ID" sz="2800" dirty="0"/>
              <a:t>Suatu larutan NH</a:t>
            </a:r>
            <a:r>
              <a:rPr lang="id-ID" sz="2800" baseline="-25000" dirty="0"/>
              <a:t>4</a:t>
            </a:r>
            <a:r>
              <a:rPr lang="id-ID" sz="2800" dirty="0"/>
              <a:t>OH mempunyai massa jenis 0,9 gr/ml. Jika larutan tersebut memiliki konsentrasi 1,2 M, maka persentase dari larutan pekat NH</a:t>
            </a:r>
            <a:r>
              <a:rPr lang="id-ID" sz="2800" baseline="-25000" dirty="0"/>
              <a:t>4</a:t>
            </a:r>
            <a:r>
              <a:rPr lang="id-ID" sz="2800" dirty="0"/>
              <a:t>OH adalah.....(Ar N = 14, H = 1, O = 16)   </a:t>
            </a:r>
          </a:p>
          <a:p>
            <a:r>
              <a:rPr lang="id-ID" sz="2800" dirty="0"/>
              <a:t>Berapa banyak air yang harus ditambahkan kedalam 50 ml larutan HCl 2 M agar diperoleh larutan  HCl 0,4 M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Laju Reaksi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0" y="0"/>
            <a:ext cx="9144000" cy="260350"/>
          </a:xfrm>
          <a:prstGeom prst="flowChartAlternateProcess">
            <a:avLst/>
          </a:prstGeom>
          <a:gradFill rotWithShape="1">
            <a:gsLst>
              <a:gs pos="0">
                <a:srgbClr val="382CD0">
                  <a:gamma/>
                  <a:shade val="22353"/>
                  <a:invGamma/>
                </a:srgbClr>
              </a:gs>
              <a:gs pos="50000">
                <a:srgbClr val="382CD0">
                  <a:alpha val="25000"/>
                </a:srgbClr>
              </a:gs>
              <a:gs pos="100000">
                <a:srgbClr val="382CD0">
                  <a:gamma/>
                  <a:shade val="22353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5" name="Picture 17" descr="30882102_credi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2338" y="2809875"/>
            <a:ext cx="20701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3" y="365125"/>
            <a:ext cx="7240587" cy="549275"/>
          </a:xfrm>
        </p:spPr>
        <p:txBody>
          <a:bodyPr/>
          <a:lstStyle/>
          <a:p>
            <a:pPr eaLnBrk="1" hangingPunct="1"/>
            <a:r>
              <a:rPr lang="id-ID" dirty="0"/>
              <a:t>Apa itu Laju Reaksi</a:t>
            </a:r>
            <a:r>
              <a:rPr lang="en-GB" dirty="0"/>
              <a:t>?</a:t>
            </a:r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563563" y="1030069"/>
            <a:ext cx="78422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id-ID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Dalam suatu reaksi, terdapat reaksi yang dapat berlangsung dengan </a:t>
            </a:r>
            <a:r>
              <a:rPr lang="id-ID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cepat </a:t>
            </a:r>
            <a:r>
              <a:rPr lang="id-ID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dan ada yang </a:t>
            </a:r>
            <a:r>
              <a:rPr lang="id-ID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sangat lambat</a:t>
            </a:r>
            <a:endParaRPr lang="en-GB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579300" y="2285867"/>
            <a:ext cx="50863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id-ID" dirty="0"/>
              <a:t>Bagaimana laju dari beberapa kasus berikut </a:t>
            </a:r>
            <a:r>
              <a:rPr lang="en-GB" dirty="0"/>
              <a:t>?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563563" y="1702549"/>
            <a:ext cx="796887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id-ID" dirty="0"/>
              <a:t>Kecepatan dari suatu reaksi  kimia untuk berubah dari reaktan ke produk disebut dengan </a:t>
            </a:r>
            <a:r>
              <a:rPr lang="id-ID" b="1" dirty="0"/>
              <a:t>Laju Reaksi</a:t>
            </a:r>
            <a:r>
              <a:rPr lang="en-GB" b="1" dirty="0">
                <a:solidFill>
                  <a:srgbClr val="000066"/>
                </a:solidFill>
              </a:rPr>
              <a:t>.</a:t>
            </a:r>
          </a:p>
        </p:txBody>
      </p:sp>
      <p:pic>
        <p:nvPicPr>
          <p:cNvPr id="30" name="Picture 6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2838" y="2800350"/>
            <a:ext cx="2189162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8" descr="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3588" y="2828060"/>
            <a:ext cx="20574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1225550" y="2806700"/>
            <a:ext cx="1250663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2200" b="1" dirty="0">
                <a:solidFill>
                  <a:srgbClr val="FFFF00"/>
                </a:solidFill>
              </a:rPr>
              <a:t>berkarat</a:t>
            </a:r>
            <a:endParaRPr lang="en-GB" sz="2200" b="1" dirty="0">
              <a:solidFill>
                <a:srgbClr val="FFFF00"/>
              </a:solidFill>
            </a:endParaRPr>
          </a:p>
        </p:txBody>
      </p:sp>
      <p:sp>
        <p:nvSpPr>
          <p:cNvPr id="33" name="Text Box 10"/>
          <p:cNvSpPr txBox="1">
            <a:spLocks noChangeArrowheads="1"/>
          </p:cNvSpPr>
          <p:nvPr/>
        </p:nvSpPr>
        <p:spPr bwMode="auto">
          <a:xfrm>
            <a:off x="4195761" y="2806700"/>
            <a:ext cx="62389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id-ID" sz="2200" b="1" dirty="0">
                <a:solidFill>
                  <a:srgbClr val="FFFF00"/>
                </a:solidFill>
              </a:rPr>
              <a:t>kue</a:t>
            </a:r>
            <a:endParaRPr lang="en-GB" sz="2200" b="1" dirty="0">
              <a:solidFill>
                <a:srgbClr val="FFFF00"/>
              </a:solidFill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6540500" y="2806700"/>
            <a:ext cx="1808508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2200" b="1" dirty="0">
                <a:solidFill>
                  <a:srgbClr val="FFFF00"/>
                </a:solidFill>
              </a:rPr>
              <a:t>Kembang api</a:t>
            </a:r>
            <a:endParaRPr lang="en-GB" sz="22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2" grpId="0"/>
      <p:bldP spid="33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Pendahuluan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3752339"/>
          </a:xfrm>
        </p:spPr>
        <p:txBody>
          <a:bodyPr/>
          <a:lstStyle/>
          <a:p>
            <a:pPr>
              <a:buNone/>
            </a:pPr>
            <a:r>
              <a:rPr lang="id-ID" dirty="0"/>
              <a:t>Perhatikan kasus-kasus berikut : </a:t>
            </a:r>
          </a:p>
          <a:p>
            <a:r>
              <a:rPr lang="id-ID" dirty="0"/>
              <a:t>Gula merah di iris terlebih dahulu sebelum dilarutkan dalam air</a:t>
            </a:r>
          </a:p>
          <a:p>
            <a:r>
              <a:rPr lang="id-ID" dirty="0"/>
              <a:t>Membakar kayu biasa di belah-belah terlebih dahulu</a:t>
            </a:r>
          </a:p>
          <a:p>
            <a:r>
              <a:rPr lang="id-ID" dirty="0"/>
              <a:t>Menyimpan buah, daging dan sayur di dalam kulkas</a:t>
            </a:r>
          </a:p>
          <a:p>
            <a:r>
              <a:rPr lang="id-ID" dirty="0"/>
              <a:t>Memasak air, api diperbesar</a:t>
            </a:r>
          </a:p>
        </p:txBody>
      </p:sp>
    </p:spTree>
    <p:extLst>
      <p:ext uri="{BB962C8B-B14F-4D97-AF65-F5344CB8AC3E}">
        <p14:creationId xmlns:p14="http://schemas.microsoft.com/office/powerpoint/2010/main" val="47337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0" y="0"/>
            <a:ext cx="9144000" cy="260350"/>
          </a:xfrm>
          <a:prstGeom prst="flowChartAlternateProcess">
            <a:avLst/>
          </a:prstGeom>
          <a:gradFill rotWithShape="1">
            <a:gsLst>
              <a:gs pos="0">
                <a:srgbClr val="382CD0">
                  <a:gamma/>
                  <a:shade val="22353"/>
                  <a:invGamma/>
                </a:srgbClr>
              </a:gs>
              <a:gs pos="50000">
                <a:srgbClr val="382CD0">
                  <a:alpha val="25000"/>
                </a:srgbClr>
              </a:gs>
              <a:gs pos="100000">
                <a:srgbClr val="382CD0">
                  <a:gamma/>
                  <a:shade val="22353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3" y="365125"/>
            <a:ext cx="7240587" cy="549275"/>
          </a:xfrm>
        </p:spPr>
        <p:txBody>
          <a:bodyPr/>
          <a:lstStyle/>
          <a:p>
            <a:pPr eaLnBrk="1" hangingPunct="1"/>
            <a:r>
              <a:rPr lang="id-ID" dirty="0"/>
              <a:t>Konsep Laju dari suatu Reaksi</a:t>
            </a:r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395536" y="1143000"/>
            <a:ext cx="5760640" cy="16312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sz="2000" b="1" dirty="0"/>
              <a:t>Laju Reaksi = kecepatan perubahan konsentrasi zat yang bereaksi per satuan waktu </a:t>
            </a:r>
          </a:p>
          <a:p>
            <a:r>
              <a:rPr lang="id-ID" sz="2000" b="1" dirty="0"/>
              <a:t>Laju Reaksi</a:t>
            </a:r>
            <a:r>
              <a:rPr lang="en-US" sz="2000" b="1" dirty="0"/>
              <a:t>, </a:t>
            </a:r>
            <a:r>
              <a:rPr lang="en-US" sz="2000" b="1" i="1" dirty="0"/>
              <a:t>v</a:t>
            </a:r>
            <a:r>
              <a:rPr lang="en-US" sz="2000" b="1" dirty="0"/>
              <a:t> = </a:t>
            </a:r>
            <a:r>
              <a:rPr lang="en-US" sz="2000" b="1" u="sng" dirty="0"/>
              <a:t> </a:t>
            </a:r>
            <a:r>
              <a:rPr lang="id-ID" sz="1600" b="1" u="sng" dirty="0"/>
              <a:t>Perubahan Konsentrasi (Molaritas)</a:t>
            </a:r>
            <a:endParaRPr lang="en-US" sz="1600" b="1" dirty="0"/>
          </a:p>
          <a:p>
            <a:r>
              <a:rPr lang="en-US" sz="2000" b="1" dirty="0"/>
              <a:t>		       </a:t>
            </a:r>
            <a:r>
              <a:rPr lang="id-ID" sz="1600" b="1" dirty="0"/>
              <a:t>Perubahan Waktu</a:t>
            </a:r>
            <a:endParaRPr lang="en-US" sz="16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581400" y="2902803"/>
            <a:ext cx="53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X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05400" y="2902803"/>
            <a:ext cx="53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Y</a:t>
            </a:r>
          </a:p>
        </p:txBody>
      </p:sp>
      <p:cxnSp>
        <p:nvCxnSpPr>
          <p:cNvPr id="43" name="Straight Arrow Connector 42"/>
          <p:cNvCxnSpPr/>
          <p:nvPr/>
        </p:nvCxnSpPr>
        <p:spPr bwMode="auto">
          <a:xfrm>
            <a:off x="4267200" y="3351212"/>
            <a:ext cx="685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6228184" y="1124744"/>
            <a:ext cx="2592288" cy="1656184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Satuan dari laju reaksi</a:t>
            </a:r>
            <a:r>
              <a:rPr kumimoji="0" lang="id-ID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:</a:t>
            </a:r>
            <a:r>
              <a:rPr lang="id-ID" sz="2000" dirty="0">
                <a:latin typeface="Times New Roman" pitchFamily="18" charset="0"/>
              </a:rPr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d-ID" sz="2000" dirty="0"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2000" dirty="0">
                <a:latin typeface="Times New Roman" pitchFamily="18" charset="0"/>
              </a:rPr>
              <a:t>Molar /detik (M/s) atau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Mol / L detik  (mol/L s)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87624" y="3573016"/>
            <a:ext cx="7200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dirty="0"/>
              <a:t>Harga konsentrasi X (reaktan) akan semakin berkurang selama berlangsungnya reaksi, maka reaksi ini berarti reaksi berkurangnya konsentrasi 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dirty="0"/>
              <a:t>Harga konsentrasi Y (produk ) akan semakin bertambah selama berlangsungnya reaksi, maka reaksi ini berarti reaksi  bertambahnya konsentrasi Y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0" y="0"/>
            <a:ext cx="9144000" cy="260350"/>
          </a:xfrm>
          <a:prstGeom prst="flowChartAlternateProcess">
            <a:avLst/>
          </a:prstGeom>
          <a:gradFill rotWithShape="1">
            <a:gsLst>
              <a:gs pos="0">
                <a:srgbClr val="382CD0">
                  <a:gamma/>
                  <a:shade val="22353"/>
                  <a:invGamma/>
                </a:srgbClr>
              </a:gs>
              <a:gs pos="50000">
                <a:srgbClr val="382CD0">
                  <a:alpha val="25000"/>
                </a:srgbClr>
              </a:gs>
              <a:gs pos="100000">
                <a:srgbClr val="382CD0">
                  <a:gamma/>
                  <a:shade val="22353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Oval 40">
            <a:hlinkClick r:id="" action="ppaction://hlinkshowjump?jump=firstslide">
              <a:snd r:embed="rId2" name="camera.wav"/>
            </a:hlinkClick>
            <a:hlinkHover r:id="" action="ppaction://noaction">
              <a:snd r:embed="rId2" name="camera.wav"/>
            </a:hlinkHover>
          </p:cNvPr>
          <p:cNvSpPr>
            <a:spLocks noChangeArrowheads="1"/>
          </p:cNvSpPr>
          <p:nvPr/>
        </p:nvSpPr>
        <p:spPr bwMode="auto">
          <a:xfrm>
            <a:off x="8434388" y="6038851"/>
            <a:ext cx="576262" cy="574675"/>
          </a:xfrm>
          <a:prstGeom prst="ellipse">
            <a:avLst/>
          </a:prstGeom>
          <a:solidFill>
            <a:srgbClr val="33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  <a:p>
            <a:pPr algn="ctr" eaLnBrk="0" hangingPunct="0"/>
            <a:endParaRPr lang="en-US" sz="800"/>
          </a:p>
          <a:p>
            <a:pPr algn="ctr" eaLnBrk="0" hangingPunct="0"/>
            <a:r>
              <a:rPr lang="en-US" sz="800" b="1">
                <a:solidFill>
                  <a:schemeClr val="bg1"/>
                </a:solidFill>
              </a:rPr>
              <a:t>HOME</a:t>
            </a:r>
          </a:p>
        </p:txBody>
      </p:sp>
      <p:grpSp>
        <p:nvGrpSpPr>
          <p:cNvPr id="17" name="Group 41"/>
          <p:cNvGrpSpPr>
            <a:grpSpLocks/>
          </p:cNvGrpSpPr>
          <p:nvPr/>
        </p:nvGrpSpPr>
        <p:grpSpPr bwMode="auto">
          <a:xfrm>
            <a:off x="8453438" y="6146801"/>
            <a:ext cx="515937" cy="280987"/>
            <a:chOff x="5076" y="617"/>
            <a:chExt cx="325" cy="177"/>
          </a:xfrm>
        </p:grpSpPr>
        <p:sp>
          <p:nvSpPr>
            <p:cNvPr id="18" name="Freeform 42">
              <a:hlinkClick r:id="" action="ppaction://hlinkshowjump?jump=firstslide"/>
            </p:cNvPr>
            <p:cNvSpPr>
              <a:spLocks/>
            </p:cNvSpPr>
            <p:nvPr/>
          </p:nvSpPr>
          <p:spPr bwMode="auto">
            <a:xfrm>
              <a:off x="5076" y="617"/>
              <a:ext cx="325" cy="100"/>
            </a:xfrm>
            <a:custGeom>
              <a:avLst/>
              <a:gdLst>
                <a:gd name="T0" fmla="*/ 0 w 771"/>
                <a:gd name="T1" fmla="*/ 74 h 136"/>
                <a:gd name="T2" fmla="*/ 73 w 771"/>
                <a:gd name="T3" fmla="*/ 0 h 136"/>
                <a:gd name="T4" fmla="*/ 137 w 771"/>
                <a:gd name="T5" fmla="*/ 74 h 136"/>
                <a:gd name="T6" fmla="*/ 0 w 771"/>
                <a:gd name="T7" fmla="*/ 74 h 1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1"/>
                <a:gd name="T13" fmla="*/ 0 h 136"/>
                <a:gd name="T14" fmla="*/ 771 w 771"/>
                <a:gd name="T15" fmla="*/ 136 h 1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1" h="136">
                  <a:moveTo>
                    <a:pt x="0" y="136"/>
                  </a:moveTo>
                  <a:lnTo>
                    <a:pt x="409" y="0"/>
                  </a:lnTo>
                  <a:lnTo>
                    <a:pt x="771" y="136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43">
              <a:hlinkClick r:id="" action="ppaction://hlinkshowjump?jump=firstslide"/>
            </p:cNvPr>
            <p:cNvSpPr>
              <a:spLocks/>
            </p:cNvSpPr>
            <p:nvPr/>
          </p:nvSpPr>
          <p:spPr bwMode="auto">
            <a:xfrm>
              <a:off x="5133" y="717"/>
              <a:ext cx="39" cy="77"/>
            </a:xfrm>
            <a:custGeom>
              <a:avLst/>
              <a:gdLst>
                <a:gd name="T0" fmla="*/ 0 w 91"/>
                <a:gd name="T1" fmla="*/ 0 h 182"/>
                <a:gd name="T2" fmla="*/ 17 w 91"/>
                <a:gd name="T3" fmla="*/ 0 h 182"/>
                <a:gd name="T4" fmla="*/ 17 w 91"/>
                <a:gd name="T5" fmla="*/ 33 h 182"/>
                <a:gd name="T6" fmla="*/ 0 w 91"/>
                <a:gd name="T7" fmla="*/ 33 h 182"/>
                <a:gd name="T8" fmla="*/ 0 w 91"/>
                <a:gd name="T9" fmla="*/ 0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"/>
                <a:gd name="T16" fmla="*/ 0 h 182"/>
                <a:gd name="T17" fmla="*/ 91 w 91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" h="182">
                  <a:moveTo>
                    <a:pt x="0" y="0"/>
                  </a:moveTo>
                  <a:lnTo>
                    <a:pt x="91" y="0"/>
                  </a:lnTo>
                  <a:lnTo>
                    <a:pt x="91" y="182"/>
                  </a:lnTo>
                  <a:lnTo>
                    <a:pt x="0" y="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44">
              <a:hlinkClick r:id="" action="ppaction://hlinkshowjump?jump=firstslide"/>
            </p:cNvPr>
            <p:cNvSpPr>
              <a:spLocks/>
            </p:cNvSpPr>
            <p:nvPr/>
          </p:nvSpPr>
          <p:spPr bwMode="auto">
            <a:xfrm>
              <a:off x="5191" y="717"/>
              <a:ext cx="172" cy="77"/>
            </a:xfrm>
            <a:custGeom>
              <a:avLst/>
              <a:gdLst>
                <a:gd name="T0" fmla="*/ 0 w 408"/>
                <a:gd name="T1" fmla="*/ 0 h 182"/>
                <a:gd name="T2" fmla="*/ 0 w 408"/>
                <a:gd name="T3" fmla="*/ 33 h 182"/>
                <a:gd name="T4" fmla="*/ 73 w 408"/>
                <a:gd name="T5" fmla="*/ 33 h 182"/>
                <a:gd name="T6" fmla="*/ 73 w 408"/>
                <a:gd name="T7" fmla="*/ 0 h 182"/>
                <a:gd name="T8" fmla="*/ 0 w 408"/>
                <a:gd name="T9" fmla="*/ 0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8"/>
                <a:gd name="T16" fmla="*/ 0 h 182"/>
                <a:gd name="T17" fmla="*/ 408 w 408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8" h="182">
                  <a:moveTo>
                    <a:pt x="0" y="0"/>
                  </a:moveTo>
                  <a:lnTo>
                    <a:pt x="0" y="182"/>
                  </a:lnTo>
                  <a:lnTo>
                    <a:pt x="408" y="182"/>
                  </a:lnTo>
                  <a:lnTo>
                    <a:pt x="4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45"/>
            <p:cNvSpPr>
              <a:spLocks/>
            </p:cNvSpPr>
            <p:nvPr/>
          </p:nvSpPr>
          <p:spPr bwMode="auto">
            <a:xfrm>
              <a:off x="5286" y="619"/>
              <a:ext cx="57" cy="76"/>
            </a:xfrm>
            <a:custGeom>
              <a:avLst/>
              <a:gdLst>
                <a:gd name="T0" fmla="*/ 72 w 45"/>
                <a:gd name="T1" fmla="*/ 32 h 182"/>
                <a:gd name="T2" fmla="*/ 72 w 45"/>
                <a:gd name="T3" fmla="*/ 0 h 182"/>
                <a:gd name="T4" fmla="*/ 0 w 45"/>
                <a:gd name="T5" fmla="*/ 0 h 182"/>
                <a:gd name="T6" fmla="*/ 0 w 45"/>
                <a:gd name="T7" fmla="*/ 24 h 182"/>
                <a:gd name="T8" fmla="*/ 72 w 45"/>
                <a:gd name="T9" fmla="*/ 3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182"/>
                <a:gd name="T17" fmla="*/ 45 w 45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182">
                  <a:moveTo>
                    <a:pt x="45" y="182"/>
                  </a:moveTo>
                  <a:lnTo>
                    <a:pt x="45" y="0"/>
                  </a:lnTo>
                  <a:lnTo>
                    <a:pt x="0" y="0"/>
                  </a:lnTo>
                  <a:lnTo>
                    <a:pt x="0" y="136"/>
                  </a:lnTo>
                  <a:lnTo>
                    <a:pt x="45" y="18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46">
              <a:hlinkClick r:id="" action="ppaction://hlinkshowjump?jump=firstslide"/>
            </p:cNvPr>
            <p:cNvSpPr>
              <a:spLocks noChangeArrowheads="1"/>
            </p:cNvSpPr>
            <p:nvPr/>
          </p:nvSpPr>
          <p:spPr bwMode="auto">
            <a:xfrm>
              <a:off x="5248" y="736"/>
              <a:ext cx="76" cy="1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3" y="365125"/>
            <a:ext cx="8289925" cy="549275"/>
          </a:xfrm>
        </p:spPr>
        <p:txBody>
          <a:bodyPr/>
          <a:lstStyle/>
          <a:p>
            <a:pPr eaLnBrk="1" hangingPunct="1"/>
            <a:r>
              <a:rPr lang="id-ID" dirty="0"/>
              <a:t>Konsep Laju dari suatu Reaksi</a:t>
            </a:r>
            <a:endParaRPr lang="en-GB" dirty="0"/>
          </a:p>
        </p:txBody>
      </p:sp>
      <p:sp>
        <p:nvSpPr>
          <p:cNvPr id="60" name="Text Box 18"/>
          <p:cNvSpPr txBox="1">
            <a:spLocks noChangeArrowheads="1"/>
          </p:cNvSpPr>
          <p:nvPr/>
        </p:nvSpPr>
        <p:spPr bwMode="auto">
          <a:xfrm>
            <a:off x="1743075" y="1371600"/>
            <a:ext cx="549275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2400" dirty="0"/>
              <a:t>Perhatikan reaksi berikut :</a:t>
            </a:r>
          </a:p>
          <a:p>
            <a:endParaRPr lang="id-ID" sz="2400" dirty="0"/>
          </a:p>
          <a:p>
            <a:r>
              <a:rPr lang="id-ID" sz="2400" dirty="0"/>
              <a:t>N</a:t>
            </a:r>
            <a:r>
              <a:rPr lang="id-ID" sz="2400" baseline="-25000" dirty="0"/>
              <a:t>2(g)</a:t>
            </a:r>
            <a:r>
              <a:rPr lang="id-ID" sz="2400" dirty="0"/>
              <a:t> + 3 H</a:t>
            </a:r>
            <a:r>
              <a:rPr lang="id-ID" sz="2400" baseline="-25000" dirty="0"/>
              <a:t>2(g)</a:t>
            </a:r>
            <a:r>
              <a:rPr lang="id-ID" sz="2400" dirty="0"/>
              <a:t> </a:t>
            </a:r>
            <a:r>
              <a:rPr lang="id-ID" sz="2400" dirty="0">
                <a:sym typeface="Wingdings" pitchFamily="2" charset="2"/>
              </a:rPr>
              <a:t> 2 NH</a:t>
            </a:r>
            <a:r>
              <a:rPr lang="id-ID" sz="2400" baseline="-25000" dirty="0">
                <a:sym typeface="Wingdings" pitchFamily="2" charset="2"/>
              </a:rPr>
              <a:t>3(g)</a:t>
            </a:r>
            <a:endParaRPr lang="id-ID" sz="2400" dirty="0">
              <a:sym typeface="Wingdings" pitchFamily="2" charset="2"/>
            </a:endParaRPr>
          </a:p>
          <a:p>
            <a:endParaRPr lang="id-ID" sz="2400" dirty="0">
              <a:sym typeface="Wingdings" pitchFamily="2" charset="2"/>
            </a:endParaRPr>
          </a:p>
          <a:p>
            <a:r>
              <a:rPr lang="id-ID" sz="2400" dirty="0">
                <a:sym typeface="Wingdings" pitchFamily="2" charset="2"/>
              </a:rPr>
              <a:t>Definisi laju reaksi untuk setiap zat adalah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id-ID" sz="2400" dirty="0">
                <a:sym typeface="Wingdings" pitchFamily="2" charset="2"/>
              </a:rPr>
              <a:t> : </a:t>
            </a:r>
            <a:endParaRPr lang="en-GB" sz="2400" dirty="0"/>
          </a:p>
        </p:txBody>
      </p:sp>
      <p:sp>
        <p:nvSpPr>
          <p:cNvPr id="61" name="Rounded Rectangle 60"/>
          <p:cNvSpPr/>
          <p:nvPr/>
        </p:nvSpPr>
        <p:spPr bwMode="auto">
          <a:xfrm>
            <a:off x="1324414" y="3657600"/>
            <a:ext cx="7086600" cy="2362200"/>
          </a:xfrm>
          <a:prstGeom prst="roundRect">
            <a:avLst/>
          </a:prstGeom>
          <a:solidFill>
            <a:schemeClr val="tx2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id-ID" sz="24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Laju berkurangnya gas N</a:t>
            </a:r>
            <a:r>
              <a:rPr lang="id-ID" sz="2400" baseline="-250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2 </a:t>
            </a:r>
            <a:r>
              <a:rPr lang="id-ID" sz="24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 tiap satuan waktu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id-ID" sz="24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Laju berkurangnya gas H</a:t>
            </a:r>
            <a:r>
              <a:rPr lang="id-ID" sz="2400" baseline="-250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2 </a:t>
            </a:r>
            <a:r>
              <a:rPr lang="id-ID" sz="24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 tiap satuan waktu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id-ID" sz="24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Laju bertambahnya gas NH</a:t>
            </a:r>
            <a:r>
              <a:rPr lang="id-ID" sz="2400" baseline="-250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3</a:t>
            </a:r>
            <a:r>
              <a:rPr lang="id-ID" sz="24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 tiap satuan waktu</a:t>
            </a: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d-ID" sz="24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0" y="0"/>
            <a:ext cx="9144000" cy="260350"/>
          </a:xfrm>
          <a:prstGeom prst="flowChartAlternateProcess">
            <a:avLst/>
          </a:prstGeom>
          <a:gradFill rotWithShape="1">
            <a:gsLst>
              <a:gs pos="0">
                <a:srgbClr val="382CD0">
                  <a:gamma/>
                  <a:shade val="22353"/>
                  <a:invGamma/>
                </a:srgbClr>
              </a:gs>
              <a:gs pos="50000">
                <a:srgbClr val="382CD0">
                  <a:alpha val="25000"/>
                </a:srgbClr>
              </a:gs>
              <a:gs pos="100000">
                <a:srgbClr val="382CD0">
                  <a:gamma/>
                  <a:shade val="22353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Oval 40">
            <a:hlinkClick r:id="" action="ppaction://hlinkshowjump?jump=firstslide">
              <a:snd r:embed="rId2" name="camera.wav"/>
            </a:hlinkClick>
            <a:hlinkHover r:id="" action="ppaction://noaction">
              <a:snd r:embed="rId2" name="camera.wav"/>
            </a:hlinkHover>
          </p:cNvPr>
          <p:cNvSpPr>
            <a:spLocks noChangeArrowheads="1"/>
          </p:cNvSpPr>
          <p:nvPr/>
        </p:nvSpPr>
        <p:spPr bwMode="auto">
          <a:xfrm>
            <a:off x="8434388" y="6038851"/>
            <a:ext cx="576262" cy="574675"/>
          </a:xfrm>
          <a:prstGeom prst="ellipse">
            <a:avLst/>
          </a:prstGeom>
          <a:solidFill>
            <a:srgbClr val="33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  <a:p>
            <a:pPr algn="ctr" eaLnBrk="0" hangingPunct="0"/>
            <a:endParaRPr lang="en-US" sz="800"/>
          </a:p>
          <a:p>
            <a:pPr algn="ctr" eaLnBrk="0" hangingPunct="0"/>
            <a:r>
              <a:rPr lang="en-US" sz="800" b="1">
                <a:solidFill>
                  <a:schemeClr val="bg1"/>
                </a:solidFill>
              </a:rPr>
              <a:t>HOME</a:t>
            </a:r>
          </a:p>
        </p:txBody>
      </p:sp>
      <p:grpSp>
        <p:nvGrpSpPr>
          <p:cNvPr id="17" name="Group 41"/>
          <p:cNvGrpSpPr>
            <a:grpSpLocks/>
          </p:cNvGrpSpPr>
          <p:nvPr/>
        </p:nvGrpSpPr>
        <p:grpSpPr bwMode="auto">
          <a:xfrm>
            <a:off x="8453438" y="6146801"/>
            <a:ext cx="515937" cy="280987"/>
            <a:chOff x="5076" y="617"/>
            <a:chExt cx="325" cy="177"/>
          </a:xfrm>
        </p:grpSpPr>
        <p:sp>
          <p:nvSpPr>
            <p:cNvPr id="18" name="Freeform 42">
              <a:hlinkClick r:id="" action="ppaction://hlinkshowjump?jump=firstslide"/>
            </p:cNvPr>
            <p:cNvSpPr>
              <a:spLocks/>
            </p:cNvSpPr>
            <p:nvPr/>
          </p:nvSpPr>
          <p:spPr bwMode="auto">
            <a:xfrm>
              <a:off x="5076" y="617"/>
              <a:ext cx="325" cy="100"/>
            </a:xfrm>
            <a:custGeom>
              <a:avLst/>
              <a:gdLst>
                <a:gd name="T0" fmla="*/ 0 w 771"/>
                <a:gd name="T1" fmla="*/ 74 h 136"/>
                <a:gd name="T2" fmla="*/ 73 w 771"/>
                <a:gd name="T3" fmla="*/ 0 h 136"/>
                <a:gd name="T4" fmla="*/ 137 w 771"/>
                <a:gd name="T5" fmla="*/ 74 h 136"/>
                <a:gd name="T6" fmla="*/ 0 w 771"/>
                <a:gd name="T7" fmla="*/ 74 h 1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1"/>
                <a:gd name="T13" fmla="*/ 0 h 136"/>
                <a:gd name="T14" fmla="*/ 771 w 771"/>
                <a:gd name="T15" fmla="*/ 136 h 1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1" h="136">
                  <a:moveTo>
                    <a:pt x="0" y="136"/>
                  </a:moveTo>
                  <a:lnTo>
                    <a:pt x="409" y="0"/>
                  </a:lnTo>
                  <a:lnTo>
                    <a:pt x="771" y="136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43">
              <a:hlinkClick r:id="" action="ppaction://hlinkshowjump?jump=firstslide"/>
            </p:cNvPr>
            <p:cNvSpPr>
              <a:spLocks/>
            </p:cNvSpPr>
            <p:nvPr/>
          </p:nvSpPr>
          <p:spPr bwMode="auto">
            <a:xfrm>
              <a:off x="5133" y="717"/>
              <a:ext cx="39" cy="77"/>
            </a:xfrm>
            <a:custGeom>
              <a:avLst/>
              <a:gdLst>
                <a:gd name="T0" fmla="*/ 0 w 91"/>
                <a:gd name="T1" fmla="*/ 0 h 182"/>
                <a:gd name="T2" fmla="*/ 17 w 91"/>
                <a:gd name="T3" fmla="*/ 0 h 182"/>
                <a:gd name="T4" fmla="*/ 17 w 91"/>
                <a:gd name="T5" fmla="*/ 33 h 182"/>
                <a:gd name="T6" fmla="*/ 0 w 91"/>
                <a:gd name="T7" fmla="*/ 33 h 182"/>
                <a:gd name="T8" fmla="*/ 0 w 91"/>
                <a:gd name="T9" fmla="*/ 0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"/>
                <a:gd name="T16" fmla="*/ 0 h 182"/>
                <a:gd name="T17" fmla="*/ 91 w 91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" h="182">
                  <a:moveTo>
                    <a:pt x="0" y="0"/>
                  </a:moveTo>
                  <a:lnTo>
                    <a:pt x="91" y="0"/>
                  </a:lnTo>
                  <a:lnTo>
                    <a:pt x="91" y="182"/>
                  </a:lnTo>
                  <a:lnTo>
                    <a:pt x="0" y="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44">
              <a:hlinkClick r:id="" action="ppaction://hlinkshowjump?jump=firstslide"/>
            </p:cNvPr>
            <p:cNvSpPr>
              <a:spLocks/>
            </p:cNvSpPr>
            <p:nvPr/>
          </p:nvSpPr>
          <p:spPr bwMode="auto">
            <a:xfrm>
              <a:off x="5191" y="717"/>
              <a:ext cx="172" cy="77"/>
            </a:xfrm>
            <a:custGeom>
              <a:avLst/>
              <a:gdLst>
                <a:gd name="T0" fmla="*/ 0 w 408"/>
                <a:gd name="T1" fmla="*/ 0 h 182"/>
                <a:gd name="T2" fmla="*/ 0 w 408"/>
                <a:gd name="T3" fmla="*/ 33 h 182"/>
                <a:gd name="T4" fmla="*/ 73 w 408"/>
                <a:gd name="T5" fmla="*/ 33 h 182"/>
                <a:gd name="T6" fmla="*/ 73 w 408"/>
                <a:gd name="T7" fmla="*/ 0 h 182"/>
                <a:gd name="T8" fmla="*/ 0 w 408"/>
                <a:gd name="T9" fmla="*/ 0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8"/>
                <a:gd name="T16" fmla="*/ 0 h 182"/>
                <a:gd name="T17" fmla="*/ 408 w 408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8" h="182">
                  <a:moveTo>
                    <a:pt x="0" y="0"/>
                  </a:moveTo>
                  <a:lnTo>
                    <a:pt x="0" y="182"/>
                  </a:lnTo>
                  <a:lnTo>
                    <a:pt x="408" y="182"/>
                  </a:lnTo>
                  <a:lnTo>
                    <a:pt x="4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45"/>
            <p:cNvSpPr>
              <a:spLocks/>
            </p:cNvSpPr>
            <p:nvPr/>
          </p:nvSpPr>
          <p:spPr bwMode="auto">
            <a:xfrm>
              <a:off x="5286" y="619"/>
              <a:ext cx="57" cy="76"/>
            </a:xfrm>
            <a:custGeom>
              <a:avLst/>
              <a:gdLst>
                <a:gd name="T0" fmla="*/ 72 w 45"/>
                <a:gd name="T1" fmla="*/ 32 h 182"/>
                <a:gd name="T2" fmla="*/ 72 w 45"/>
                <a:gd name="T3" fmla="*/ 0 h 182"/>
                <a:gd name="T4" fmla="*/ 0 w 45"/>
                <a:gd name="T5" fmla="*/ 0 h 182"/>
                <a:gd name="T6" fmla="*/ 0 w 45"/>
                <a:gd name="T7" fmla="*/ 24 h 182"/>
                <a:gd name="T8" fmla="*/ 72 w 45"/>
                <a:gd name="T9" fmla="*/ 3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182"/>
                <a:gd name="T17" fmla="*/ 45 w 45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182">
                  <a:moveTo>
                    <a:pt x="45" y="182"/>
                  </a:moveTo>
                  <a:lnTo>
                    <a:pt x="45" y="0"/>
                  </a:lnTo>
                  <a:lnTo>
                    <a:pt x="0" y="0"/>
                  </a:lnTo>
                  <a:lnTo>
                    <a:pt x="0" y="136"/>
                  </a:lnTo>
                  <a:lnTo>
                    <a:pt x="45" y="18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46">
              <a:hlinkClick r:id="" action="ppaction://hlinkshowjump?jump=firstslide"/>
            </p:cNvPr>
            <p:cNvSpPr>
              <a:spLocks noChangeArrowheads="1"/>
            </p:cNvSpPr>
            <p:nvPr/>
          </p:nvSpPr>
          <p:spPr bwMode="auto">
            <a:xfrm>
              <a:off x="5248" y="736"/>
              <a:ext cx="76" cy="1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id-ID" dirty="0">
                <a:solidFill>
                  <a:schemeClr val="tx1"/>
                </a:solidFill>
              </a:rPr>
              <a:t>Laju Reaksi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" name="Picture 6" descr="14_0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b="11562"/>
          <a:stretch>
            <a:fillRect/>
          </a:stretch>
        </p:blipFill>
        <p:spPr>
          <a:xfrm>
            <a:off x="2438400" y="1524000"/>
            <a:ext cx="4305300" cy="2282825"/>
          </a:xfrm>
        </p:spPr>
      </p:pic>
      <p:sp>
        <p:nvSpPr>
          <p:cNvPr id="31" name="Rectangle 4"/>
          <p:cNvSpPr txBox="1">
            <a:spLocks noChangeArrowheads="1"/>
          </p:cNvSpPr>
          <p:nvPr/>
        </p:nvSpPr>
        <p:spPr>
          <a:xfrm>
            <a:off x="685800" y="3886200"/>
            <a:ext cx="7772400" cy="1981200"/>
          </a:xfrm>
          <a:prstGeom prst="rect">
            <a:avLst/>
          </a:prstGeom>
        </p:spPr>
        <p:txBody>
          <a:bodyPr/>
          <a:lstStyle/>
          <a:p>
            <a:pPr marL="342231" marR="0" lvl="0" indent="-342231" algn="l" defTabSz="91500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id-ID" sz="2800" kern="0" dirty="0"/>
              <a:t>Laju reaksi dapat ditentukan dengan memperhatikan perubahan konsentrasi reaktan atau produk terhadap fungsi waktu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342231" marR="0" lvl="0" indent="-342231" algn="l" defTabSz="91500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>
                <a:sym typeface="Symbol" pitchFamily="18" charset="2"/>
              </a:rPr>
              <a:t>                            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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[A] vs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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0" y="0"/>
            <a:ext cx="9144000" cy="260350"/>
          </a:xfrm>
          <a:prstGeom prst="flowChartAlternateProcess">
            <a:avLst/>
          </a:prstGeom>
          <a:gradFill rotWithShape="1">
            <a:gsLst>
              <a:gs pos="0">
                <a:srgbClr val="382CD0">
                  <a:gamma/>
                  <a:shade val="22353"/>
                  <a:invGamma/>
                </a:srgbClr>
              </a:gs>
              <a:gs pos="50000">
                <a:srgbClr val="382CD0">
                  <a:alpha val="25000"/>
                </a:srgbClr>
              </a:gs>
              <a:gs pos="100000">
                <a:srgbClr val="382CD0">
                  <a:gamma/>
                  <a:shade val="22353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Oval 40">
            <a:hlinkClick r:id="" action="ppaction://hlinkshowjump?jump=firstslide">
              <a:snd r:embed="rId2" name="camera.wav"/>
            </a:hlinkClick>
            <a:hlinkHover r:id="" action="ppaction://noaction">
              <a:snd r:embed="rId2" name="camera.wav"/>
            </a:hlinkHover>
          </p:cNvPr>
          <p:cNvSpPr>
            <a:spLocks noChangeArrowheads="1"/>
          </p:cNvSpPr>
          <p:nvPr/>
        </p:nvSpPr>
        <p:spPr bwMode="auto">
          <a:xfrm>
            <a:off x="8434388" y="6038851"/>
            <a:ext cx="576262" cy="574675"/>
          </a:xfrm>
          <a:prstGeom prst="ellipse">
            <a:avLst/>
          </a:prstGeom>
          <a:solidFill>
            <a:srgbClr val="33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  <a:p>
            <a:pPr algn="ctr" eaLnBrk="0" hangingPunct="0"/>
            <a:endParaRPr lang="en-US" sz="800"/>
          </a:p>
          <a:p>
            <a:pPr algn="ctr" eaLnBrk="0" hangingPunct="0"/>
            <a:r>
              <a:rPr lang="en-US" sz="800" b="1">
                <a:solidFill>
                  <a:schemeClr val="bg1"/>
                </a:solidFill>
              </a:rPr>
              <a:t>HOME</a:t>
            </a:r>
          </a:p>
        </p:txBody>
      </p:sp>
      <p:grpSp>
        <p:nvGrpSpPr>
          <p:cNvPr id="17" name="Group 41"/>
          <p:cNvGrpSpPr>
            <a:grpSpLocks/>
          </p:cNvGrpSpPr>
          <p:nvPr/>
        </p:nvGrpSpPr>
        <p:grpSpPr bwMode="auto">
          <a:xfrm>
            <a:off x="8453438" y="6146801"/>
            <a:ext cx="515937" cy="280987"/>
            <a:chOff x="5076" y="617"/>
            <a:chExt cx="325" cy="177"/>
          </a:xfrm>
        </p:grpSpPr>
        <p:sp>
          <p:nvSpPr>
            <p:cNvPr id="18" name="Freeform 42">
              <a:hlinkClick r:id="" action="ppaction://hlinkshowjump?jump=firstslide"/>
            </p:cNvPr>
            <p:cNvSpPr>
              <a:spLocks/>
            </p:cNvSpPr>
            <p:nvPr/>
          </p:nvSpPr>
          <p:spPr bwMode="auto">
            <a:xfrm>
              <a:off x="5076" y="617"/>
              <a:ext cx="325" cy="100"/>
            </a:xfrm>
            <a:custGeom>
              <a:avLst/>
              <a:gdLst>
                <a:gd name="T0" fmla="*/ 0 w 771"/>
                <a:gd name="T1" fmla="*/ 74 h 136"/>
                <a:gd name="T2" fmla="*/ 73 w 771"/>
                <a:gd name="T3" fmla="*/ 0 h 136"/>
                <a:gd name="T4" fmla="*/ 137 w 771"/>
                <a:gd name="T5" fmla="*/ 74 h 136"/>
                <a:gd name="T6" fmla="*/ 0 w 771"/>
                <a:gd name="T7" fmla="*/ 74 h 1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1"/>
                <a:gd name="T13" fmla="*/ 0 h 136"/>
                <a:gd name="T14" fmla="*/ 771 w 771"/>
                <a:gd name="T15" fmla="*/ 136 h 1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1" h="136">
                  <a:moveTo>
                    <a:pt x="0" y="136"/>
                  </a:moveTo>
                  <a:lnTo>
                    <a:pt x="409" y="0"/>
                  </a:lnTo>
                  <a:lnTo>
                    <a:pt x="771" y="136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43">
              <a:hlinkClick r:id="" action="ppaction://hlinkshowjump?jump=firstslide"/>
            </p:cNvPr>
            <p:cNvSpPr>
              <a:spLocks/>
            </p:cNvSpPr>
            <p:nvPr/>
          </p:nvSpPr>
          <p:spPr bwMode="auto">
            <a:xfrm>
              <a:off x="5133" y="717"/>
              <a:ext cx="39" cy="77"/>
            </a:xfrm>
            <a:custGeom>
              <a:avLst/>
              <a:gdLst>
                <a:gd name="T0" fmla="*/ 0 w 91"/>
                <a:gd name="T1" fmla="*/ 0 h 182"/>
                <a:gd name="T2" fmla="*/ 17 w 91"/>
                <a:gd name="T3" fmla="*/ 0 h 182"/>
                <a:gd name="T4" fmla="*/ 17 w 91"/>
                <a:gd name="T5" fmla="*/ 33 h 182"/>
                <a:gd name="T6" fmla="*/ 0 w 91"/>
                <a:gd name="T7" fmla="*/ 33 h 182"/>
                <a:gd name="T8" fmla="*/ 0 w 91"/>
                <a:gd name="T9" fmla="*/ 0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"/>
                <a:gd name="T16" fmla="*/ 0 h 182"/>
                <a:gd name="T17" fmla="*/ 91 w 91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" h="182">
                  <a:moveTo>
                    <a:pt x="0" y="0"/>
                  </a:moveTo>
                  <a:lnTo>
                    <a:pt x="91" y="0"/>
                  </a:lnTo>
                  <a:lnTo>
                    <a:pt x="91" y="182"/>
                  </a:lnTo>
                  <a:lnTo>
                    <a:pt x="0" y="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44">
              <a:hlinkClick r:id="" action="ppaction://hlinkshowjump?jump=firstslide"/>
            </p:cNvPr>
            <p:cNvSpPr>
              <a:spLocks/>
            </p:cNvSpPr>
            <p:nvPr/>
          </p:nvSpPr>
          <p:spPr bwMode="auto">
            <a:xfrm>
              <a:off x="5191" y="717"/>
              <a:ext cx="172" cy="77"/>
            </a:xfrm>
            <a:custGeom>
              <a:avLst/>
              <a:gdLst>
                <a:gd name="T0" fmla="*/ 0 w 408"/>
                <a:gd name="T1" fmla="*/ 0 h 182"/>
                <a:gd name="T2" fmla="*/ 0 w 408"/>
                <a:gd name="T3" fmla="*/ 33 h 182"/>
                <a:gd name="T4" fmla="*/ 73 w 408"/>
                <a:gd name="T5" fmla="*/ 33 h 182"/>
                <a:gd name="T6" fmla="*/ 73 w 408"/>
                <a:gd name="T7" fmla="*/ 0 h 182"/>
                <a:gd name="T8" fmla="*/ 0 w 408"/>
                <a:gd name="T9" fmla="*/ 0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8"/>
                <a:gd name="T16" fmla="*/ 0 h 182"/>
                <a:gd name="T17" fmla="*/ 408 w 408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8" h="182">
                  <a:moveTo>
                    <a:pt x="0" y="0"/>
                  </a:moveTo>
                  <a:lnTo>
                    <a:pt x="0" y="182"/>
                  </a:lnTo>
                  <a:lnTo>
                    <a:pt x="408" y="182"/>
                  </a:lnTo>
                  <a:lnTo>
                    <a:pt x="4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45"/>
            <p:cNvSpPr>
              <a:spLocks/>
            </p:cNvSpPr>
            <p:nvPr/>
          </p:nvSpPr>
          <p:spPr bwMode="auto">
            <a:xfrm>
              <a:off x="5286" y="619"/>
              <a:ext cx="57" cy="76"/>
            </a:xfrm>
            <a:custGeom>
              <a:avLst/>
              <a:gdLst>
                <a:gd name="T0" fmla="*/ 72 w 45"/>
                <a:gd name="T1" fmla="*/ 32 h 182"/>
                <a:gd name="T2" fmla="*/ 72 w 45"/>
                <a:gd name="T3" fmla="*/ 0 h 182"/>
                <a:gd name="T4" fmla="*/ 0 w 45"/>
                <a:gd name="T5" fmla="*/ 0 h 182"/>
                <a:gd name="T6" fmla="*/ 0 w 45"/>
                <a:gd name="T7" fmla="*/ 24 h 182"/>
                <a:gd name="T8" fmla="*/ 72 w 45"/>
                <a:gd name="T9" fmla="*/ 3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182"/>
                <a:gd name="T17" fmla="*/ 45 w 45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182">
                  <a:moveTo>
                    <a:pt x="45" y="182"/>
                  </a:moveTo>
                  <a:lnTo>
                    <a:pt x="45" y="0"/>
                  </a:lnTo>
                  <a:lnTo>
                    <a:pt x="0" y="0"/>
                  </a:lnTo>
                  <a:lnTo>
                    <a:pt x="0" y="136"/>
                  </a:lnTo>
                  <a:lnTo>
                    <a:pt x="45" y="18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46">
              <a:hlinkClick r:id="" action="ppaction://hlinkshowjump?jump=firstslide"/>
            </p:cNvPr>
            <p:cNvSpPr>
              <a:spLocks noChangeArrowheads="1"/>
            </p:cNvSpPr>
            <p:nvPr/>
          </p:nvSpPr>
          <p:spPr bwMode="auto">
            <a:xfrm>
              <a:off x="5248" y="736"/>
              <a:ext cx="76" cy="1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id-ID" dirty="0">
                <a:solidFill>
                  <a:schemeClr val="tx1"/>
                </a:solidFill>
              </a:rPr>
              <a:t>Laju Reaksi 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27" name="Picture 7" descr="14_T01b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78016" y="1981200"/>
            <a:ext cx="3625567" cy="3886200"/>
          </a:xfrm>
        </p:spPr>
      </p:pic>
      <p:sp>
        <p:nvSpPr>
          <p:cNvPr id="28" name="Rectangle 4"/>
          <p:cNvSpPr txBox="1">
            <a:spLocks noChangeArrowheads="1"/>
          </p:cNvSpPr>
          <p:nvPr/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marL="342231" marR="0" lvl="0" indent="-342231" algn="l" defTabSz="91500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id-ID" sz="2800" kern="0" noProof="0" dirty="0"/>
              <a:t>D</a:t>
            </a:r>
            <a:r>
              <a:rPr lang="id-ID" sz="2800" kern="0" dirty="0"/>
              <a:t>alam reaksi ini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id-ID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diperhatikan</a:t>
            </a:r>
            <a:r>
              <a:rPr kumimoji="0" lang="id-ID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perubahan konsentrasi dari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sz="2800" b="1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en-US" sz="2800" b="1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</a:t>
            </a:r>
            <a:r>
              <a:rPr kumimoji="0" lang="id-ID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(berkurang)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id-ID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dalam berbagai</a:t>
            </a:r>
            <a:r>
              <a:rPr kumimoji="0" lang="id-ID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variasi waktu 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990600" y="1295400"/>
            <a:ext cx="714375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b="1" dirty="0"/>
              <a:t>Contoh : </a:t>
            </a:r>
          </a:p>
          <a:p>
            <a:r>
              <a:rPr lang="en-US" b="1" dirty="0"/>
              <a:t>C</a:t>
            </a:r>
            <a:r>
              <a:rPr lang="en-US" b="1" baseline="-25000" dirty="0"/>
              <a:t>4</a:t>
            </a:r>
            <a:r>
              <a:rPr lang="en-US" b="1" dirty="0"/>
              <a:t>H</a:t>
            </a:r>
            <a:r>
              <a:rPr lang="en-US" b="1" baseline="-25000" dirty="0"/>
              <a:t>9</a:t>
            </a:r>
            <a:r>
              <a:rPr lang="en-US" b="1" dirty="0"/>
              <a:t>Cl</a:t>
            </a:r>
            <a:r>
              <a:rPr lang="en-US" sz="2000" dirty="0"/>
              <a:t>(</a:t>
            </a:r>
            <a:r>
              <a:rPr lang="en-US" sz="2000" i="1" dirty="0" err="1"/>
              <a:t>aq</a:t>
            </a:r>
            <a:r>
              <a:rPr lang="en-US" sz="2000" dirty="0"/>
              <a:t>)</a:t>
            </a:r>
            <a:r>
              <a:rPr lang="en-US" dirty="0"/>
              <a:t> + H</a:t>
            </a:r>
            <a:r>
              <a:rPr lang="en-US" baseline="-25000" dirty="0"/>
              <a:t>2</a:t>
            </a:r>
            <a:r>
              <a:rPr lang="en-US" dirty="0"/>
              <a:t>O</a:t>
            </a:r>
            <a:r>
              <a:rPr lang="en-US" sz="2000" dirty="0"/>
              <a:t>(</a:t>
            </a:r>
            <a:r>
              <a:rPr lang="en-US" sz="2000" i="1" dirty="0"/>
              <a:t>l</a:t>
            </a:r>
            <a:r>
              <a:rPr lang="en-US" sz="2000" dirty="0"/>
              <a:t>)</a:t>
            </a:r>
            <a:r>
              <a:rPr lang="en-US" baseline="-25000" dirty="0"/>
              <a:t> </a:t>
            </a:r>
            <a:r>
              <a:rPr lang="en-US" dirty="0">
                <a:sym typeface="Symbol" pitchFamily="18" charset="2"/>
              </a:rPr>
              <a:t> C</a:t>
            </a:r>
            <a:r>
              <a:rPr lang="en-US" baseline="-25000" dirty="0">
                <a:sym typeface="Symbol" pitchFamily="18" charset="2"/>
              </a:rPr>
              <a:t>4</a:t>
            </a:r>
            <a:r>
              <a:rPr lang="en-US" dirty="0">
                <a:sym typeface="Symbol" pitchFamily="18" charset="2"/>
              </a:rPr>
              <a:t>H</a:t>
            </a:r>
            <a:r>
              <a:rPr lang="en-US" baseline="-25000" dirty="0">
                <a:sym typeface="Symbol" pitchFamily="18" charset="2"/>
              </a:rPr>
              <a:t>9</a:t>
            </a:r>
            <a:r>
              <a:rPr lang="en-US" dirty="0">
                <a:sym typeface="Symbol" pitchFamily="18" charset="2"/>
              </a:rPr>
              <a:t>OH</a:t>
            </a:r>
            <a:r>
              <a:rPr lang="en-US" sz="2000" dirty="0">
                <a:sym typeface="Symbol" pitchFamily="18" charset="2"/>
              </a:rPr>
              <a:t>(</a:t>
            </a:r>
            <a:r>
              <a:rPr lang="en-US" sz="2000" i="1" dirty="0" err="1">
                <a:sym typeface="Symbol" pitchFamily="18" charset="2"/>
              </a:rPr>
              <a:t>aq</a:t>
            </a:r>
            <a:r>
              <a:rPr lang="en-US" sz="2000" dirty="0">
                <a:sym typeface="Symbol" pitchFamily="18" charset="2"/>
              </a:rPr>
              <a:t>)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dirty="0" err="1">
                <a:sym typeface="Symbol" pitchFamily="18" charset="2"/>
              </a:rPr>
              <a:t>HCl</a:t>
            </a:r>
            <a:r>
              <a:rPr lang="en-US" sz="2000" dirty="0">
                <a:sym typeface="Symbol" pitchFamily="18" charset="2"/>
              </a:rPr>
              <a:t>(</a:t>
            </a:r>
            <a:r>
              <a:rPr lang="en-US" sz="2000" i="1" dirty="0" err="1">
                <a:sym typeface="Symbol" pitchFamily="18" charset="2"/>
              </a:rPr>
              <a:t>aq</a:t>
            </a:r>
            <a:r>
              <a:rPr lang="en-US" sz="2000" dirty="0">
                <a:sym typeface="Symbol" pitchFamily="18" charset="2"/>
              </a:rPr>
              <a:t>)</a:t>
            </a:r>
            <a:r>
              <a:rPr lang="en-US" dirty="0">
                <a:sym typeface="Symbol" pitchFamily="18" charset="2"/>
              </a:rPr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68325" y="2803525"/>
            <a:ext cx="3154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2000" dirty="0"/>
              <a:t>Kompetensi Dasar </a:t>
            </a:r>
            <a:r>
              <a:rPr lang="en-US" sz="2000" dirty="0"/>
              <a:t>: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1174" y="3357602"/>
            <a:ext cx="7294562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6075" indent="-346075"/>
            <a:r>
              <a:rPr lang="en-US" sz="2400" dirty="0"/>
              <a:t>3.1 </a:t>
            </a:r>
            <a:r>
              <a:rPr lang="id-ID" sz="2400" dirty="0"/>
              <a:t>Mendeskripsikan pengertian laju reaksi dengan melakukan percobaan tentang faktor-faktor yang mempengaruhi laju reaksi</a:t>
            </a:r>
          </a:p>
          <a:p>
            <a:pPr marL="346075" indent="-346075"/>
            <a:r>
              <a:rPr lang="id-ID" sz="2400" dirty="0"/>
              <a:t>3.2 Memahami teori tumbukan (tabrakan) untuk menjelaskan faktor-faktor penentu laju dan orde reaksi serta terapannya dalam kehidupan sehari-hari </a:t>
            </a:r>
            <a:r>
              <a:rPr lang="en-US" sz="2400" dirty="0"/>
              <a:t> 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901700" y="1487269"/>
            <a:ext cx="78613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4950" indent="-234950"/>
            <a:r>
              <a:rPr lang="en-US" sz="2400" dirty="0"/>
              <a:t>3. </a:t>
            </a:r>
            <a:r>
              <a:rPr lang="id-ID" sz="2400" dirty="0"/>
              <a:t>Memahami kinetika reaksi, kesetimbangan kimia, dan faktor-faktor yang mempengaruhinya, serta penerapannya dalam kehidupan sehari-hari</a:t>
            </a:r>
            <a:endParaRPr lang="en-US" sz="2400" dirty="0"/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555625" y="1050925"/>
            <a:ext cx="3154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err="1"/>
              <a:t>Sta</a:t>
            </a:r>
            <a:r>
              <a:rPr lang="id-ID" sz="2000" dirty="0"/>
              <a:t>ndar Kompetensi</a:t>
            </a:r>
            <a:r>
              <a:rPr lang="en-US" sz="2000" dirty="0"/>
              <a:t> :</a:t>
            </a:r>
          </a:p>
        </p:txBody>
      </p:sp>
      <p:sp>
        <p:nvSpPr>
          <p:cNvPr id="29" name="AutoShape 2"/>
          <p:cNvSpPr>
            <a:spLocks noChangeArrowheads="1"/>
          </p:cNvSpPr>
          <p:nvPr/>
        </p:nvSpPr>
        <p:spPr bwMode="auto">
          <a:xfrm>
            <a:off x="0" y="0"/>
            <a:ext cx="9144000" cy="260350"/>
          </a:xfrm>
          <a:prstGeom prst="flowChartAlternateProcess">
            <a:avLst/>
          </a:prstGeom>
          <a:gradFill rotWithShape="1">
            <a:gsLst>
              <a:gs pos="0">
                <a:srgbClr val="382CD0">
                  <a:gamma/>
                  <a:shade val="22353"/>
                  <a:invGamma/>
                </a:srgbClr>
              </a:gs>
              <a:gs pos="50000">
                <a:srgbClr val="382CD0">
                  <a:alpha val="25000"/>
                </a:srgbClr>
              </a:gs>
              <a:gs pos="100000">
                <a:srgbClr val="382CD0">
                  <a:gamma/>
                  <a:shade val="22353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0" name="Text Box 43"/>
          <p:cNvSpPr txBox="1">
            <a:spLocks noChangeArrowheads="1"/>
          </p:cNvSpPr>
          <p:nvPr/>
        </p:nvSpPr>
        <p:spPr bwMode="auto">
          <a:xfrm>
            <a:off x="914400" y="282714"/>
            <a:ext cx="714811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4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odoni MT Black" pitchFamily="18" charset="0"/>
              </a:rPr>
              <a:t>Kompetensi dan Indikator</a:t>
            </a:r>
            <a:endParaRPr lang="en-US" sz="4000" b="1" dirty="0">
              <a:solidFill>
                <a:schemeClr val="accent1">
                  <a:lumMod val="20000"/>
                  <a:lumOff val="80000"/>
                </a:schemeClr>
              </a:solidFill>
              <a:latin typeface="Bodoni MT Blac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0" y="0"/>
            <a:ext cx="9144000" cy="260350"/>
          </a:xfrm>
          <a:prstGeom prst="flowChartAlternateProcess">
            <a:avLst/>
          </a:prstGeom>
          <a:gradFill rotWithShape="1">
            <a:gsLst>
              <a:gs pos="0">
                <a:srgbClr val="382CD0">
                  <a:gamma/>
                  <a:shade val="22353"/>
                  <a:invGamma/>
                </a:srgbClr>
              </a:gs>
              <a:gs pos="50000">
                <a:srgbClr val="382CD0">
                  <a:alpha val="25000"/>
                </a:srgbClr>
              </a:gs>
              <a:gs pos="100000">
                <a:srgbClr val="382CD0">
                  <a:gamma/>
                  <a:shade val="22353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Oval 40">
            <a:hlinkClick r:id="" action="ppaction://hlinkshowjump?jump=firstslide">
              <a:snd r:embed="rId2" name="camera.wav"/>
            </a:hlinkClick>
            <a:hlinkHover r:id="" action="ppaction://noaction">
              <a:snd r:embed="rId2" name="camera.wav"/>
            </a:hlinkHover>
          </p:cNvPr>
          <p:cNvSpPr>
            <a:spLocks noChangeArrowheads="1"/>
          </p:cNvSpPr>
          <p:nvPr/>
        </p:nvSpPr>
        <p:spPr bwMode="auto">
          <a:xfrm>
            <a:off x="8434388" y="6038851"/>
            <a:ext cx="576262" cy="574675"/>
          </a:xfrm>
          <a:prstGeom prst="ellipse">
            <a:avLst/>
          </a:prstGeom>
          <a:solidFill>
            <a:srgbClr val="33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  <a:p>
            <a:pPr algn="ctr" eaLnBrk="0" hangingPunct="0"/>
            <a:endParaRPr lang="en-US" sz="800"/>
          </a:p>
          <a:p>
            <a:pPr algn="ctr" eaLnBrk="0" hangingPunct="0"/>
            <a:r>
              <a:rPr lang="en-US" sz="800" b="1">
                <a:solidFill>
                  <a:schemeClr val="bg1"/>
                </a:solidFill>
              </a:rPr>
              <a:t>HOME</a:t>
            </a:r>
          </a:p>
        </p:txBody>
      </p:sp>
      <p:grpSp>
        <p:nvGrpSpPr>
          <p:cNvPr id="17" name="Group 41"/>
          <p:cNvGrpSpPr>
            <a:grpSpLocks/>
          </p:cNvGrpSpPr>
          <p:nvPr/>
        </p:nvGrpSpPr>
        <p:grpSpPr bwMode="auto">
          <a:xfrm>
            <a:off x="8453438" y="6146801"/>
            <a:ext cx="515937" cy="280987"/>
            <a:chOff x="5076" y="617"/>
            <a:chExt cx="325" cy="177"/>
          </a:xfrm>
        </p:grpSpPr>
        <p:sp>
          <p:nvSpPr>
            <p:cNvPr id="18" name="Freeform 42">
              <a:hlinkClick r:id="" action="ppaction://hlinkshowjump?jump=firstslide"/>
            </p:cNvPr>
            <p:cNvSpPr>
              <a:spLocks/>
            </p:cNvSpPr>
            <p:nvPr/>
          </p:nvSpPr>
          <p:spPr bwMode="auto">
            <a:xfrm>
              <a:off x="5076" y="617"/>
              <a:ext cx="325" cy="100"/>
            </a:xfrm>
            <a:custGeom>
              <a:avLst/>
              <a:gdLst>
                <a:gd name="T0" fmla="*/ 0 w 771"/>
                <a:gd name="T1" fmla="*/ 74 h 136"/>
                <a:gd name="T2" fmla="*/ 73 w 771"/>
                <a:gd name="T3" fmla="*/ 0 h 136"/>
                <a:gd name="T4" fmla="*/ 137 w 771"/>
                <a:gd name="T5" fmla="*/ 74 h 136"/>
                <a:gd name="T6" fmla="*/ 0 w 771"/>
                <a:gd name="T7" fmla="*/ 74 h 1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1"/>
                <a:gd name="T13" fmla="*/ 0 h 136"/>
                <a:gd name="T14" fmla="*/ 771 w 771"/>
                <a:gd name="T15" fmla="*/ 136 h 1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1" h="136">
                  <a:moveTo>
                    <a:pt x="0" y="136"/>
                  </a:moveTo>
                  <a:lnTo>
                    <a:pt x="409" y="0"/>
                  </a:lnTo>
                  <a:lnTo>
                    <a:pt x="771" y="136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43">
              <a:hlinkClick r:id="" action="ppaction://hlinkshowjump?jump=firstslide"/>
            </p:cNvPr>
            <p:cNvSpPr>
              <a:spLocks/>
            </p:cNvSpPr>
            <p:nvPr/>
          </p:nvSpPr>
          <p:spPr bwMode="auto">
            <a:xfrm>
              <a:off x="5133" y="717"/>
              <a:ext cx="39" cy="77"/>
            </a:xfrm>
            <a:custGeom>
              <a:avLst/>
              <a:gdLst>
                <a:gd name="T0" fmla="*/ 0 w 91"/>
                <a:gd name="T1" fmla="*/ 0 h 182"/>
                <a:gd name="T2" fmla="*/ 17 w 91"/>
                <a:gd name="T3" fmla="*/ 0 h 182"/>
                <a:gd name="T4" fmla="*/ 17 w 91"/>
                <a:gd name="T5" fmla="*/ 33 h 182"/>
                <a:gd name="T6" fmla="*/ 0 w 91"/>
                <a:gd name="T7" fmla="*/ 33 h 182"/>
                <a:gd name="T8" fmla="*/ 0 w 91"/>
                <a:gd name="T9" fmla="*/ 0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"/>
                <a:gd name="T16" fmla="*/ 0 h 182"/>
                <a:gd name="T17" fmla="*/ 91 w 91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" h="182">
                  <a:moveTo>
                    <a:pt x="0" y="0"/>
                  </a:moveTo>
                  <a:lnTo>
                    <a:pt x="91" y="0"/>
                  </a:lnTo>
                  <a:lnTo>
                    <a:pt x="91" y="182"/>
                  </a:lnTo>
                  <a:lnTo>
                    <a:pt x="0" y="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44">
              <a:hlinkClick r:id="" action="ppaction://hlinkshowjump?jump=firstslide"/>
            </p:cNvPr>
            <p:cNvSpPr>
              <a:spLocks/>
            </p:cNvSpPr>
            <p:nvPr/>
          </p:nvSpPr>
          <p:spPr bwMode="auto">
            <a:xfrm>
              <a:off x="5191" y="717"/>
              <a:ext cx="172" cy="77"/>
            </a:xfrm>
            <a:custGeom>
              <a:avLst/>
              <a:gdLst>
                <a:gd name="T0" fmla="*/ 0 w 408"/>
                <a:gd name="T1" fmla="*/ 0 h 182"/>
                <a:gd name="T2" fmla="*/ 0 w 408"/>
                <a:gd name="T3" fmla="*/ 33 h 182"/>
                <a:gd name="T4" fmla="*/ 73 w 408"/>
                <a:gd name="T5" fmla="*/ 33 h 182"/>
                <a:gd name="T6" fmla="*/ 73 w 408"/>
                <a:gd name="T7" fmla="*/ 0 h 182"/>
                <a:gd name="T8" fmla="*/ 0 w 408"/>
                <a:gd name="T9" fmla="*/ 0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8"/>
                <a:gd name="T16" fmla="*/ 0 h 182"/>
                <a:gd name="T17" fmla="*/ 408 w 408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8" h="182">
                  <a:moveTo>
                    <a:pt x="0" y="0"/>
                  </a:moveTo>
                  <a:lnTo>
                    <a:pt x="0" y="182"/>
                  </a:lnTo>
                  <a:lnTo>
                    <a:pt x="408" y="182"/>
                  </a:lnTo>
                  <a:lnTo>
                    <a:pt x="4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45"/>
            <p:cNvSpPr>
              <a:spLocks/>
            </p:cNvSpPr>
            <p:nvPr/>
          </p:nvSpPr>
          <p:spPr bwMode="auto">
            <a:xfrm>
              <a:off x="5286" y="619"/>
              <a:ext cx="57" cy="76"/>
            </a:xfrm>
            <a:custGeom>
              <a:avLst/>
              <a:gdLst>
                <a:gd name="T0" fmla="*/ 72 w 45"/>
                <a:gd name="T1" fmla="*/ 32 h 182"/>
                <a:gd name="T2" fmla="*/ 72 w 45"/>
                <a:gd name="T3" fmla="*/ 0 h 182"/>
                <a:gd name="T4" fmla="*/ 0 w 45"/>
                <a:gd name="T5" fmla="*/ 0 h 182"/>
                <a:gd name="T6" fmla="*/ 0 w 45"/>
                <a:gd name="T7" fmla="*/ 24 h 182"/>
                <a:gd name="T8" fmla="*/ 72 w 45"/>
                <a:gd name="T9" fmla="*/ 3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182"/>
                <a:gd name="T17" fmla="*/ 45 w 45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182">
                  <a:moveTo>
                    <a:pt x="45" y="182"/>
                  </a:moveTo>
                  <a:lnTo>
                    <a:pt x="45" y="0"/>
                  </a:lnTo>
                  <a:lnTo>
                    <a:pt x="0" y="0"/>
                  </a:lnTo>
                  <a:lnTo>
                    <a:pt x="0" y="136"/>
                  </a:lnTo>
                  <a:lnTo>
                    <a:pt x="45" y="18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46">
              <a:hlinkClick r:id="" action="ppaction://hlinkshowjump?jump=firstslide"/>
            </p:cNvPr>
            <p:cNvSpPr>
              <a:spLocks noChangeArrowheads="1"/>
            </p:cNvSpPr>
            <p:nvPr/>
          </p:nvSpPr>
          <p:spPr bwMode="auto">
            <a:xfrm>
              <a:off x="5248" y="736"/>
              <a:ext cx="76" cy="1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id-ID" dirty="0">
                <a:solidFill>
                  <a:schemeClr val="tx1"/>
                </a:solidFill>
              </a:rPr>
              <a:t>Laju Reaksi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27" name="Picture 15" descr="14_T01a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51520" y="1556792"/>
            <a:ext cx="4625975" cy="2740025"/>
          </a:xfrm>
        </p:spPr>
      </p:pic>
      <p:sp>
        <p:nvSpPr>
          <p:cNvPr id="28" name="Rectangle 4"/>
          <p:cNvSpPr txBox="1">
            <a:spLocks noChangeArrowheads="1"/>
          </p:cNvSpPr>
          <p:nvPr/>
        </p:nvSpPr>
        <p:spPr>
          <a:xfrm>
            <a:off x="4800600" y="1752600"/>
            <a:ext cx="4038600" cy="28194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231" marR="0" lvl="0" indent="-342231" algn="l" defTabSz="91500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id-ID" sz="2800" kern="0" dirty="0"/>
              <a:t>Untuk menghitung laju reaksi rata-rata dari reaksi diatas dapat dilakukan dengan mencari perbandingan perubahan konsentrasi zat per 50 sekon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990600" y="1066800"/>
            <a:ext cx="714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4</a:t>
            </a:r>
            <a:r>
              <a:rPr lang="en-US" dirty="0"/>
              <a:t>H</a:t>
            </a:r>
            <a:r>
              <a:rPr lang="en-US" baseline="-25000" dirty="0"/>
              <a:t>9</a:t>
            </a:r>
            <a:r>
              <a:rPr lang="en-US" dirty="0"/>
              <a:t>Cl</a:t>
            </a:r>
            <a:r>
              <a:rPr lang="en-US" sz="2000" dirty="0"/>
              <a:t>(</a:t>
            </a:r>
            <a:r>
              <a:rPr lang="en-US" sz="2000" i="1" dirty="0" err="1"/>
              <a:t>aq</a:t>
            </a:r>
            <a:r>
              <a:rPr lang="en-US" sz="2000" dirty="0"/>
              <a:t>)</a:t>
            </a:r>
            <a:r>
              <a:rPr lang="en-US" dirty="0"/>
              <a:t> + H</a:t>
            </a:r>
            <a:r>
              <a:rPr lang="en-US" baseline="-25000" dirty="0"/>
              <a:t>2</a:t>
            </a:r>
            <a:r>
              <a:rPr lang="en-US" dirty="0"/>
              <a:t>O</a:t>
            </a:r>
            <a:r>
              <a:rPr lang="en-US" sz="2000" dirty="0"/>
              <a:t>(</a:t>
            </a:r>
            <a:r>
              <a:rPr lang="en-US" sz="2000" i="1" dirty="0"/>
              <a:t>l</a:t>
            </a:r>
            <a:r>
              <a:rPr lang="en-US" sz="2000" dirty="0"/>
              <a:t>)</a:t>
            </a:r>
            <a:r>
              <a:rPr lang="en-US" baseline="-25000" dirty="0"/>
              <a:t> </a:t>
            </a:r>
            <a:r>
              <a:rPr lang="en-US" dirty="0">
                <a:sym typeface="Symbol" pitchFamily="18" charset="2"/>
              </a:rPr>
              <a:t> C</a:t>
            </a:r>
            <a:r>
              <a:rPr lang="en-US" baseline="-25000" dirty="0">
                <a:sym typeface="Symbol" pitchFamily="18" charset="2"/>
              </a:rPr>
              <a:t>4</a:t>
            </a:r>
            <a:r>
              <a:rPr lang="en-US" dirty="0">
                <a:sym typeface="Symbol" pitchFamily="18" charset="2"/>
              </a:rPr>
              <a:t>H</a:t>
            </a:r>
            <a:r>
              <a:rPr lang="en-US" baseline="-25000" dirty="0">
                <a:sym typeface="Symbol" pitchFamily="18" charset="2"/>
              </a:rPr>
              <a:t>9</a:t>
            </a:r>
            <a:r>
              <a:rPr lang="en-US" dirty="0">
                <a:sym typeface="Symbol" pitchFamily="18" charset="2"/>
              </a:rPr>
              <a:t>OH</a:t>
            </a:r>
            <a:r>
              <a:rPr lang="en-US" sz="2000" dirty="0">
                <a:sym typeface="Symbol" pitchFamily="18" charset="2"/>
              </a:rPr>
              <a:t>(</a:t>
            </a:r>
            <a:r>
              <a:rPr lang="en-US" sz="2000" i="1" dirty="0" err="1">
                <a:sym typeface="Symbol" pitchFamily="18" charset="2"/>
              </a:rPr>
              <a:t>aq</a:t>
            </a:r>
            <a:r>
              <a:rPr lang="en-US" sz="2000" dirty="0">
                <a:sym typeface="Symbol" pitchFamily="18" charset="2"/>
              </a:rPr>
              <a:t>)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dirty="0" err="1">
                <a:sym typeface="Symbol" pitchFamily="18" charset="2"/>
              </a:rPr>
              <a:t>HCl</a:t>
            </a:r>
            <a:r>
              <a:rPr lang="en-US" sz="2000" dirty="0">
                <a:sym typeface="Symbol" pitchFamily="18" charset="2"/>
              </a:rPr>
              <a:t>(</a:t>
            </a:r>
            <a:r>
              <a:rPr lang="en-US" sz="2000" i="1" dirty="0" err="1">
                <a:sym typeface="Symbol" pitchFamily="18" charset="2"/>
              </a:rPr>
              <a:t>aq</a:t>
            </a:r>
            <a:r>
              <a:rPr lang="en-US" sz="2000" dirty="0">
                <a:sym typeface="Symbol" pitchFamily="18" charset="2"/>
              </a:rPr>
              <a:t>)</a:t>
            </a:r>
            <a:r>
              <a:rPr lang="en-US" dirty="0">
                <a:sym typeface="Symbol" pitchFamily="18" charset="2"/>
              </a:rPr>
              <a:t> </a:t>
            </a:r>
            <a:endParaRPr lang="en-US" dirty="0"/>
          </a:p>
        </p:txBody>
      </p:sp>
      <p:pic>
        <p:nvPicPr>
          <p:cNvPr id="31" name="Picture 25" descr="&#10;image-89.tiff                                                  0030CE35magic_metal                    B74677AA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0700" y="4267200"/>
            <a:ext cx="3975100" cy="774700"/>
          </a:xfrm>
          <a:prstGeom prst="rect">
            <a:avLst/>
          </a:prstGeom>
          <a:noFill/>
        </p:spPr>
      </p:pic>
      <p:pic>
        <p:nvPicPr>
          <p:cNvPr id="32" name="Picture 27" descr="&#10;image-91.tiff                                                  0030CE35magic_metal                    B74677AA: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7235" y="5054600"/>
            <a:ext cx="7442200" cy="81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08455"/>
            <a:ext cx="7055380" cy="1400530"/>
          </a:xfrm>
        </p:spPr>
        <p:txBody>
          <a:bodyPr/>
          <a:lstStyle/>
          <a:p>
            <a:r>
              <a:rPr lang="id-ID" dirty="0"/>
              <a:t>Laju Reaksi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132855"/>
            <a:ext cx="8568952" cy="3505881"/>
          </a:xfrm>
        </p:spPr>
        <p:txBody>
          <a:bodyPr/>
          <a:lstStyle/>
          <a:p>
            <a:r>
              <a:rPr lang="id-ID" dirty="0"/>
              <a:t>Dari hasil perhitungan diperoleh </a:t>
            </a:r>
          </a:p>
          <a:p>
            <a:pPr>
              <a:buNone/>
            </a:pPr>
            <a:r>
              <a:rPr lang="id-ID" sz="2800" dirty="0"/>
              <a:t>	</a:t>
            </a:r>
            <a:r>
              <a:rPr lang="id-ID" sz="2800" i="1" dirty="0"/>
              <a:t>v</a:t>
            </a:r>
            <a:r>
              <a:rPr lang="id-ID" sz="2800" dirty="0"/>
              <a:t> rata2 C</a:t>
            </a:r>
            <a:r>
              <a:rPr lang="id-ID" sz="2800" baseline="-25000" dirty="0"/>
              <a:t>4</a:t>
            </a:r>
            <a:r>
              <a:rPr lang="id-ID" sz="2800" dirty="0"/>
              <a:t>H</a:t>
            </a:r>
            <a:r>
              <a:rPr lang="id-ID" sz="2800" baseline="-25000" dirty="0"/>
              <a:t>9</a:t>
            </a:r>
            <a:r>
              <a:rPr lang="id-ID" sz="2800" dirty="0"/>
              <a:t>Cl = </a:t>
            </a:r>
            <a:r>
              <a:rPr lang="id-ID" sz="2800" i="1" dirty="0"/>
              <a:t>v</a:t>
            </a:r>
            <a:r>
              <a:rPr lang="id-ID" sz="2800" dirty="0"/>
              <a:t> rata2 H</a:t>
            </a:r>
            <a:r>
              <a:rPr lang="id-ID" sz="2800" baseline="-25000" dirty="0"/>
              <a:t>2</a:t>
            </a:r>
            <a:r>
              <a:rPr lang="id-ID" sz="2800" dirty="0"/>
              <a:t>O = - 1,9 x 10</a:t>
            </a:r>
            <a:r>
              <a:rPr lang="id-ID" sz="2800" baseline="30000" dirty="0"/>
              <a:t>-4</a:t>
            </a:r>
            <a:r>
              <a:rPr lang="id-ID" sz="2800" baseline="-25000" dirty="0"/>
              <a:t> </a:t>
            </a:r>
            <a:r>
              <a:rPr lang="id-ID" sz="2800" dirty="0"/>
              <a:t> M/s</a:t>
            </a:r>
          </a:p>
          <a:p>
            <a:pPr>
              <a:buNone/>
            </a:pPr>
            <a:r>
              <a:rPr lang="id-ID" dirty="0"/>
              <a:t>	sedangkan </a:t>
            </a:r>
          </a:p>
          <a:p>
            <a:pPr>
              <a:buNone/>
            </a:pPr>
            <a:r>
              <a:rPr lang="id-ID" dirty="0"/>
              <a:t>	</a:t>
            </a:r>
            <a:r>
              <a:rPr lang="id-ID" sz="2800" dirty="0"/>
              <a:t>v rata2 C</a:t>
            </a:r>
            <a:r>
              <a:rPr lang="id-ID" sz="2800" baseline="-25000" dirty="0"/>
              <a:t>4</a:t>
            </a:r>
            <a:r>
              <a:rPr lang="id-ID" sz="2800" dirty="0"/>
              <a:t>H</a:t>
            </a:r>
            <a:r>
              <a:rPr lang="id-ID" sz="2800" baseline="-25000" dirty="0"/>
              <a:t>9</a:t>
            </a:r>
            <a:r>
              <a:rPr lang="id-ID" sz="2800" dirty="0"/>
              <a:t>OH = v rata2 HCl = + 1,9 x 10</a:t>
            </a:r>
            <a:r>
              <a:rPr lang="id-ID" sz="2800" baseline="30000" dirty="0"/>
              <a:t>-4</a:t>
            </a:r>
            <a:r>
              <a:rPr lang="id-ID" sz="2800" dirty="0"/>
              <a:t> M/s</a:t>
            </a:r>
          </a:p>
          <a:p>
            <a:pPr>
              <a:buNone/>
            </a:pPr>
            <a:r>
              <a:rPr lang="id-ID" dirty="0"/>
              <a:t>      </a:t>
            </a:r>
          </a:p>
          <a:p>
            <a:pPr>
              <a:buNone/>
            </a:pPr>
            <a:r>
              <a:rPr lang="id-ID" sz="2800" dirty="0"/>
              <a:t>	Ini terjadi karna </a:t>
            </a:r>
            <a:r>
              <a:rPr lang="id-ID" sz="2800" b="1" dirty="0"/>
              <a:t>koefisien reaksi zatnya sama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908720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</a:t>
            </a:r>
            <a:r>
              <a:rPr lang="en-US" sz="2400" baseline="-25000" dirty="0"/>
              <a:t>4</a:t>
            </a:r>
            <a:r>
              <a:rPr lang="en-US" sz="2400" dirty="0"/>
              <a:t>H</a:t>
            </a:r>
            <a:r>
              <a:rPr lang="en-US" sz="2400" baseline="-25000" dirty="0"/>
              <a:t>9</a:t>
            </a:r>
            <a:r>
              <a:rPr lang="en-US" sz="2400" dirty="0"/>
              <a:t>Cl(</a:t>
            </a:r>
            <a:r>
              <a:rPr lang="en-US" sz="2400" i="1" dirty="0" err="1"/>
              <a:t>aq</a:t>
            </a:r>
            <a:r>
              <a:rPr lang="en-US" sz="2400" dirty="0"/>
              <a:t>) + H</a:t>
            </a:r>
            <a:r>
              <a:rPr lang="en-US" sz="2400" baseline="-25000" dirty="0"/>
              <a:t>2</a:t>
            </a:r>
            <a:r>
              <a:rPr lang="en-US" sz="2400" dirty="0"/>
              <a:t>O(</a:t>
            </a:r>
            <a:r>
              <a:rPr lang="en-US" sz="2400" i="1" dirty="0"/>
              <a:t>l</a:t>
            </a:r>
            <a:r>
              <a:rPr lang="en-US" sz="2400" dirty="0"/>
              <a:t>)</a:t>
            </a:r>
            <a:r>
              <a:rPr lang="en-US" sz="2400" baseline="-25000" dirty="0"/>
              <a:t> </a:t>
            </a:r>
            <a:r>
              <a:rPr lang="en-US" sz="2400" dirty="0">
                <a:sym typeface="Symbol" pitchFamily="18" charset="2"/>
              </a:rPr>
              <a:t> C</a:t>
            </a:r>
            <a:r>
              <a:rPr lang="en-US" sz="2400" baseline="-25000" dirty="0">
                <a:sym typeface="Symbol" pitchFamily="18" charset="2"/>
              </a:rPr>
              <a:t>4</a:t>
            </a:r>
            <a:r>
              <a:rPr lang="en-US" sz="2400" dirty="0">
                <a:sym typeface="Symbol" pitchFamily="18" charset="2"/>
              </a:rPr>
              <a:t>H</a:t>
            </a:r>
            <a:r>
              <a:rPr lang="en-US" sz="2400" baseline="-25000" dirty="0">
                <a:sym typeface="Symbol" pitchFamily="18" charset="2"/>
              </a:rPr>
              <a:t>9</a:t>
            </a:r>
            <a:r>
              <a:rPr lang="en-US" sz="2400" dirty="0">
                <a:sym typeface="Symbol" pitchFamily="18" charset="2"/>
              </a:rPr>
              <a:t>OH(</a:t>
            </a:r>
            <a:r>
              <a:rPr lang="en-US" sz="2400" i="1" dirty="0" err="1">
                <a:sym typeface="Symbol" pitchFamily="18" charset="2"/>
              </a:rPr>
              <a:t>aq</a:t>
            </a:r>
            <a:r>
              <a:rPr lang="en-US" sz="2400" dirty="0">
                <a:sym typeface="Symbol" pitchFamily="18" charset="2"/>
              </a:rPr>
              <a:t>) + </a:t>
            </a:r>
            <a:r>
              <a:rPr lang="en-US" sz="2400" dirty="0" err="1">
                <a:sym typeface="Symbol" pitchFamily="18" charset="2"/>
              </a:rPr>
              <a:t>HCl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400" i="1" dirty="0" err="1">
                <a:sym typeface="Symbol" pitchFamily="18" charset="2"/>
              </a:rPr>
              <a:t>aq</a:t>
            </a:r>
            <a:r>
              <a:rPr lang="en-US" sz="2400" dirty="0">
                <a:sym typeface="Symbol" pitchFamily="18" charset="2"/>
              </a:rPr>
              <a:t>) </a:t>
            </a:r>
            <a:endParaRPr lang="en-US" sz="2400" dirty="0"/>
          </a:p>
        </p:txBody>
      </p:sp>
      <p:pic>
        <p:nvPicPr>
          <p:cNvPr id="5" name="Picture 27" descr="&#10;image-91.tiff                                                  0030CE35magic_metal                    B74677AA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84784"/>
            <a:ext cx="7442200" cy="6687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0" y="0"/>
            <a:ext cx="9144000" cy="260350"/>
          </a:xfrm>
          <a:prstGeom prst="flowChartAlternateProcess">
            <a:avLst/>
          </a:prstGeom>
          <a:gradFill rotWithShape="1">
            <a:gsLst>
              <a:gs pos="0">
                <a:srgbClr val="382CD0">
                  <a:gamma/>
                  <a:shade val="22353"/>
                  <a:invGamma/>
                </a:srgbClr>
              </a:gs>
              <a:gs pos="50000">
                <a:srgbClr val="382CD0">
                  <a:alpha val="25000"/>
                </a:srgbClr>
              </a:gs>
              <a:gs pos="100000">
                <a:srgbClr val="382CD0">
                  <a:gamma/>
                  <a:shade val="22353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9144000" cy="1143000"/>
          </a:xfrm>
        </p:spPr>
        <p:txBody>
          <a:bodyPr>
            <a:normAutofit/>
          </a:bodyPr>
          <a:lstStyle/>
          <a:p>
            <a:r>
              <a:rPr lang="id-ID" dirty="0">
                <a:solidFill>
                  <a:schemeClr val="tx1"/>
                </a:solidFill>
              </a:rPr>
              <a:t>Laju Reaksi dan Stoikiometri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08244"/>
            <a:ext cx="7772400" cy="1111156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Bagaimana jika perbandingan zat yang bereaksi dan hasil reaksi tidak = 1 : 1 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2252663" y="2819400"/>
            <a:ext cx="4429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ym typeface="Symbol" pitchFamily="18" charset="2"/>
              </a:rPr>
              <a:t>H</a:t>
            </a:r>
            <a:r>
              <a:rPr lang="en-US" sz="2800" baseline="-25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ym typeface="Symbol" pitchFamily="18" charset="2"/>
              </a:rPr>
              <a:t>g</a:t>
            </a:r>
            <a:r>
              <a:rPr lang="en-US" dirty="0">
                <a:sym typeface="Symbol" pitchFamily="18" charset="2"/>
              </a:rPr>
              <a:t>)</a:t>
            </a:r>
            <a:r>
              <a:rPr lang="en-US" sz="2800" dirty="0">
                <a:sym typeface="Symbol" pitchFamily="18" charset="2"/>
              </a:rPr>
              <a:t> + I</a:t>
            </a:r>
            <a:r>
              <a:rPr lang="en-US" sz="2800" baseline="-25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ym typeface="Symbol" pitchFamily="18" charset="2"/>
              </a:rPr>
              <a:t>g</a:t>
            </a:r>
            <a:r>
              <a:rPr lang="en-US" dirty="0">
                <a:sym typeface="Symbol" pitchFamily="18" charset="2"/>
              </a:rPr>
              <a:t>) </a:t>
            </a:r>
            <a:r>
              <a:rPr lang="en-US" sz="2800" dirty="0">
                <a:sym typeface="Symbol" pitchFamily="18" charset="2"/>
              </a:rPr>
              <a:t>  </a:t>
            </a:r>
            <a:r>
              <a:rPr lang="en-US" sz="2800" dirty="0"/>
              <a:t>2 HI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</a:t>
            </a:r>
            <a:r>
              <a:rPr lang="en-US" sz="2800" dirty="0"/>
              <a:t> 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755576" y="3429000"/>
            <a:ext cx="741682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d-ID" sz="2800" dirty="0"/>
              <a:t>Laju berkurangnya H</a:t>
            </a:r>
            <a:r>
              <a:rPr lang="id-ID" sz="2800" baseline="-25000" dirty="0"/>
              <a:t>2</a:t>
            </a:r>
            <a:r>
              <a:rPr lang="id-ID" sz="2800" dirty="0"/>
              <a:t> adalah ½ dari laju bertambahnya HI </a:t>
            </a:r>
            <a:endParaRPr lang="en-US" sz="2800" dirty="0"/>
          </a:p>
        </p:txBody>
      </p:sp>
      <p:pic>
        <p:nvPicPr>
          <p:cNvPr id="30" name="Picture 20" descr="&#10;image-93.tiff                                                  0030CE35magic_metal                    B74677AA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4495800"/>
            <a:ext cx="5588000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177920" presetClass="entr" presetSubtype="444668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8177920" presetClass="entr" presetSubtype="4446826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utoUpdateAnimBg="0"/>
      <p:bldP spid="2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0" y="0"/>
            <a:ext cx="9144000" cy="260350"/>
          </a:xfrm>
          <a:prstGeom prst="flowChartAlternateProcess">
            <a:avLst/>
          </a:prstGeom>
          <a:gradFill rotWithShape="1">
            <a:gsLst>
              <a:gs pos="0">
                <a:srgbClr val="382CD0">
                  <a:gamma/>
                  <a:shade val="22353"/>
                  <a:invGamma/>
                </a:srgbClr>
              </a:gs>
              <a:gs pos="50000">
                <a:srgbClr val="382CD0">
                  <a:alpha val="25000"/>
                </a:srgbClr>
              </a:gs>
              <a:gs pos="100000">
                <a:srgbClr val="382CD0">
                  <a:gamma/>
                  <a:shade val="22353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534400" cy="990600"/>
          </a:xfrm>
        </p:spPr>
        <p:txBody>
          <a:bodyPr>
            <a:normAutofit/>
          </a:bodyPr>
          <a:lstStyle/>
          <a:p>
            <a:r>
              <a:rPr lang="id-ID" dirty="0">
                <a:solidFill>
                  <a:schemeClr val="tx1"/>
                </a:solidFill>
              </a:rPr>
              <a:t>Laju Reaksi dan Stoikiometri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685800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Untuk reaksi berikut, konsep lajunya adalah :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8" name="Group 23"/>
          <p:cNvGrpSpPr>
            <a:grpSpLocks/>
          </p:cNvGrpSpPr>
          <p:nvPr/>
        </p:nvGrpSpPr>
        <p:grpSpPr bwMode="auto">
          <a:xfrm>
            <a:off x="2506663" y="2895600"/>
            <a:ext cx="4113212" cy="519113"/>
            <a:chOff x="1536" y="1984"/>
            <a:chExt cx="2591" cy="327"/>
          </a:xfrm>
        </p:grpSpPr>
        <p:sp>
          <p:nvSpPr>
            <p:cNvPr id="29" name="Rectangle 19"/>
            <p:cNvSpPr>
              <a:spLocks noChangeArrowheads="1"/>
            </p:cNvSpPr>
            <p:nvPr/>
          </p:nvSpPr>
          <p:spPr bwMode="auto">
            <a:xfrm>
              <a:off x="1536" y="1984"/>
              <a:ext cx="98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i="1" dirty="0" err="1"/>
                <a:t>a</a:t>
              </a:r>
              <a:r>
                <a:rPr lang="en-US" sz="2800" dirty="0" err="1"/>
                <a:t>A</a:t>
              </a:r>
              <a:r>
                <a:rPr lang="en-US" sz="2800" dirty="0"/>
                <a:t> + </a:t>
              </a:r>
              <a:r>
                <a:rPr lang="en-US" sz="2800" i="1" dirty="0" err="1"/>
                <a:t>b</a:t>
              </a:r>
              <a:r>
                <a:rPr lang="en-US" sz="2800" dirty="0" err="1"/>
                <a:t>B</a:t>
              </a:r>
              <a:r>
                <a:rPr lang="en-US" sz="2800" dirty="0"/>
                <a:t> </a:t>
              </a:r>
            </a:p>
          </p:txBody>
        </p:sp>
        <p:sp>
          <p:nvSpPr>
            <p:cNvPr id="30" name="Line 20"/>
            <p:cNvSpPr>
              <a:spLocks noChangeShapeType="1"/>
            </p:cNvSpPr>
            <p:nvPr/>
          </p:nvSpPr>
          <p:spPr bwMode="auto">
            <a:xfrm>
              <a:off x="2568" y="2160"/>
              <a:ext cx="576" cy="0"/>
            </a:xfrm>
            <a:prstGeom prst="line">
              <a:avLst/>
            </a:prstGeom>
            <a:noFill/>
            <a:ln w="19050">
              <a:solidFill>
                <a:srgbClr val="C82E3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1"/>
            <p:cNvSpPr>
              <a:spLocks noChangeArrowheads="1"/>
            </p:cNvSpPr>
            <p:nvPr/>
          </p:nvSpPr>
          <p:spPr bwMode="auto">
            <a:xfrm>
              <a:off x="3195" y="1984"/>
              <a:ext cx="9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i="1" dirty="0" err="1"/>
                <a:t>c</a:t>
              </a:r>
              <a:r>
                <a:rPr lang="en-US" sz="2800" dirty="0" err="1"/>
                <a:t>C</a:t>
              </a:r>
              <a:r>
                <a:rPr lang="en-US" sz="2800" dirty="0"/>
                <a:t> + </a:t>
              </a:r>
              <a:r>
                <a:rPr lang="en-US" sz="2800" i="1" dirty="0" err="1"/>
                <a:t>d</a:t>
              </a:r>
              <a:r>
                <a:rPr lang="en-US" sz="2800" dirty="0" err="1"/>
                <a:t>D</a:t>
              </a:r>
              <a:endParaRPr lang="en-US" sz="2800" dirty="0"/>
            </a:p>
          </p:txBody>
        </p:sp>
      </p:grpSp>
      <p:pic>
        <p:nvPicPr>
          <p:cNvPr id="32" name="Picture 59" descr="&#10;image-96.tiff                                                  0030CE35magic_metal                    B74677AA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9800" y="3937000"/>
            <a:ext cx="7264400" cy="711200"/>
          </a:xfrm>
          <a:prstGeom prst="rect">
            <a:avLst/>
          </a:prstGeom>
          <a:noFill/>
        </p:spPr>
      </p:pic>
      <p:sp>
        <p:nvSpPr>
          <p:cNvPr id="33" name="Text Box 60"/>
          <p:cNvSpPr txBox="1">
            <a:spLocks noChangeArrowheads="1"/>
          </p:cNvSpPr>
          <p:nvPr/>
        </p:nvSpPr>
        <p:spPr bwMode="auto">
          <a:xfrm>
            <a:off x="1187624" y="4725144"/>
            <a:ext cx="43091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Rea</a:t>
            </a:r>
            <a:r>
              <a:rPr lang="id-ID" sz="2000" dirty="0"/>
              <a:t>k</a:t>
            </a:r>
            <a:r>
              <a:rPr lang="en-US" sz="2000" dirty="0"/>
              <a:t>tan (</a:t>
            </a:r>
            <a:r>
              <a:rPr lang="id-ID" sz="2000" dirty="0"/>
              <a:t>berkurang maka tanda negatif</a:t>
            </a:r>
            <a:r>
              <a:rPr lang="en-US" sz="2000" dirty="0"/>
              <a:t>)</a:t>
            </a:r>
          </a:p>
        </p:txBody>
      </p:sp>
      <p:sp>
        <p:nvSpPr>
          <p:cNvPr id="34" name="Text Box 61"/>
          <p:cNvSpPr txBox="1">
            <a:spLocks noChangeArrowheads="1"/>
          </p:cNvSpPr>
          <p:nvPr/>
        </p:nvSpPr>
        <p:spPr bwMode="auto">
          <a:xfrm>
            <a:off x="1187623" y="5033247"/>
            <a:ext cx="54322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 err="1"/>
              <a:t>Produ</a:t>
            </a:r>
            <a:r>
              <a:rPr lang="id-ID" sz="2000" dirty="0"/>
              <a:t>k</a:t>
            </a:r>
            <a:r>
              <a:rPr lang="en-US" sz="2000" dirty="0"/>
              <a:t> (</a:t>
            </a:r>
            <a:r>
              <a:rPr lang="id-ID" sz="2000" dirty="0"/>
              <a:t>bertambah maka tanda positif</a:t>
            </a:r>
            <a:r>
              <a:rPr lang="en-US" sz="20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178304" presetClass="entr" presetSubtype="4446749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Soal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052737"/>
            <a:ext cx="8119738" cy="519567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id-ID" sz="1800" dirty="0"/>
              <a:t>       1.   Pada  reaksi : 2Al + 3 H</a:t>
            </a:r>
            <a:r>
              <a:rPr lang="id-ID" sz="1800" baseline="-25000" dirty="0"/>
              <a:t>2</a:t>
            </a:r>
            <a:r>
              <a:rPr lang="id-ID" sz="1800" dirty="0"/>
              <a:t>SO</a:t>
            </a:r>
            <a:r>
              <a:rPr lang="id-ID" sz="1800" baseline="-25000" dirty="0"/>
              <a:t>4</a:t>
            </a:r>
            <a:r>
              <a:rPr lang="id-ID" sz="1800" dirty="0"/>
              <a:t> → Al</a:t>
            </a:r>
            <a:r>
              <a:rPr lang="id-ID" sz="1800" baseline="-25000" dirty="0"/>
              <a:t>2</a:t>
            </a:r>
            <a:r>
              <a:rPr lang="id-ID" sz="1800" dirty="0"/>
              <a:t>(SO</a:t>
            </a:r>
            <a:r>
              <a:rPr lang="id-ID" sz="1800" baseline="-25000" dirty="0"/>
              <a:t>4</a:t>
            </a:r>
            <a:r>
              <a:rPr lang="id-ID" sz="1800" dirty="0"/>
              <a:t>)</a:t>
            </a:r>
            <a:r>
              <a:rPr lang="id-ID" sz="1800" baseline="-25000" dirty="0"/>
              <a:t>3 </a:t>
            </a:r>
            <a:r>
              <a:rPr lang="id-ID" sz="1800" dirty="0"/>
              <a:t>+ 3H</a:t>
            </a:r>
            <a:r>
              <a:rPr lang="id-ID" sz="1800" baseline="-25000" dirty="0"/>
              <a:t>2</a:t>
            </a:r>
            <a:r>
              <a:rPr lang="id-ID" sz="1800" dirty="0"/>
              <a:t> maka laju reaksi    		dapat dinyatakan sebagai : </a:t>
            </a:r>
          </a:p>
          <a:p>
            <a:pPr marL="456785" lvl="1" indent="0">
              <a:buNone/>
            </a:pPr>
            <a:r>
              <a:rPr lang="id-ID" sz="1800" dirty="0"/>
              <a:t>a.  </a:t>
            </a:r>
            <a:r>
              <a:rPr lang="en-US" sz="1800" dirty="0" err="1"/>
              <a:t>laju</a:t>
            </a:r>
            <a:r>
              <a:rPr lang="en-US" sz="1800" dirty="0"/>
              <a:t> </a:t>
            </a:r>
            <a:r>
              <a:rPr lang="en-US" sz="1800" dirty="0" err="1"/>
              <a:t>pertambahan</a:t>
            </a:r>
            <a:r>
              <a:rPr lang="en-US" sz="1800" dirty="0"/>
              <a:t> </a:t>
            </a:r>
            <a:r>
              <a:rPr lang="en-US" sz="1800" dirty="0" err="1"/>
              <a:t>konsentrasi</a:t>
            </a:r>
            <a:r>
              <a:rPr lang="en-US" sz="1800" dirty="0"/>
              <a:t> Al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tiap</a:t>
            </a:r>
            <a:r>
              <a:rPr lang="en-US" sz="1800" dirty="0"/>
              <a:t> </a:t>
            </a:r>
            <a:r>
              <a:rPr lang="en-US" sz="1800" dirty="0" err="1"/>
              <a:t>satuan</a:t>
            </a:r>
            <a:r>
              <a:rPr lang="en-US" sz="1800" dirty="0"/>
              <a:t> </a:t>
            </a:r>
            <a:r>
              <a:rPr lang="en-US" sz="1800" dirty="0" err="1"/>
              <a:t>waktu</a:t>
            </a:r>
            <a:endParaRPr lang="id-ID" sz="1800" dirty="0"/>
          </a:p>
          <a:p>
            <a:pPr marL="456785" lvl="1" indent="0">
              <a:buNone/>
            </a:pPr>
            <a:r>
              <a:rPr lang="id-ID" sz="1800" dirty="0"/>
              <a:t>b.  </a:t>
            </a:r>
            <a:r>
              <a:rPr lang="en-US" sz="1800" dirty="0" err="1"/>
              <a:t>laju</a:t>
            </a:r>
            <a:r>
              <a:rPr lang="en-US" sz="1800" dirty="0"/>
              <a:t> </a:t>
            </a:r>
            <a:r>
              <a:rPr lang="en-US" sz="1800" dirty="0" err="1"/>
              <a:t>pertambahan</a:t>
            </a:r>
            <a:r>
              <a:rPr lang="en-US" sz="1800" dirty="0"/>
              <a:t> </a:t>
            </a:r>
            <a:r>
              <a:rPr lang="en-US" sz="1800" dirty="0" err="1"/>
              <a:t>konsentrasi</a:t>
            </a:r>
            <a:r>
              <a:rPr lang="en-US" sz="1800" dirty="0"/>
              <a:t> H</a:t>
            </a:r>
            <a:r>
              <a:rPr lang="en-US" sz="1800" baseline="-25000" dirty="0"/>
              <a:t>2</a:t>
            </a:r>
            <a:r>
              <a:rPr lang="en-US" sz="1800" dirty="0"/>
              <a:t>SO</a:t>
            </a:r>
            <a:r>
              <a:rPr lang="en-US" sz="1800" baseline="-25000" dirty="0"/>
              <a:t>4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tiap</a:t>
            </a:r>
            <a:r>
              <a:rPr lang="en-US" sz="1800" dirty="0"/>
              <a:t> </a:t>
            </a:r>
            <a:r>
              <a:rPr lang="en-US" sz="1800" dirty="0" err="1"/>
              <a:t>satuan</a:t>
            </a:r>
            <a:r>
              <a:rPr lang="en-US" sz="1800" dirty="0"/>
              <a:t> </a:t>
            </a:r>
            <a:r>
              <a:rPr lang="en-US" sz="1800" dirty="0" err="1"/>
              <a:t>waktu</a:t>
            </a:r>
            <a:endParaRPr lang="id-ID" sz="1800" dirty="0"/>
          </a:p>
          <a:p>
            <a:pPr marL="456785" lvl="1" indent="0">
              <a:buNone/>
            </a:pPr>
            <a:r>
              <a:rPr lang="id-ID" sz="1800" dirty="0"/>
              <a:t>c.  </a:t>
            </a:r>
            <a:r>
              <a:rPr lang="en-US" sz="1800" dirty="0" err="1"/>
              <a:t>laju</a:t>
            </a:r>
            <a:r>
              <a:rPr lang="en-US" sz="1800" dirty="0"/>
              <a:t> </a:t>
            </a:r>
            <a:r>
              <a:rPr lang="en-US" sz="1800" dirty="0" err="1"/>
              <a:t>pengurangan</a:t>
            </a:r>
            <a:r>
              <a:rPr lang="en-US" sz="1800" dirty="0"/>
              <a:t> </a:t>
            </a:r>
            <a:r>
              <a:rPr lang="en-US" sz="1800" dirty="0" err="1"/>
              <a:t>konsentrasi</a:t>
            </a:r>
            <a:r>
              <a:rPr lang="en-US" sz="1800" dirty="0"/>
              <a:t> Al</a:t>
            </a:r>
            <a:r>
              <a:rPr lang="en-US" sz="1800" baseline="-25000" dirty="0"/>
              <a:t>2</a:t>
            </a:r>
            <a:r>
              <a:rPr lang="en-US" sz="1800" dirty="0"/>
              <a:t>(SO</a:t>
            </a:r>
            <a:r>
              <a:rPr lang="en-US" sz="1800" baseline="-25000" dirty="0"/>
              <a:t>4</a:t>
            </a:r>
            <a:r>
              <a:rPr lang="en-US" sz="1800" dirty="0"/>
              <a:t>)</a:t>
            </a:r>
            <a:r>
              <a:rPr lang="en-US" sz="1800" baseline="-25000" dirty="0"/>
              <a:t>3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tiap</a:t>
            </a:r>
            <a:r>
              <a:rPr lang="en-US" sz="1800" dirty="0"/>
              <a:t> </a:t>
            </a:r>
            <a:r>
              <a:rPr lang="en-US" sz="1800" dirty="0" err="1"/>
              <a:t>satuan</a:t>
            </a:r>
            <a:r>
              <a:rPr lang="en-US" sz="1800" dirty="0"/>
              <a:t> </a:t>
            </a:r>
            <a:r>
              <a:rPr lang="en-US" sz="1800" dirty="0" err="1"/>
              <a:t>waktu</a:t>
            </a:r>
            <a:endParaRPr lang="id-ID" sz="1800" dirty="0"/>
          </a:p>
          <a:p>
            <a:pPr marL="456785" lvl="1" indent="0">
              <a:buNone/>
            </a:pPr>
            <a:r>
              <a:rPr lang="id-ID" sz="1800" dirty="0"/>
              <a:t>d.  </a:t>
            </a:r>
            <a:r>
              <a:rPr lang="en-US" sz="1800" dirty="0" err="1"/>
              <a:t>laju</a:t>
            </a:r>
            <a:r>
              <a:rPr lang="en-US" sz="1800" dirty="0"/>
              <a:t> </a:t>
            </a:r>
            <a:r>
              <a:rPr lang="en-US" sz="1800" dirty="0" err="1"/>
              <a:t>pertambahan</a:t>
            </a:r>
            <a:r>
              <a:rPr lang="en-US" sz="1800" dirty="0"/>
              <a:t> </a:t>
            </a:r>
            <a:r>
              <a:rPr lang="en-US" sz="1800" dirty="0" err="1"/>
              <a:t>konsentrasi</a:t>
            </a:r>
            <a:r>
              <a:rPr lang="en-US" sz="1800" dirty="0"/>
              <a:t> H</a:t>
            </a:r>
            <a:r>
              <a:rPr lang="en-US" sz="1800" baseline="-25000" dirty="0"/>
              <a:t>2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tiap</a:t>
            </a:r>
            <a:r>
              <a:rPr lang="en-US" sz="1800" dirty="0"/>
              <a:t> </a:t>
            </a:r>
            <a:r>
              <a:rPr lang="en-US" sz="1800" dirty="0" err="1"/>
              <a:t>satuan</a:t>
            </a:r>
            <a:r>
              <a:rPr lang="en-US" sz="1800" dirty="0"/>
              <a:t> </a:t>
            </a:r>
            <a:r>
              <a:rPr lang="en-US" sz="1800" dirty="0" err="1"/>
              <a:t>waktu</a:t>
            </a:r>
            <a:endParaRPr lang="id-ID" sz="1800" dirty="0"/>
          </a:p>
          <a:p>
            <a:pPr marL="799685" lvl="1" indent="-342900">
              <a:buAutoNum type="alphaLcPeriod" startAt="5"/>
            </a:pP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jawaban</a:t>
            </a:r>
            <a:r>
              <a:rPr lang="en-US" sz="1800" dirty="0"/>
              <a:t> yang </a:t>
            </a:r>
            <a:r>
              <a:rPr lang="en-US" sz="1800" dirty="0" err="1"/>
              <a:t>benar</a:t>
            </a:r>
            <a:endParaRPr lang="id-ID" sz="1800" dirty="0"/>
          </a:p>
          <a:p>
            <a:pPr marL="456785" lvl="1" indent="0">
              <a:buNone/>
            </a:pPr>
            <a:endParaRPr lang="id-ID" sz="1800" dirty="0"/>
          </a:p>
          <a:p>
            <a:pPr marL="799685" lvl="1" indent="-342900">
              <a:buAutoNum type="arabicPeriod" startAt="2"/>
            </a:pPr>
            <a:r>
              <a:rPr lang="en-US" sz="1600" dirty="0" err="1"/>
              <a:t>Diketahui</a:t>
            </a:r>
            <a:r>
              <a:rPr lang="en-US" sz="1600" dirty="0"/>
              <a:t> </a:t>
            </a:r>
            <a:r>
              <a:rPr lang="en-US" sz="1600" dirty="0" err="1"/>
              <a:t>reaksi</a:t>
            </a:r>
            <a:r>
              <a:rPr lang="en-US" sz="1600" dirty="0"/>
              <a:t> A + 2B → 2C+ D. </a:t>
            </a:r>
            <a:r>
              <a:rPr lang="en-US" sz="1600" dirty="0" err="1"/>
              <a:t>Hubungan</a:t>
            </a:r>
            <a:r>
              <a:rPr lang="en-US" sz="1600" dirty="0"/>
              <a:t> </a:t>
            </a:r>
            <a:r>
              <a:rPr lang="en-US" sz="1600" dirty="0" err="1"/>
              <a:t>laju</a:t>
            </a:r>
            <a:r>
              <a:rPr lang="en-US" sz="1600" dirty="0"/>
              <a:t> </a:t>
            </a:r>
            <a:r>
              <a:rPr lang="en-US" sz="1600" dirty="0" err="1"/>
              <a:t>reaksi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tiap</a:t>
            </a:r>
            <a:r>
              <a:rPr lang="en-US" sz="1600" dirty="0"/>
              <a:t> – </a:t>
            </a:r>
            <a:r>
              <a:rPr lang="en-US" sz="1600" dirty="0" err="1"/>
              <a:t>tiap</a:t>
            </a:r>
            <a:r>
              <a:rPr lang="en-US" sz="1600" dirty="0"/>
              <a:t> </a:t>
            </a:r>
            <a:r>
              <a:rPr lang="en-US" sz="1600" dirty="0" err="1"/>
              <a:t>zat</a:t>
            </a:r>
            <a:r>
              <a:rPr lang="id-ID" sz="1600" dirty="0"/>
              <a:t> yang </a:t>
            </a:r>
          </a:p>
          <a:p>
            <a:pPr marL="456785" lvl="1" indent="0">
              <a:buNone/>
            </a:pPr>
            <a:r>
              <a:rPr lang="id-ID" sz="1600" dirty="0"/>
              <a:t>       tepat adalah</a:t>
            </a:r>
            <a:r>
              <a:rPr lang="en-US" sz="1600" dirty="0"/>
              <a:t> …</a:t>
            </a:r>
            <a:endParaRPr lang="id-ID" sz="1600" dirty="0"/>
          </a:p>
          <a:p>
            <a:pPr marL="456785" lvl="1" indent="0">
              <a:buNone/>
            </a:pPr>
            <a:r>
              <a:rPr lang="id-ID" sz="1600" dirty="0"/>
              <a:t>a.    </a:t>
            </a:r>
            <a:r>
              <a:rPr lang="en-US" sz="1600" dirty="0"/>
              <a:t>V</a:t>
            </a:r>
            <a:r>
              <a:rPr lang="en-US" sz="1600" baseline="-25000" dirty="0"/>
              <a:t>A</a:t>
            </a:r>
            <a:r>
              <a:rPr lang="en-US" sz="1600" dirty="0"/>
              <a:t> = V</a:t>
            </a:r>
            <a:r>
              <a:rPr lang="en-US" sz="1600" baseline="-25000" dirty="0"/>
              <a:t>B</a:t>
            </a:r>
            <a:r>
              <a:rPr lang="en-US" sz="1600" dirty="0"/>
              <a:t>		d.   V</a:t>
            </a:r>
            <a:r>
              <a:rPr lang="en-US" sz="1600" baseline="-25000" dirty="0"/>
              <a:t>B</a:t>
            </a:r>
            <a:r>
              <a:rPr lang="en-US" sz="1600" dirty="0"/>
              <a:t> = 2 V</a:t>
            </a:r>
            <a:r>
              <a:rPr lang="en-US" sz="1600" baseline="-25000" dirty="0"/>
              <a:t>A</a:t>
            </a:r>
            <a:endParaRPr lang="id-ID" sz="1600" dirty="0"/>
          </a:p>
          <a:p>
            <a:pPr marL="456785" lvl="1" indent="0">
              <a:buNone/>
            </a:pPr>
            <a:r>
              <a:rPr lang="id-ID" sz="1600" dirty="0"/>
              <a:t>b.    </a:t>
            </a:r>
            <a:r>
              <a:rPr lang="en-US" sz="1600" dirty="0"/>
              <a:t>V</a:t>
            </a:r>
            <a:r>
              <a:rPr lang="en-US" sz="1600" baseline="-25000" dirty="0"/>
              <a:t>B</a:t>
            </a:r>
            <a:r>
              <a:rPr lang="en-US" sz="1600" dirty="0"/>
              <a:t> = ½ V</a:t>
            </a:r>
            <a:r>
              <a:rPr lang="en-US" sz="1600" baseline="-25000" dirty="0"/>
              <a:t>D</a:t>
            </a:r>
            <a:r>
              <a:rPr lang="en-US" sz="1600" dirty="0"/>
              <a:t>		e.   V</a:t>
            </a:r>
            <a:r>
              <a:rPr lang="en-US" sz="1600" baseline="-25000" dirty="0"/>
              <a:t>B</a:t>
            </a:r>
            <a:r>
              <a:rPr lang="en-US" sz="1600" dirty="0"/>
              <a:t> = ½ </a:t>
            </a:r>
            <a:r>
              <a:rPr lang="en-US" sz="1600" dirty="0" err="1"/>
              <a:t>Vc</a:t>
            </a:r>
            <a:endParaRPr lang="id-ID" sz="1600" dirty="0"/>
          </a:p>
          <a:p>
            <a:pPr marL="456785" lvl="1" indent="0">
              <a:buNone/>
            </a:pPr>
            <a:r>
              <a:rPr lang="id-ID" sz="1600" dirty="0"/>
              <a:t>c.    </a:t>
            </a:r>
            <a:r>
              <a:rPr lang="en-US" sz="1600" dirty="0"/>
              <a:t>V</a:t>
            </a:r>
            <a:r>
              <a:rPr lang="en-US" sz="1600" baseline="-25000" dirty="0"/>
              <a:t>A</a:t>
            </a:r>
            <a:r>
              <a:rPr lang="en-US" sz="1600" dirty="0"/>
              <a:t> = ½ V</a:t>
            </a:r>
            <a:r>
              <a:rPr lang="en-US" sz="1600" baseline="-25000" dirty="0"/>
              <a:t>D</a:t>
            </a:r>
            <a:endParaRPr lang="id-ID" sz="1600" dirty="0"/>
          </a:p>
          <a:p>
            <a:pPr marL="799685" lvl="1" indent="-342900">
              <a:buAutoNum type="alphaLcPeriod" startAt="5"/>
            </a:pP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858255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Soal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444" y="1067214"/>
            <a:ext cx="7771113" cy="4723985"/>
          </a:xfrm>
        </p:spPr>
        <p:txBody>
          <a:bodyPr>
            <a:normAutofit/>
          </a:bodyPr>
          <a:lstStyle/>
          <a:p>
            <a:pPr marL="456785" lvl="1" indent="0">
              <a:buNone/>
            </a:pPr>
            <a:endParaRPr lang="id-ID" sz="1600" dirty="0"/>
          </a:p>
          <a:p>
            <a:pPr marL="799685" lvl="1" indent="-342900">
              <a:buAutoNum type="arabicPeriod" startAt="3"/>
            </a:pPr>
            <a:r>
              <a:rPr lang="id-ID" sz="1600" dirty="0"/>
              <a:t>Suatu reaksi kimia = 2 NO   + O</a:t>
            </a:r>
            <a:r>
              <a:rPr lang="id-ID" sz="1600" baseline="-25000" dirty="0"/>
              <a:t>2</a:t>
            </a:r>
            <a:r>
              <a:rPr lang="id-ID" sz="1600" dirty="0"/>
              <a:t>   </a:t>
            </a:r>
            <a:r>
              <a:rPr lang="id-ID" sz="1600" dirty="0">
                <a:sym typeface="Wingdings" pitchFamily="2" charset="2"/>
              </a:rPr>
              <a:t>  2 NO</a:t>
            </a:r>
            <a:r>
              <a:rPr lang="id-ID" sz="1600" baseline="-25000" dirty="0">
                <a:sym typeface="Wingdings" pitchFamily="2" charset="2"/>
              </a:rPr>
              <a:t>2</a:t>
            </a:r>
            <a:r>
              <a:rPr lang="id-ID" sz="1600" dirty="0">
                <a:sym typeface="Wingdings" pitchFamily="2" charset="2"/>
              </a:rPr>
              <a:t>  </a:t>
            </a:r>
          </a:p>
          <a:p>
            <a:pPr marL="799685" lvl="1" indent="-342900">
              <a:buNone/>
            </a:pPr>
            <a:r>
              <a:rPr lang="id-ID" sz="1600" dirty="0">
                <a:sym typeface="Wingdings" pitchFamily="2" charset="2"/>
              </a:rPr>
              <a:t>	Jika diketahui laju berkurangnya gas NO adalah 4 M/s maka </a:t>
            </a:r>
          </a:p>
          <a:p>
            <a:pPr marL="799685" lvl="1" indent="-342900">
              <a:buNone/>
            </a:pPr>
            <a:r>
              <a:rPr lang="id-ID" sz="1600" dirty="0">
                <a:sym typeface="Wingdings" pitchFamily="2" charset="2"/>
              </a:rPr>
              <a:t>	a.  Laju berkurangnya O</a:t>
            </a:r>
            <a:r>
              <a:rPr lang="id-ID" sz="1600" baseline="-25000" dirty="0">
                <a:sym typeface="Wingdings" pitchFamily="2" charset="2"/>
              </a:rPr>
              <a:t>2</a:t>
            </a:r>
            <a:r>
              <a:rPr lang="id-ID" sz="1600" dirty="0">
                <a:sym typeface="Wingdings" pitchFamily="2" charset="2"/>
              </a:rPr>
              <a:t>  </a:t>
            </a:r>
          </a:p>
          <a:p>
            <a:pPr marL="799685" lvl="1" indent="-342900">
              <a:buNone/>
            </a:pPr>
            <a:r>
              <a:rPr lang="id-ID" sz="1600" dirty="0">
                <a:sym typeface="Wingdings" pitchFamily="2" charset="2"/>
              </a:rPr>
              <a:t> 	b.  Laju bertambahnya NO</a:t>
            </a:r>
            <a:r>
              <a:rPr lang="id-ID" sz="1600" baseline="-25000" dirty="0">
                <a:sym typeface="Wingdings" pitchFamily="2" charset="2"/>
              </a:rPr>
              <a:t>2</a:t>
            </a:r>
            <a:r>
              <a:rPr lang="id-ID" sz="1600" dirty="0">
                <a:sym typeface="Wingdings" pitchFamily="2" charset="2"/>
              </a:rPr>
              <a:t> </a:t>
            </a:r>
          </a:p>
          <a:p>
            <a:pPr marL="799685" lvl="1" indent="-342900">
              <a:buNone/>
            </a:pPr>
            <a:endParaRPr lang="id-ID" sz="1600" dirty="0"/>
          </a:p>
          <a:p>
            <a:pPr marL="456785" lvl="1" indent="0">
              <a:buNone/>
            </a:pPr>
            <a:r>
              <a:rPr lang="id-ID" sz="1600" dirty="0"/>
              <a:t> 4.  </a:t>
            </a:r>
            <a:r>
              <a:rPr lang="pt-BR" sz="1600" dirty="0"/>
              <a:t>Dalam ruang 5 L berlangsung reaksi</a:t>
            </a:r>
            <a:r>
              <a:rPr lang="id-ID" sz="1600" dirty="0"/>
              <a:t> </a:t>
            </a:r>
            <a:r>
              <a:rPr lang="pt-BR" sz="1600" dirty="0"/>
              <a:t> H</a:t>
            </a:r>
            <a:r>
              <a:rPr lang="pt-BR" sz="1600" baseline="-25000" dirty="0"/>
              <a:t>2</a:t>
            </a:r>
            <a:r>
              <a:rPr lang="pt-BR" sz="1600" dirty="0"/>
              <a:t>O</a:t>
            </a:r>
            <a:r>
              <a:rPr lang="pt-BR" sz="1600" baseline="-25000" dirty="0"/>
              <a:t>2</a:t>
            </a:r>
            <a:r>
              <a:rPr lang="pt-BR" sz="1600" dirty="0"/>
              <a:t> + 2 HI → 2H</a:t>
            </a:r>
            <a:r>
              <a:rPr lang="pt-BR" sz="1600" baseline="-25000" dirty="0"/>
              <a:t>2</a:t>
            </a:r>
            <a:r>
              <a:rPr lang="pt-BR" sz="1600" dirty="0"/>
              <a:t>O + I</a:t>
            </a:r>
            <a:r>
              <a:rPr lang="pt-BR" sz="1600" baseline="-25000" dirty="0"/>
              <a:t>2. </a:t>
            </a:r>
            <a:r>
              <a:rPr lang="pt-BR" sz="1600" dirty="0"/>
              <a:t>Berdasarkan</a:t>
            </a:r>
            <a:r>
              <a:rPr lang="id-ID" sz="1600" dirty="0"/>
              <a:t> </a:t>
            </a:r>
            <a:r>
              <a:rPr lang="pt-BR" sz="1600" dirty="0"/>
              <a:t>eksperimen, diketahui bahwa konsentrasi I</a:t>
            </a:r>
            <a:r>
              <a:rPr lang="pt-BR" sz="1600" baseline="-25000" dirty="0"/>
              <a:t>2</a:t>
            </a:r>
            <a:r>
              <a:rPr lang="pt-BR" sz="1600" dirty="0"/>
              <a:t> bertambah </a:t>
            </a:r>
            <a:r>
              <a:rPr lang="id-ID" sz="1600" dirty="0"/>
              <a:t>sebesar </a:t>
            </a:r>
            <a:r>
              <a:rPr lang="pt-BR" sz="1600" dirty="0"/>
              <a:t>0,01 mol dalam</a:t>
            </a:r>
            <a:r>
              <a:rPr lang="id-ID" sz="1600" dirty="0"/>
              <a:t> </a:t>
            </a:r>
            <a:r>
              <a:rPr lang="pt-BR" sz="1600" dirty="0"/>
              <a:t>waktu</a:t>
            </a:r>
            <a:r>
              <a:rPr lang="id-ID" sz="1600" dirty="0"/>
              <a:t> </a:t>
            </a:r>
            <a:r>
              <a:rPr lang="pt-BR" sz="1600" dirty="0"/>
              <a:t>10</a:t>
            </a:r>
            <a:r>
              <a:rPr lang="id-ID" sz="1600" dirty="0"/>
              <a:t> </a:t>
            </a:r>
            <a:r>
              <a:rPr lang="pt-BR" sz="1600" dirty="0"/>
              <a:t>detik. </a:t>
            </a:r>
            <a:r>
              <a:rPr lang="fi-FI" sz="1600" dirty="0"/>
              <a:t>Maka</a:t>
            </a:r>
            <a:r>
              <a:rPr lang="id-ID" sz="1600" dirty="0"/>
              <a:t> </a:t>
            </a:r>
          </a:p>
          <a:p>
            <a:pPr marL="0" lvl="0" indent="0">
              <a:buNone/>
            </a:pPr>
            <a:r>
              <a:rPr lang="id-ID" sz="1600" dirty="0"/>
              <a:t>	a.  Laju bertambahnya I</a:t>
            </a:r>
            <a:r>
              <a:rPr lang="id-ID" sz="1600" baseline="-25000" dirty="0"/>
              <a:t>2</a:t>
            </a:r>
            <a:endParaRPr lang="id-ID" sz="1600" dirty="0"/>
          </a:p>
          <a:p>
            <a:pPr marL="0" lvl="0" indent="0">
              <a:buNone/>
            </a:pPr>
            <a:r>
              <a:rPr lang="id-ID" sz="1600" dirty="0"/>
              <a:t>	b.  Laju berkurangnya H</a:t>
            </a:r>
            <a:r>
              <a:rPr lang="id-ID" sz="1600" baseline="-25000" dirty="0"/>
              <a:t>2</a:t>
            </a:r>
            <a:r>
              <a:rPr lang="id-ID" sz="1600" dirty="0"/>
              <a:t>O</a:t>
            </a:r>
            <a:r>
              <a:rPr lang="id-ID" sz="1600" baseline="-25000" dirty="0"/>
              <a:t>2</a:t>
            </a:r>
            <a:r>
              <a:rPr lang="id-ID" sz="1600" dirty="0"/>
              <a:t>     </a:t>
            </a:r>
          </a:p>
          <a:p>
            <a:pPr marL="0" lvl="0" indent="0">
              <a:buNone/>
            </a:pPr>
            <a:r>
              <a:rPr lang="id-ID" sz="1600" dirty="0"/>
              <a:t>	c.  Laju berkurangnya HI</a:t>
            </a:r>
          </a:p>
          <a:p>
            <a:pPr marL="0" lvl="0" indent="0">
              <a:buNone/>
            </a:pPr>
            <a:r>
              <a:rPr lang="id-ID" sz="1600" dirty="0"/>
              <a:t>	d.  Laju bertambahnya H</a:t>
            </a:r>
            <a:r>
              <a:rPr lang="id-ID" sz="1600" baseline="-25000" dirty="0"/>
              <a:t>2</a:t>
            </a:r>
            <a:r>
              <a:rPr lang="id-ID" sz="1600" dirty="0"/>
              <a:t>O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21684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Soal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67214"/>
            <a:ext cx="8640960" cy="4723985"/>
          </a:xfrm>
        </p:spPr>
        <p:txBody>
          <a:bodyPr>
            <a:normAutofit/>
          </a:bodyPr>
          <a:lstStyle/>
          <a:p>
            <a:pPr marL="456785" lvl="1" indent="0">
              <a:buNone/>
            </a:pPr>
            <a:endParaRPr lang="id-ID" sz="1600" dirty="0"/>
          </a:p>
          <a:p>
            <a:pPr marL="799685" lvl="1" indent="-342900">
              <a:buNone/>
            </a:pPr>
            <a:r>
              <a:rPr lang="id-ID" sz="1600" dirty="0"/>
              <a:t>5.    Jika suatu reaksi : N</a:t>
            </a:r>
            <a:r>
              <a:rPr lang="id-ID" sz="1600" baseline="-25000" dirty="0"/>
              <a:t>2</a:t>
            </a:r>
            <a:r>
              <a:rPr lang="id-ID" sz="1600" dirty="0"/>
              <a:t>   +   3H</a:t>
            </a:r>
            <a:r>
              <a:rPr lang="id-ID" sz="1600" baseline="-25000" dirty="0"/>
              <a:t>2</a:t>
            </a:r>
            <a:r>
              <a:rPr lang="id-ID" sz="1600" dirty="0"/>
              <a:t>     </a:t>
            </a:r>
            <a:r>
              <a:rPr lang="id-ID" sz="1600" dirty="0">
                <a:sym typeface="Wingdings" pitchFamily="2" charset="2"/>
              </a:rPr>
              <a:t>  2NH</a:t>
            </a:r>
            <a:r>
              <a:rPr lang="id-ID" sz="1600" baseline="-25000" dirty="0">
                <a:sym typeface="Wingdings" pitchFamily="2" charset="2"/>
              </a:rPr>
              <a:t>3</a:t>
            </a:r>
            <a:r>
              <a:rPr lang="id-ID" sz="1600" dirty="0">
                <a:sym typeface="Wingdings" pitchFamily="2" charset="2"/>
              </a:rPr>
              <a:t>. Jika gas </a:t>
            </a:r>
            <a:r>
              <a:rPr lang="id-ID" sz="1600" dirty="0"/>
              <a:t>N</a:t>
            </a:r>
            <a:r>
              <a:rPr lang="id-ID" sz="1600" baseline="-25000" dirty="0"/>
              <a:t>2 </a:t>
            </a:r>
            <a:r>
              <a:rPr lang="id-ID" sz="1600" dirty="0"/>
              <a:t> dan gas H</a:t>
            </a:r>
            <a:r>
              <a:rPr lang="id-ID" sz="1600" baseline="-25000" dirty="0"/>
              <a:t>2</a:t>
            </a:r>
            <a:r>
              <a:rPr lang="id-ID" sz="1600" dirty="0"/>
              <a:t> direaksikan masing-masing sebanyak 8 mol dalam volume 2 L. Jika reaksi berlangsung selama 10 detik sehingga terbentuk gas NH</a:t>
            </a:r>
            <a:r>
              <a:rPr lang="id-ID" sz="1600" baseline="-25000" dirty="0"/>
              <a:t>3</a:t>
            </a:r>
            <a:r>
              <a:rPr lang="id-ID" sz="1600" dirty="0"/>
              <a:t>  sebanyak 4 mol. Tentukan :</a:t>
            </a:r>
          </a:p>
          <a:p>
            <a:pPr marL="799685" lvl="1" indent="-342900">
              <a:buNone/>
            </a:pPr>
            <a:r>
              <a:rPr lang="id-ID" sz="1600" dirty="0"/>
              <a:t>	a.  Laju NH</a:t>
            </a:r>
            <a:r>
              <a:rPr lang="id-ID" sz="1600" baseline="-25000" dirty="0"/>
              <a:t>3	</a:t>
            </a:r>
            <a:r>
              <a:rPr lang="id-ID" sz="1600" dirty="0"/>
              <a:t>      </a:t>
            </a:r>
          </a:p>
          <a:p>
            <a:pPr marL="799685" lvl="1" indent="-342900">
              <a:buNone/>
            </a:pPr>
            <a:r>
              <a:rPr lang="id-ID" sz="1600" dirty="0"/>
              <a:t>	b.  Laju N</a:t>
            </a:r>
            <a:r>
              <a:rPr lang="id-ID" sz="1600" baseline="-25000" dirty="0"/>
              <a:t>2</a:t>
            </a:r>
            <a:r>
              <a:rPr lang="id-ID" sz="1600" dirty="0"/>
              <a:t>    </a:t>
            </a:r>
          </a:p>
          <a:p>
            <a:pPr marL="799685" lvl="1" indent="-342900">
              <a:buNone/>
            </a:pPr>
            <a:r>
              <a:rPr lang="id-ID" sz="1600" dirty="0"/>
              <a:t>	c.  Laju H</a:t>
            </a:r>
            <a:r>
              <a:rPr lang="id-ID" sz="1600" baseline="-25000" dirty="0"/>
              <a:t>2</a:t>
            </a:r>
          </a:p>
          <a:p>
            <a:pPr marL="799685" lvl="1" indent="-342900">
              <a:buNone/>
            </a:pPr>
            <a:endParaRPr lang="id-ID" sz="1600" dirty="0"/>
          </a:p>
          <a:p>
            <a:pPr marL="0" lvl="0" indent="0">
              <a:buNone/>
            </a:pPr>
            <a:r>
              <a:rPr lang="id-ID" sz="1600" dirty="0"/>
              <a:t>         6.   Dalam suatu percobaan, sebanyak 3 mol gas NO</a:t>
            </a:r>
            <a:r>
              <a:rPr lang="id-ID" sz="1600" baseline="-25000" dirty="0"/>
              <a:t>2</a:t>
            </a:r>
            <a:r>
              <a:rPr lang="id-ID" sz="1600" dirty="0"/>
              <a:t> dimasukkan ke dalam ruang </a:t>
            </a:r>
          </a:p>
          <a:p>
            <a:pPr marL="0" lvl="0" indent="0">
              <a:buNone/>
            </a:pPr>
            <a:r>
              <a:rPr lang="id-ID" sz="1600" dirty="0"/>
              <a:t>               bervolume 2 L. Gas tersebut terurai menjadi gas NO dan gas O</a:t>
            </a:r>
            <a:r>
              <a:rPr lang="id-ID" sz="1600" baseline="-25000" dirty="0"/>
              <a:t>2</a:t>
            </a:r>
            <a:r>
              <a:rPr lang="id-ID" sz="1600" dirty="0"/>
              <a:t>. Setelah 4 detik </a:t>
            </a:r>
          </a:p>
          <a:p>
            <a:pPr marL="0" lvl="0" indent="0">
              <a:buNone/>
            </a:pPr>
            <a:r>
              <a:rPr lang="id-ID" sz="1600" dirty="0"/>
              <a:t>               dalam ruang tersebut terdapat 1 mol gas NO. Berdasarkan data tersebut, </a:t>
            </a:r>
          </a:p>
          <a:p>
            <a:pPr marL="0" lvl="0" indent="0">
              <a:buNone/>
            </a:pPr>
            <a:r>
              <a:rPr lang="id-ID" sz="1600" dirty="0"/>
              <a:t>               Tentukan :  a.  Laju reaksi pengurangan NO</a:t>
            </a:r>
            <a:r>
              <a:rPr lang="id-ID" sz="1600" baseline="-25000" dirty="0"/>
              <a:t>2</a:t>
            </a:r>
            <a:endParaRPr lang="id-ID" sz="1600" dirty="0"/>
          </a:p>
          <a:p>
            <a:pPr marL="0" lvl="0" indent="0">
              <a:buNone/>
            </a:pPr>
            <a:r>
              <a:rPr lang="id-ID" sz="1600" dirty="0"/>
              <a:t>                                   b.   Laju reaksi pembentukan NO</a:t>
            </a:r>
          </a:p>
          <a:p>
            <a:pPr marL="0" lvl="0" indent="0">
              <a:buNone/>
            </a:pPr>
            <a:r>
              <a:rPr lang="id-ID" sz="1600" dirty="0"/>
              <a:t>                                   c.   Laju reaksi pembentukan O</a:t>
            </a:r>
            <a:r>
              <a:rPr lang="id-ID" sz="1600" baseline="-25000" dirty="0"/>
              <a:t>2</a:t>
            </a:r>
            <a:endParaRPr lang="id-ID" sz="1600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21684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Latihan Soal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6785" lvl="1" indent="0">
              <a:buNone/>
            </a:pPr>
            <a:r>
              <a:rPr lang="id-ID" sz="2400" dirty="0"/>
              <a:t>1.  Diket reaksi :  A + 3B </a:t>
            </a:r>
            <a:r>
              <a:rPr lang="id-ID" sz="2400" dirty="0">
                <a:sym typeface="Wingdings" panose="05000000000000000000" pitchFamily="2" charset="2"/>
              </a:rPr>
              <a:t>  2C + 2 D. </a:t>
            </a:r>
            <a:r>
              <a:rPr lang="id-ID" sz="2400" dirty="0"/>
              <a:t>Konsentrasi A  	mengalami perubahan dari 0,1 M menjadi 0,015 M. 	Apabila reaksi berlangsung selama 10 detik, Tentukan </a:t>
            </a:r>
          </a:p>
          <a:p>
            <a:pPr marL="456785" lvl="1" indent="0">
              <a:buNone/>
            </a:pPr>
            <a:r>
              <a:rPr lang="id-ID" sz="2400" dirty="0"/>
              <a:t>      a. Laju berkurangnya A</a:t>
            </a:r>
          </a:p>
          <a:p>
            <a:pPr marL="456785" lvl="1" indent="0">
              <a:buNone/>
            </a:pPr>
            <a:r>
              <a:rPr lang="id-ID" sz="2400" dirty="0"/>
              <a:t>      b. Laju bertambahnya C</a:t>
            </a:r>
          </a:p>
          <a:p>
            <a:pPr marL="456785" lvl="1" indent="0">
              <a:buNone/>
            </a:pPr>
            <a:endParaRPr lang="id-ID" sz="2400" dirty="0"/>
          </a:p>
          <a:p>
            <a:pPr>
              <a:buNone/>
            </a:pPr>
            <a:r>
              <a:rPr lang="id-ID" sz="2800"/>
              <a:t>	</a:t>
            </a:r>
            <a:endParaRPr lang="id-ID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Persamaan Laju Reaksi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Hukum Laju Reaksi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84784"/>
            <a:ext cx="8532440" cy="4843553"/>
          </a:xfrm>
        </p:spPr>
        <p:txBody>
          <a:bodyPr>
            <a:normAutofit/>
          </a:bodyPr>
          <a:lstStyle/>
          <a:p>
            <a:r>
              <a:rPr lang="id-ID" sz="2000" dirty="0"/>
              <a:t>Gulberg dan Waage merumuskan hubungan kuantitatif antara konsentrasi zat-zat yang bereaksi dengan laju reaksi dari berbagai eksperimen. Hal ini dirumuskan sebagai Hukum Laju Reaksi :</a:t>
            </a:r>
          </a:p>
          <a:p>
            <a:r>
              <a:rPr lang="id-ID" sz="2000" dirty="0"/>
              <a:t>Jika diketahui reaksi berikut :</a:t>
            </a:r>
          </a:p>
          <a:p>
            <a:pPr marL="0" indent="0">
              <a:buNone/>
            </a:pPr>
            <a:r>
              <a:rPr lang="id-ID" sz="2000" dirty="0"/>
              <a:t>      A  +  B  </a:t>
            </a:r>
            <a:r>
              <a:rPr lang="id-ID" sz="2000" dirty="0">
                <a:sym typeface="Wingdings" panose="05000000000000000000" pitchFamily="2" charset="2"/>
              </a:rPr>
              <a:t>  C  +  D </a:t>
            </a:r>
          </a:p>
          <a:p>
            <a:pPr marL="0" indent="0">
              <a:buNone/>
            </a:pPr>
            <a:endParaRPr lang="id-ID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id-ID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d-ID" sz="2000" dirty="0">
                <a:sym typeface="Wingdings" panose="05000000000000000000" pitchFamily="2" charset="2"/>
              </a:rPr>
              <a:t>    Ket :   v = laju reaksi (M/s)</a:t>
            </a:r>
          </a:p>
          <a:p>
            <a:pPr marL="0" indent="0">
              <a:buNone/>
            </a:pPr>
            <a:r>
              <a:rPr lang="id-ID" sz="2000" dirty="0">
                <a:sym typeface="Wingdings" panose="05000000000000000000" pitchFamily="2" charset="2"/>
              </a:rPr>
              <a:t>               k = konstanta laju (bergantung pada suhu dan zat pereaksi)</a:t>
            </a:r>
          </a:p>
          <a:p>
            <a:pPr marL="0" indent="0">
              <a:buNone/>
            </a:pPr>
            <a:r>
              <a:rPr lang="id-ID" sz="2000" dirty="0">
                <a:sym typeface="Wingdings" panose="05000000000000000000" pitchFamily="2" charset="2"/>
              </a:rPr>
              <a:t>              [A], [B] = konsentrasi zat-zat pereaksi</a:t>
            </a:r>
          </a:p>
          <a:p>
            <a:pPr marL="0" indent="0">
              <a:buNone/>
            </a:pPr>
            <a:r>
              <a:rPr lang="id-ID" sz="2000" dirty="0">
                <a:sym typeface="Wingdings" panose="05000000000000000000" pitchFamily="2" charset="2"/>
              </a:rPr>
              <a:t>              m , n  = orde reaksi (bilangan pangkat yang menyatakan 						besarnya pengaruh konsentrasi zat terhadap laju       </a:t>
            </a:r>
          </a:p>
          <a:p>
            <a:pPr marL="0" indent="0">
              <a:buNone/>
            </a:pPr>
            <a:r>
              <a:rPr lang="id-ID" dirty="0">
                <a:sym typeface="Wingdings" panose="05000000000000000000" pitchFamily="2" charset="2"/>
              </a:rPr>
              <a:t>                            </a:t>
            </a:r>
            <a:r>
              <a:rPr lang="id-ID" sz="2000" dirty="0">
                <a:sym typeface="Wingdings" panose="05000000000000000000" pitchFamily="2" charset="2"/>
              </a:rPr>
              <a:t>reaksi)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115616" y="3284984"/>
            <a:ext cx="25146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d-ID" sz="2400" dirty="0">
                <a:sym typeface="Wingdings" panose="05000000000000000000" pitchFamily="2" charset="2"/>
              </a:rPr>
              <a:t> v = k[A]</a:t>
            </a:r>
            <a:r>
              <a:rPr lang="id-ID" sz="2400" baseline="30000" dirty="0">
                <a:sym typeface="Wingdings" panose="05000000000000000000" pitchFamily="2" charset="2"/>
              </a:rPr>
              <a:t>m</a:t>
            </a:r>
            <a:r>
              <a:rPr lang="id-ID" sz="2400" dirty="0">
                <a:sym typeface="Wingdings" panose="05000000000000000000" pitchFamily="2" charset="2"/>
              </a:rPr>
              <a:t> [B]</a:t>
            </a:r>
            <a:r>
              <a:rPr lang="id-ID" sz="2400" baseline="30000" dirty="0">
                <a:sym typeface="Wingdings" panose="05000000000000000000" pitchFamily="2" charset="2"/>
              </a:rPr>
              <a:t>n</a:t>
            </a:r>
            <a:endParaRPr kumimoji="0" lang="id-ID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07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563033" y="990600"/>
            <a:ext cx="3154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/>
              <a:t>In</a:t>
            </a:r>
            <a:r>
              <a:rPr lang="id-ID" sz="2000" dirty="0"/>
              <a:t>dikator </a:t>
            </a:r>
            <a:r>
              <a:rPr lang="en-US" sz="2000" dirty="0"/>
              <a:t>: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600869" y="1387475"/>
            <a:ext cx="7942262" cy="345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66688" lvl="0" indent="-166688">
              <a:buFont typeface="Arial" pitchFamily="34" charset="0"/>
              <a:buChar char="•"/>
            </a:pPr>
            <a:r>
              <a:rPr lang="id-ID" sz="2000" dirty="0"/>
              <a:t>Menghitung</a:t>
            </a:r>
            <a:r>
              <a:rPr lang="en-US" sz="2000" dirty="0"/>
              <a:t> </a:t>
            </a:r>
            <a:r>
              <a:rPr lang="id-ID" sz="2000" dirty="0"/>
              <a:t>konsentrasi larutan pekat dan encer</a:t>
            </a:r>
            <a:r>
              <a:rPr lang="en-US" sz="2000" dirty="0"/>
              <a:t> (</a:t>
            </a:r>
            <a:r>
              <a:rPr lang="en-US" sz="2000" dirty="0" err="1"/>
              <a:t>molari</a:t>
            </a:r>
            <a:r>
              <a:rPr lang="id-ID" sz="2000" dirty="0"/>
              <a:t>tas dalam larutan</a:t>
            </a:r>
            <a:r>
              <a:rPr lang="en-US" sz="2000" dirty="0"/>
              <a:t>) </a:t>
            </a:r>
            <a:endParaRPr lang="id-ID" sz="2000" dirty="0"/>
          </a:p>
          <a:p>
            <a:pPr marL="166688" lvl="0" indent="-166688">
              <a:buFont typeface="Arial" pitchFamily="34" charset="0"/>
              <a:buChar char="•"/>
            </a:pPr>
            <a:r>
              <a:rPr lang="id-ID" sz="2000" dirty="0"/>
              <a:t>Menentukan ungkapan laju reaksi dalam bentuk persamaan laju reaksi</a:t>
            </a:r>
            <a:endParaRPr lang="en-US" sz="2000" dirty="0"/>
          </a:p>
          <a:p>
            <a:pPr marL="166688" indent="-166688">
              <a:buFont typeface="Arial" pitchFamily="34" charset="0"/>
              <a:buChar char="•"/>
            </a:pPr>
            <a:r>
              <a:rPr lang="id-ID" sz="2000" dirty="0"/>
              <a:t>Menjelaskan persamaan laju reaksi dengan menentukan orde reaksi</a:t>
            </a:r>
            <a:r>
              <a:rPr lang="en-US" sz="2000" dirty="0"/>
              <a:t> </a:t>
            </a:r>
            <a:r>
              <a:rPr lang="id-ID" sz="2000" dirty="0"/>
              <a:t>berdasarkan data hasil percobaan </a:t>
            </a:r>
          </a:p>
          <a:p>
            <a:pPr marL="166688" indent="-166688">
              <a:buFont typeface="Arial" pitchFamily="34" charset="0"/>
              <a:buChar char="•"/>
            </a:pPr>
            <a:r>
              <a:rPr lang="id-ID" sz="2000" dirty="0"/>
              <a:t>Membaca grafik kecenderungan orde reaksi</a:t>
            </a:r>
            <a:r>
              <a:rPr lang="en-US" sz="2000" dirty="0"/>
              <a:t> </a:t>
            </a:r>
            <a:r>
              <a:rPr lang="id-ID" sz="2000" dirty="0"/>
              <a:t>dan grafik pengaruh katalis dalam suatu reaksi</a:t>
            </a:r>
          </a:p>
          <a:p>
            <a:pPr marL="166688" lvl="0" indent="-166688">
              <a:buFont typeface="Arial" pitchFamily="34" charset="0"/>
              <a:buChar char="•"/>
            </a:pPr>
            <a:r>
              <a:rPr lang="id-ID" sz="2000" dirty="0"/>
              <a:t>Menjelaskan dan menentukan faktor-faktor yang mempengaruhi suatu reaksi</a:t>
            </a:r>
            <a:r>
              <a:rPr lang="en-US" sz="2000" dirty="0"/>
              <a:t> (</a:t>
            </a:r>
            <a:r>
              <a:rPr lang="id-ID" sz="2000" dirty="0"/>
              <a:t>konsentrasi</a:t>
            </a:r>
            <a:r>
              <a:rPr lang="en-US" sz="2000" dirty="0"/>
              <a:t>, </a:t>
            </a:r>
            <a:r>
              <a:rPr lang="id-ID" sz="2000" dirty="0"/>
              <a:t>luas permukaan</a:t>
            </a:r>
            <a:r>
              <a:rPr lang="en-US" sz="2000" dirty="0"/>
              <a:t>, </a:t>
            </a:r>
            <a:r>
              <a:rPr lang="id-ID" sz="2000" dirty="0"/>
              <a:t>suhu</a:t>
            </a:r>
            <a:r>
              <a:rPr lang="en-US" sz="2000" dirty="0"/>
              <a:t>, d</a:t>
            </a:r>
            <a:r>
              <a:rPr lang="id-ID" sz="2000" dirty="0"/>
              <a:t>an</a:t>
            </a:r>
            <a:r>
              <a:rPr lang="en-US" sz="2000" dirty="0"/>
              <a:t> </a:t>
            </a:r>
            <a:r>
              <a:rPr lang="id-ID" sz="2000" dirty="0"/>
              <a:t>katalis</a:t>
            </a:r>
            <a:r>
              <a:rPr lang="en-US" sz="2000" dirty="0"/>
              <a:t>) </a:t>
            </a:r>
            <a:r>
              <a:rPr lang="id-ID" sz="2000" dirty="0"/>
              <a:t>berdasarkan teori tumbukan dengan melakukan percobaan</a:t>
            </a:r>
            <a:endParaRPr lang="en-US" sz="2000" dirty="0"/>
          </a:p>
          <a:p>
            <a:pPr marL="166688" indent="-166688"/>
            <a:endParaRPr lang="en-US" sz="2000" dirty="0"/>
          </a:p>
          <a:p>
            <a:pPr marL="166688" indent="-166688"/>
            <a:endParaRPr lang="en-US" sz="1819" dirty="0"/>
          </a:p>
        </p:txBody>
      </p:sp>
      <p:sp>
        <p:nvSpPr>
          <p:cNvPr id="29" name="AutoShape 2"/>
          <p:cNvSpPr>
            <a:spLocks noChangeArrowheads="1"/>
          </p:cNvSpPr>
          <p:nvPr/>
        </p:nvSpPr>
        <p:spPr bwMode="auto">
          <a:xfrm>
            <a:off x="0" y="0"/>
            <a:ext cx="9144000" cy="260350"/>
          </a:xfrm>
          <a:prstGeom prst="flowChartAlternateProcess">
            <a:avLst/>
          </a:prstGeom>
          <a:gradFill rotWithShape="1">
            <a:gsLst>
              <a:gs pos="0">
                <a:srgbClr val="382CD0">
                  <a:gamma/>
                  <a:shade val="22353"/>
                  <a:invGamma/>
                </a:srgbClr>
              </a:gs>
              <a:gs pos="50000">
                <a:srgbClr val="382CD0">
                  <a:alpha val="25000"/>
                </a:srgbClr>
              </a:gs>
              <a:gs pos="100000">
                <a:srgbClr val="382CD0">
                  <a:gamma/>
                  <a:shade val="22353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0" name="Text Box 43"/>
          <p:cNvSpPr txBox="1">
            <a:spLocks noChangeArrowheads="1"/>
          </p:cNvSpPr>
          <p:nvPr/>
        </p:nvSpPr>
        <p:spPr bwMode="auto">
          <a:xfrm>
            <a:off x="914400" y="282714"/>
            <a:ext cx="714811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4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odoni MT Black" pitchFamily="18" charset="0"/>
              </a:rPr>
              <a:t>Kompetensi dan Indikator</a:t>
            </a:r>
            <a:endParaRPr lang="en-US" sz="4000" b="1" dirty="0">
              <a:solidFill>
                <a:schemeClr val="accent1">
                  <a:lumMod val="20000"/>
                  <a:lumOff val="80000"/>
                </a:schemeClr>
              </a:solidFill>
              <a:latin typeface="Bodoni MT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35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allAtOnce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Hukum Laju Reaksi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700809"/>
            <a:ext cx="7992772" cy="4547598"/>
          </a:xfrm>
        </p:spPr>
        <p:txBody>
          <a:bodyPr>
            <a:normAutofit lnSpcReduction="10000"/>
          </a:bodyPr>
          <a:lstStyle/>
          <a:p>
            <a:r>
              <a:rPr lang="id-ID" sz="2000" dirty="0">
                <a:sym typeface="Wingdings" panose="05000000000000000000" pitchFamily="2" charset="2"/>
              </a:rPr>
              <a:t>Dalam hukum laju reaksi produk reaksi tidak berpengaruh </a:t>
            </a:r>
          </a:p>
          <a:p>
            <a:pPr marL="0" indent="0">
              <a:buNone/>
            </a:pPr>
            <a:r>
              <a:rPr lang="id-ID" sz="2000" dirty="0">
                <a:sym typeface="Wingdings" panose="05000000000000000000" pitchFamily="2" charset="2"/>
              </a:rPr>
              <a:t>     dan orde reaksi hanya bisa ditentukan berdasarkan data percobaan</a:t>
            </a:r>
          </a:p>
          <a:p>
            <a:pPr marL="0" indent="0">
              <a:buNone/>
            </a:pPr>
            <a:endParaRPr lang="id-ID" sz="2000" dirty="0">
              <a:sym typeface="Wingdings" panose="05000000000000000000" pitchFamily="2" charset="2"/>
            </a:endParaRPr>
          </a:p>
          <a:p>
            <a:r>
              <a:rPr lang="id-ID" sz="2000" dirty="0">
                <a:sym typeface="Wingdings" panose="05000000000000000000" pitchFamily="2" charset="2"/>
              </a:rPr>
              <a:t>Jika harga k besar maka laju reaksinya berlangsung cepat dan jika harga k kecil maka laju reaksi berlangsung lambat</a:t>
            </a:r>
          </a:p>
          <a:p>
            <a:endParaRPr lang="id-ID" sz="2000" dirty="0">
              <a:sym typeface="Wingdings" panose="05000000000000000000" pitchFamily="2" charset="2"/>
            </a:endParaRPr>
          </a:p>
          <a:p>
            <a:r>
              <a:rPr lang="id-ID" sz="2000" dirty="0">
                <a:sym typeface="Wingdings" panose="05000000000000000000" pitchFamily="2" charset="2"/>
              </a:rPr>
              <a:t>Untuk laju reaksi yang </a:t>
            </a:r>
            <a:r>
              <a:rPr lang="id-ID" sz="2000" b="1" dirty="0">
                <a:sym typeface="Wingdings" panose="05000000000000000000" pitchFamily="2" charset="2"/>
              </a:rPr>
              <a:t>sangat lambat </a:t>
            </a:r>
            <a:r>
              <a:rPr lang="id-ID" sz="2000" dirty="0">
                <a:sym typeface="Wingdings" panose="05000000000000000000" pitchFamily="2" charset="2"/>
              </a:rPr>
              <a:t>maka, orde reaksi dapat dianggap sama dengan koefisien reaksi dari zat-zat tersebut</a:t>
            </a:r>
          </a:p>
          <a:p>
            <a:pPr marL="0" indent="0">
              <a:buNone/>
            </a:pPr>
            <a:r>
              <a:rPr lang="id-ID" sz="2000" dirty="0">
                <a:sym typeface="Wingdings" panose="05000000000000000000" pitchFamily="2" charset="2"/>
              </a:rPr>
              <a:t>     Cth :  xA  +  yB    produk </a:t>
            </a:r>
          </a:p>
          <a:p>
            <a:pPr marL="0" indent="0">
              <a:buNone/>
            </a:pPr>
            <a:r>
              <a:rPr lang="id-ID" sz="2000" dirty="0">
                <a:sym typeface="Wingdings" panose="05000000000000000000" pitchFamily="2" charset="2"/>
              </a:rPr>
              <a:t>     v = k [A]</a:t>
            </a:r>
            <a:r>
              <a:rPr lang="id-ID" sz="2000" baseline="30000" dirty="0">
                <a:sym typeface="Wingdings" panose="05000000000000000000" pitchFamily="2" charset="2"/>
              </a:rPr>
              <a:t>x</a:t>
            </a:r>
            <a:r>
              <a:rPr lang="id-ID" sz="2000" dirty="0">
                <a:sym typeface="Wingdings" panose="05000000000000000000" pitchFamily="2" charset="2"/>
              </a:rPr>
              <a:t> [B]</a:t>
            </a:r>
            <a:r>
              <a:rPr lang="id-ID" sz="2000" baseline="30000" dirty="0">
                <a:sym typeface="Wingdings" panose="05000000000000000000" pitchFamily="2" charset="2"/>
              </a:rPr>
              <a:t>y</a:t>
            </a:r>
          </a:p>
          <a:p>
            <a:pPr marL="0" indent="0">
              <a:buNone/>
            </a:pPr>
            <a:endParaRPr lang="id-ID" sz="2000" dirty="0">
              <a:sym typeface="Wingdings" panose="05000000000000000000" pitchFamily="2" charset="2"/>
            </a:endParaRPr>
          </a:p>
          <a:p>
            <a:r>
              <a:rPr lang="id-ID" sz="2000" dirty="0">
                <a:sym typeface="Wingdings" panose="05000000000000000000" pitchFamily="2" charset="2"/>
              </a:rPr>
              <a:t>m = orde reaksi terhadap A dan n = orde reaksi untuk B </a:t>
            </a:r>
            <a:r>
              <a:rPr lang="id-ID" sz="2000" dirty="0"/>
              <a:t>  </a:t>
            </a:r>
          </a:p>
          <a:p>
            <a:r>
              <a:rPr lang="id-ID" sz="2000" dirty="0"/>
              <a:t>Orde reaksi total adalah m + n   </a:t>
            </a:r>
          </a:p>
        </p:txBody>
      </p:sp>
    </p:spTree>
    <p:extLst>
      <p:ext uri="{BB962C8B-B14F-4D97-AF65-F5344CB8AC3E}">
        <p14:creationId xmlns:p14="http://schemas.microsoft.com/office/powerpoint/2010/main" val="1638269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0" y="0"/>
            <a:ext cx="9144000" cy="260350"/>
          </a:xfrm>
          <a:prstGeom prst="flowChartAlternateProcess">
            <a:avLst/>
          </a:prstGeom>
          <a:gradFill rotWithShape="1">
            <a:gsLst>
              <a:gs pos="0">
                <a:srgbClr val="382CD0">
                  <a:gamma/>
                  <a:shade val="22353"/>
                  <a:invGamma/>
                </a:srgbClr>
              </a:gs>
              <a:gs pos="50000">
                <a:srgbClr val="382CD0">
                  <a:alpha val="25000"/>
                </a:srgbClr>
              </a:gs>
              <a:gs pos="100000">
                <a:srgbClr val="382CD0">
                  <a:gamma/>
                  <a:shade val="22353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id-ID" dirty="0">
                <a:solidFill>
                  <a:schemeClr val="tx1"/>
                </a:solidFill>
              </a:rPr>
              <a:t>Laju Reaksi dan Konsentrasi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7" name="Picture 9" descr="14_T02a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365250" y="1447800"/>
            <a:ext cx="6416675" cy="2281238"/>
          </a:xfrm>
        </p:spPr>
      </p:pic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685800" y="4724400"/>
            <a:ext cx="7772400" cy="1143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42231" marR="0" lvl="0" indent="-342231" algn="l" defTabSz="91500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d-ID" sz="2800" kern="0" dirty="0"/>
              <a:t>Coba amati percobaan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 d</a:t>
            </a:r>
            <a:r>
              <a:rPr kumimoji="0" lang="id-ID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2: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id-ID" sz="2800" kern="0" dirty="0"/>
              <a:t>jika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[NH</a:t>
            </a:r>
            <a:r>
              <a:rPr kumimoji="0" 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sz="28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</a:t>
            </a:r>
            <a:r>
              <a:rPr kumimoji="0" lang="id-ID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diperbesar 2x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id-ID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maka</a:t>
            </a:r>
            <a:r>
              <a:rPr kumimoji="0" lang="id-ID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lajunya juga 2x lebih besar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pic>
        <p:nvPicPr>
          <p:cNvPr id="29" name="Picture 15" descr="image-100.tiff                                                 0030DB78magic_metal                    B74677AA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3800" y="4038600"/>
            <a:ext cx="6426200" cy="45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77277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0" y="0"/>
            <a:ext cx="9144000" cy="260350"/>
          </a:xfrm>
          <a:prstGeom prst="flowChartAlternateProcess">
            <a:avLst/>
          </a:prstGeom>
          <a:gradFill rotWithShape="1">
            <a:gsLst>
              <a:gs pos="0">
                <a:srgbClr val="382CD0">
                  <a:gamma/>
                  <a:shade val="22353"/>
                  <a:invGamma/>
                </a:srgbClr>
              </a:gs>
              <a:gs pos="50000">
                <a:srgbClr val="382CD0">
                  <a:alpha val="25000"/>
                </a:srgbClr>
              </a:gs>
              <a:gs pos="100000">
                <a:srgbClr val="382CD0">
                  <a:gamma/>
                  <a:shade val="22353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id-ID" dirty="0">
                <a:solidFill>
                  <a:schemeClr val="tx1"/>
                </a:solidFill>
              </a:rPr>
              <a:t>Laju Reaksi dan Konsentrasi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7" name="Picture 4" descr="14_T02a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365250" y="1447800"/>
            <a:ext cx="6416675" cy="2281238"/>
          </a:xfrm>
        </p:spPr>
      </p:pic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685800" y="4724400"/>
            <a:ext cx="7772400" cy="1143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42231" marR="0" lvl="0" indent="-342231" algn="l" defTabSz="91500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d-ID" sz="2800" kern="0" dirty="0"/>
              <a:t>Perhatikan juga percobaan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5 d</a:t>
            </a:r>
            <a:r>
              <a:rPr kumimoji="0" lang="id-ID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6: 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id-ID" sz="2800" kern="0" dirty="0"/>
              <a:t>jika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[NO</a:t>
            </a:r>
            <a:r>
              <a:rPr kumimoji="0" 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4400" b="0" i="0" u="none" strike="noStrike" kern="0" cap="none" spc="0" normalizeH="0" baseline="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-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id-ID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diperbesar</a:t>
            </a:r>
            <a:r>
              <a:rPr kumimoji="0" lang="id-ID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2x, maka lajunya juga 2x lebih besar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9" name="Picture 10" descr="image-100.tiff                                                 0030DB78magic_metal                    B74677AA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3800" y="4038600"/>
            <a:ext cx="6426200" cy="45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266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0" y="0"/>
            <a:ext cx="9144000" cy="260350"/>
          </a:xfrm>
          <a:prstGeom prst="flowChartAlternateProcess">
            <a:avLst/>
          </a:prstGeom>
          <a:gradFill rotWithShape="1">
            <a:gsLst>
              <a:gs pos="0">
                <a:srgbClr val="382CD0">
                  <a:gamma/>
                  <a:shade val="22353"/>
                  <a:invGamma/>
                </a:srgbClr>
              </a:gs>
              <a:gs pos="50000">
                <a:srgbClr val="382CD0">
                  <a:alpha val="25000"/>
                </a:srgbClr>
              </a:gs>
              <a:gs pos="100000">
                <a:srgbClr val="382CD0">
                  <a:gamma/>
                  <a:shade val="22353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r>
              <a:rPr lang="id-ID" dirty="0">
                <a:solidFill>
                  <a:schemeClr val="tx1"/>
                </a:solidFill>
              </a:rPr>
              <a:t>Hukum Laju Reaksi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609600" y="3810000"/>
            <a:ext cx="680243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d-ID" sz="3200" dirty="0"/>
              <a:t>Rumusan diatas dikenal sebagai hukum laju reaksi dan k disebut sebagai konstanta laju</a:t>
            </a:r>
            <a:endParaRPr lang="en-US" sz="3200" dirty="0"/>
          </a:p>
        </p:txBody>
      </p:sp>
      <p:pic>
        <p:nvPicPr>
          <p:cNvPr id="28" name="Picture 7" descr="image-100.tiff                                                 0030DB78magic_metal                    B74677AA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4937" y="5372100"/>
            <a:ext cx="6426200" cy="457200"/>
          </a:xfrm>
          <a:prstGeom prst="rect">
            <a:avLst/>
          </a:prstGeom>
          <a:noFill/>
        </p:spPr>
      </p:pic>
      <p:pic>
        <p:nvPicPr>
          <p:cNvPr id="29" name="Picture 8" descr="image-101.tiff                                                 0030DB78magic_metal                    B74677AA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590800"/>
            <a:ext cx="3771900" cy="495300"/>
          </a:xfrm>
          <a:prstGeom prst="rect">
            <a:avLst/>
          </a:prstGeom>
          <a:noFill/>
        </p:spPr>
      </p:pic>
      <p:pic>
        <p:nvPicPr>
          <p:cNvPr id="30" name="Picture 9" descr="image-102.tiff                                                 0030DB78magic_metal                    B74677AA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1447800"/>
            <a:ext cx="2489200" cy="495300"/>
          </a:xfrm>
          <a:prstGeom prst="rect">
            <a:avLst/>
          </a:prstGeom>
          <a:noFill/>
        </p:spPr>
      </p:pic>
      <p:pic>
        <p:nvPicPr>
          <p:cNvPr id="31" name="Picture 10" descr="image-103.tiff                                                 0030DB78magic_metal                    B74677AA: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2019300"/>
            <a:ext cx="2438400" cy="495300"/>
          </a:xfrm>
          <a:prstGeom prst="rect">
            <a:avLst/>
          </a:prstGeom>
          <a:noFill/>
        </p:spPr>
      </p:pic>
      <p:pic>
        <p:nvPicPr>
          <p:cNvPr id="32" name="Picture 11" descr="image-104.tiff                                                 0030DB78magic_metal                    B74677AA: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3000" y="3162300"/>
            <a:ext cx="4851400" cy="571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5815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0" y="0"/>
            <a:ext cx="9144000" cy="260350"/>
          </a:xfrm>
          <a:prstGeom prst="flowChartAlternateProcess">
            <a:avLst/>
          </a:prstGeom>
          <a:gradFill rotWithShape="1">
            <a:gsLst>
              <a:gs pos="0">
                <a:srgbClr val="382CD0">
                  <a:gamma/>
                  <a:shade val="22353"/>
                  <a:invGamma/>
                </a:srgbClr>
              </a:gs>
              <a:gs pos="50000">
                <a:srgbClr val="382CD0">
                  <a:alpha val="25000"/>
                </a:srgbClr>
              </a:gs>
              <a:gs pos="100000">
                <a:srgbClr val="382CD0">
                  <a:gamma/>
                  <a:shade val="22353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r>
              <a:rPr lang="id-ID" dirty="0">
                <a:solidFill>
                  <a:schemeClr val="tx1"/>
                </a:solidFill>
              </a:rPr>
              <a:t>Hukum Laju Reaksi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id-ID" sz="2800" dirty="0"/>
          </a:p>
          <a:p>
            <a:pPr marL="0" indent="0">
              <a:lnSpc>
                <a:spcPct val="90000"/>
              </a:lnSpc>
              <a:buNone/>
            </a:pPr>
            <a:endParaRPr lang="id-ID" sz="2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id-ID" sz="2800" dirty="0"/>
              <a:t>Untuk reaksi diatas, 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tx1"/>
                </a:solidFill>
              </a:rPr>
              <a:t>		</a:t>
            </a:r>
            <a:r>
              <a:rPr lang="id-ID" sz="2800" i="1" dirty="0"/>
              <a:t>Orde 1 terhadap </a:t>
            </a:r>
            <a:r>
              <a:rPr lang="en-US" sz="2800" dirty="0">
                <a:solidFill>
                  <a:schemeClr val="tx1"/>
                </a:solidFill>
              </a:rPr>
              <a:t>  [NH</a:t>
            </a:r>
            <a:r>
              <a:rPr lang="en-US" sz="2800" baseline="-25000" dirty="0">
                <a:solidFill>
                  <a:schemeClr val="tx1"/>
                </a:solidFill>
              </a:rPr>
              <a:t>4</a:t>
            </a:r>
            <a:r>
              <a:rPr lang="en-US" sz="2800" baseline="30000" dirty="0">
                <a:solidFill>
                  <a:schemeClr val="tx1"/>
                </a:solidFill>
              </a:rPr>
              <a:t>+</a:t>
            </a:r>
            <a:r>
              <a:rPr lang="en-US" sz="2800" dirty="0">
                <a:solidFill>
                  <a:schemeClr val="tx1"/>
                </a:solidFill>
              </a:rPr>
              <a:t>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tx1"/>
                </a:solidFill>
              </a:rPr>
              <a:t>		</a:t>
            </a:r>
            <a:r>
              <a:rPr lang="id-ID" sz="2800" i="1" dirty="0"/>
              <a:t>Orde 1 terhadap </a:t>
            </a:r>
            <a:r>
              <a:rPr lang="en-US" sz="2800" dirty="0">
                <a:solidFill>
                  <a:schemeClr val="tx1"/>
                </a:solidFill>
              </a:rPr>
              <a:t> [NO</a:t>
            </a:r>
            <a:r>
              <a:rPr lang="en-US" sz="2800" baseline="-25000" dirty="0">
                <a:solidFill>
                  <a:schemeClr val="tx1"/>
                </a:solidFill>
              </a:rPr>
              <a:t>2</a:t>
            </a:r>
            <a:r>
              <a:rPr lang="en-US" sz="4000" baseline="30000" dirty="0">
                <a:solidFill>
                  <a:schemeClr val="tx1"/>
                </a:solidFill>
                <a:cs typeface="Arial" charset="0"/>
              </a:rPr>
              <a:t>−</a:t>
            </a:r>
            <a:r>
              <a:rPr lang="en-US" sz="2800" dirty="0">
                <a:solidFill>
                  <a:schemeClr val="tx1"/>
                </a:solidFill>
              </a:rPr>
              <a:t>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id-ID" sz="2800" dirty="0"/>
              <a:t>          Orde totalnya = 2 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61" name="Picture 6" descr="image-106.tiff                                                 0030DB78magic_metal                    B74677AA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644" y="1908412"/>
            <a:ext cx="4076700" cy="533400"/>
          </a:xfrm>
          <a:prstGeom prst="rect">
            <a:avLst/>
          </a:prstGeom>
          <a:noFill/>
        </p:spPr>
      </p:pic>
      <p:pic>
        <p:nvPicPr>
          <p:cNvPr id="8" name="Picture 7" descr="image-100.tiff                                                 0030DB78magic_metal                    B74677AA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447800"/>
            <a:ext cx="6426200" cy="45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1028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0" y="0"/>
            <a:ext cx="9144000" cy="260350"/>
          </a:xfrm>
          <a:prstGeom prst="flowChartAlternateProcess">
            <a:avLst/>
          </a:prstGeom>
          <a:gradFill rotWithShape="1">
            <a:gsLst>
              <a:gs pos="0">
                <a:srgbClr val="382CD0">
                  <a:gamma/>
                  <a:shade val="22353"/>
                  <a:invGamma/>
                </a:srgbClr>
              </a:gs>
              <a:gs pos="50000">
                <a:srgbClr val="382CD0">
                  <a:alpha val="25000"/>
                </a:srgbClr>
              </a:gs>
              <a:gs pos="100000">
                <a:srgbClr val="382CD0">
                  <a:gamma/>
                  <a:shade val="22353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r>
              <a:rPr lang="id-ID" dirty="0">
                <a:solidFill>
                  <a:schemeClr val="tx1"/>
                </a:solidFill>
              </a:rPr>
              <a:t>Hukum Laju Reaksi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371600"/>
            <a:ext cx="8807896" cy="436165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id-ID" sz="2800" dirty="0"/>
              <a:t>Beberapa persamaan laju reaksi dari reaksi2 berikut berdasarkan eksperimen 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id-ID" sz="2800" dirty="0"/>
              <a:t>-  2 NH</a:t>
            </a:r>
            <a:r>
              <a:rPr lang="id-ID" sz="2800" baseline="-25000" dirty="0"/>
              <a:t>3</a:t>
            </a:r>
            <a:r>
              <a:rPr lang="id-ID" sz="2800" dirty="0"/>
              <a:t>  </a:t>
            </a:r>
            <a:r>
              <a:rPr lang="id-ID" sz="2800" dirty="0">
                <a:sym typeface="Wingdings" panose="05000000000000000000" pitchFamily="2" charset="2"/>
              </a:rPr>
              <a:t>  N</a:t>
            </a:r>
            <a:r>
              <a:rPr lang="id-ID" sz="2800" baseline="-25000" dirty="0">
                <a:sym typeface="Wingdings" panose="05000000000000000000" pitchFamily="2" charset="2"/>
              </a:rPr>
              <a:t>2</a:t>
            </a:r>
            <a:r>
              <a:rPr lang="id-ID" sz="2800" dirty="0">
                <a:sym typeface="Wingdings" panose="05000000000000000000" pitchFamily="2" charset="2"/>
              </a:rPr>
              <a:t>  +  3H</a:t>
            </a:r>
            <a:r>
              <a:rPr lang="id-ID" sz="2800" baseline="-25000" dirty="0">
                <a:sym typeface="Wingdings" panose="05000000000000000000" pitchFamily="2" charset="2"/>
              </a:rPr>
              <a:t>2</a:t>
            </a:r>
            <a:r>
              <a:rPr lang="id-ID" sz="2800" dirty="0">
                <a:sym typeface="Wingdings" panose="05000000000000000000" pitchFamily="2" charset="2"/>
              </a:rPr>
              <a:t>      		 v = k [NH</a:t>
            </a:r>
            <a:r>
              <a:rPr lang="id-ID" sz="2800" baseline="-25000" dirty="0">
                <a:sym typeface="Wingdings" panose="05000000000000000000" pitchFamily="2" charset="2"/>
              </a:rPr>
              <a:t>3</a:t>
            </a:r>
            <a:r>
              <a:rPr lang="id-ID" sz="2800" dirty="0">
                <a:sym typeface="Wingdings" panose="05000000000000000000" pitchFamily="2" charset="2"/>
              </a:rPr>
              <a:t>]</a:t>
            </a:r>
            <a:r>
              <a:rPr lang="id-ID" sz="2800" baseline="30000" dirty="0">
                <a:sym typeface="Wingdings" panose="05000000000000000000" pitchFamily="2" charset="2"/>
              </a:rPr>
              <a:t>0</a:t>
            </a:r>
            <a:r>
              <a:rPr lang="id-ID" sz="2800" dirty="0">
                <a:sym typeface="Wingdings" panose="05000000000000000000" pitchFamily="2" charset="2"/>
              </a:rPr>
              <a:t> </a:t>
            </a:r>
            <a:r>
              <a:rPr lang="id-ID" sz="2800" dirty="0"/>
              <a:t> 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Tx/>
              <a:buChar char="-"/>
            </a:pPr>
            <a:r>
              <a:rPr lang="id-ID" sz="2800" dirty="0"/>
              <a:t>CHCl</a:t>
            </a:r>
            <a:r>
              <a:rPr lang="id-ID" sz="2800" baseline="-25000" dirty="0"/>
              <a:t>3</a:t>
            </a:r>
            <a:r>
              <a:rPr lang="id-ID" sz="2800" dirty="0"/>
              <a:t> + Cl</a:t>
            </a:r>
            <a:r>
              <a:rPr lang="id-ID" sz="2800" baseline="-25000" dirty="0"/>
              <a:t>2</a:t>
            </a:r>
            <a:r>
              <a:rPr lang="id-ID" sz="2800" dirty="0"/>
              <a:t> </a:t>
            </a:r>
            <a:r>
              <a:rPr lang="id-ID" sz="2800" dirty="0">
                <a:sym typeface="Wingdings" panose="05000000000000000000" pitchFamily="2" charset="2"/>
              </a:rPr>
              <a:t> CCl</a:t>
            </a:r>
            <a:r>
              <a:rPr lang="id-ID" sz="2800" baseline="-25000" dirty="0">
                <a:sym typeface="Wingdings" panose="05000000000000000000" pitchFamily="2" charset="2"/>
              </a:rPr>
              <a:t>4</a:t>
            </a:r>
            <a:r>
              <a:rPr lang="id-ID" sz="2800" dirty="0">
                <a:sym typeface="Wingdings" panose="05000000000000000000" pitchFamily="2" charset="2"/>
              </a:rPr>
              <a:t> + HCl     v = k [CHCl</a:t>
            </a:r>
            <a:r>
              <a:rPr lang="id-ID" sz="2800" baseline="-25000" dirty="0">
                <a:sym typeface="Wingdings" panose="05000000000000000000" pitchFamily="2" charset="2"/>
              </a:rPr>
              <a:t>3</a:t>
            </a:r>
            <a:r>
              <a:rPr lang="id-ID" sz="2800" dirty="0">
                <a:sym typeface="Wingdings" panose="05000000000000000000" pitchFamily="2" charset="2"/>
              </a:rPr>
              <a:t>][Cl</a:t>
            </a:r>
            <a:r>
              <a:rPr lang="id-ID" sz="2800" baseline="-25000" dirty="0">
                <a:sym typeface="Wingdings" panose="05000000000000000000" pitchFamily="2" charset="2"/>
              </a:rPr>
              <a:t>2</a:t>
            </a:r>
            <a:r>
              <a:rPr lang="id-ID" sz="2800" dirty="0">
                <a:sym typeface="Wingdings" panose="05000000000000000000" pitchFamily="2" charset="2"/>
              </a:rPr>
              <a:t>]</a:t>
            </a:r>
            <a:r>
              <a:rPr lang="id-ID" sz="2800" baseline="30000" dirty="0">
                <a:sym typeface="Wingdings" panose="05000000000000000000" pitchFamily="2" charset="2"/>
              </a:rPr>
              <a:t>1/2</a:t>
            </a:r>
            <a:r>
              <a:rPr lang="id-ID" sz="2800" dirty="0"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id-ID" sz="2800" dirty="0">
                <a:sym typeface="Wingdings" panose="05000000000000000000" pitchFamily="2" charset="2"/>
              </a:rPr>
              <a:t>2NO  +  2H</a:t>
            </a:r>
            <a:r>
              <a:rPr lang="id-ID" sz="2800" baseline="-25000" dirty="0">
                <a:sym typeface="Wingdings" panose="05000000000000000000" pitchFamily="2" charset="2"/>
              </a:rPr>
              <a:t>2</a:t>
            </a:r>
            <a:r>
              <a:rPr lang="id-ID" sz="2800" dirty="0">
                <a:sym typeface="Wingdings" panose="05000000000000000000" pitchFamily="2" charset="2"/>
              </a:rPr>
              <a:t>  N</a:t>
            </a:r>
            <a:r>
              <a:rPr lang="id-ID" sz="2800" baseline="-25000" dirty="0">
                <a:sym typeface="Wingdings" panose="05000000000000000000" pitchFamily="2" charset="2"/>
              </a:rPr>
              <a:t>2</a:t>
            </a:r>
            <a:r>
              <a:rPr lang="id-ID" sz="2800" dirty="0">
                <a:sym typeface="Wingdings" panose="05000000000000000000" pitchFamily="2" charset="2"/>
              </a:rPr>
              <a:t>  +  2H</a:t>
            </a:r>
            <a:r>
              <a:rPr lang="id-ID" sz="2800" baseline="-25000" dirty="0">
                <a:sym typeface="Wingdings" panose="05000000000000000000" pitchFamily="2" charset="2"/>
              </a:rPr>
              <a:t>2</a:t>
            </a:r>
            <a:r>
              <a:rPr lang="id-ID" sz="2800" dirty="0">
                <a:sym typeface="Wingdings" panose="05000000000000000000" pitchFamily="2" charset="2"/>
              </a:rPr>
              <a:t>O</a:t>
            </a:r>
            <a:r>
              <a:rPr lang="id-ID" sz="2800" baseline="-25000" dirty="0">
                <a:sym typeface="Wingdings" panose="05000000000000000000" pitchFamily="2" charset="2"/>
              </a:rPr>
              <a:t>  </a:t>
            </a:r>
            <a:r>
              <a:rPr lang="id-ID" sz="2800" dirty="0">
                <a:sym typeface="Wingdings" panose="05000000000000000000" pitchFamily="2" charset="2"/>
              </a:rPr>
              <a:t>   v = k [NO]</a:t>
            </a:r>
            <a:r>
              <a:rPr lang="id-ID" sz="2800" baseline="30000" dirty="0">
                <a:sym typeface="Wingdings" panose="05000000000000000000" pitchFamily="2" charset="2"/>
              </a:rPr>
              <a:t>2</a:t>
            </a:r>
            <a:r>
              <a:rPr lang="id-ID" sz="2800" dirty="0">
                <a:sym typeface="Wingdings" panose="05000000000000000000" pitchFamily="2" charset="2"/>
              </a:rPr>
              <a:t> [H</a:t>
            </a:r>
            <a:r>
              <a:rPr lang="id-ID" sz="2800" baseline="-25000" dirty="0">
                <a:sym typeface="Wingdings" panose="05000000000000000000" pitchFamily="2" charset="2"/>
              </a:rPr>
              <a:t>2</a:t>
            </a:r>
            <a:r>
              <a:rPr lang="id-ID" sz="2800" dirty="0">
                <a:sym typeface="Wingdings" panose="05000000000000000000" pitchFamily="2" charset="2"/>
              </a:rPr>
              <a:t>]</a:t>
            </a:r>
          </a:p>
          <a:p>
            <a:pPr marL="0" indent="0">
              <a:lnSpc>
                <a:spcPct val="90000"/>
              </a:lnSpc>
              <a:buNone/>
            </a:pPr>
            <a:endParaRPr lang="id-ID" sz="2800" dirty="0">
              <a:sym typeface="Wingdings" panose="05000000000000000000" pitchFamily="2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d-ID" sz="2800" dirty="0">
                <a:sym typeface="Wingdings" panose="05000000000000000000" pitchFamily="2" charset="2"/>
              </a:rPr>
              <a:t>Untuk reaksi yang berlangsung dalam tahapan yang lambat :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id-ID" sz="2800" dirty="0">
                <a:sym typeface="Wingdings" panose="05000000000000000000" pitchFamily="2" charset="2"/>
              </a:rPr>
              <a:t>NO  +  O</a:t>
            </a:r>
            <a:r>
              <a:rPr lang="id-ID" sz="2800" baseline="-25000" dirty="0">
                <a:sym typeface="Wingdings" panose="05000000000000000000" pitchFamily="2" charset="2"/>
              </a:rPr>
              <a:t>3</a:t>
            </a:r>
            <a:r>
              <a:rPr lang="id-ID" sz="2800" dirty="0">
                <a:sym typeface="Wingdings" panose="05000000000000000000" pitchFamily="2" charset="2"/>
              </a:rPr>
              <a:t>    NO</a:t>
            </a:r>
            <a:r>
              <a:rPr lang="id-ID" sz="2800" baseline="-25000" dirty="0">
                <a:sym typeface="Wingdings" panose="05000000000000000000" pitchFamily="2" charset="2"/>
              </a:rPr>
              <a:t>2</a:t>
            </a:r>
            <a:r>
              <a:rPr lang="id-ID" sz="2800" dirty="0">
                <a:sym typeface="Wingdings" panose="05000000000000000000" pitchFamily="2" charset="2"/>
              </a:rPr>
              <a:t>  +  O</a:t>
            </a:r>
            <a:r>
              <a:rPr lang="id-ID" sz="2800" baseline="-25000" dirty="0">
                <a:sym typeface="Wingdings" panose="05000000000000000000" pitchFamily="2" charset="2"/>
              </a:rPr>
              <a:t>2</a:t>
            </a:r>
            <a:r>
              <a:rPr lang="id-ID" sz="2800" dirty="0">
                <a:sym typeface="Wingdings" panose="05000000000000000000" pitchFamily="2" charset="2"/>
              </a:rPr>
              <a:t>      v = k [NO] [O</a:t>
            </a:r>
            <a:r>
              <a:rPr lang="id-ID" sz="2800" baseline="-25000" dirty="0">
                <a:sym typeface="Wingdings" panose="05000000000000000000" pitchFamily="2" charset="2"/>
              </a:rPr>
              <a:t>3</a:t>
            </a:r>
            <a:r>
              <a:rPr lang="id-ID" sz="2800" dirty="0">
                <a:sym typeface="Wingdings" panose="05000000000000000000" pitchFamily="2" charset="2"/>
              </a:rPr>
              <a:t>]</a:t>
            </a:r>
          </a:p>
          <a:p>
            <a:pPr marL="0" indent="0">
              <a:lnSpc>
                <a:spcPct val="90000"/>
              </a:lnSpc>
              <a:buNone/>
            </a:pPr>
            <a:endParaRPr lang="id-ID" sz="2800" dirty="0"/>
          </a:p>
          <a:p>
            <a:pPr marL="0" indent="0">
              <a:lnSpc>
                <a:spcPct val="90000"/>
              </a:lnSpc>
              <a:buNone/>
            </a:pPr>
            <a:endParaRPr lang="id-ID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852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Soal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268761"/>
            <a:ext cx="7488716" cy="49796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sz="2000" dirty="0"/>
              <a:t>Persamaan laju untuk reaksi 2A + B </a:t>
            </a:r>
            <a:r>
              <a:rPr lang="id-ID" sz="2000" dirty="0">
                <a:sym typeface="Wingdings" panose="05000000000000000000" pitchFamily="2" charset="2"/>
              </a:rPr>
              <a:t> C adalah v = k [A] [B]</a:t>
            </a:r>
            <a:r>
              <a:rPr lang="id-ID" sz="2000" baseline="30000" dirty="0">
                <a:sym typeface="Wingdings" panose="05000000000000000000" pitchFamily="2" charset="2"/>
              </a:rPr>
              <a:t>1/2</a:t>
            </a:r>
            <a:r>
              <a:rPr lang="id-ID" sz="2000" dirty="0">
                <a:sym typeface="Wingdings" panose="05000000000000000000" pitchFamily="2" charset="2"/>
              </a:rPr>
              <a:t>. Tentukan orde terhadap A, orde terhadap B dan orde reaksi totalnya.</a:t>
            </a:r>
          </a:p>
          <a:p>
            <a:pPr marL="457200" indent="-457200">
              <a:buFont typeface="+mj-lt"/>
              <a:buAutoNum type="arabicPeriod"/>
            </a:pPr>
            <a:endParaRPr lang="id-ID" sz="2000" dirty="0">
              <a:sym typeface="Wingdings" panose="05000000000000000000" pitchFamily="2" charset="2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id-ID" sz="2000" dirty="0"/>
              <a:t>Jika suatu reaksi 3A +  B </a:t>
            </a:r>
            <a:r>
              <a:rPr lang="id-ID" sz="2000" dirty="0">
                <a:sym typeface="Wingdings" panose="05000000000000000000" pitchFamily="2" charset="2"/>
              </a:rPr>
              <a:t> C + 2D dengan persamaan laju reaksi = k [A]</a:t>
            </a:r>
            <a:r>
              <a:rPr lang="id-ID" sz="2000" baseline="30000" dirty="0">
                <a:sym typeface="Wingdings" panose="05000000000000000000" pitchFamily="2" charset="2"/>
              </a:rPr>
              <a:t>2</a:t>
            </a:r>
            <a:r>
              <a:rPr lang="id-ID" sz="2000" dirty="0">
                <a:sym typeface="Wingdings" panose="05000000000000000000" pitchFamily="2" charset="2"/>
              </a:rPr>
              <a:t> [B]</a:t>
            </a:r>
            <a:r>
              <a:rPr lang="id-ID" sz="2000" baseline="30000" dirty="0">
                <a:sym typeface="Wingdings" panose="05000000000000000000" pitchFamily="2" charset="2"/>
              </a:rPr>
              <a:t>1</a:t>
            </a:r>
            <a:r>
              <a:rPr lang="id-ID" sz="2000" dirty="0">
                <a:sym typeface="Wingdings" panose="05000000000000000000" pitchFamily="2" charset="2"/>
              </a:rPr>
              <a:t>  maka tentukan :</a:t>
            </a:r>
          </a:p>
          <a:p>
            <a:pPr marL="0" lvl="0" indent="0">
              <a:buNone/>
            </a:pPr>
            <a:r>
              <a:rPr lang="id-ID" sz="2000" dirty="0">
                <a:sym typeface="Wingdings" panose="05000000000000000000" pitchFamily="2" charset="2"/>
              </a:rPr>
              <a:t>       a.   Berapa laju reaksinya jika [A] dinaikkan menjadi 2x</a:t>
            </a:r>
          </a:p>
          <a:p>
            <a:pPr marL="0" lvl="0" indent="0">
              <a:buNone/>
            </a:pPr>
            <a:r>
              <a:rPr lang="id-ID" sz="2000" dirty="0">
                <a:sym typeface="Wingdings" panose="05000000000000000000" pitchFamily="2" charset="2"/>
              </a:rPr>
              <a:t>       b.   Berapa laju reaksinya jika [B] dinaikkan menjadi 2x</a:t>
            </a:r>
          </a:p>
          <a:p>
            <a:pPr marL="0" lvl="0" indent="0">
              <a:buNone/>
            </a:pPr>
            <a:r>
              <a:rPr lang="id-ID" sz="2000" dirty="0">
                <a:sym typeface="Wingdings" panose="05000000000000000000" pitchFamily="2" charset="2"/>
              </a:rPr>
              <a:t>       c.   Berapa laju reaksinya jika [A] diturunkan menjadi ½x </a:t>
            </a:r>
            <a:endParaRPr lang="id-ID" sz="2000" dirty="0"/>
          </a:p>
          <a:p>
            <a:pPr marL="457200" lvl="0" indent="-457200">
              <a:buAutoNum type="arabicPeriod" startAt="3"/>
            </a:pPr>
            <a:endParaRPr lang="id-ID" sz="2000" dirty="0"/>
          </a:p>
          <a:p>
            <a:pPr marL="457200" lvl="0" indent="-457200">
              <a:buAutoNum type="arabicPeriod" startAt="3"/>
            </a:pP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reaksi</a:t>
            </a:r>
            <a:r>
              <a:rPr lang="en-US" sz="2000" dirty="0"/>
              <a:t> X + Y →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reaksi</a:t>
            </a:r>
            <a:r>
              <a:rPr lang="en-US" sz="2000" dirty="0"/>
              <a:t>, </a:t>
            </a:r>
            <a:r>
              <a:rPr lang="en-US" sz="2000" dirty="0" err="1"/>
              <a:t>persamaan</a:t>
            </a:r>
            <a:r>
              <a:rPr lang="en-US" sz="2000" dirty="0"/>
              <a:t> </a:t>
            </a:r>
            <a:r>
              <a:rPr lang="en-US" sz="2000" dirty="0" err="1"/>
              <a:t>laju</a:t>
            </a:r>
            <a:r>
              <a:rPr lang="en-US" sz="2000" dirty="0"/>
              <a:t> </a:t>
            </a:r>
            <a:endParaRPr lang="id-ID" sz="2000" dirty="0"/>
          </a:p>
          <a:p>
            <a:pPr marL="0" lvl="0" indent="0">
              <a:buNone/>
            </a:pPr>
            <a:r>
              <a:rPr lang="id-ID" sz="2000" dirty="0"/>
              <a:t>       </a:t>
            </a:r>
            <a:r>
              <a:rPr lang="en-US" sz="2000" dirty="0" err="1"/>
              <a:t>reaksinya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v =  k [X][Y]</a:t>
            </a:r>
            <a:r>
              <a:rPr lang="en-US" sz="2000" baseline="30000" dirty="0"/>
              <a:t>2</a:t>
            </a:r>
            <a:r>
              <a:rPr lang="en-US" sz="2000" dirty="0"/>
              <a:t>. </a:t>
            </a:r>
            <a:r>
              <a:rPr lang="fi-FI" sz="2000" dirty="0"/>
              <a:t>Bila pada suhu tetap, </a:t>
            </a:r>
            <a:endParaRPr lang="id-ID" sz="2000" dirty="0"/>
          </a:p>
          <a:p>
            <a:pPr marL="0" lvl="0" indent="0">
              <a:buNone/>
            </a:pPr>
            <a:r>
              <a:rPr lang="id-ID" sz="2000" dirty="0"/>
              <a:t>       </a:t>
            </a:r>
            <a:r>
              <a:rPr lang="fi-FI" sz="2000" dirty="0"/>
              <a:t>konsentrasi X dinaikkan 2 kali dan Y dinaikkan 3 kali </a:t>
            </a:r>
            <a:endParaRPr lang="id-ID" sz="2000" dirty="0"/>
          </a:p>
          <a:p>
            <a:pPr marL="0" lvl="0" indent="0">
              <a:buNone/>
            </a:pPr>
            <a:r>
              <a:rPr lang="id-ID" sz="2000" dirty="0"/>
              <a:t>       </a:t>
            </a:r>
            <a:r>
              <a:rPr lang="fi-FI" sz="2000" dirty="0"/>
              <a:t>dari semula, laju reaksinya adalah … </a:t>
            </a:r>
            <a:endParaRPr lang="id-ID" sz="2000" dirty="0"/>
          </a:p>
          <a:p>
            <a:pPr marL="0" indent="0">
              <a:buNone/>
            </a:pPr>
            <a:endParaRPr lang="id-ID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729015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Soal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340769"/>
            <a:ext cx="8047730" cy="4907638"/>
          </a:xfrm>
        </p:spPr>
        <p:txBody>
          <a:bodyPr>
            <a:normAutofit fontScale="92500" lnSpcReduction="10000"/>
          </a:bodyPr>
          <a:lstStyle/>
          <a:p>
            <a:pPr marL="457200" lvl="0" indent="-457200">
              <a:buAutoNum type="arabicPeriod" startAt="4"/>
            </a:pPr>
            <a:r>
              <a:rPr lang="pt-BR" sz="2000" dirty="0"/>
              <a:t>Reaksi : 2A + B</a:t>
            </a:r>
            <a:r>
              <a:rPr lang="pt-BR" sz="2000" baseline="-25000" dirty="0"/>
              <a:t>2 </a:t>
            </a:r>
            <a:r>
              <a:rPr lang="pt-BR" sz="2000" dirty="0"/>
              <a:t>+ 2C → 2 ABC berlangsung dalam dua tahap </a:t>
            </a:r>
            <a:endParaRPr lang="id-ID" sz="2000" dirty="0"/>
          </a:p>
          <a:p>
            <a:pPr marL="0" lvl="0" indent="0">
              <a:buNone/>
            </a:pPr>
            <a:r>
              <a:rPr lang="id-ID" dirty="0"/>
              <a:t>       </a:t>
            </a:r>
            <a:r>
              <a:rPr lang="pt-BR" sz="2000" dirty="0"/>
              <a:t>yaitu</a:t>
            </a:r>
            <a:r>
              <a:rPr lang="id-ID" sz="2000" dirty="0"/>
              <a:t> :</a:t>
            </a:r>
          </a:p>
          <a:p>
            <a:pPr marL="0" indent="0">
              <a:buNone/>
            </a:pPr>
            <a:r>
              <a:rPr lang="id-ID" sz="2000" dirty="0"/>
              <a:t>     </a:t>
            </a:r>
            <a:r>
              <a:rPr lang="pt-BR" sz="2000" dirty="0"/>
              <a:t>Tahap 1 :  B</a:t>
            </a:r>
            <a:r>
              <a:rPr lang="pt-BR" sz="2000" baseline="-25000" dirty="0"/>
              <a:t>2 </a:t>
            </a:r>
            <a:r>
              <a:rPr lang="pt-BR" sz="2000" dirty="0"/>
              <a:t>+ 2A</a:t>
            </a:r>
            <a:r>
              <a:rPr lang="pt-BR" sz="2000" baseline="-25000" dirty="0"/>
              <a:t>  </a:t>
            </a:r>
            <a:r>
              <a:rPr lang="pt-BR" sz="2000" dirty="0"/>
              <a:t>→ 2BA  	      (lambat)</a:t>
            </a:r>
            <a:endParaRPr lang="id-ID" sz="2000" dirty="0"/>
          </a:p>
          <a:p>
            <a:pPr marL="0" indent="0">
              <a:buNone/>
            </a:pPr>
            <a:r>
              <a:rPr lang="id-ID" sz="2000" dirty="0"/>
              <a:t>     </a:t>
            </a:r>
            <a:r>
              <a:rPr lang="en-US" sz="2000" dirty="0" err="1"/>
              <a:t>Tahap</a:t>
            </a:r>
            <a:r>
              <a:rPr lang="en-US" sz="2000" dirty="0"/>
              <a:t> 2 :  2BA + 2C  → 2 ABC         (</a:t>
            </a:r>
            <a:r>
              <a:rPr lang="en-US" sz="2000" dirty="0" err="1"/>
              <a:t>cepat</a:t>
            </a:r>
            <a:r>
              <a:rPr lang="en-US" sz="2000" dirty="0"/>
              <a:t>)</a:t>
            </a:r>
            <a:endParaRPr lang="id-ID" sz="2000" dirty="0"/>
          </a:p>
          <a:p>
            <a:pPr marL="0" indent="0">
              <a:buNone/>
            </a:pPr>
            <a:r>
              <a:rPr lang="id-ID" sz="2000" dirty="0"/>
              <a:t>     </a:t>
            </a:r>
            <a:r>
              <a:rPr lang="fi-FI" sz="2000" dirty="0"/>
              <a:t>Maka </a:t>
            </a:r>
            <a:r>
              <a:rPr lang="id-ID" sz="2000" dirty="0"/>
              <a:t>tentukan :</a:t>
            </a:r>
          </a:p>
          <a:p>
            <a:pPr marL="0" indent="0">
              <a:buNone/>
            </a:pPr>
            <a:r>
              <a:rPr lang="id-ID" sz="2000" dirty="0"/>
              <a:t>     a. Orde reaksi totalnya dan p</a:t>
            </a:r>
            <a:r>
              <a:rPr lang="fi-FI" sz="2000" dirty="0"/>
              <a:t>ersaman laju reaksinya</a:t>
            </a:r>
            <a:endParaRPr lang="id-ID" sz="2000" dirty="0"/>
          </a:p>
          <a:p>
            <a:pPr marL="0" indent="0">
              <a:buNone/>
            </a:pPr>
            <a:r>
              <a:rPr lang="id-ID" sz="2000" dirty="0"/>
              <a:t>     b. Jika konstanta lajunya adalah 100 M</a:t>
            </a:r>
            <a:r>
              <a:rPr lang="id-ID" sz="2000" baseline="30000" dirty="0"/>
              <a:t>-2 </a:t>
            </a:r>
            <a:r>
              <a:rPr lang="id-ID" sz="2000" dirty="0"/>
              <a:t>s</a:t>
            </a:r>
            <a:r>
              <a:rPr lang="id-ID" sz="2000" baseline="30000" dirty="0"/>
              <a:t>-1</a:t>
            </a:r>
            <a:r>
              <a:rPr lang="id-ID" sz="2000" dirty="0"/>
              <a:t> dan  [B</a:t>
            </a:r>
            <a:r>
              <a:rPr lang="id-ID" sz="2000" baseline="-25000" dirty="0"/>
              <a:t>2</a:t>
            </a:r>
            <a:r>
              <a:rPr lang="id-ID" sz="2000" dirty="0"/>
              <a:t>], [A], [C] = </a:t>
            </a:r>
          </a:p>
          <a:p>
            <a:pPr marL="0" indent="0">
              <a:buNone/>
            </a:pPr>
            <a:r>
              <a:rPr lang="id-ID" dirty="0"/>
              <a:t>          </a:t>
            </a:r>
            <a:r>
              <a:rPr lang="id-ID" sz="2000" dirty="0"/>
              <a:t>0,2 M. Maka berapakah laju reaksinya?</a:t>
            </a:r>
          </a:p>
          <a:p>
            <a:pPr marL="0" indent="0">
              <a:buNone/>
            </a:pPr>
            <a:endParaRPr lang="id-ID" sz="2000" dirty="0"/>
          </a:p>
          <a:p>
            <a:pPr marL="457200" lvl="0" indent="-457200">
              <a:buAutoNum type="arabicPeriod" startAt="5"/>
            </a:pPr>
            <a:r>
              <a:rPr lang="id-ID" sz="2000" dirty="0"/>
              <a:t>Buku Paket Hal 105 No. 4 </a:t>
            </a:r>
          </a:p>
          <a:p>
            <a:pPr marL="457200" lvl="0" indent="-457200">
              <a:buNone/>
            </a:pPr>
            <a:r>
              <a:rPr lang="id-ID" sz="2000" dirty="0"/>
              <a:t>	Persamaan laju reaksi untuk  : NH</a:t>
            </a:r>
            <a:r>
              <a:rPr lang="id-ID" sz="2000" baseline="-25000" dirty="0"/>
              <a:t>4</a:t>
            </a:r>
            <a:r>
              <a:rPr lang="id-ID" sz="2000" baseline="30000" dirty="0"/>
              <a:t>+ </a:t>
            </a:r>
            <a:r>
              <a:rPr lang="id-ID" sz="2000" baseline="-25000" dirty="0"/>
              <a:t> </a:t>
            </a:r>
            <a:r>
              <a:rPr lang="id-ID" sz="2000" dirty="0"/>
              <a:t> +  NO</a:t>
            </a:r>
            <a:r>
              <a:rPr lang="id-ID" sz="2000" baseline="-25000" dirty="0"/>
              <a:t>2</a:t>
            </a:r>
            <a:r>
              <a:rPr lang="id-ID" sz="2000" baseline="30000" dirty="0"/>
              <a:t>-</a:t>
            </a:r>
            <a:r>
              <a:rPr lang="id-ID" sz="2000" dirty="0"/>
              <a:t>   </a:t>
            </a:r>
            <a:r>
              <a:rPr lang="id-ID" sz="2000" dirty="0">
                <a:sym typeface="Wingdings" pitchFamily="2" charset="2"/>
              </a:rPr>
              <a:t>  </a:t>
            </a:r>
            <a:r>
              <a:rPr lang="id-ID" sz="2000" dirty="0"/>
              <a:t> N</a:t>
            </a:r>
            <a:r>
              <a:rPr lang="id-ID" sz="2000" baseline="-25000" dirty="0"/>
              <a:t>2 </a:t>
            </a:r>
            <a:r>
              <a:rPr lang="id-ID" sz="2000" dirty="0"/>
              <a:t>  +  2H</a:t>
            </a:r>
            <a:r>
              <a:rPr lang="id-ID" sz="2000" baseline="-25000" dirty="0"/>
              <a:t>2</a:t>
            </a:r>
            <a:r>
              <a:rPr lang="id-ID" sz="2000" dirty="0"/>
              <a:t>O </a:t>
            </a:r>
          </a:p>
          <a:p>
            <a:pPr marL="457200" lvl="0" indent="-457200">
              <a:buNone/>
            </a:pPr>
            <a:r>
              <a:rPr lang="id-ID" sz="2000" dirty="0"/>
              <a:t>	adalah v = k [NH</a:t>
            </a:r>
            <a:r>
              <a:rPr lang="id-ID" sz="2000" baseline="-25000" dirty="0"/>
              <a:t>4</a:t>
            </a:r>
            <a:r>
              <a:rPr lang="id-ID" sz="2000" baseline="30000" dirty="0"/>
              <a:t>+</a:t>
            </a:r>
            <a:r>
              <a:rPr lang="id-ID" sz="2000" dirty="0"/>
              <a:t>] [NO</a:t>
            </a:r>
            <a:r>
              <a:rPr lang="id-ID" sz="2000" baseline="-25000" dirty="0"/>
              <a:t>2</a:t>
            </a:r>
            <a:r>
              <a:rPr lang="id-ID" sz="2000" baseline="30000" dirty="0"/>
              <a:t>-</a:t>
            </a:r>
            <a:r>
              <a:rPr lang="id-ID" sz="2000" dirty="0"/>
              <a:t>]. Jika pada suhu 25 C, nilai k = 3 x 10</a:t>
            </a:r>
            <a:r>
              <a:rPr lang="id-ID" sz="2000" baseline="30000" dirty="0"/>
              <a:t>-4</a:t>
            </a:r>
            <a:r>
              <a:rPr lang="id-ID" sz="2000" dirty="0"/>
              <a:t> </a:t>
            </a:r>
          </a:p>
          <a:p>
            <a:pPr marL="457200" lvl="0" indent="-457200">
              <a:buNone/>
            </a:pPr>
            <a:r>
              <a:rPr lang="id-ID" dirty="0"/>
              <a:t>	</a:t>
            </a:r>
            <a:r>
              <a:rPr lang="id-ID" sz="2000" dirty="0"/>
              <a:t>L/mol.s. Maka hitunglah laju reaksi jika [NH</a:t>
            </a:r>
            <a:r>
              <a:rPr lang="id-ID" sz="2000" baseline="-25000" dirty="0"/>
              <a:t>4</a:t>
            </a:r>
            <a:r>
              <a:rPr lang="id-ID" sz="2000" baseline="30000" dirty="0"/>
              <a:t>+</a:t>
            </a:r>
            <a:r>
              <a:rPr lang="id-ID" sz="2000" dirty="0"/>
              <a:t>] = 0,25 M dan</a:t>
            </a:r>
          </a:p>
          <a:p>
            <a:pPr marL="457200" lvl="0" indent="-457200">
              <a:buNone/>
            </a:pPr>
            <a:r>
              <a:rPr lang="id-ID" dirty="0"/>
              <a:t>	</a:t>
            </a:r>
            <a:r>
              <a:rPr lang="id-ID" sz="2000" dirty="0"/>
              <a:t>[NO</a:t>
            </a:r>
            <a:r>
              <a:rPr lang="id-ID" sz="2000" baseline="-25000" dirty="0"/>
              <a:t>2</a:t>
            </a:r>
            <a:r>
              <a:rPr lang="id-ID" sz="2000" baseline="30000" dirty="0"/>
              <a:t>-</a:t>
            </a:r>
            <a:r>
              <a:rPr lang="id-ID" sz="2000" dirty="0"/>
              <a:t>] = 0,02 M 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084026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444" y="152050"/>
            <a:ext cx="7771113" cy="990950"/>
          </a:xfrm>
        </p:spPr>
        <p:txBody>
          <a:bodyPr/>
          <a:lstStyle/>
          <a:p>
            <a:r>
              <a:rPr lang="id-ID" sz="2800" dirty="0"/>
              <a:t>Cara Menentukan Persamaan Laju Reaksi dan Orde Reaksi berdasarkan  Eksperimen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444" y="1295399"/>
            <a:ext cx="7771113" cy="4343337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id-ID" sz="2000" dirty="0"/>
              <a:t>Pada reaksi P + Q  </a:t>
            </a:r>
            <a:r>
              <a:rPr lang="id-ID" sz="2000" dirty="0">
                <a:sym typeface="Wingdings" panose="05000000000000000000" pitchFamily="2" charset="2"/>
              </a:rPr>
              <a:t>  R diperoleh data berikut :</a:t>
            </a:r>
          </a:p>
          <a:p>
            <a:pPr marL="514350" indent="-514350">
              <a:buAutoNum type="arabicPeriod"/>
            </a:pPr>
            <a:endParaRPr lang="id-ID" sz="2000" dirty="0">
              <a:sym typeface="Wingdings" panose="05000000000000000000" pitchFamily="2" charset="2"/>
            </a:endParaRPr>
          </a:p>
          <a:p>
            <a:pPr marL="514350" indent="-514350">
              <a:buAutoNum type="arabicPeriod"/>
            </a:pPr>
            <a:endParaRPr lang="id-ID" sz="2000" dirty="0">
              <a:sym typeface="Wingdings" panose="05000000000000000000" pitchFamily="2" charset="2"/>
            </a:endParaRPr>
          </a:p>
          <a:p>
            <a:pPr marL="514350" indent="-514350">
              <a:buAutoNum type="arabicPeriod"/>
            </a:pPr>
            <a:endParaRPr lang="id-ID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d-ID" sz="2000" dirty="0"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r>
              <a:rPr lang="id-ID" sz="2000" dirty="0">
                <a:sym typeface="Wingdings" panose="05000000000000000000" pitchFamily="2" charset="2"/>
              </a:rPr>
              <a:t>      </a:t>
            </a:r>
          </a:p>
          <a:p>
            <a:pPr marL="0" indent="0">
              <a:buNone/>
            </a:pPr>
            <a:r>
              <a:rPr lang="id-ID" dirty="0">
                <a:sym typeface="Wingdings" panose="05000000000000000000" pitchFamily="2" charset="2"/>
              </a:rPr>
              <a:t>	</a:t>
            </a:r>
            <a:r>
              <a:rPr lang="id-ID" sz="2000" dirty="0">
                <a:sym typeface="Wingdings" panose="05000000000000000000" pitchFamily="2" charset="2"/>
              </a:rPr>
              <a:t> Tentukan :</a:t>
            </a:r>
          </a:p>
          <a:p>
            <a:pPr lvl="2"/>
            <a:r>
              <a:rPr lang="en-US" sz="2000" dirty="0" err="1"/>
              <a:t>Orde</a:t>
            </a:r>
            <a:r>
              <a:rPr lang="en-US" sz="2000" dirty="0"/>
              <a:t> </a:t>
            </a:r>
            <a:r>
              <a:rPr lang="en-US" sz="2000" dirty="0" err="1"/>
              <a:t>reaksi</a:t>
            </a:r>
            <a:r>
              <a:rPr lang="en-US" sz="2000" dirty="0"/>
              <a:t> </a:t>
            </a:r>
            <a:r>
              <a:rPr lang="id-ID" sz="2000" dirty="0"/>
              <a:t>P</a:t>
            </a:r>
            <a:r>
              <a:rPr lang="en-US" sz="2000" dirty="0"/>
              <a:t>, </a:t>
            </a:r>
            <a:r>
              <a:rPr lang="id-ID" sz="2000" dirty="0"/>
              <a:t>Q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orde</a:t>
            </a:r>
            <a:r>
              <a:rPr lang="en-US" sz="2000" dirty="0"/>
              <a:t> </a:t>
            </a:r>
            <a:r>
              <a:rPr lang="en-US" sz="2000" dirty="0" err="1"/>
              <a:t>totalnya</a:t>
            </a:r>
            <a:r>
              <a:rPr lang="en-US" sz="2000" dirty="0"/>
              <a:t>.</a:t>
            </a:r>
            <a:endParaRPr lang="id-ID" sz="2000" dirty="0"/>
          </a:p>
          <a:p>
            <a:pPr lvl="2"/>
            <a:r>
              <a:rPr lang="en-US" sz="2000" dirty="0" err="1"/>
              <a:t>Persamaan</a:t>
            </a:r>
            <a:r>
              <a:rPr lang="en-US" sz="2000" dirty="0"/>
              <a:t> </a:t>
            </a:r>
            <a:r>
              <a:rPr lang="en-US" sz="2000" dirty="0" err="1"/>
              <a:t>laju</a:t>
            </a:r>
            <a:r>
              <a:rPr lang="en-US" sz="2000" dirty="0"/>
              <a:t> </a:t>
            </a:r>
            <a:r>
              <a:rPr lang="en-US" sz="2000" dirty="0" err="1"/>
              <a:t>reaksinya</a:t>
            </a:r>
            <a:endParaRPr lang="id-ID" sz="2000" dirty="0"/>
          </a:p>
          <a:p>
            <a:pPr lvl="2"/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tetapan</a:t>
            </a:r>
            <a:r>
              <a:rPr lang="en-US" sz="2000" dirty="0"/>
              <a:t> (k)</a:t>
            </a:r>
            <a:endParaRPr lang="id-ID" sz="2000" dirty="0"/>
          </a:p>
          <a:p>
            <a:pPr lvl="2"/>
            <a:r>
              <a:rPr lang="en-US" sz="2000" dirty="0" err="1"/>
              <a:t>Satuan</a:t>
            </a:r>
            <a:r>
              <a:rPr lang="en-US" sz="2000" dirty="0"/>
              <a:t> k</a:t>
            </a:r>
            <a:endParaRPr lang="id-ID" sz="2000" dirty="0"/>
          </a:p>
          <a:p>
            <a:pPr lvl="2"/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konsentrasi</a:t>
            </a:r>
            <a:r>
              <a:rPr lang="en-US" sz="2000" dirty="0"/>
              <a:t> </a:t>
            </a:r>
            <a:r>
              <a:rPr lang="id-ID" sz="2000" dirty="0"/>
              <a:t>P </a:t>
            </a:r>
            <a:r>
              <a:rPr lang="en-US" sz="2000" dirty="0"/>
              <a:t>= 0,01 M, </a:t>
            </a:r>
            <a:r>
              <a:rPr lang="en-US" sz="2000" dirty="0" err="1"/>
              <a:t>dan</a:t>
            </a:r>
            <a:r>
              <a:rPr lang="en-US" sz="2000" dirty="0"/>
              <a:t>  </a:t>
            </a:r>
            <a:r>
              <a:rPr lang="en-US" sz="2000" dirty="0" err="1"/>
              <a:t>konsentrasi</a:t>
            </a:r>
            <a:r>
              <a:rPr lang="en-US" sz="2000" dirty="0"/>
              <a:t> </a:t>
            </a:r>
            <a:r>
              <a:rPr lang="id-ID" sz="2000" dirty="0"/>
              <a:t>Q</a:t>
            </a:r>
            <a:r>
              <a:rPr lang="en-US" sz="2000" dirty="0"/>
              <a:t> = 0,02 M. </a:t>
            </a:r>
            <a:r>
              <a:rPr lang="en-US" sz="2000" dirty="0" err="1"/>
              <a:t>Berapakah</a:t>
            </a:r>
            <a:r>
              <a:rPr lang="en-US" sz="2000" dirty="0"/>
              <a:t> </a:t>
            </a:r>
            <a:r>
              <a:rPr lang="en-US" sz="2000" dirty="0" err="1"/>
              <a:t>harga</a:t>
            </a:r>
            <a:r>
              <a:rPr lang="en-US" sz="2000" dirty="0"/>
              <a:t> </a:t>
            </a:r>
            <a:r>
              <a:rPr lang="en-US" sz="2000" dirty="0" err="1"/>
              <a:t>laju</a:t>
            </a:r>
            <a:r>
              <a:rPr lang="en-US" sz="2000" dirty="0"/>
              <a:t> </a:t>
            </a:r>
            <a:r>
              <a:rPr lang="en-US" sz="2000" dirty="0" err="1"/>
              <a:t>reaksinya</a:t>
            </a:r>
            <a:r>
              <a:rPr lang="en-US" sz="2000" dirty="0"/>
              <a:t> (v).</a:t>
            </a:r>
            <a:endParaRPr lang="id-ID" sz="2000" dirty="0"/>
          </a:p>
          <a:p>
            <a:pPr marL="0" indent="0">
              <a:buNone/>
            </a:pPr>
            <a:endParaRPr lang="id-ID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d-ID" dirty="0">
                <a:sym typeface="Wingdings" panose="05000000000000000000" pitchFamily="2" charset="2"/>
              </a:rPr>
              <a:t>     </a:t>
            </a:r>
            <a:r>
              <a:rPr lang="id-ID" dirty="0"/>
              <a:t>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105243"/>
              </p:ext>
            </p:extLst>
          </p:nvPr>
        </p:nvGraphicFramePr>
        <p:xfrm>
          <a:off x="1259632" y="1556792"/>
          <a:ext cx="6781800" cy="128524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6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Percobaan</a:t>
                      </a:r>
                      <a:endParaRPr lang="id-ID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[P]</a:t>
                      </a:r>
                      <a:r>
                        <a:rPr lang="id-ID" baseline="0" dirty="0"/>
                        <a:t> M </a:t>
                      </a:r>
                      <a:endParaRPr lang="id-ID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 [Q] M </a:t>
                      </a:r>
                      <a:endParaRPr lang="id-ID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   Laju reaksi </a:t>
                      </a:r>
                      <a:endParaRPr lang="id-ID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1</a:t>
                      </a:r>
                    </a:p>
                    <a:p>
                      <a:pPr algn="ctr"/>
                      <a:r>
                        <a:rPr lang="id-ID" dirty="0"/>
                        <a:t>2</a:t>
                      </a:r>
                    </a:p>
                    <a:p>
                      <a:pPr algn="ctr"/>
                      <a:r>
                        <a:rPr lang="id-ID" dirty="0"/>
                        <a:t>3</a:t>
                      </a:r>
                      <a:endParaRPr lang="id-ID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0,01</a:t>
                      </a:r>
                    </a:p>
                    <a:p>
                      <a:pPr algn="ctr"/>
                      <a:r>
                        <a:rPr lang="id-ID" dirty="0"/>
                        <a:t>0,01</a:t>
                      </a:r>
                    </a:p>
                    <a:p>
                      <a:pPr algn="ctr"/>
                      <a:r>
                        <a:rPr lang="id-ID" dirty="0"/>
                        <a:t>0,02</a:t>
                      </a:r>
                      <a:endParaRPr lang="id-ID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0,01</a:t>
                      </a:r>
                    </a:p>
                    <a:p>
                      <a:pPr algn="ctr"/>
                      <a:r>
                        <a:rPr lang="id-ID" dirty="0"/>
                        <a:t>0,02</a:t>
                      </a:r>
                    </a:p>
                    <a:p>
                      <a:pPr algn="ctr"/>
                      <a:r>
                        <a:rPr lang="id-ID" dirty="0"/>
                        <a:t>0,02</a:t>
                      </a:r>
                      <a:endParaRPr lang="id-ID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1,2 x 10</a:t>
                      </a:r>
                      <a:r>
                        <a:rPr lang="id-ID" baseline="30000" dirty="0"/>
                        <a:t>-14</a:t>
                      </a:r>
                    </a:p>
                    <a:p>
                      <a:pPr marL="0" marR="0" indent="0" algn="ctr" defTabSz="8247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/>
                        <a:t>2,4 x 10</a:t>
                      </a:r>
                      <a:r>
                        <a:rPr lang="id-ID" baseline="30000" dirty="0"/>
                        <a:t>-14</a:t>
                      </a:r>
                    </a:p>
                    <a:p>
                      <a:pPr marL="0" marR="0" indent="0" algn="ctr" defTabSz="8247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/>
                        <a:t>9,6 x 10</a:t>
                      </a:r>
                      <a:r>
                        <a:rPr lang="id-ID" baseline="30000" dirty="0"/>
                        <a:t>-14</a:t>
                      </a:r>
                      <a:endParaRPr lang="id-ID" baseline="300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75625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444" y="152050"/>
            <a:ext cx="7771113" cy="990950"/>
          </a:xfrm>
        </p:spPr>
        <p:txBody>
          <a:bodyPr/>
          <a:lstStyle/>
          <a:p>
            <a:r>
              <a:rPr lang="id-ID" sz="2800" dirty="0"/>
              <a:t>Cara Menentukan Persamaan Laju Reaksi dan Orde Reaksi berdasarkan  Eksperimen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444" y="1295399"/>
            <a:ext cx="7771113" cy="43433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d-ID" sz="2000" dirty="0"/>
              <a:t>2.    Pada reaksi 2NO + Cl</a:t>
            </a:r>
            <a:r>
              <a:rPr lang="id-ID" sz="2000" baseline="-25000" dirty="0"/>
              <a:t>2</a:t>
            </a:r>
            <a:r>
              <a:rPr lang="id-ID" sz="2000" dirty="0"/>
              <a:t>  </a:t>
            </a:r>
            <a:r>
              <a:rPr lang="id-ID" sz="2000" dirty="0">
                <a:sym typeface="Wingdings" panose="05000000000000000000" pitchFamily="2" charset="2"/>
              </a:rPr>
              <a:t>  2NOCl diperoleh data berikut :</a:t>
            </a:r>
          </a:p>
          <a:p>
            <a:pPr marL="514350" indent="-514350">
              <a:buAutoNum type="arabicPeriod"/>
            </a:pPr>
            <a:endParaRPr lang="id-ID" sz="2000" dirty="0">
              <a:sym typeface="Wingdings" panose="05000000000000000000" pitchFamily="2" charset="2"/>
            </a:endParaRPr>
          </a:p>
          <a:p>
            <a:pPr marL="514350" indent="-514350">
              <a:buAutoNum type="arabicPeriod"/>
            </a:pPr>
            <a:endParaRPr lang="id-ID" sz="2000" dirty="0">
              <a:sym typeface="Wingdings" panose="05000000000000000000" pitchFamily="2" charset="2"/>
            </a:endParaRPr>
          </a:p>
          <a:p>
            <a:pPr marL="514350" indent="-514350">
              <a:buAutoNum type="arabicPeriod"/>
            </a:pPr>
            <a:endParaRPr lang="id-ID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d-ID" sz="2000" dirty="0"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r>
              <a:rPr lang="id-ID" sz="2000" dirty="0">
                <a:sym typeface="Wingdings" panose="05000000000000000000" pitchFamily="2" charset="2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2000" dirty="0">
                <a:sym typeface="Wingdings" panose="05000000000000000000" pitchFamily="2" charset="2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endParaRPr lang="id-ID" dirty="0"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2000" dirty="0">
                <a:sym typeface="Wingdings" panose="05000000000000000000" pitchFamily="2" charset="2"/>
              </a:rPr>
              <a:t>	  Tentukan :</a:t>
            </a:r>
          </a:p>
          <a:p>
            <a:pPr lvl="2">
              <a:spcBef>
                <a:spcPts val="0"/>
              </a:spcBef>
            </a:pPr>
            <a:r>
              <a:rPr lang="en-US" sz="2000" dirty="0" err="1"/>
              <a:t>Orde</a:t>
            </a:r>
            <a:r>
              <a:rPr lang="en-US" sz="2000" dirty="0"/>
              <a:t> </a:t>
            </a:r>
            <a:r>
              <a:rPr lang="en-US" sz="2000" dirty="0" err="1"/>
              <a:t>reaksi</a:t>
            </a:r>
            <a:r>
              <a:rPr lang="en-US" sz="2000" dirty="0"/>
              <a:t> </a:t>
            </a:r>
            <a:r>
              <a:rPr lang="id-ID" sz="2000" dirty="0"/>
              <a:t>NO</a:t>
            </a:r>
            <a:r>
              <a:rPr lang="en-US" sz="2000" dirty="0"/>
              <a:t>, </a:t>
            </a:r>
            <a:r>
              <a:rPr lang="id-ID" sz="2000" dirty="0"/>
              <a:t>Cl</a:t>
            </a:r>
            <a:r>
              <a:rPr lang="id-ID" sz="2000" baseline="-25000" dirty="0"/>
              <a:t>2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orde</a:t>
            </a:r>
            <a:r>
              <a:rPr lang="en-US" sz="2000" dirty="0"/>
              <a:t> </a:t>
            </a:r>
            <a:r>
              <a:rPr lang="en-US" sz="2000" dirty="0" err="1"/>
              <a:t>totalnya</a:t>
            </a:r>
            <a:r>
              <a:rPr lang="en-US" sz="2000" dirty="0"/>
              <a:t>.</a:t>
            </a:r>
            <a:endParaRPr lang="id-ID" sz="2000" dirty="0"/>
          </a:p>
          <a:p>
            <a:pPr lvl="2">
              <a:spcBef>
                <a:spcPts val="0"/>
              </a:spcBef>
            </a:pPr>
            <a:r>
              <a:rPr lang="en-US" sz="2000" dirty="0" err="1"/>
              <a:t>Persamaan</a:t>
            </a:r>
            <a:r>
              <a:rPr lang="en-US" sz="2000" dirty="0"/>
              <a:t> </a:t>
            </a:r>
            <a:r>
              <a:rPr lang="en-US" sz="2000" dirty="0" err="1"/>
              <a:t>laju</a:t>
            </a:r>
            <a:r>
              <a:rPr lang="en-US" sz="2000" dirty="0"/>
              <a:t> </a:t>
            </a:r>
            <a:r>
              <a:rPr lang="en-US" sz="2000" dirty="0" err="1"/>
              <a:t>reaksinya</a:t>
            </a:r>
            <a:endParaRPr lang="id-ID" sz="2000" dirty="0"/>
          </a:p>
          <a:p>
            <a:pPr lvl="2">
              <a:spcBef>
                <a:spcPts val="0"/>
              </a:spcBef>
            </a:pP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tetapan</a:t>
            </a:r>
            <a:r>
              <a:rPr lang="en-US" sz="2000" dirty="0"/>
              <a:t> (k)</a:t>
            </a:r>
            <a:endParaRPr lang="id-ID" sz="2000" dirty="0"/>
          </a:p>
          <a:p>
            <a:pPr lvl="2">
              <a:spcBef>
                <a:spcPts val="0"/>
              </a:spcBef>
            </a:pPr>
            <a:r>
              <a:rPr lang="en-US" sz="2000" dirty="0" err="1"/>
              <a:t>Satuan</a:t>
            </a:r>
            <a:r>
              <a:rPr lang="en-US" sz="2000" dirty="0"/>
              <a:t> k</a:t>
            </a:r>
            <a:endParaRPr lang="id-ID" sz="2000" dirty="0"/>
          </a:p>
          <a:p>
            <a:pPr lvl="2">
              <a:spcBef>
                <a:spcPts val="0"/>
              </a:spcBef>
            </a:pP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konsentrasi</a:t>
            </a:r>
            <a:r>
              <a:rPr lang="en-US" sz="2000" dirty="0"/>
              <a:t> </a:t>
            </a:r>
            <a:r>
              <a:rPr lang="id-ID" sz="2000" dirty="0"/>
              <a:t>NO dan Cl</a:t>
            </a:r>
            <a:r>
              <a:rPr lang="id-ID" sz="2000" baseline="-25000" dirty="0"/>
              <a:t>2</a:t>
            </a:r>
            <a:r>
              <a:rPr lang="id-ID" sz="2000" dirty="0"/>
              <a:t> </a:t>
            </a:r>
            <a:r>
              <a:rPr lang="en-US" sz="2000" dirty="0"/>
              <a:t>= 0,0</a:t>
            </a:r>
            <a:r>
              <a:rPr lang="id-ID" sz="2000" dirty="0"/>
              <a:t>4</a:t>
            </a:r>
            <a:r>
              <a:rPr lang="en-US" sz="2000" dirty="0"/>
              <a:t> M. </a:t>
            </a:r>
            <a:r>
              <a:rPr lang="en-US" sz="2000" dirty="0" err="1"/>
              <a:t>Berapakah</a:t>
            </a:r>
            <a:r>
              <a:rPr lang="en-US" sz="2000" dirty="0"/>
              <a:t> </a:t>
            </a:r>
            <a:r>
              <a:rPr lang="en-US" sz="2000" dirty="0" err="1"/>
              <a:t>harga</a:t>
            </a:r>
            <a:r>
              <a:rPr lang="en-US" sz="2000" dirty="0"/>
              <a:t> </a:t>
            </a:r>
            <a:r>
              <a:rPr lang="en-US" sz="2000" dirty="0" err="1"/>
              <a:t>laju</a:t>
            </a:r>
            <a:r>
              <a:rPr lang="en-US" sz="2000" dirty="0"/>
              <a:t> </a:t>
            </a:r>
            <a:r>
              <a:rPr lang="en-US" sz="2000" dirty="0" err="1"/>
              <a:t>reaksinya</a:t>
            </a:r>
            <a:r>
              <a:rPr lang="en-US" sz="2000" dirty="0"/>
              <a:t> (v).</a:t>
            </a:r>
            <a:endParaRPr lang="id-ID" sz="2000" dirty="0"/>
          </a:p>
          <a:p>
            <a:pPr marL="0" indent="0">
              <a:buNone/>
            </a:pPr>
            <a:endParaRPr lang="id-ID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d-ID" dirty="0">
                <a:sym typeface="Wingdings" panose="05000000000000000000" pitchFamily="2" charset="2"/>
              </a:rPr>
              <a:t>     </a:t>
            </a:r>
            <a:r>
              <a:rPr lang="id-ID" dirty="0"/>
              <a:t>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301081"/>
              </p:ext>
            </p:extLst>
          </p:nvPr>
        </p:nvGraphicFramePr>
        <p:xfrm>
          <a:off x="1181100" y="1631804"/>
          <a:ext cx="6781800" cy="183388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6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Percobaan</a:t>
                      </a:r>
                      <a:endParaRPr lang="id-ID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[NO]</a:t>
                      </a:r>
                      <a:r>
                        <a:rPr lang="id-ID" baseline="0" dirty="0"/>
                        <a:t> M </a:t>
                      </a:r>
                      <a:endParaRPr lang="id-ID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 [Cl</a:t>
                      </a:r>
                      <a:r>
                        <a:rPr lang="id-ID" baseline="-25000" dirty="0"/>
                        <a:t>2</a:t>
                      </a:r>
                      <a:r>
                        <a:rPr lang="id-ID" dirty="0"/>
                        <a:t>] M </a:t>
                      </a:r>
                      <a:endParaRPr lang="id-ID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   Laju reaksi </a:t>
                      </a:r>
                      <a:endParaRPr lang="id-ID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1</a:t>
                      </a:r>
                    </a:p>
                    <a:p>
                      <a:pPr algn="ctr"/>
                      <a:r>
                        <a:rPr lang="id-ID" dirty="0"/>
                        <a:t>2</a:t>
                      </a:r>
                    </a:p>
                    <a:p>
                      <a:pPr algn="ctr"/>
                      <a:r>
                        <a:rPr lang="id-ID" dirty="0"/>
                        <a:t>3</a:t>
                      </a:r>
                    </a:p>
                    <a:p>
                      <a:pPr algn="ctr"/>
                      <a:r>
                        <a:rPr lang="id-ID" dirty="0"/>
                        <a:t>4</a:t>
                      </a:r>
                    </a:p>
                    <a:p>
                      <a:pPr algn="ctr"/>
                      <a:r>
                        <a:rPr lang="id-ID" dirty="0"/>
                        <a:t>5</a:t>
                      </a:r>
                      <a:endParaRPr lang="id-ID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1</a:t>
                      </a:r>
                    </a:p>
                    <a:p>
                      <a:pPr algn="ctr"/>
                      <a:r>
                        <a:rPr lang="id-ID" dirty="0"/>
                        <a:t>1</a:t>
                      </a:r>
                    </a:p>
                    <a:p>
                      <a:pPr algn="ctr"/>
                      <a:r>
                        <a:rPr lang="id-ID" dirty="0"/>
                        <a:t>1</a:t>
                      </a:r>
                    </a:p>
                    <a:p>
                      <a:pPr algn="ctr"/>
                      <a:r>
                        <a:rPr lang="id-ID" dirty="0"/>
                        <a:t>3</a:t>
                      </a:r>
                    </a:p>
                    <a:p>
                      <a:pPr algn="ctr"/>
                      <a:r>
                        <a:rPr lang="id-ID" dirty="0"/>
                        <a:t>9</a:t>
                      </a:r>
                      <a:endParaRPr lang="id-ID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1</a:t>
                      </a:r>
                    </a:p>
                    <a:p>
                      <a:pPr algn="ctr"/>
                      <a:r>
                        <a:rPr lang="id-ID" dirty="0"/>
                        <a:t>2</a:t>
                      </a:r>
                    </a:p>
                    <a:p>
                      <a:pPr algn="ctr"/>
                      <a:r>
                        <a:rPr lang="id-ID" dirty="0"/>
                        <a:t>4</a:t>
                      </a:r>
                    </a:p>
                    <a:p>
                      <a:pPr algn="ctr"/>
                      <a:r>
                        <a:rPr lang="id-ID" dirty="0"/>
                        <a:t>4</a:t>
                      </a:r>
                    </a:p>
                    <a:p>
                      <a:pPr algn="ctr"/>
                      <a:r>
                        <a:rPr lang="id-ID" dirty="0"/>
                        <a:t>4</a:t>
                      </a:r>
                      <a:endParaRPr lang="id-ID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aseline="0" dirty="0"/>
                        <a:t>1</a:t>
                      </a:r>
                      <a:endParaRPr lang="id-ID" baseline="30000" dirty="0"/>
                    </a:p>
                    <a:p>
                      <a:pPr marL="0" marR="0" indent="0" algn="ctr" defTabSz="8247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baseline="0" dirty="0"/>
                        <a:t>4</a:t>
                      </a:r>
                      <a:endParaRPr lang="id-ID" baseline="30000" dirty="0"/>
                    </a:p>
                    <a:p>
                      <a:pPr marL="0" marR="0" indent="0" algn="ctr" defTabSz="8247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baseline="0" dirty="0"/>
                        <a:t>16</a:t>
                      </a:r>
                    </a:p>
                    <a:p>
                      <a:pPr marL="0" marR="0" indent="0" algn="ctr" defTabSz="8247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baseline="0" dirty="0"/>
                        <a:t>48</a:t>
                      </a:r>
                    </a:p>
                    <a:p>
                      <a:pPr marL="0" marR="0" indent="0" algn="ctr" defTabSz="8247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baseline="0" dirty="0"/>
                        <a:t>144</a:t>
                      </a:r>
                      <a:endParaRPr lang="id-ID" baseline="300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33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0" y="0"/>
            <a:ext cx="9144000" cy="260350"/>
          </a:xfrm>
          <a:prstGeom prst="flowChartAlternateProcess">
            <a:avLst/>
          </a:prstGeom>
          <a:gradFill rotWithShape="1">
            <a:gsLst>
              <a:gs pos="0">
                <a:srgbClr val="382CD0">
                  <a:gamma/>
                  <a:shade val="22353"/>
                  <a:invGamma/>
                </a:srgbClr>
              </a:gs>
              <a:gs pos="50000">
                <a:srgbClr val="382CD0">
                  <a:alpha val="25000"/>
                </a:srgbClr>
              </a:gs>
              <a:gs pos="100000">
                <a:srgbClr val="382CD0">
                  <a:gamma/>
                  <a:shade val="22353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371600" y="1295400"/>
            <a:ext cx="5257800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2000" dirty="0"/>
              <a:t>Molaritas 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1676400" y="1962090"/>
            <a:ext cx="5257800" cy="400110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2000" dirty="0"/>
              <a:t>Pengertian Laju Reaksi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2555776" y="3933056"/>
            <a:ext cx="5689848" cy="707886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2000" dirty="0"/>
              <a:t>Faktor-faktor yang Mempengaruhi Laju Reaksi dan Teori Tumbukan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1909431" y="2667000"/>
            <a:ext cx="5257800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2000" dirty="0"/>
              <a:t>Persamaan Laju Reaksi dan Orde Reaksi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2987824" y="5085184"/>
            <a:ext cx="5257800" cy="400110"/>
          </a:xfrm>
          <a:prstGeom prst="rect">
            <a:avLst/>
          </a:prstGeom>
          <a:solidFill>
            <a:srgbClr val="CC00FF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2000" dirty="0"/>
              <a:t>Ulangan Harian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3316922"/>
            <a:ext cx="5257800" cy="400110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2000" dirty="0"/>
              <a:t>Grafik Orde Reaksi</a:t>
            </a:r>
            <a:endParaRPr lang="en-US" sz="2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444" y="152050"/>
            <a:ext cx="7771113" cy="990950"/>
          </a:xfrm>
        </p:spPr>
        <p:txBody>
          <a:bodyPr/>
          <a:lstStyle/>
          <a:p>
            <a:r>
              <a:rPr lang="id-ID" sz="2800" dirty="0"/>
              <a:t>Cara Menentukan Persamaan Laju Reaksi dan Orde Reaksi berdasarkan  Eksperimen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444" y="1052736"/>
            <a:ext cx="7771113" cy="504056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id-ID" sz="2000" dirty="0"/>
              <a:t>3.    </a:t>
            </a:r>
            <a:r>
              <a:rPr lang="id-ID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percobaan untuk reaksi A + B  </a:t>
            </a:r>
            <a:r>
              <a:rPr lang="id-ID" sz="8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 C diperoleh sebagai berikut :</a:t>
            </a:r>
          </a:p>
          <a:p>
            <a:pPr marL="514350" indent="-514350">
              <a:buAutoNum type="arabicPeriod"/>
            </a:pPr>
            <a:endParaRPr lang="id-ID" sz="8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514350">
              <a:buAutoNum type="arabicPeriod"/>
            </a:pPr>
            <a:endParaRPr lang="id-ID" sz="8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id-ID" sz="8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id-ID" sz="8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8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Tentukan  : a.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totalnya</a:t>
            </a:r>
            <a:r>
              <a:rPr lang="id-ID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p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ersamaan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laju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reaksinya</a:t>
            </a:r>
            <a:endParaRPr lang="id-ID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  <a:buNone/>
            </a:pPr>
            <a:r>
              <a:rPr lang="id-ID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b.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konstanta laju dan satuannya</a:t>
            </a:r>
          </a:p>
          <a:p>
            <a:pPr lvl="2">
              <a:spcBef>
                <a:spcPts val="0"/>
              </a:spcBef>
              <a:buNone/>
            </a:pPr>
            <a:endParaRPr lang="id-ID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d-ID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  Data percobaan untuk reaksi X + Y </a:t>
            </a:r>
            <a:r>
              <a:rPr lang="id-ID" sz="8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XY diperoleh sebagai berikut :</a:t>
            </a:r>
          </a:p>
          <a:p>
            <a:pPr marL="0" indent="0">
              <a:buNone/>
            </a:pPr>
            <a:endParaRPr lang="id-ID" sz="8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id-ID" sz="8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id-ID" sz="8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id-ID" sz="8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8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Tentukan  : a.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totalnya</a:t>
            </a:r>
            <a:r>
              <a:rPr lang="id-ID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p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ersamaan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laju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reaksinya</a:t>
            </a:r>
            <a:endParaRPr lang="id-ID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  <a:buNone/>
            </a:pPr>
            <a:r>
              <a:rPr lang="id-ID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b.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konstanta laju dan satuannya</a:t>
            </a:r>
          </a:p>
          <a:p>
            <a:pPr marL="914999" lvl="2" indent="0">
              <a:spcBef>
                <a:spcPts val="0"/>
              </a:spcBef>
              <a:buNone/>
            </a:pPr>
            <a:endParaRPr lang="id-ID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999" lvl="2" indent="0">
              <a:spcBef>
                <a:spcPts val="0"/>
              </a:spcBef>
              <a:buNone/>
            </a:pPr>
            <a:r>
              <a:rPr lang="id-ID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id-ID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d-ID" dirty="0">
                <a:sym typeface="Wingdings" panose="05000000000000000000" pitchFamily="2" charset="2"/>
              </a:rPr>
              <a:t>     </a:t>
            </a:r>
            <a:r>
              <a:rPr lang="id-ID" dirty="0"/>
              <a:t>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189403"/>
              </p:ext>
            </p:extLst>
          </p:nvPr>
        </p:nvGraphicFramePr>
        <p:xfrm>
          <a:off x="1181100" y="1403606"/>
          <a:ext cx="6781800" cy="128016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6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Percobaan</a:t>
                      </a:r>
                      <a:endParaRPr lang="id-ID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[A]</a:t>
                      </a:r>
                      <a:r>
                        <a:rPr lang="id-ID" baseline="0" dirty="0"/>
                        <a:t> M </a:t>
                      </a:r>
                      <a:endParaRPr lang="id-ID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 [B] M </a:t>
                      </a:r>
                      <a:endParaRPr lang="id-ID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   Waktu </a:t>
                      </a:r>
                      <a:endParaRPr lang="id-ID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1</a:t>
                      </a:r>
                    </a:p>
                    <a:p>
                      <a:pPr algn="ctr"/>
                      <a:r>
                        <a:rPr lang="id-ID" dirty="0"/>
                        <a:t>2</a:t>
                      </a:r>
                    </a:p>
                    <a:p>
                      <a:pPr algn="ctr"/>
                      <a:r>
                        <a:rPr lang="id-ID" dirty="0"/>
                        <a:t>3</a:t>
                      </a:r>
                      <a:endParaRPr lang="id-ID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0,01</a:t>
                      </a:r>
                    </a:p>
                    <a:p>
                      <a:pPr algn="ctr"/>
                      <a:r>
                        <a:rPr lang="id-ID" dirty="0"/>
                        <a:t>0,02</a:t>
                      </a:r>
                    </a:p>
                    <a:p>
                      <a:pPr algn="ctr"/>
                      <a:r>
                        <a:rPr lang="id-ID" dirty="0"/>
                        <a:t>0,01</a:t>
                      </a:r>
                      <a:endParaRPr lang="id-ID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0,5</a:t>
                      </a:r>
                    </a:p>
                    <a:p>
                      <a:pPr algn="ctr"/>
                      <a:r>
                        <a:rPr lang="id-ID" dirty="0"/>
                        <a:t>0,5</a:t>
                      </a:r>
                    </a:p>
                    <a:p>
                      <a:pPr algn="ctr"/>
                      <a:r>
                        <a:rPr lang="id-ID" dirty="0"/>
                        <a:t>1,0</a:t>
                      </a:r>
                      <a:endParaRPr lang="id-ID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aseline="0" dirty="0"/>
                        <a:t>8</a:t>
                      </a:r>
                      <a:endParaRPr lang="id-ID" baseline="30000" dirty="0"/>
                    </a:p>
                    <a:p>
                      <a:pPr marL="0" marR="0" indent="0" algn="ctr" defTabSz="8247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baseline="0" dirty="0"/>
                        <a:t>2</a:t>
                      </a:r>
                      <a:endParaRPr lang="id-ID" baseline="30000" dirty="0"/>
                    </a:p>
                    <a:p>
                      <a:pPr marL="0" marR="0" indent="0" algn="ctr" defTabSz="8247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baseline="0" dirty="0"/>
                        <a:t>4</a:t>
                      </a:r>
                      <a:endParaRPr lang="id-ID" baseline="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613778"/>
              </p:ext>
            </p:extLst>
          </p:nvPr>
        </p:nvGraphicFramePr>
        <p:xfrm>
          <a:off x="1266156" y="4005064"/>
          <a:ext cx="6696744" cy="1280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41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No.</a:t>
                      </a:r>
                      <a:endParaRPr lang="id-ID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[X] M</a:t>
                      </a:r>
                      <a:endParaRPr lang="id-ID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[Y] M</a:t>
                      </a:r>
                      <a:endParaRPr lang="id-ID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Waktu</a:t>
                      </a:r>
                      <a:endParaRPr lang="id-ID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1.</a:t>
                      </a:r>
                    </a:p>
                    <a:p>
                      <a:pPr algn="ctr"/>
                      <a:r>
                        <a:rPr lang="id-ID" dirty="0"/>
                        <a:t>2.</a:t>
                      </a:r>
                    </a:p>
                    <a:p>
                      <a:pPr algn="ctr"/>
                      <a:r>
                        <a:rPr lang="id-ID" dirty="0"/>
                        <a:t>3.</a:t>
                      </a:r>
                      <a:endParaRPr lang="id-ID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0,1</a:t>
                      </a:r>
                    </a:p>
                    <a:p>
                      <a:pPr algn="ctr"/>
                      <a:r>
                        <a:rPr lang="id-ID" dirty="0"/>
                        <a:t>0,1</a:t>
                      </a:r>
                    </a:p>
                    <a:p>
                      <a:pPr algn="ctr"/>
                      <a:r>
                        <a:rPr lang="id-ID" dirty="0"/>
                        <a:t>0,2</a:t>
                      </a:r>
                      <a:endParaRPr lang="id-ID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0,1</a:t>
                      </a:r>
                    </a:p>
                    <a:p>
                      <a:pPr algn="ctr"/>
                      <a:r>
                        <a:rPr lang="id-ID" dirty="0"/>
                        <a:t>0,3</a:t>
                      </a:r>
                    </a:p>
                    <a:p>
                      <a:pPr algn="ctr"/>
                      <a:r>
                        <a:rPr lang="id-ID" dirty="0"/>
                        <a:t>0,3</a:t>
                      </a:r>
                      <a:endParaRPr lang="id-ID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36</a:t>
                      </a:r>
                    </a:p>
                    <a:p>
                      <a:pPr algn="ctr"/>
                      <a:r>
                        <a:rPr lang="id-ID" dirty="0"/>
                        <a:t>4</a:t>
                      </a:r>
                    </a:p>
                    <a:p>
                      <a:pPr algn="ctr"/>
                      <a:r>
                        <a:rPr lang="id-ID" dirty="0"/>
                        <a:t>4</a:t>
                      </a:r>
                      <a:endParaRPr lang="id-ID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86487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200" dirty="0"/>
              <a:t>Cara Menentukan Persamaan Laju Reaksi dan Orde Reaksi berdasarkan  Eksperimen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231" lvl="2" indent="-342231">
              <a:buNone/>
            </a:pPr>
            <a:r>
              <a:rPr lang="id-ID" sz="2000" dirty="0"/>
              <a:t>   5.   Buku Paket Hal 105 No. 5</a:t>
            </a:r>
          </a:p>
          <a:p>
            <a:pPr marL="342231" lvl="2" indent="-342231">
              <a:buNone/>
            </a:pPr>
            <a:r>
              <a:rPr lang="id-ID" sz="2000" dirty="0"/>
              <a:t>	Laju reaksi terhadap : 2HgCl</a:t>
            </a:r>
            <a:r>
              <a:rPr lang="id-ID" sz="2000" baseline="-25000" dirty="0"/>
              <a:t>2 </a:t>
            </a:r>
            <a:r>
              <a:rPr lang="id-ID" sz="2000" dirty="0"/>
              <a:t> +  C</a:t>
            </a:r>
            <a:r>
              <a:rPr lang="id-ID" sz="2000" baseline="-25000" dirty="0"/>
              <a:t>2</a:t>
            </a:r>
            <a:r>
              <a:rPr lang="id-ID" sz="2000" dirty="0"/>
              <a:t>O</a:t>
            </a:r>
            <a:r>
              <a:rPr lang="id-ID" sz="2000" baseline="-25000" dirty="0"/>
              <a:t>4</a:t>
            </a:r>
            <a:r>
              <a:rPr lang="id-ID" sz="2000" baseline="30000" dirty="0"/>
              <a:t>2-</a:t>
            </a:r>
            <a:r>
              <a:rPr lang="id-ID" sz="2000" baseline="-25000" dirty="0"/>
              <a:t> </a:t>
            </a:r>
            <a:r>
              <a:rPr lang="id-ID" sz="2000" dirty="0"/>
              <a:t> </a:t>
            </a:r>
            <a:r>
              <a:rPr lang="id-ID" sz="2000" dirty="0">
                <a:sym typeface="Wingdings" pitchFamily="2" charset="2"/>
              </a:rPr>
              <a:t> 2CO</a:t>
            </a:r>
            <a:r>
              <a:rPr lang="id-ID" sz="2000" baseline="-25000" dirty="0">
                <a:sym typeface="Wingdings" pitchFamily="2" charset="2"/>
              </a:rPr>
              <a:t>2 </a:t>
            </a:r>
            <a:r>
              <a:rPr lang="id-ID" sz="2000" dirty="0">
                <a:sym typeface="Wingdings" pitchFamily="2" charset="2"/>
              </a:rPr>
              <a:t> + Hg</a:t>
            </a:r>
            <a:r>
              <a:rPr lang="id-ID" sz="2000" baseline="-25000" dirty="0">
                <a:sym typeface="Wingdings" pitchFamily="2" charset="2"/>
              </a:rPr>
              <a:t>2</a:t>
            </a:r>
            <a:r>
              <a:rPr lang="id-ID" sz="2000" dirty="0">
                <a:sym typeface="Wingdings" pitchFamily="2" charset="2"/>
              </a:rPr>
              <a:t>Cl</a:t>
            </a:r>
            <a:r>
              <a:rPr lang="id-ID" sz="2000" baseline="-25000" dirty="0">
                <a:sym typeface="Wingdings" pitchFamily="2" charset="2"/>
              </a:rPr>
              <a:t>2</a:t>
            </a:r>
            <a:r>
              <a:rPr lang="id-ID" sz="2000" dirty="0">
                <a:sym typeface="Wingdings" pitchFamily="2" charset="2"/>
              </a:rPr>
              <a:t> + 2Cl</a:t>
            </a:r>
            <a:r>
              <a:rPr lang="id-ID" sz="2000" baseline="30000" dirty="0">
                <a:sym typeface="Wingdings" pitchFamily="2" charset="2"/>
              </a:rPr>
              <a:t>-</a:t>
            </a:r>
            <a:r>
              <a:rPr lang="id-ID" sz="2000" dirty="0">
                <a:sym typeface="Wingdings" pitchFamily="2" charset="2"/>
              </a:rPr>
              <a:t>  diketahui dengan mengukur jumlah mol Hg</a:t>
            </a:r>
            <a:r>
              <a:rPr lang="id-ID" sz="2000" baseline="-25000" dirty="0">
                <a:sym typeface="Wingdings" pitchFamily="2" charset="2"/>
              </a:rPr>
              <a:t>2</a:t>
            </a:r>
            <a:r>
              <a:rPr lang="id-ID" sz="2000" dirty="0">
                <a:sym typeface="Wingdings" pitchFamily="2" charset="2"/>
              </a:rPr>
              <a:t>Cl</a:t>
            </a:r>
            <a:r>
              <a:rPr lang="id-ID" sz="2000" baseline="-25000" dirty="0">
                <a:sym typeface="Wingdings" pitchFamily="2" charset="2"/>
              </a:rPr>
              <a:t>2</a:t>
            </a:r>
            <a:r>
              <a:rPr lang="id-ID" sz="2000" dirty="0">
                <a:sym typeface="Wingdings" pitchFamily="2" charset="2"/>
              </a:rPr>
              <a:t> yang mengendap per liter per menit, dan diperoleh data sebagai berikut :</a:t>
            </a:r>
          </a:p>
          <a:p>
            <a:pPr marL="342231" lvl="2" indent="-342231">
              <a:buNone/>
            </a:pPr>
            <a:endParaRPr lang="id-ID" sz="2000" dirty="0">
              <a:sym typeface="Wingdings" pitchFamily="2" charset="2"/>
            </a:endParaRPr>
          </a:p>
          <a:p>
            <a:pPr marL="342231" lvl="2" indent="-342231">
              <a:buNone/>
            </a:pPr>
            <a:endParaRPr lang="id-ID" sz="2000" dirty="0">
              <a:sym typeface="Wingdings" pitchFamily="2" charset="2"/>
            </a:endParaRPr>
          </a:p>
          <a:p>
            <a:pPr marL="342231" lvl="2" indent="-342231">
              <a:buNone/>
            </a:pPr>
            <a:r>
              <a:rPr lang="id-ID" sz="2000" baseline="-25000" dirty="0">
                <a:sym typeface="Wingdings" pitchFamily="2" charset="2"/>
              </a:rPr>
              <a:t>	 </a:t>
            </a:r>
            <a:endParaRPr lang="id-ID" sz="2000" dirty="0"/>
          </a:p>
          <a:p>
            <a:pPr>
              <a:buNone/>
            </a:pPr>
            <a:endParaRPr lang="id-ID" sz="2000" dirty="0"/>
          </a:p>
          <a:p>
            <a:pPr>
              <a:buNone/>
            </a:pPr>
            <a:r>
              <a:rPr lang="id-ID" sz="2000" dirty="0"/>
              <a:t>	</a:t>
            </a:r>
          </a:p>
          <a:p>
            <a:pPr>
              <a:buNone/>
            </a:pPr>
            <a:r>
              <a:rPr lang="id-ID" dirty="0"/>
              <a:t>	</a:t>
            </a:r>
            <a:r>
              <a:rPr lang="id-ID" sz="2000" dirty="0"/>
              <a:t>a.  Dari data tersebut, tentukan orde reaksi terhadap HgCl</a:t>
            </a:r>
            <a:r>
              <a:rPr lang="id-ID" sz="2000" baseline="-25000" dirty="0"/>
              <a:t>2</a:t>
            </a:r>
            <a:r>
              <a:rPr lang="id-ID" sz="2000" dirty="0"/>
              <a:t> dan C</a:t>
            </a:r>
            <a:r>
              <a:rPr lang="id-ID" sz="2000" baseline="-25000" dirty="0"/>
              <a:t>2</a:t>
            </a:r>
            <a:r>
              <a:rPr lang="id-ID" sz="2000" dirty="0"/>
              <a:t>O</a:t>
            </a:r>
            <a:r>
              <a:rPr lang="id-ID" sz="2000" baseline="-25000" dirty="0"/>
              <a:t>4</a:t>
            </a:r>
            <a:r>
              <a:rPr lang="id-ID" sz="2000" baseline="30000" dirty="0"/>
              <a:t>2- </a:t>
            </a:r>
            <a:r>
              <a:rPr lang="id-ID" sz="2000" dirty="0"/>
              <a:t> </a:t>
            </a:r>
          </a:p>
          <a:p>
            <a:pPr>
              <a:buNone/>
            </a:pPr>
            <a:r>
              <a:rPr lang="id-ID" sz="2000" dirty="0"/>
              <a:t>          dan orde totalnya</a:t>
            </a:r>
          </a:p>
          <a:p>
            <a:pPr>
              <a:buNone/>
            </a:pPr>
            <a:r>
              <a:rPr lang="id-ID" sz="2000" dirty="0"/>
              <a:t>	b.  Hitung nilai tetapan laju reaksinya</a:t>
            </a:r>
          </a:p>
          <a:p>
            <a:pPr>
              <a:buNone/>
            </a:pPr>
            <a:r>
              <a:rPr lang="id-ID" sz="2000" dirty="0"/>
              <a:t>	c.  Jika konsentrasi awal HgCl</a:t>
            </a:r>
            <a:r>
              <a:rPr lang="id-ID" sz="2000" baseline="-25000" dirty="0"/>
              <a:t>2</a:t>
            </a:r>
            <a:r>
              <a:rPr lang="id-ID" sz="2000" dirty="0"/>
              <a:t> = 0,02 M dan C</a:t>
            </a:r>
            <a:r>
              <a:rPr lang="id-ID" sz="2000" baseline="-25000" dirty="0"/>
              <a:t>2</a:t>
            </a:r>
            <a:r>
              <a:rPr lang="id-ID" sz="2000" dirty="0"/>
              <a:t>O</a:t>
            </a:r>
            <a:r>
              <a:rPr lang="id-ID" sz="2000" baseline="-25000" dirty="0"/>
              <a:t>4</a:t>
            </a:r>
            <a:r>
              <a:rPr lang="id-ID" sz="2000" baseline="30000" dirty="0"/>
              <a:t>2-</a:t>
            </a:r>
            <a:r>
              <a:rPr lang="id-ID" sz="2000" dirty="0"/>
              <a:t> = 0,22 M, maka </a:t>
            </a:r>
          </a:p>
          <a:p>
            <a:pPr>
              <a:buNone/>
            </a:pPr>
            <a:r>
              <a:rPr lang="id-ID" sz="2000" dirty="0"/>
              <a:t>	     hitunglah laju reaksinya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447717"/>
              </p:ext>
            </p:extLst>
          </p:nvPr>
        </p:nvGraphicFramePr>
        <p:xfrm>
          <a:off x="1259632" y="2924944"/>
          <a:ext cx="6781800" cy="155448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6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Percobaan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[HgCl</a:t>
                      </a:r>
                      <a:r>
                        <a:rPr lang="id-ID" baseline="-25000" dirty="0"/>
                        <a:t>2</a:t>
                      </a:r>
                      <a:r>
                        <a:rPr lang="id-ID" dirty="0"/>
                        <a:t>]</a:t>
                      </a:r>
                      <a:r>
                        <a:rPr lang="id-ID" baseline="0" dirty="0"/>
                        <a:t> M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 [C</a:t>
                      </a:r>
                      <a:r>
                        <a:rPr lang="id-ID" baseline="-25000" dirty="0"/>
                        <a:t>2</a:t>
                      </a:r>
                      <a:r>
                        <a:rPr lang="id-ID" baseline="0" dirty="0"/>
                        <a:t>O</a:t>
                      </a:r>
                      <a:r>
                        <a:rPr lang="id-ID" baseline="-25000" dirty="0"/>
                        <a:t>4 </a:t>
                      </a:r>
                      <a:r>
                        <a:rPr lang="id-ID" baseline="30000" dirty="0"/>
                        <a:t>2-</a:t>
                      </a:r>
                      <a:r>
                        <a:rPr lang="id-ID" dirty="0"/>
                        <a:t>] 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   v</a:t>
                      </a:r>
                      <a:r>
                        <a:rPr lang="id-ID" baseline="0" dirty="0"/>
                        <a:t> Hg</a:t>
                      </a:r>
                      <a:r>
                        <a:rPr lang="id-ID" baseline="-25000" dirty="0"/>
                        <a:t>2</a:t>
                      </a:r>
                      <a:r>
                        <a:rPr lang="id-ID" baseline="0" dirty="0"/>
                        <a:t>Cl</a:t>
                      </a:r>
                      <a:r>
                        <a:rPr lang="id-ID" baseline="-25000" dirty="0"/>
                        <a:t>2</a:t>
                      </a:r>
                      <a:r>
                        <a:rPr lang="id-ID" baseline="0" dirty="0"/>
                        <a:t>  (M/s)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1</a:t>
                      </a:r>
                    </a:p>
                    <a:p>
                      <a:pPr algn="ctr"/>
                      <a:r>
                        <a:rPr lang="id-ID" dirty="0"/>
                        <a:t>2</a:t>
                      </a:r>
                    </a:p>
                    <a:p>
                      <a:pPr algn="ctr"/>
                      <a:r>
                        <a:rPr lang="id-ID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0,105</a:t>
                      </a:r>
                    </a:p>
                    <a:p>
                      <a:pPr algn="ctr"/>
                      <a:r>
                        <a:rPr lang="id-ID" dirty="0"/>
                        <a:t>0,105</a:t>
                      </a:r>
                    </a:p>
                    <a:p>
                      <a:pPr algn="ctr"/>
                      <a:r>
                        <a:rPr lang="id-ID" dirty="0"/>
                        <a:t>0,052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0,15</a:t>
                      </a:r>
                    </a:p>
                    <a:p>
                      <a:pPr algn="ctr"/>
                      <a:r>
                        <a:rPr lang="id-ID" dirty="0"/>
                        <a:t>0,30</a:t>
                      </a:r>
                    </a:p>
                    <a:p>
                      <a:pPr algn="ctr"/>
                      <a:r>
                        <a:rPr lang="id-ID" dirty="0"/>
                        <a:t>0,30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aseline="0" dirty="0"/>
                        <a:t>1,8 x 10</a:t>
                      </a:r>
                      <a:r>
                        <a:rPr lang="id-ID" baseline="30000" dirty="0"/>
                        <a:t>-5</a:t>
                      </a:r>
                    </a:p>
                    <a:p>
                      <a:pPr marL="0" marR="0" indent="0" algn="ctr" defTabSz="8247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baseline="0" dirty="0"/>
                        <a:t>7,1 x 10</a:t>
                      </a:r>
                      <a:r>
                        <a:rPr lang="id-ID" baseline="30000" dirty="0"/>
                        <a:t>-5</a:t>
                      </a:r>
                    </a:p>
                    <a:p>
                      <a:pPr marL="0" marR="0" indent="0" algn="ctr" defTabSz="8247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baseline="0" dirty="0"/>
                        <a:t>3,5 x 10</a:t>
                      </a:r>
                      <a:r>
                        <a:rPr lang="id-ID" baseline="30000" dirty="0"/>
                        <a:t>-5</a:t>
                      </a:r>
                      <a:endParaRPr lang="id-ID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444" y="152050"/>
            <a:ext cx="7771113" cy="990950"/>
          </a:xfrm>
        </p:spPr>
        <p:txBody>
          <a:bodyPr/>
          <a:lstStyle/>
          <a:p>
            <a:r>
              <a:rPr lang="id-ID" sz="2800" dirty="0"/>
              <a:t>Cara Menentukan Persamaan Laju Reaksi dan Orde Reaksi berdasarkan  Eksperimen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95399"/>
            <a:ext cx="8352928" cy="4343337"/>
          </a:xfrm>
        </p:spPr>
        <p:txBody>
          <a:bodyPr>
            <a:normAutofit fontScale="92500" lnSpcReduction="10000"/>
          </a:bodyPr>
          <a:lstStyle/>
          <a:p>
            <a:pPr marL="0" lvl="3" indent="0">
              <a:spcBef>
                <a:spcPts val="0"/>
              </a:spcBef>
              <a:buNone/>
            </a:pPr>
            <a:r>
              <a:rPr lang="id-ID" dirty="0"/>
              <a:t>6. </a:t>
            </a:r>
            <a:r>
              <a:rPr lang="en-US" sz="2100" dirty="0" err="1"/>
              <a:t>Untuk</a:t>
            </a:r>
            <a:r>
              <a:rPr lang="en-US" sz="2100" dirty="0"/>
              <a:t> </a:t>
            </a:r>
            <a:r>
              <a:rPr lang="en-US" sz="2100" dirty="0" err="1"/>
              <a:t>reaksi</a:t>
            </a:r>
            <a:r>
              <a:rPr lang="en-US" sz="2100" dirty="0"/>
              <a:t> C + D </a:t>
            </a:r>
            <a:r>
              <a:rPr lang="pt-BR" sz="2100" dirty="0"/>
              <a:t>→ produk, diperoleh data sebgai berikut :</a:t>
            </a:r>
            <a:endParaRPr lang="id-ID" sz="2100" dirty="0"/>
          </a:p>
          <a:p>
            <a:pPr marL="0" lvl="1" indent="0">
              <a:spcBef>
                <a:spcPts val="0"/>
              </a:spcBef>
              <a:buNone/>
            </a:pPr>
            <a:r>
              <a:rPr lang="id-ID" sz="2100" dirty="0"/>
              <a:t>    -  </a:t>
            </a:r>
            <a:r>
              <a:rPr lang="fi-FI" sz="2100" dirty="0"/>
              <a:t>Jika konsentrasi C dinaikkan </a:t>
            </a:r>
            <a:r>
              <a:rPr lang="id-ID" sz="2100" dirty="0"/>
              <a:t>3</a:t>
            </a:r>
            <a:r>
              <a:rPr lang="fi-FI" sz="2100" dirty="0"/>
              <a:t> kali pada konsentrasi D tetap, maka </a:t>
            </a:r>
            <a:r>
              <a:rPr lang="id-ID" sz="2100" dirty="0"/>
              <a:t>   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id-ID" sz="2100" dirty="0"/>
              <a:t>        </a:t>
            </a:r>
            <a:r>
              <a:rPr lang="fi-FI" sz="2100" dirty="0"/>
              <a:t>laju reaksi akan menjadi </a:t>
            </a:r>
            <a:r>
              <a:rPr lang="id-ID" sz="2100" dirty="0"/>
              <a:t>3</a:t>
            </a:r>
            <a:r>
              <a:rPr lang="fi-FI" sz="2100" dirty="0"/>
              <a:t> kali lebih cepat</a:t>
            </a:r>
            <a:endParaRPr lang="id-ID" sz="2100" dirty="0"/>
          </a:p>
          <a:p>
            <a:pPr marL="0" lvl="1" indent="0">
              <a:spcBef>
                <a:spcPts val="0"/>
              </a:spcBef>
              <a:buNone/>
            </a:pPr>
            <a:r>
              <a:rPr lang="id-ID" sz="2100" dirty="0"/>
              <a:t>    -  Jika konsentrasi C dan D masing-masing dinaikkan dua kali, maka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id-ID" sz="2100" dirty="0"/>
              <a:t>        laju reaksinya menjadi delapan kali lebih besar.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2100" dirty="0"/>
              <a:t>    Persamaan laju reaksi yang tepat berdasarkan data diatas adalah ...</a:t>
            </a:r>
          </a:p>
          <a:p>
            <a:pPr marL="0" indent="0">
              <a:spcBef>
                <a:spcPts val="0"/>
              </a:spcBef>
              <a:buNone/>
            </a:pPr>
            <a:endParaRPr lang="id-ID" sz="2100" dirty="0"/>
          </a:p>
          <a:p>
            <a:pPr marL="0" indent="0">
              <a:spcBef>
                <a:spcPts val="0"/>
              </a:spcBef>
              <a:buNone/>
            </a:pPr>
            <a:endParaRPr lang="id-ID" sz="2100" dirty="0"/>
          </a:p>
          <a:p>
            <a:pPr marL="0" indent="0">
              <a:spcBef>
                <a:spcPts val="0"/>
              </a:spcBef>
              <a:buNone/>
            </a:pPr>
            <a:r>
              <a:rPr lang="id-ID" sz="2100" dirty="0"/>
              <a:t>7</a:t>
            </a:r>
            <a:r>
              <a:rPr lang="fi-FI" sz="2100" dirty="0"/>
              <a:t>. Persamaan reaksi pada pembentukan senyawa AB adalah</a:t>
            </a:r>
            <a:endParaRPr lang="id-ID" sz="2100" dirty="0"/>
          </a:p>
          <a:p>
            <a:pPr marL="0" indent="0">
              <a:spcBef>
                <a:spcPts val="0"/>
              </a:spcBef>
              <a:buNone/>
            </a:pPr>
            <a:r>
              <a:rPr lang="id-ID" sz="2100" dirty="0"/>
              <a:t>    </a:t>
            </a:r>
            <a:r>
              <a:rPr lang="fi-FI" sz="2100" dirty="0"/>
              <a:t> 2A + B</a:t>
            </a:r>
            <a:r>
              <a:rPr lang="fi-FI" sz="2100" baseline="-25000" dirty="0"/>
              <a:t>2</a:t>
            </a:r>
            <a:r>
              <a:rPr lang="fi-FI" sz="2100" dirty="0"/>
              <a:t> → 2</a:t>
            </a:r>
            <a:r>
              <a:rPr lang="id-ID" sz="2100" dirty="0"/>
              <a:t>  </a:t>
            </a:r>
            <a:r>
              <a:rPr lang="fi-FI" sz="2100" dirty="0"/>
              <a:t>AB</a:t>
            </a:r>
            <a:r>
              <a:rPr lang="id-ID" sz="2100" dirty="0"/>
              <a:t>.  </a:t>
            </a:r>
            <a:r>
              <a:rPr lang="fi-FI" sz="2100" dirty="0"/>
              <a:t>Menurut percobaan, diperoleh data sebagai berikut :</a:t>
            </a:r>
            <a:endParaRPr lang="id-ID" sz="2100" dirty="0"/>
          </a:p>
          <a:p>
            <a:pPr marL="0" lvl="1" indent="0">
              <a:spcBef>
                <a:spcPts val="0"/>
              </a:spcBef>
              <a:buNone/>
            </a:pPr>
            <a:r>
              <a:rPr lang="id-ID" sz="2100" dirty="0"/>
              <a:t>    -  </a:t>
            </a:r>
            <a:r>
              <a:rPr lang="fi-FI" sz="2100" dirty="0"/>
              <a:t>Jika konsentrasi A dinaikkan </a:t>
            </a:r>
            <a:r>
              <a:rPr lang="id-ID" sz="2100" dirty="0"/>
              <a:t>2</a:t>
            </a:r>
            <a:r>
              <a:rPr lang="fi-FI" sz="2100" dirty="0"/>
              <a:t> kali dari semula pada konsentrasi B </a:t>
            </a:r>
            <a:endParaRPr lang="id-ID" sz="2100" dirty="0"/>
          </a:p>
          <a:p>
            <a:pPr marL="0" lvl="1" indent="0">
              <a:spcBef>
                <a:spcPts val="0"/>
              </a:spcBef>
              <a:buNone/>
            </a:pPr>
            <a:r>
              <a:rPr lang="id-ID" sz="2100" dirty="0"/>
              <a:t>       </a:t>
            </a:r>
            <a:r>
              <a:rPr lang="fi-FI" sz="2100" dirty="0"/>
              <a:t>yang tetap, laju reaksi meningkat </a:t>
            </a:r>
            <a:r>
              <a:rPr lang="id-ID" sz="2100" dirty="0"/>
              <a:t>4</a:t>
            </a:r>
            <a:r>
              <a:rPr lang="fi-FI" sz="2100" dirty="0"/>
              <a:t> kali dari semula.</a:t>
            </a:r>
            <a:endParaRPr lang="id-ID" sz="2100" dirty="0"/>
          </a:p>
          <a:p>
            <a:pPr marL="0" lvl="1" indent="0">
              <a:spcBef>
                <a:spcPts val="0"/>
              </a:spcBef>
              <a:buNone/>
            </a:pPr>
            <a:r>
              <a:rPr lang="id-ID" sz="2100" dirty="0"/>
              <a:t>    -  </a:t>
            </a:r>
            <a:r>
              <a:rPr lang="fi-FI" sz="2100" dirty="0"/>
              <a:t>Jika konsentrasi B dinaikkan 2 kali dari semula pada konsentrasi A </a:t>
            </a:r>
            <a:endParaRPr lang="id-ID" sz="2100" dirty="0"/>
          </a:p>
          <a:p>
            <a:pPr marL="0" lvl="1" indent="0">
              <a:spcBef>
                <a:spcPts val="0"/>
              </a:spcBef>
              <a:buNone/>
            </a:pPr>
            <a:r>
              <a:rPr lang="id-ID" sz="2100" dirty="0"/>
              <a:t>       </a:t>
            </a:r>
            <a:r>
              <a:rPr lang="fi-FI" sz="2100" dirty="0"/>
              <a:t>yang tetap, laju </a:t>
            </a:r>
            <a:r>
              <a:rPr lang="id-ID" sz="2100" dirty="0"/>
              <a:t>reaksinya 2 kali dari semula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2100" dirty="0"/>
              <a:t>    Persamaan laju reaksi yang tepat berdasarkan data diatas adalah ...</a:t>
            </a:r>
          </a:p>
          <a:p>
            <a:pPr marL="0" indent="0">
              <a:spcBef>
                <a:spcPts val="0"/>
              </a:spcBef>
              <a:buNone/>
            </a:pPr>
            <a:endParaRPr lang="id-ID" sz="2100" dirty="0"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dirty="0">
                <a:sym typeface="Wingdings" panose="05000000000000000000" pitchFamily="2" charset="2"/>
              </a:rPr>
              <a:t>     </a:t>
            </a:r>
            <a:r>
              <a:rPr lang="id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80773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Grafik Orde Reaksi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0" y="0"/>
            <a:ext cx="9144000" cy="260350"/>
          </a:xfrm>
          <a:prstGeom prst="flowChartAlternateProcess">
            <a:avLst/>
          </a:prstGeom>
          <a:gradFill rotWithShape="1">
            <a:gsLst>
              <a:gs pos="0">
                <a:srgbClr val="382CD0">
                  <a:gamma/>
                  <a:shade val="22353"/>
                  <a:invGamma/>
                </a:srgbClr>
              </a:gs>
              <a:gs pos="50000">
                <a:srgbClr val="382CD0">
                  <a:alpha val="25000"/>
                </a:srgbClr>
              </a:gs>
              <a:gs pos="100000">
                <a:srgbClr val="382CD0">
                  <a:gamma/>
                  <a:shade val="22353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2" name="Line 19"/>
          <p:cNvSpPr>
            <a:spLocks noChangeShapeType="1"/>
          </p:cNvSpPr>
          <p:nvPr/>
        </p:nvSpPr>
        <p:spPr bwMode="auto">
          <a:xfrm flipV="1">
            <a:off x="4716463" y="2492375"/>
            <a:ext cx="0" cy="2520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" name="Line 20"/>
          <p:cNvSpPr>
            <a:spLocks noChangeShapeType="1"/>
          </p:cNvSpPr>
          <p:nvPr/>
        </p:nvSpPr>
        <p:spPr bwMode="auto">
          <a:xfrm>
            <a:off x="4573588" y="4868863"/>
            <a:ext cx="2951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" name="Line 21"/>
          <p:cNvSpPr>
            <a:spLocks noChangeShapeType="1"/>
          </p:cNvSpPr>
          <p:nvPr/>
        </p:nvSpPr>
        <p:spPr bwMode="auto">
          <a:xfrm>
            <a:off x="4716463" y="4508500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" name="Text Box 22"/>
          <p:cNvSpPr txBox="1">
            <a:spLocks noChangeArrowheads="1"/>
          </p:cNvSpPr>
          <p:nvPr/>
        </p:nvSpPr>
        <p:spPr bwMode="auto">
          <a:xfrm>
            <a:off x="5345113" y="4868863"/>
            <a:ext cx="1390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Konsentrasi</a:t>
            </a:r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16200000">
            <a:off x="3817144" y="3674269"/>
            <a:ext cx="1289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Laju reaksi</a:t>
            </a:r>
          </a:p>
        </p:txBody>
      </p:sp>
      <p:sp>
        <p:nvSpPr>
          <p:cNvPr id="37" name="Text Box 24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692275" y="2636838"/>
            <a:ext cx="870751" cy="3693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/>
              <a:t>Orde</a:t>
            </a:r>
            <a:r>
              <a:rPr lang="en-US" b="1" dirty="0"/>
              <a:t> 0</a:t>
            </a:r>
          </a:p>
        </p:txBody>
      </p:sp>
      <p:sp>
        <p:nvSpPr>
          <p:cNvPr id="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7239000" cy="1143000"/>
          </a:xfrm>
        </p:spPr>
        <p:txBody>
          <a:bodyPr/>
          <a:lstStyle/>
          <a:p>
            <a:r>
              <a:rPr lang="id-ID" dirty="0">
                <a:solidFill>
                  <a:schemeClr val="tx1"/>
                </a:solidFill>
              </a:rPr>
              <a:t>Grafik pengaruh orde reaksi terhadap laju suatu reaksi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Box 24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469736" y="3288268"/>
            <a:ext cx="1654464" cy="6463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d-ID" b="1" dirty="0"/>
              <a:t>V =  k [A]</a:t>
            </a:r>
            <a:r>
              <a:rPr lang="id-ID" b="1" baseline="30000" dirty="0"/>
              <a:t>0</a:t>
            </a:r>
            <a:r>
              <a:rPr lang="id-ID" b="1" baseline="-25000" dirty="0"/>
              <a:t> </a:t>
            </a:r>
            <a:r>
              <a:rPr lang="id-ID" b="1" dirty="0"/>
              <a:t>  </a:t>
            </a:r>
          </a:p>
          <a:p>
            <a:r>
              <a:rPr lang="id-ID" b="1" dirty="0"/>
              <a:t>V =  k </a:t>
            </a:r>
          </a:p>
        </p:txBody>
      </p:sp>
    </p:spTree>
    <p:extLst>
      <p:ext uri="{BB962C8B-B14F-4D97-AF65-F5344CB8AC3E}">
        <p14:creationId xmlns:p14="http://schemas.microsoft.com/office/powerpoint/2010/main" val="23564527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0" y="0"/>
            <a:ext cx="9144000" cy="260350"/>
          </a:xfrm>
          <a:prstGeom prst="flowChartAlternateProcess">
            <a:avLst/>
          </a:prstGeom>
          <a:gradFill rotWithShape="1">
            <a:gsLst>
              <a:gs pos="0">
                <a:srgbClr val="382CD0">
                  <a:gamma/>
                  <a:shade val="22353"/>
                  <a:invGamma/>
                </a:srgbClr>
              </a:gs>
              <a:gs pos="50000">
                <a:srgbClr val="382CD0">
                  <a:alpha val="25000"/>
                </a:srgbClr>
              </a:gs>
              <a:gs pos="100000">
                <a:srgbClr val="382CD0">
                  <a:gamma/>
                  <a:shade val="22353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 flipV="1">
            <a:off x="4716463" y="2492375"/>
            <a:ext cx="0" cy="2520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17"/>
          <p:cNvSpPr>
            <a:spLocks noChangeShapeType="1"/>
          </p:cNvSpPr>
          <p:nvPr/>
        </p:nvSpPr>
        <p:spPr bwMode="auto">
          <a:xfrm>
            <a:off x="4573588" y="4868863"/>
            <a:ext cx="2951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5345113" y="4868863"/>
            <a:ext cx="1390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Konsentrasi</a:t>
            </a:r>
          </a:p>
        </p:txBody>
      </p:sp>
      <p:sp>
        <p:nvSpPr>
          <p:cNvPr id="30" name="Text Box 20"/>
          <p:cNvSpPr txBox="1">
            <a:spLocks noChangeArrowheads="1"/>
          </p:cNvSpPr>
          <p:nvPr/>
        </p:nvSpPr>
        <p:spPr bwMode="auto">
          <a:xfrm rot="16200000">
            <a:off x="3817144" y="3674269"/>
            <a:ext cx="1289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/>
              <a:t>Laju</a:t>
            </a:r>
            <a:r>
              <a:rPr lang="en-US" dirty="0"/>
              <a:t> </a:t>
            </a:r>
            <a:r>
              <a:rPr lang="en-US" dirty="0" err="1"/>
              <a:t>reaksi</a:t>
            </a:r>
            <a:endParaRPr lang="en-US" dirty="0"/>
          </a:p>
        </p:txBody>
      </p:sp>
      <p:sp>
        <p:nvSpPr>
          <p:cNvPr id="31" name="Text Box 21">
            <a:hlinkHover r:id="rId2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1692275" y="2636838"/>
            <a:ext cx="870751" cy="3693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/>
              <a:t>Orde</a:t>
            </a:r>
            <a:r>
              <a:rPr lang="en-US" b="1" dirty="0"/>
              <a:t> </a:t>
            </a:r>
            <a:r>
              <a:rPr lang="id-ID" b="1" dirty="0"/>
              <a:t>1</a:t>
            </a:r>
            <a:endParaRPr lang="en-US" b="1" dirty="0"/>
          </a:p>
        </p:txBody>
      </p:sp>
      <p:sp>
        <p:nvSpPr>
          <p:cNvPr id="32" name="Text Box 22"/>
          <p:cNvSpPr txBox="1">
            <a:spLocks noChangeArrowheads="1"/>
          </p:cNvSpPr>
          <p:nvPr/>
        </p:nvSpPr>
        <p:spPr bwMode="auto">
          <a:xfrm>
            <a:off x="1469736" y="3284538"/>
            <a:ext cx="1502063" cy="3693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d-ID" b="1" dirty="0"/>
              <a:t>V = k [A]</a:t>
            </a:r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V="1">
            <a:off x="4716463" y="3284538"/>
            <a:ext cx="1800225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7239000" cy="1143000"/>
          </a:xfrm>
        </p:spPr>
        <p:txBody>
          <a:bodyPr/>
          <a:lstStyle/>
          <a:p>
            <a:r>
              <a:rPr lang="id-ID" dirty="0">
                <a:solidFill>
                  <a:schemeClr val="tx1"/>
                </a:solidFill>
              </a:rPr>
              <a:t>Grafik pengaruh orde reaksi terhadap laju suatu reaksi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6639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0" y="0"/>
            <a:ext cx="9144000" cy="260350"/>
          </a:xfrm>
          <a:prstGeom prst="flowChartAlternateProcess">
            <a:avLst/>
          </a:prstGeom>
          <a:gradFill rotWithShape="1">
            <a:gsLst>
              <a:gs pos="0">
                <a:srgbClr val="382CD0">
                  <a:gamma/>
                  <a:shade val="22353"/>
                  <a:invGamma/>
                </a:srgbClr>
              </a:gs>
              <a:gs pos="50000">
                <a:srgbClr val="382CD0">
                  <a:alpha val="25000"/>
                </a:srgbClr>
              </a:gs>
              <a:gs pos="100000">
                <a:srgbClr val="382CD0">
                  <a:gamma/>
                  <a:shade val="22353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 flipV="1">
            <a:off x="4716463" y="2492375"/>
            <a:ext cx="0" cy="2520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17"/>
          <p:cNvSpPr>
            <a:spLocks noChangeShapeType="1"/>
          </p:cNvSpPr>
          <p:nvPr/>
        </p:nvSpPr>
        <p:spPr bwMode="auto">
          <a:xfrm>
            <a:off x="4573588" y="4868863"/>
            <a:ext cx="2951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5345113" y="4868863"/>
            <a:ext cx="1390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Konsentrasi</a:t>
            </a:r>
          </a:p>
        </p:txBody>
      </p:sp>
      <p:sp>
        <p:nvSpPr>
          <p:cNvPr id="30" name="Text Box 20"/>
          <p:cNvSpPr txBox="1">
            <a:spLocks noChangeArrowheads="1"/>
          </p:cNvSpPr>
          <p:nvPr/>
        </p:nvSpPr>
        <p:spPr bwMode="auto">
          <a:xfrm rot="16200000">
            <a:off x="3817144" y="3674269"/>
            <a:ext cx="1289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Laju reaksi</a:t>
            </a:r>
          </a:p>
        </p:txBody>
      </p:sp>
      <p:sp>
        <p:nvSpPr>
          <p:cNvPr id="32" name="Freeform 24"/>
          <p:cNvSpPr>
            <a:spLocks/>
          </p:cNvSpPr>
          <p:nvPr/>
        </p:nvSpPr>
        <p:spPr bwMode="auto">
          <a:xfrm>
            <a:off x="4716462" y="2492375"/>
            <a:ext cx="1684337" cy="2160588"/>
          </a:xfrm>
          <a:custGeom>
            <a:avLst/>
            <a:gdLst>
              <a:gd name="T0" fmla="*/ 0 w 635"/>
              <a:gd name="T1" fmla="*/ 1587 h 1587"/>
              <a:gd name="T2" fmla="*/ 255 w 635"/>
              <a:gd name="T3" fmla="*/ 1421 h 1587"/>
              <a:gd name="T4" fmla="*/ 512 w 635"/>
              <a:gd name="T5" fmla="*/ 774 h 1587"/>
              <a:gd name="T6" fmla="*/ 635 w 635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  <a:gd name="T12" fmla="*/ 0 w 635"/>
              <a:gd name="T13" fmla="*/ 0 h 1587"/>
              <a:gd name="T14" fmla="*/ 635 w 635"/>
              <a:gd name="T15" fmla="*/ 1587 h 1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35" h="1587">
                <a:moveTo>
                  <a:pt x="0" y="1587"/>
                </a:moveTo>
                <a:cubicBezTo>
                  <a:pt x="42" y="1559"/>
                  <a:pt x="170" y="1556"/>
                  <a:pt x="255" y="1421"/>
                </a:cubicBezTo>
                <a:cubicBezTo>
                  <a:pt x="340" y="1286"/>
                  <a:pt x="449" y="1011"/>
                  <a:pt x="512" y="774"/>
                </a:cubicBezTo>
                <a:cubicBezTo>
                  <a:pt x="575" y="537"/>
                  <a:pt x="609" y="161"/>
                  <a:pt x="635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" name="Text Box 25">
            <a:hlinkClick r:id="" action="ppaction://noaction" highlightClick="1"/>
            <a:hlinkHover r:id="rId2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1692275" y="3284538"/>
            <a:ext cx="1786708" cy="6463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b="1" dirty="0"/>
              <a:t>V = k [A]</a:t>
            </a:r>
            <a:r>
              <a:rPr lang="id-ID" b="1" baseline="30000" dirty="0"/>
              <a:t>2</a:t>
            </a:r>
            <a:r>
              <a:rPr lang="id-ID" b="1" dirty="0"/>
              <a:t>  atau </a:t>
            </a:r>
          </a:p>
          <a:p>
            <a:r>
              <a:rPr lang="id-ID" b="1" dirty="0"/>
              <a:t>V = k [A] [B]</a:t>
            </a:r>
            <a:endParaRPr lang="en-US" b="1" dirty="0"/>
          </a:p>
        </p:txBody>
      </p:sp>
      <p:sp>
        <p:nvSpPr>
          <p:cNvPr id="34" name="Text Box 26">
            <a:hlinkHover r:id="rId3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1692275" y="2636838"/>
            <a:ext cx="870751" cy="3693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/>
              <a:t>Orde</a:t>
            </a:r>
            <a:r>
              <a:rPr lang="en-US" b="1" dirty="0"/>
              <a:t> </a:t>
            </a:r>
            <a:r>
              <a:rPr lang="id-ID" b="1" dirty="0"/>
              <a:t>2</a:t>
            </a:r>
            <a:endParaRPr lang="en-US" b="1" dirty="0"/>
          </a:p>
        </p:txBody>
      </p: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7239000" cy="1143000"/>
          </a:xfrm>
        </p:spPr>
        <p:txBody>
          <a:bodyPr/>
          <a:lstStyle/>
          <a:p>
            <a:r>
              <a:rPr lang="id-ID" dirty="0">
                <a:solidFill>
                  <a:schemeClr val="tx1"/>
                </a:solidFill>
              </a:rPr>
              <a:t>Grafik pengaruh orde reaksi terhadap laju suatu reaksi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3608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0" y="0"/>
            <a:ext cx="9144000" cy="260350"/>
          </a:xfrm>
          <a:prstGeom prst="flowChartAlternateProcess">
            <a:avLst/>
          </a:prstGeom>
          <a:gradFill rotWithShape="1">
            <a:gsLst>
              <a:gs pos="0">
                <a:srgbClr val="382CD0">
                  <a:gamma/>
                  <a:shade val="22353"/>
                  <a:invGamma/>
                </a:srgbClr>
              </a:gs>
              <a:gs pos="50000">
                <a:srgbClr val="382CD0">
                  <a:alpha val="25000"/>
                </a:srgbClr>
              </a:gs>
              <a:gs pos="100000">
                <a:srgbClr val="382CD0">
                  <a:gamma/>
                  <a:shade val="22353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 flipV="1">
            <a:off x="4716463" y="2492375"/>
            <a:ext cx="0" cy="2520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17"/>
          <p:cNvSpPr>
            <a:spLocks noChangeShapeType="1"/>
          </p:cNvSpPr>
          <p:nvPr/>
        </p:nvSpPr>
        <p:spPr bwMode="auto">
          <a:xfrm>
            <a:off x="4573588" y="4868863"/>
            <a:ext cx="2951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5345113" y="4868863"/>
            <a:ext cx="1390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Konsentrasi</a:t>
            </a:r>
          </a:p>
        </p:txBody>
      </p:sp>
      <p:sp>
        <p:nvSpPr>
          <p:cNvPr id="30" name="Text Box 20"/>
          <p:cNvSpPr txBox="1">
            <a:spLocks noChangeArrowheads="1"/>
          </p:cNvSpPr>
          <p:nvPr/>
        </p:nvSpPr>
        <p:spPr bwMode="auto">
          <a:xfrm rot="16200000">
            <a:off x="3817144" y="3674269"/>
            <a:ext cx="1289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Laju reaksi</a:t>
            </a:r>
          </a:p>
        </p:txBody>
      </p:sp>
      <p:sp>
        <p:nvSpPr>
          <p:cNvPr id="34" name="Text Box 26">
            <a:hlinkHover r:id="rId2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1692275" y="2636838"/>
            <a:ext cx="947695" cy="3693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/>
              <a:t>Ord</a:t>
            </a:r>
            <a:r>
              <a:rPr lang="id-ID" b="1" dirty="0"/>
              <a:t>e</a:t>
            </a:r>
            <a:r>
              <a:rPr lang="en-US" b="1" dirty="0"/>
              <a:t> </a:t>
            </a:r>
            <a:r>
              <a:rPr lang="id-ID" b="1" dirty="0"/>
              <a:t>-1</a:t>
            </a:r>
          </a:p>
        </p:txBody>
      </p: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7239000" cy="1143000"/>
          </a:xfrm>
        </p:spPr>
        <p:txBody>
          <a:bodyPr/>
          <a:lstStyle/>
          <a:p>
            <a:r>
              <a:rPr lang="id-ID" dirty="0">
                <a:solidFill>
                  <a:schemeClr val="tx1"/>
                </a:solidFill>
              </a:rPr>
              <a:t>Bagaimana grafik untuk orde reaksi yang lain??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 Box 26">
            <a:hlinkHover r:id="rId2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1676400" y="3288268"/>
            <a:ext cx="947695" cy="3693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/>
              <a:t>Orde</a:t>
            </a:r>
            <a:r>
              <a:rPr lang="en-US" b="1" dirty="0"/>
              <a:t> </a:t>
            </a:r>
            <a:r>
              <a:rPr lang="id-ID" b="1" dirty="0"/>
              <a:t>-2</a:t>
            </a:r>
          </a:p>
        </p:txBody>
      </p:sp>
      <p:sp>
        <p:nvSpPr>
          <p:cNvPr id="14" name="Text Box 26">
            <a:hlinkHover r:id="rId2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1692275" y="3974068"/>
            <a:ext cx="986167" cy="3693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/>
              <a:t>Orde</a:t>
            </a:r>
            <a:r>
              <a:rPr lang="id-ID" b="1" dirty="0"/>
              <a:t> ½ 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4953000" y="2821504"/>
            <a:ext cx="1782763" cy="18266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609600" y="5144103"/>
            <a:ext cx="7239000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>
            <a:lvl1pPr algn="l" defTabSz="915001" rtl="0" eaLnBrk="1" fontAlgn="base" hangingPunct="1">
              <a:spcBef>
                <a:spcPct val="0"/>
              </a:spcBef>
              <a:spcAft>
                <a:spcPct val="0"/>
              </a:spcAft>
              <a:defRPr sz="4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5001" rtl="0" eaLnBrk="1" fontAlgn="base" hangingPunct="1">
              <a:spcBef>
                <a:spcPct val="0"/>
              </a:spcBef>
              <a:spcAft>
                <a:spcPct val="0"/>
              </a:spcAft>
              <a:defRPr sz="4100">
                <a:solidFill>
                  <a:schemeClr val="tx2"/>
                </a:solidFill>
                <a:latin typeface="Times New Roman" pitchFamily="18" charset="0"/>
              </a:defRPr>
            </a:lvl2pPr>
            <a:lvl3pPr algn="l" defTabSz="915001" rtl="0" eaLnBrk="1" fontAlgn="base" hangingPunct="1">
              <a:spcBef>
                <a:spcPct val="0"/>
              </a:spcBef>
              <a:spcAft>
                <a:spcPct val="0"/>
              </a:spcAft>
              <a:defRPr sz="4100">
                <a:solidFill>
                  <a:schemeClr val="tx2"/>
                </a:solidFill>
                <a:latin typeface="Times New Roman" pitchFamily="18" charset="0"/>
              </a:defRPr>
            </a:lvl3pPr>
            <a:lvl4pPr algn="l" defTabSz="915001" rtl="0" eaLnBrk="1" fontAlgn="base" hangingPunct="1">
              <a:spcBef>
                <a:spcPct val="0"/>
              </a:spcBef>
              <a:spcAft>
                <a:spcPct val="0"/>
              </a:spcAft>
              <a:defRPr sz="4100">
                <a:solidFill>
                  <a:schemeClr val="tx2"/>
                </a:solidFill>
                <a:latin typeface="Times New Roman" pitchFamily="18" charset="0"/>
              </a:defRPr>
            </a:lvl4pPr>
            <a:lvl5pPr algn="l" defTabSz="915001" rtl="0" eaLnBrk="1" fontAlgn="base" hangingPunct="1">
              <a:spcBef>
                <a:spcPct val="0"/>
              </a:spcBef>
              <a:spcAft>
                <a:spcPct val="0"/>
              </a:spcAft>
              <a:defRPr sz="4100">
                <a:solidFill>
                  <a:schemeClr val="tx2"/>
                </a:solidFill>
                <a:latin typeface="Times New Roman" pitchFamily="18" charset="0"/>
              </a:defRPr>
            </a:lvl5pPr>
            <a:lvl6pPr marL="412394" algn="l" defTabSz="915001" rtl="0" eaLnBrk="1" fontAlgn="base" hangingPunct="1">
              <a:spcBef>
                <a:spcPct val="0"/>
              </a:spcBef>
              <a:spcAft>
                <a:spcPct val="0"/>
              </a:spcAft>
              <a:defRPr sz="4100">
                <a:solidFill>
                  <a:schemeClr val="tx2"/>
                </a:solidFill>
                <a:latin typeface="Times New Roman" pitchFamily="18" charset="0"/>
              </a:defRPr>
            </a:lvl6pPr>
            <a:lvl7pPr marL="824789" algn="l" defTabSz="915001" rtl="0" eaLnBrk="1" fontAlgn="base" hangingPunct="1">
              <a:spcBef>
                <a:spcPct val="0"/>
              </a:spcBef>
              <a:spcAft>
                <a:spcPct val="0"/>
              </a:spcAft>
              <a:defRPr sz="4100">
                <a:solidFill>
                  <a:schemeClr val="tx2"/>
                </a:solidFill>
                <a:latin typeface="Times New Roman" pitchFamily="18" charset="0"/>
              </a:defRPr>
            </a:lvl7pPr>
            <a:lvl8pPr marL="1237183" algn="l" defTabSz="915001" rtl="0" eaLnBrk="1" fontAlgn="base" hangingPunct="1">
              <a:spcBef>
                <a:spcPct val="0"/>
              </a:spcBef>
              <a:spcAft>
                <a:spcPct val="0"/>
              </a:spcAft>
              <a:defRPr sz="4100">
                <a:solidFill>
                  <a:schemeClr val="tx2"/>
                </a:solidFill>
                <a:latin typeface="Times New Roman" pitchFamily="18" charset="0"/>
              </a:defRPr>
            </a:lvl8pPr>
            <a:lvl9pPr marL="1649578" algn="l" defTabSz="915001" rtl="0" eaLnBrk="1" fontAlgn="base" hangingPunct="1">
              <a:spcBef>
                <a:spcPct val="0"/>
              </a:spcBef>
              <a:spcAft>
                <a:spcPct val="0"/>
              </a:spcAft>
              <a:defRPr sz="41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id-ID" sz="2000" kern="0" dirty="0">
                <a:solidFill>
                  <a:schemeClr val="tx1"/>
                </a:solidFill>
              </a:rPr>
              <a:t>Lihat Selengkapnya di Buku Paket Halaman 104</a:t>
            </a:r>
            <a:endParaRPr lang="en-US" sz="20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466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319940"/>
            <a:ext cx="6686813" cy="579003"/>
          </a:xfrm>
        </p:spPr>
        <p:txBody>
          <a:bodyPr/>
          <a:lstStyle/>
          <a:p>
            <a:r>
              <a:rPr lang="id-ID" dirty="0"/>
              <a:t>Contoh Soal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268761"/>
            <a:ext cx="7560724" cy="4979646"/>
          </a:xfrm>
        </p:spPr>
        <p:txBody>
          <a:bodyPr>
            <a:normAutofit/>
          </a:bodyPr>
          <a:lstStyle/>
          <a:p>
            <a:pPr marL="457200" lvl="0" indent="-457200">
              <a:buAutoNum type="arabicPeriod"/>
            </a:pPr>
            <a:r>
              <a:rPr lang="id-ID" sz="2000" dirty="0"/>
              <a:t>Pada reaksi A + B</a:t>
            </a:r>
            <a:r>
              <a:rPr lang="id-ID" sz="2000" baseline="-25000" dirty="0"/>
              <a:t>2</a:t>
            </a:r>
            <a:r>
              <a:rPr lang="id-ID" sz="2000" dirty="0"/>
              <a:t> → AB</a:t>
            </a:r>
            <a:r>
              <a:rPr lang="id-ID" sz="2000" baseline="-25000" dirty="0"/>
              <a:t>2</a:t>
            </a:r>
            <a:r>
              <a:rPr lang="id-ID" sz="2000" dirty="0"/>
              <a:t> diperoleh grafik orde reaksi untuk A dan B</a:t>
            </a:r>
            <a:r>
              <a:rPr lang="id-ID" sz="2000" baseline="-25000" dirty="0"/>
              <a:t>2</a:t>
            </a:r>
            <a:r>
              <a:rPr lang="id-ID" sz="2000" dirty="0"/>
              <a:t> berturut – turut sebagai berikut :</a:t>
            </a:r>
          </a:p>
          <a:p>
            <a:pPr marL="0" indent="0">
              <a:buNone/>
            </a:pPr>
            <a:r>
              <a:rPr lang="id-ID" sz="2000" dirty="0"/>
              <a:t>        </a:t>
            </a:r>
            <a:r>
              <a:rPr lang="pt-BR" sz="2000" dirty="0"/>
              <a:t>Orde reaksi A		Orde reaksi B</a:t>
            </a:r>
            <a:r>
              <a:rPr lang="pt-BR" sz="2000" baseline="-25000" dirty="0"/>
              <a:t>2</a:t>
            </a:r>
            <a:endParaRPr lang="id-ID" sz="2000" dirty="0"/>
          </a:p>
          <a:p>
            <a:pPr marL="0" indent="0">
              <a:buNone/>
            </a:pPr>
            <a:r>
              <a:rPr lang="pt-BR" sz="2000" dirty="0"/>
              <a:t> </a:t>
            </a:r>
            <a:endParaRPr lang="id-ID" sz="2000" dirty="0"/>
          </a:p>
          <a:p>
            <a:pPr marL="0" indent="0">
              <a:buNone/>
            </a:pPr>
            <a:r>
              <a:rPr lang="pt-BR" sz="2000" dirty="0"/>
              <a:t> </a:t>
            </a:r>
            <a:endParaRPr lang="id-ID" sz="2000" dirty="0"/>
          </a:p>
          <a:p>
            <a:pPr marL="0" indent="0">
              <a:buNone/>
            </a:pPr>
            <a:r>
              <a:rPr lang="pt-BR" sz="2000" dirty="0"/>
              <a:t> </a:t>
            </a:r>
            <a:endParaRPr lang="id-ID" sz="2000" dirty="0"/>
          </a:p>
          <a:p>
            <a:pPr marL="0" indent="0">
              <a:buNone/>
            </a:pPr>
            <a:r>
              <a:rPr lang="id-ID" sz="2000" dirty="0"/>
              <a:t>      </a:t>
            </a:r>
            <a:r>
              <a:rPr lang="id-ID" dirty="0"/>
              <a:t>	</a:t>
            </a:r>
            <a:r>
              <a:rPr lang="id-ID" sz="2000" dirty="0"/>
              <a:t>Diketahui k = 2000 M</a:t>
            </a:r>
            <a:r>
              <a:rPr lang="id-ID" sz="2000" baseline="30000" dirty="0"/>
              <a:t>2</a:t>
            </a:r>
            <a:r>
              <a:rPr lang="id-ID" sz="2000" dirty="0"/>
              <a:t>/s maka laju dari reaksi tersebut 	jika digunakan 0,1 M zat A dan 2 M zat B ?</a:t>
            </a:r>
          </a:p>
          <a:p>
            <a:pPr marL="457200" indent="-457200">
              <a:buAutoNum type="arabicPeriod" startAt="2"/>
            </a:pPr>
            <a:r>
              <a:rPr lang="id-ID" sz="2000" dirty="0"/>
              <a:t>Persamaan laju untuk reaksi 2A + B </a:t>
            </a:r>
            <a:r>
              <a:rPr lang="id-ID" sz="2000" dirty="0">
                <a:sym typeface="Wingdings" panose="05000000000000000000" pitchFamily="2" charset="2"/>
              </a:rPr>
              <a:t> C adalah v = k [A]</a:t>
            </a:r>
            <a:r>
              <a:rPr lang="id-ID" sz="2000" baseline="30000" dirty="0">
                <a:sym typeface="Wingdings" panose="05000000000000000000" pitchFamily="2" charset="2"/>
              </a:rPr>
              <a:t>-1 </a:t>
            </a:r>
            <a:r>
              <a:rPr lang="id-ID" sz="2000" dirty="0">
                <a:sym typeface="Wingdings" panose="05000000000000000000" pitchFamily="2" charset="2"/>
              </a:rPr>
              <a:t>[B]</a:t>
            </a:r>
            <a:r>
              <a:rPr lang="id-ID" sz="2000" baseline="30000" dirty="0">
                <a:sym typeface="Wingdings" panose="05000000000000000000" pitchFamily="2" charset="2"/>
              </a:rPr>
              <a:t>1/2</a:t>
            </a:r>
            <a:r>
              <a:rPr lang="id-ID" sz="2000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id-ID" sz="2000" dirty="0">
                <a:sym typeface="Wingdings" panose="05000000000000000000" pitchFamily="2" charset="2"/>
              </a:rPr>
              <a:t>       Gambarkan grafik pengaruh orde reaksi terhadap laju 	reaksi dari masing-masing pereaksi</a:t>
            </a:r>
            <a:endParaRPr lang="id-ID" sz="2000" dirty="0"/>
          </a:p>
          <a:p>
            <a:endParaRPr lang="id-ID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475656" y="2348880"/>
            <a:ext cx="1447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3707904" y="2348880"/>
            <a:ext cx="1371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15161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7771113" cy="1499401"/>
          </a:xfrm>
        </p:spPr>
        <p:txBody>
          <a:bodyPr/>
          <a:lstStyle/>
          <a:p>
            <a:r>
              <a:rPr lang="id-ID" sz="4400" dirty="0"/>
              <a:t>Faktor –faktor yang Mempengaruhi Laju Reaksi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581" y="3861048"/>
            <a:ext cx="6401086" cy="2276872"/>
          </a:xfrm>
        </p:spPr>
        <p:txBody>
          <a:bodyPr>
            <a:normAutofit/>
          </a:bodyPr>
          <a:lstStyle/>
          <a:p>
            <a:r>
              <a:rPr lang="id-ID" sz="3200" b="1" dirty="0"/>
              <a:t>Konsentrasi</a:t>
            </a:r>
          </a:p>
          <a:p>
            <a:r>
              <a:rPr lang="id-ID" sz="3200" b="1" dirty="0"/>
              <a:t>Luas Permukaan Sentuh</a:t>
            </a:r>
          </a:p>
          <a:p>
            <a:r>
              <a:rPr lang="id-ID" sz="3200" b="1" dirty="0"/>
              <a:t>Suhu</a:t>
            </a:r>
          </a:p>
          <a:p>
            <a:r>
              <a:rPr lang="id-ID" sz="3200" b="1" dirty="0"/>
              <a:t>Katalis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Molaritas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Faktor-faktor Laju Reaksi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3752339"/>
          </a:xfrm>
        </p:spPr>
        <p:txBody>
          <a:bodyPr/>
          <a:lstStyle/>
          <a:p>
            <a:pPr>
              <a:buNone/>
            </a:pPr>
            <a:r>
              <a:rPr lang="id-ID" dirty="0"/>
              <a:t>Perhatikan kasus-kasus berikut : </a:t>
            </a:r>
          </a:p>
          <a:p>
            <a:r>
              <a:rPr lang="id-ID" dirty="0"/>
              <a:t>Gula merah di iris terlebih dahulu sebelum dilarutkan dalam air</a:t>
            </a:r>
          </a:p>
          <a:p>
            <a:r>
              <a:rPr lang="id-ID" dirty="0"/>
              <a:t>Membakar kayu biasa di belah-belah terlebih dahulu</a:t>
            </a:r>
          </a:p>
          <a:p>
            <a:r>
              <a:rPr lang="id-ID" dirty="0"/>
              <a:t>Menyimpan buah, daging dan sayur di dalam kulkas</a:t>
            </a:r>
          </a:p>
          <a:p>
            <a:r>
              <a:rPr lang="id-ID" dirty="0"/>
              <a:t>Memasak air, api diperbesar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Faktor-faktor Laju Reaksi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Suatu reaksi kimia dapat terjadi jika terjadi tumbukan antar zat reaktannya :</a:t>
            </a:r>
          </a:p>
          <a:p>
            <a:r>
              <a:rPr lang="id-ID" dirty="0"/>
              <a:t>Adapun syarat tumbukan yang bisa menghasilkan reaksi kimia disebut dengan tumbukan efektif, yaitu :  </a:t>
            </a:r>
          </a:p>
          <a:p>
            <a:pPr lvl="1"/>
            <a:r>
              <a:rPr lang="id-ID" dirty="0"/>
              <a:t>Terjadi dengan orientasi yang tepat </a:t>
            </a:r>
          </a:p>
          <a:p>
            <a:pPr lvl="1"/>
            <a:r>
              <a:rPr lang="id-ID" dirty="0"/>
              <a:t>Energi kinetik tumbukan yang cukup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0" y="0"/>
            <a:ext cx="9144000" cy="260350"/>
          </a:xfrm>
          <a:prstGeom prst="flowChartAlternateProcess">
            <a:avLst/>
          </a:prstGeom>
          <a:gradFill rotWithShape="1">
            <a:gsLst>
              <a:gs pos="0">
                <a:srgbClr val="382CD0">
                  <a:gamma/>
                  <a:shade val="22353"/>
                  <a:invGamma/>
                </a:srgbClr>
              </a:gs>
              <a:gs pos="50000">
                <a:srgbClr val="382CD0">
                  <a:alpha val="25000"/>
                </a:srgbClr>
              </a:gs>
              <a:gs pos="100000">
                <a:srgbClr val="382CD0">
                  <a:gamma/>
                  <a:shade val="22353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2" name="Picture 2" descr="FG15_01a-d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2600" y="1628800"/>
            <a:ext cx="5867400" cy="420619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25" name="Text Box 43"/>
          <p:cNvSpPr txBox="1">
            <a:spLocks noChangeArrowheads="1"/>
          </p:cNvSpPr>
          <p:nvPr/>
        </p:nvSpPr>
        <p:spPr bwMode="auto">
          <a:xfrm>
            <a:off x="-76200" y="6019800"/>
            <a:ext cx="1545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odoni MT Black" pitchFamily="18" charset="0"/>
              </a:rPr>
              <a:t>Material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5576" y="332656"/>
            <a:ext cx="7920880" cy="11521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Times New Roman" pitchFamily="18" charset="0"/>
              </a:rPr>
              <a:t>Orientasi</a:t>
            </a:r>
            <a:r>
              <a:rPr kumimoji="0" lang="id-ID" sz="2400" b="0" i="0" u="none" strike="noStrike" cap="none" normalizeH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Times New Roman" pitchFamily="18" charset="0"/>
              </a:rPr>
              <a:t> tumbukan yang tepat adalah tumbukan pada zat yang memang akan saling berikatan.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24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Cth : NO</a:t>
            </a:r>
            <a:r>
              <a:rPr lang="id-ID" sz="2400" baseline="-250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2 </a:t>
            </a:r>
            <a:r>
              <a:rPr lang="id-ID" sz="24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  +   CO    </a:t>
            </a:r>
            <a:r>
              <a:rPr lang="id-ID" sz="24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sym typeface="Wingdings" pitchFamily="2" charset="2"/>
              </a:rPr>
              <a:t>   NO   +   CO</a:t>
            </a:r>
            <a:r>
              <a:rPr lang="id-ID" sz="2400" baseline="-250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sym typeface="Wingdings" pitchFamily="2" charset="2"/>
              </a:rPr>
              <a:t>2</a:t>
            </a:r>
            <a:endParaRPr kumimoji="0" lang="id-ID" sz="2400" b="0" i="0" u="none" strike="noStrike" cap="none" normalizeH="0" baseline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Energi kinetik yang besar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52983"/>
            <a:ext cx="8784976" cy="4195481"/>
          </a:xfrm>
        </p:spPr>
        <p:txBody>
          <a:bodyPr/>
          <a:lstStyle/>
          <a:p>
            <a:r>
              <a:rPr lang="id-ID" sz="2000" dirty="0"/>
              <a:t>Tumbukan yang efektif jika memiliki energi kinetik yang besar dan melebihi energi aktivasi (Ea) dari reaksi tersebut</a:t>
            </a:r>
          </a:p>
          <a:p>
            <a:r>
              <a:rPr lang="id-ID" sz="2000" dirty="0"/>
              <a:t>Energi aktivasi adalah energi terendah yang diperlukan suatu reaktan akan berubah menjadi produk agar dihasilkan reaksi kimia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115616" y="2636912"/>
            <a:ext cx="5472608" cy="30243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Times New Roman" pitchFamily="18" charset="0"/>
              </a:rPr>
              <a:t>Untuk reaksi : NO</a:t>
            </a:r>
            <a:r>
              <a:rPr kumimoji="0" lang="id-ID" sz="2400" b="0" i="0" u="none" strike="noStrike" cap="none" normalizeH="0" baseline="-2500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Times New Roman" pitchFamily="18" charset="0"/>
              </a:rPr>
              <a:t>2 </a:t>
            </a:r>
            <a:r>
              <a:rPr kumimoji="0" lang="id-ID" sz="2400" b="0" i="0" u="none" strike="noStrike" cap="none" normalizeH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Times New Roman" pitchFamily="18" charset="0"/>
              </a:rPr>
              <a:t> +  CO  </a:t>
            </a:r>
            <a:r>
              <a:rPr kumimoji="0" lang="id-ID" sz="2400" b="0" i="0" u="none" strike="noStrike" cap="none" normalizeH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Times New Roman" pitchFamily="18" charset="0"/>
                <a:sym typeface="Wingdings" pitchFamily="2" charset="2"/>
              </a:rPr>
              <a:t>  NO  +  CO</a:t>
            </a:r>
            <a:r>
              <a:rPr kumimoji="0" lang="id-ID" sz="2400" b="0" i="0" u="none" strike="noStrike" cap="none" normalizeH="0" baseline="-2500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Times New Roman" pitchFamily="18" charset="0"/>
                <a:sym typeface="Wingdings" pitchFamily="2" charset="2"/>
              </a:rPr>
              <a:t>2</a:t>
            </a:r>
            <a:r>
              <a:rPr kumimoji="0" lang="id-ID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24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d-ID" sz="2400" dirty="0">
              <a:latin typeface="Times New Roman" pitchFamily="18" charset="0"/>
              <a:sym typeface="Wingdings" pitchFamily="2" charset="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                         </a:t>
            </a:r>
            <a:r>
              <a:rPr kumimoji="0" lang="id-ID" sz="2400" b="0" i="0" u="none" strike="noStrike" cap="none" normalizeH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Times New Roman" pitchFamily="18" charset="0"/>
                <a:sym typeface="Wingdings" pitchFamily="2" charset="2"/>
              </a:rPr>
              <a:t>Energi aktivasi (Ea)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24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sym typeface="Wingdings" pitchFamily="2" charset="2"/>
              </a:rPr>
              <a:t>                              Perubahan entalpi (</a:t>
            </a:r>
            <a:r>
              <a:rPr lang="el-GR" sz="24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sym typeface="Wingdings" pitchFamily="2" charset="2"/>
              </a:rPr>
              <a:t>Δ</a:t>
            </a:r>
            <a:r>
              <a:rPr lang="id-ID" sz="24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sym typeface="Wingdings" pitchFamily="2" charset="2"/>
              </a:rPr>
              <a:t>H)</a:t>
            </a:r>
            <a:endParaRPr kumimoji="0" lang="id-ID" sz="2400" b="0" i="0" u="none" strike="noStrike" cap="none" normalizeH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latin typeface="Times New Roman" pitchFamily="18" charset="0"/>
              <a:sym typeface="Wingdings" pitchFamily="2" charset="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 </a:t>
            </a:r>
            <a:endParaRPr kumimoji="0" lang="id-ID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1475656" y="3068960"/>
            <a:ext cx="0" cy="21602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1475656" y="5229200"/>
            <a:ext cx="22322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2267744" y="3407540"/>
            <a:ext cx="10640" cy="11015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1475656" y="4509120"/>
            <a:ext cx="165618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Freeform 24"/>
          <p:cNvSpPr/>
          <p:nvPr/>
        </p:nvSpPr>
        <p:spPr bwMode="auto">
          <a:xfrm>
            <a:off x="1510145" y="3320472"/>
            <a:ext cx="1454728" cy="1163783"/>
          </a:xfrm>
          <a:custGeom>
            <a:avLst/>
            <a:gdLst>
              <a:gd name="connsiteX0" fmla="*/ 0 w 1454728"/>
              <a:gd name="connsiteY0" fmla="*/ 1154546 h 1163783"/>
              <a:gd name="connsiteX1" fmla="*/ 346364 w 1454728"/>
              <a:gd name="connsiteY1" fmla="*/ 974437 h 1163783"/>
              <a:gd name="connsiteX2" fmla="*/ 720437 w 1454728"/>
              <a:gd name="connsiteY2" fmla="*/ 18473 h 1163783"/>
              <a:gd name="connsiteX3" fmla="*/ 1108364 w 1454728"/>
              <a:gd name="connsiteY3" fmla="*/ 863601 h 1163783"/>
              <a:gd name="connsiteX4" fmla="*/ 1454728 w 1454728"/>
              <a:gd name="connsiteY4" fmla="*/ 1002146 h 1163783"/>
              <a:gd name="connsiteX5" fmla="*/ 1454728 w 1454728"/>
              <a:gd name="connsiteY5" fmla="*/ 1002146 h 116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4728" h="1163783">
                <a:moveTo>
                  <a:pt x="0" y="1154546"/>
                </a:moveTo>
                <a:cubicBezTo>
                  <a:pt x="113145" y="1159164"/>
                  <a:pt x="226291" y="1163783"/>
                  <a:pt x="346364" y="974437"/>
                </a:cubicBezTo>
                <a:cubicBezTo>
                  <a:pt x="466437" y="785092"/>
                  <a:pt x="593437" y="36946"/>
                  <a:pt x="720437" y="18473"/>
                </a:cubicBezTo>
                <a:cubicBezTo>
                  <a:pt x="847437" y="0"/>
                  <a:pt x="985982" y="699656"/>
                  <a:pt x="1108364" y="863601"/>
                </a:cubicBezTo>
                <a:cubicBezTo>
                  <a:pt x="1230746" y="1027547"/>
                  <a:pt x="1454728" y="1002146"/>
                  <a:pt x="1454728" y="1002146"/>
                </a:cubicBezTo>
                <a:lnTo>
                  <a:pt x="1454728" y="1002146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Straight Arrow Connector 26"/>
          <p:cNvCxnSpPr>
            <a:endCxn id="25" idx="2"/>
          </p:cNvCxnSpPr>
          <p:nvPr/>
        </p:nvCxnSpPr>
        <p:spPr bwMode="auto">
          <a:xfrm flipH="1" flipV="1">
            <a:off x="2230582" y="3338945"/>
            <a:ext cx="37162" cy="11701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2339752" y="3933056"/>
            <a:ext cx="5760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flipV="1">
            <a:off x="2915816" y="4293096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2987824" y="4221088"/>
            <a:ext cx="432048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176082"/>
          </a:xfrm>
        </p:spPr>
        <p:txBody>
          <a:bodyPr/>
          <a:lstStyle/>
          <a:p>
            <a:pPr algn="ctr"/>
            <a:r>
              <a:rPr lang="id-ID" dirty="0"/>
              <a:t>Faktor – faktor yang mempengaruhi Laju Reaksi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348880"/>
            <a:ext cx="6711654" cy="3899526"/>
          </a:xfrm>
        </p:spPr>
        <p:txBody>
          <a:bodyPr/>
          <a:lstStyle/>
          <a:p>
            <a:r>
              <a:rPr lang="id-ID" dirty="0"/>
              <a:t>Faktor yang mempengaruhi laju suatu reaksi kimia dapat dilakukan dengan 4 faktor, yaitu : </a:t>
            </a:r>
          </a:p>
          <a:p>
            <a:pPr lvl="1"/>
            <a:r>
              <a:rPr lang="id-ID" dirty="0"/>
              <a:t>Konsentrasi</a:t>
            </a:r>
          </a:p>
          <a:p>
            <a:pPr lvl="1"/>
            <a:r>
              <a:rPr lang="id-ID" dirty="0"/>
              <a:t>Suhu</a:t>
            </a:r>
          </a:p>
          <a:p>
            <a:pPr lvl="1"/>
            <a:r>
              <a:rPr lang="id-ID" dirty="0"/>
              <a:t>Luas Permukaan </a:t>
            </a:r>
          </a:p>
          <a:p>
            <a:pPr lvl="1"/>
            <a:r>
              <a:rPr lang="id-ID" dirty="0"/>
              <a:t>Katalis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Konsentrasi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dirty="0"/>
              <a:t>Reaksi Mg dengan HCl </a:t>
            </a:r>
          </a:p>
          <a:p>
            <a:pPr>
              <a:buNone/>
            </a:pPr>
            <a:r>
              <a:rPr lang="id-ID" dirty="0"/>
              <a:t>	Mg  +   2HCl     </a:t>
            </a:r>
            <a:r>
              <a:rPr lang="id-ID" dirty="0">
                <a:sym typeface="Wingdings" pitchFamily="2" charset="2"/>
              </a:rPr>
              <a:t>   MgCl</a:t>
            </a:r>
            <a:r>
              <a:rPr lang="id-ID" baseline="-25000" dirty="0">
                <a:sym typeface="Wingdings" pitchFamily="2" charset="2"/>
              </a:rPr>
              <a:t>2</a:t>
            </a:r>
            <a:r>
              <a:rPr lang="id-ID" dirty="0">
                <a:sym typeface="Wingdings" pitchFamily="2" charset="2"/>
              </a:rPr>
              <a:t>  +  H</a:t>
            </a:r>
            <a:r>
              <a:rPr lang="id-ID" baseline="-25000" dirty="0">
                <a:sym typeface="Wingdings" pitchFamily="2" charset="2"/>
              </a:rPr>
              <a:t>2 </a:t>
            </a:r>
            <a:r>
              <a:rPr lang="id-ID" dirty="0"/>
              <a:t> </a:t>
            </a:r>
          </a:p>
          <a:p>
            <a:pPr>
              <a:buNone/>
            </a:pPr>
            <a:r>
              <a:rPr lang="id-ID" dirty="0"/>
              <a:t>Berdasarkan data percobaan : </a:t>
            </a:r>
          </a:p>
          <a:p>
            <a:r>
              <a:rPr lang="id-ID" dirty="0"/>
              <a:t>Laju reaksi dengan menggunakan HCl 1 M lebih lambat daripada dengan menggunakan HCl 2 M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0" y="0"/>
            <a:ext cx="9144000" cy="260350"/>
          </a:xfrm>
          <a:prstGeom prst="flowChartAlternateProcess">
            <a:avLst/>
          </a:prstGeom>
          <a:gradFill rotWithShape="1">
            <a:gsLst>
              <a:gs pos="0">
                <a:srgbClr val="382CD0">
                  <a:gamma/>
                  <a:shade val="22353"/>
                  <a:invGamma/>
                </a:srgbClr>
              </a:gs>
              <a:gs pos="50000">
                <a:srgbClr val="382CD0">
                  <a:alpha val="25000"/>
                </a:srgbClr>
              </a:gs>
              <a:gs pos="100000">
                <a:srgbClr val="382CD0">
                  <a:gamma/>
                  <a:shade val="22353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3" y="288925"/>
            <a:ext cx="7975227" cy="763811"/>
          </a:xfrm>
        </p:spPr>
        <p:txBody>
          <a:bodyPr/>
          <a:lstStyle/>
          <a:p>
            <a:pPr algn="ctr" eaLnBrk="1" hangingPunct="1"/>
            <a:r>
              <a:rPr lang="id-ID" sz="3600" dirty="0"/>
              <a:t>Konsentrasi</a:t>
            </a:r>
            <a:r>
              <a:rPr lang="id-ID" sz="2700" dirty="0"/>
              <a:t> </a:t>
            </a:r>
            <a:endParaRPr lang="en-GB" sz="27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539552" y="980728"/>
            <a:ext cx="794226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buFont typeface="Wingdings" pitchFamily="2" charset="2"/>
              <a:buNone/>
            </a:pPr>
            <a:r>
              <a:rPr lang="id-ID" sz="2000" b="1" dirty="0">
                <a:solidFill>
                  <a:srgbClr val="FF0000"/>
                </a:solidFill>
                <a:cs typeface="Arial" charset="0"/>
              </a:rPr>
              <a:t>Kenapa konsentrasi dapat mempengaruhi laju suatu reaksi ?? </a:t>
            </a:r>
          </a:p>
          <a:p>
            <a:pPr eaLnBrk="0" hangingPunct="0">
              <a:spcBef>
                <a:spcPct val="0"/>
              </a:spcBef>
              <a:buFont typeface="Wingdings" pitchFamily="2" charset="2"/>
              <a:buNone/>
            </a:pPr>
            <a:endParaRPr lang="id-ID" sz="2000" b="1" dirty="0">
              <a:solidFill>
                <a:srgbClr val="FF0000"/>
              </a:solidFill>
              <a:cs typeface="Arial" charset="0"/>
            </a:endParaRPr>
          </a:p>
          <a:p>
            <a:pPr eaLnBrk="0" hangingPunct="0">
              <a:spcBef>
                <a:spcPct val="0"/>
              </a:spcBef>
              <a:buFont typeface="Wingdings" pitchFamily="2" charset="2"/>
              <a:buNone/>
            </a:pPr>
            <a:r>
              <a:rPr lang="id-ID" sz="2000" b="1" dirty="0">
                <a:solidFill>
                  <a:srgbClr val="FF0000"/>
                </a:solidFill>
                <a:cs typeface="Arial" charset="0"/>
              </a:rPr>
              <a:t>Hal ini terjadi akibat dari : </a:t>
            </a:r>
          </a:p>
          <a:p>
            <a:pPr eaLnBrk="0" hangingPunct="0">
              <a:spcBef>
                <a:spcPct val="0"/>
              </a:spcBef>
              <a:buFont typeface="Wingdings" pitchFamily="2" charset="2"/>
              <a:buNone/>
            </a:pPr>
            <a:endParaRPr lang="id-ID" sz="2000" b="1" dirty="0">
              <a:solidFill>
                <a:srgbClr val="FF0000"/>
              </a:solidFill>
              <a:cs typeface="Arial" charset="0"/>
            </a:endParaRPr>
          </a:p>
          <a:p>
            <a:pPr eaLnBrk="0" hangingPunct="0">
              <a:spcBef>
                <a:spcPct val="0"/>
              </a:spcBef>
              <a:buFont typeface="Wingdings" pitchFamily="2" charset="2"/>
              <a:buNone/>
            </a:pPr>
            <a:r>
              <a:rPr lang="id-ID" sz="2000" b="1" dirty="0">
                <a:solidFill>
                  <a:srgbClr val="FF0000"/>
                </a:solidFill>
                <a:cs typeface="Arial" charset="0"/>
              </a:rPr>
              <a:t>Konsentrasi  &gt;&gt;  jumlah zat reaktan &gt;&gt; tumbukan yang terjadi &gt;&gt; laju reaksi &gt;&gt; </a:t>
            </a:r>
          </a:p>
          <a:p>
            <a:pPr eaLnBrk="0" hangingPunct="0">
              <a:spcBef>
                <a:spcPct val="0"/>
              </a:spcBef>
              <a:buFont typeface="Wingdings" pitchFamily="2" charset="2"/>
              <a:buNone/>
            </a:pPr>
            <a:endParaRPr lang="id-ID" sz="2000" b="1" dirty="0">
              <a:solidFill>
                <a:srgbClr val="FF0000"/>
              </a:solidFill>
              <a:cs typeface="Arial" charset="0"/>
            </a:endParaRPr>
          </a:p>
          <a:p>
            <a:pPr eaLnBrk="0" hangingPunct="0">
              <a:spcBef>
                <a:spcPct val="0"/>
              </a:spcBef>
              <a:buFont typeface="Wingdings" pitchFamily="2" charset="2"/>
              <a:buNone/>
            </a:pPr>
            <a:r>
              <a:rPr lang="id-ID" sz="2000" b="1" dirty="0">
                <a:solidFill>
                  <a:srgbClr val="FF0000"/>
                </a:solidFill>
                <a:cs typeface="Arial" charset="0"/>
              </a:rPr>
              <a:t>Analogi :  Padatnya jalan raya dengan kendaraan  </a:t>
            </a:r>
            <a:endParaRPr lang="en-US" sz="2000" b="1" dirty="0">
              <a:solidFill>
                <a:srgbClr val="FF0000"/>
              </a:solidFill>
              <a:cs typeface="Arial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580065" y="3487739"/>
            <a:ext cx="1998663" cy="2368550"/>
            <a:chOff x="3515" y="2487"/>
            <a:chExt cx="1259" cy="1492"/>
          </a:xfrm>
        </p:grpSpPr>
        <p:pic>
          <p:nvPicPr>
            <p:cNvPr id="30" name="Picture 7" descr="high concentratio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20" y="2487"/>
              <a:ext cx="1248" cy="124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pic>
        <p:sp>
          <p:nvSpPr>
            <p:cNvPr id="31" name="Text Box 8"/>
            <p:cNvSpPr txBox="1">
              <a:spLocks noChangeArrowheads="1"/>
            </p:cNvSpPr>
            <p:nvPr/>
          </p:nvSpPr>
          <p:spPr bwMode="auto">
            <a:xfrm>
              <a:off x="3515" y="3746"/>
              <a:ext cx="1259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id-ID" b="1" dirty="0">
                  <a:solidFill>
                    <a:srgbClr val="FF6600"/>
                  </a:solidFill>
                </a:rPr>
                <a:t>Konsentrasi tinggi</a:t>
              </a:r>
              <a:endParaRPr lang="en-GB" b="1" dirty="0">
                <a:solidFill>
                  <a:srgbClr val="FF6600"/>
                </a:solidFill>
              </a:endParaRP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431925" y="3486151"/>
            <a:ext cx="2136776" cy="2370138"/>
            <a:chOff x="902" y="2486"/>
            <a:chExt cx="1346" cy="1493"/>
          </a:xfrm>
        </p:grpSpPr>
        <p:pic>
          <p:nvPicPr>
            <p:cNvPr id="33" name="Picture 6" descr="low concentratio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50" y="2486"/>
              <a:ext cx="1248" cy="124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pic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902" y="3746"/>
              <a:ext cx="1346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id-ID" b="1" dirty="0">
                  <a:solidFill>
                    <a:srgbClr val="FF6600"/>
                  </a:solidFill>
                </a:rPr>
                <a:t>Konsentrasi rendah</a:t>
              </a:r>
              <a:endParaRPr lang="en-GB" b="1" dirty="0">
                <a:solidFill>
                  <a:srgbClr val="FF6600"/>
                </a:solidFill>
              </a:endParaRPr>
            </a:p>
          </p:txBody>
        </p:sp>
      </p:grpSp>
      <p:sp>
        <p:nvSpPr>
          <p:cNvPr id="35" name="AutoShape 12"/>
          <p:cNvSpPr>
            <a:spLocks noChangeArrowheads="1"/>
          </p:cNvSpPr>
          <p:nvPr/>
        </p:nvSpPr>
        <p:spPr bwMode="auto">
          <a:xfrm>
            <a:off x="3962400" y="4495800"/>
            <a:ext cx="1219200" cy="330200"/>
          </a:xfrm>
          <a:prstGeom prst="rightArrow">
            <a:avLst>
              <a:gd name="adj1" fmla="val 50000"/>
              <a:gd name="adj2" fmla="val 92308"/>
            </a:avLst>
          </a:prstGeom>
          <a:solidFill>
            <a:srgbClr val="FF6600"/>
          </a:solidFill>
          <a:ln w="25400">
            <a:noFill/>
            <a:miter lim="800000"/>
            <a:headEnd/>
            <a:tailEnd/>
          </a:ln>
          <a:effectLst>
            <a:outerShdw dist="40161" dir="4293903" algn="ctr" rotWithShape="0">
              <a:srgbClr val="5F5F5F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7" name="Text Box 43"/>
          <p:cNvSpPr txBox="1">
            <a:spLocks noChangeArrowheads="1"/>
          </p:cNvSpPr>
          <p:nvPr/>
        </p:nvSpPr>
        <p:spPr bwMode="auto">
          <a:xfrm>
            <a:off x="-76200" y="6019800"/>
            <a:ext cx="1545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odoni MT Black" pitchFamily="18" charset="0"/>
              </a:rPr>
              <a:t>Material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mph" presetSubtype="2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5" grpId="0" animBg="1"/>
      <p:bldP spid="37" grpId="0"/>
      <p:bldP spid="37" grpI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Suhu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dirty="0"/>
              <a:t>Reaksi Na</a:t>
            </a:r>
            <a:r>
              <a:rPr lang="id-ID" baseline="-25000" dirty="0"/>
              <a:t>2</a:t>
            </a:r>
            <a:r>
              <a:rPr lang="id-ID" dirty="0"/>
              <a:t>S</a:t>
            </a:r>
            <a:r>
              <a:rPr lang="id-ID" baseline="-25000" dirty="0"/>
              <a:t>2</a:t>
            </a:r>
            <a:r>
              <a:rPr lang="id-ID" dirty="0"/>
              <a:t>O</a:t>
            </a:r>
            <a:r>
              <a:rPr lang="id-ID" baseline="-25000" dirty="0"/>
              <a:t>3 </a:t>
            </a:r>
            <a:r>
              <a:rPr lang="id-ID" dirty="0"/>
              <a:t> dengan HCl </a:t>
            </a:r>
          </a:p>
          <a:p>
            <a:pPr marL="342231" lvl="1" indent="-342231">
              <a:buNone/>
            </a:pPr>
            <a:r>
              <a:rPr lang="id-ID" dirty="0"/>
              <a:t>	Na</a:t>
            </a:r>
            <a:r>
              <a:rPr lang="id-ID" baseline="-25000" dirty="0"/>
              <a:t>2</a:t>
            </a:r>
            <a:r>
              <a:rPr lang="id-ID" dirty="0"/>
              <a:t>S</a:t>
            </a:r>
            <a:r>
              <a:rPr lang="id-ID" baseline="-25000" dirty="0"/>
              <a:t>2</a:t>
            </a:r>
            <a:r>
              <a:rPr lang="id-ID" dirty="0"/>
              <a:t>O</a:t>
            </a:r>
            <a:r>
              <a:rPr lang="id-ID" baseline="-25000" dirty="0"/>
              <a:t>3</a:t>
            </a:r>
            <a:r>
              <a:rPr lang="id-ID" dirty="0"/>
              <a:t>  +  2HCl  </a:t>
            </a:r>
            <a:r>
              <a:rPr lang="id-ID" dirty="0">
                <a:sym typeface="Wingdings" pitchFamily="2" charset="2"/>
              </a:rPr>
              <a:t>  2NaCl</a:t>
            </a:r>
            <a:r>
              <a:rPr lang="id-ID" baseline="-25000" dirty="0">
                <a:sym typeface="Wingdings" pitchFamily="2" charset="2"/>
              </a:rPr>
              <a:t> </a:t>
            </a:r>
            <a:r>
              <a:rPr lang="id-ID" dirty="0">
                <a:sym typeface="Wingdings" pitchFamily="2" charset="2"/>
              </a:rPr>
              <a:t>  + H</a:t>
            </a:r>
            <a:r>
              <a:rPr lang="id-ID" baseline="-25000" dirty="0">
                <a:sym typeface="Wingdings" pitchFamily="2" charset="2"/>
              </a:rPr>
              <a:t>2</a:t>
            </a:r>
            <a:r>
              <a:rPr lang="id-ID" dirty="0">
                <a:sym typeface="Wingdings" pitchFamily="2" charset="2"/>
              </a:rPr>
              <a:t>O  + SO</a:t>
            </a:r>
            <a:r>
              <a:rPr lang="id-ID" baseline="-25000" dirty="0">
                <a:sym typeface="Wingdings" pitchFamily="2" charset="2"/>
              </a:rPr>
              <a:t>2 </a:t>
            </a:r>
            <a:r>
              <a:rPr lang="id-ID" dirty="0">
                <a:sym typeface="Wingdings" pitchFamily="2" charset="2"/>
              </a:rPr>
              <a:t>+ S</a:t>
            </a:r>
            <a:r>
              <a:rPr lang="id-ID" baseline="-25000" dirty="0">
                <a:sym typeface="Wingdings" pitchFamily="2" charset="2"/>
              </a:rPr>
              <a:t> </a:t>
            </a:r>
            <a:r>
              <a:rPr lang="id-ID" dirty="0">
                <a:sym typeface="Wingdings" pitchFamily="2" charset="2"/>
              </a:rPr>
              <a:t> </a:t>
            </a:r>
          </a:p>
          <a:p>
            <a:pPr>
              <a:buNone/>
            </a:pPr>
            <a:r>
              <a:rPr lang="id-ID" dirty="0"/>
              <a:t>Berdasarkan data percobaan : </a:t>
            </a:r>
          </a:p>
          <a:p>
            <a:pPr>
              <a:buNone/>
            </a:pPr>
            <a:r>
              <a:rPr lang="id-ID" dirty="0"/>
              <a:t>-  Laju reaksi pada suhu 35 °C lebih lambat daripada laju reaksi pada suhu 45 °C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0" y="0"/>
            <a:ext cx="9144000" cy="260350"/>
          </a:xfrm>
          <a:prstGeom prst="flowChartAlternateProcess">
            <a:avLst/>
          </a:prstGeom>
          <a:gradFill rotWithShape="1">
            <a:gsLst>
              <a:gs pos="0">
                <a:srgbClr val="382CD0">
                  <a:gamma/>
                  <a:shade val="22353"/>
                  <a:invGamma/>
                </a:srgbClr>
              </a:gs>
              <a:gs pos="50000">
                <a:srgbClr val="382CD0">
                  <a:alpha val="25000"/>
                </a:srgbClr>
              </a:gs>
              <a:gs pos="100000">
                <a:srgbClr val="382CD0">
                  <a:gamma/>
                  <a:shade val="22353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3" y="288925"/>
            <a:ext cx="7975227" cy="763811"/>
          </a:xfrm>
        </p:spPr>
        <p:txBody>
          <a:bodyPr/>
          <a:lstStyle/>
          <a:p>
            <a:pPr algn="ctr" eaLnBrk="1" hangingPunct="1"/>
            <a:r>
              <a:rPr lang="id-ID" sz="3600" dirty="0"/>
              <a:t>Suhu</a:t>
            </a:r>
            <a:r>
              <a:rPr lang="id-ID" sz="2700" dirty="0"/>
              <a:t> </a:t>
            </a:r>
            <a:endParaRPr lang="en-GB" sz="27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535879" y="1052736"/>
            <a:ext cx="794226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buFont typeface="Wingdings" pitchFamily="2" charset="2"/>
              <a:buNone/>
            </a:pPr>
            <a:r>
              <a:rPr lang="id-ID" sz="2000" b="1" dirty="0">
                <a:solidFill>
                  <a:srgbClr val="FF0000"/>
                </a:solidFill>
                <a:cs typeface="Arial" charset="0"/>
              </a:rPr>
              <a:t>Kenapa suhu dapat mempengaruhi laju suatu reaksi ?? </a:t>
            </a:r>
          </a:p>
          <a:p>
            <a:pPr eaLnBrk="0" hangingPunct="0">
              <a:spcBef>
                <a:spcPct val="0"/>
              </a:spcBef>
              <a:buFont typeface="Wingdings" pitchFamily="2" charset="2"/>
              <a:buNone/>
            </a:pPr>
            <a:endParaRPr lang="id-ID" sz="2000" b="1" dirty="0">
              <a:solidFill>
                <a:srgbClr val="FF0000"/>
              </a:solidFill>
              <a:cs typeface="Arial" charset="0"/>
            </a:endParaRPr>
          </a:p>
          <a:p>
            <a:pPr eaLnBrk="0" hangingPunct="0">
              <a:spcBef>
                <a:spcPct val="0"/>
              </a:spcBef>
              <a:buFont typeface="Wingdings" pitchFamily="2" charset="2"/>
              <a:buNone/>
            </a:pPr>
            <a:r>
              <a:rPr lang="id-ID" sz="2000" b="1" dirty="0">
                <a:solidFill>
                  <a:srgbClr val="FF0000"/>
                </a:solidFill>
                <a:cs typeface="Arial" charset="0"/>
              </a:rPr>
              <a:t>Hal ini terjadi akibat dari : </a:t>
            </a:r>
          </a:p>
          <a:p>
            <a:pPr eaLnBrk="0" hangingPunct="0">
              <a:spcBef>
                <a:spcPct val="0"/>
              </a:spcBef>
              <a:buFont typeface="Wingdings" pitchFamily="2" charset="2"/>
              <a:buNone/>
            </a:pPr>
            <a:endParaRPr lang="id-ID" sz="2000" b="1" dirty="0">
              <a:solidFill>
                <a:srgbClr val="FF0000"/>
              </a:solidFill>
              <a:cs typeface="Arial" charset="0"/>
            </a:endParaRPr>
          </a:p>
          <a:p>
            <a:pPr eaLnBrk="0" hangingPunct="0">
              <a:spcBef>
                <a:spcPct val="0"/>
              </a:spcBef>
              <a:buFont typeface="Wingdings" pitchFamily="2" charset="2"/>
              <a:buNone/>
            </a:pPr>
            <a:r>
              <a:rPr lang="id-ID" sz="2000" b="1" dirty="0">
                <a:solidFill>
                  <a:srgbClr val="FF0000"/>
                </a:solidFill>
                <a:cs typeface="Arial" charset="0"/>
              </a:rPr>
              <a:t>Suhu &gt;&gt;  gerakan zat reaktan &gt;&gt; energi kinetik zat &gt;&gt; tumbukan yang terjadi &gt;&gt; laju reaksi &gt;&gt; </a:t>
            </a:r>
          </a:p>
          <a:p>
            <a:pPr eaLnBrk="0" hangingPunct="0">
              <a:spcBef>
                <a:spcPct val="0"/>
              </a:spcBef>
              <a:buFont typeface="Wingdings" pitchFamily="2" charset="2"/>
              <a:buNone/>
            </a:pPr>
            <a:endParaRPr lang="id-ID" sz="2000" b="1" dirty="0">
              <a:solidFill>
                <a:srgbClr val="FF0000"/>
              </a:solidFill>
              <a:cs typeface="Arial" charset="0"/>
            </a:endParaRPr>
          </a:p>
          <a:p>
            <a:pPr eaLnBrk="0" hangingPunct="0">
              <a:spcBef>
                <a:spcPct val="0"/>
              </a:spcBef>
              <a:buFont typeface="Wingdings" pitchFamily="2" charset="2"/>
              <a:buNone/>
            </a:pPr>
            <a:r>
              <a:rPr lang="id-ID" sz="2000" b="1" dirty="0">
                <a:solidFill>
                  <a:srgbClr val="FF0000"/>
                </a:solidFill>
                <a:cs typeface="Arial" charset="0"/>
              </a:rPr>
              <a:t>Analogi :  Melarutkan gula di dalam air panas </a:t>
            </a:r>
            <a:endParaRPr lang="en-US" sz="2000" b="1" dirty="0">
              <a:solidFill>
                <a:srgbClr val="FF0000"/>
              </a:solidFill>
              <a:cs typeface="Arial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588001" y="3487739"/>
            <a:ext cx="1981200" cy="2368550"/>
            <a:chOff x="3520" y="2487"/>
            <a:chExt cx="1248" cy="1492"/>
          </a:xfrm>
        </p:grpSpPr>
        <p:pic>
          <p:nvPicPr>
            <p:cNvPr id="30" name="Picture 7" descr="high concentratio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20" y="2487"/>
              <a:ext cx="1248" cy="124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pic>
        <p:sp>
          <p:nvSpPr>
            <p:cNvPr id="31" name="Text Box 8"/>
            <p:cNvSpPr txBox="1">
              <a:spLocks noChangeArrowheads="1"/>
            </p:cNvSpPr>
            <p:nvPr/>
          </p:nvSpPr>
          <p:spPr bwMode="auto">
            <a:xfrm>
              <a:off x="3729" y="3746"/>
              <a:ext cx="831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id-ID" b="1" dirty="0">
                  <a:solidFill>
                    <a:srgbClr val="FF6600"/>
                  </a:solidFill>
                </a:rPr>
                <a:t>Suhu tinggi</a:t>
              </a:r>
              <a:endParaRPr lang="en-GB" b="1" dirty="0">
                <a:solidFill>
                  <a:srgbClr val="FF6600"/>
                </a:solidFill>
              </a:endParaRP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508125" y="3486151"/>
            <a:ext cx="1981200" cy="2370138"/>
            <a:chOff x="950" y="2486"/>
            <a:chExt cx="1248" cy="1493"/>
          </a:xfrm>
        </p:grpSpPr>
        <p:pic>
          <p:nvPicPr>
            <p:cNvPr id="33" name="Picture 6" descr="low concentratio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50" y="2486"/>
              <a:ext cx="1248" cy="124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pic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1116" y="3746"/>
              <a:ext cx="91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id-ID" b="1" dirty="0">
                  <a:solidFill>
                    <a:srgbClr val="FF6600"/>
                  </a:solidFill>
                </a:rPr>
                <a:t>Suhu rendah</a:t>
              </a:r>
              <a:endParaRPr lang="en-GB" b="1" dirty="0">
                <a:solidFill>
                  <a:srgbClr val="FF6600"/>
                </a:solidFill>
              </a:endParaRPr>
            </a:p>
          </p:txBody>
        </p:sp>
      </p:grpSp>
      <p:sp>
        <p:nvSpPr>
          <p:cNvPr id="35" name="AutoShape 12"/>
          <p:cNvSpPr>
            <a:spLocks noChangeArrowheads="1"/>
          </p:cNvSpPr>
          <p:nvPr/>
        </p:nvSpPr>
        <p:spPr bwMode="auto">
          <a:xfrm>
            <a:off x="3962400" y="4495800"/>
            <a:ext cx="1219200" cy="330200"/>
          </a:xfrm>
          <a:prstGeom prst="rightArrow">
            <a:avLst>
              <a:gd name="adj1" fmla="val 50000"/>
              <a:gd name="adj2" fmla="val 92308"/>
            </a:avLst>
          </a:prstGeom>
          <a:solidFill>
            <a:srgbClr val="FF6600"/>
          </a:solidFill>
          <a:ln w="25400">
            <a:noFill/>
            <a:miter lim="800000"/>
            <a:headEnd/>
            <a:tailEnd/>
          </a:ln>
          <a:effectLst>
            <a:outerShdw dist="40161" dir="4293903" algn="ctr" rotWithShape="0">
              <a:srgbClr val="5F5F5F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7" name="Text Box 43"/>
          <p:cNvSpPr txBox="1">
            <a:spLocks noChangeArrowheads="1"/>
          </p:cNvSpPr>
          <p:nvPr/>
        </p:nvSpPr>
        <p:spPr bwMode="auto">
          <a:xfrm>
            <a:off x="-76200" y="6019800"/>
            <a:ext cx="1545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odoni MT Black" pitchFamily="18" charset="0"/>
              </a:rPr>
              <a:t>Material</a:t>
            </a:r>
          </a:p>
        </p:txBody>
      </p:sp>
      <p:pic>
        <p:nvPicPr>
          <p:cNvPr id="13" name="Picture 7" descr="high concentr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501008"/>
            <a:ext cx="1981200" cy="1981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mph" presetSubtype="2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5" grpId="0" animBg="1"/>
      <p:bldP spid="37" grpId="0"/>
      <p:bldP spid="37" grpId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Perhitungan Faktor Suhu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Setelah dipelajari pengaruh suhu terdapat suatu reaksi kimia menghasilkan data yang identik</a:t>
            </a:r>
          </a:p>
          <a:p>
            <a:r>
              <a:rPr lang="id-ID" dirty="0"/>
              <a:t>Pada umumnya : “ setiap kenaikan suhu 10 °C maka laju reaksi akan naik 2 kali lebih cepat dari semula”</a:t>
            </a:r>
          </a:p>
          <a:p>
            <a:pPr>
              <a:buNone/>
            </a:pPr>
            <a:r>
              <a:rPr lang="id-ID" dirty="0"/>
              <a:t>	Rumus :  Vt / Vo  =   (2)</a:t>
            </a:r>
            <a:r>
              <a:rPr lang="id-ID" baseline="30000" dirty="0"/>
              <a:t> n</a:t>
            </a:r>
            <a:r>
              <a:rPr lang="id-ID" dirty="0"/>
              <a:t>   </a:t>
            </a:r>
          </a:p>
          <a:p>
            <a:pPr>
              <a:buNone/>
            </a:pPr>
            <a:r>
              <a:rPr lang="id-ID" dirty="0"/>
              <a:t>	dimana  n = </a:t>
            </a:r>
            <a:r>
              <a:rPr lang="el-GR" dirty="0"/>
              <a:t>Δ</a:t>
            </a:r>
            <a:r>
              <a:rPr lang="id-ID" dirty="0"/>
              <a:t>T / T </a:t>
            </a:r>
          </a:p>
          <a:p>
            <a:pPr>
              <a:buNone/>
            </a:pPr>
            <a:r>
              <a:rPr lang="id-ID" dirty="0"/>
              <a:t>                 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0" y="0"/>
            <a:ext cx="9144000" cy="260350"/>
          </a:xfrm>
          <a:prstGeom prst="flowChartAlternateProcess">
            <a:avLst/>
          </a:prstGeom>
          <a:gradFill rotWithShape="1">
            <a:gsLst>
              <a:gs pos="0">
                <a:srgbClr val="382CD0">
                  <a:gamma/>
                  <a:shade val="22353"/>
                  <a:invGamma/>
                </a:srgbClr>
              </a:gs>
              <a:gs pos="50000">
                <a:srgbClr val="382CD0">
                  <a:alpha val="25000"/>
                </a:srgbClr>
              </a:gs>
              <a:gs pos="100000">
                <a:srgbClr val="382CD0">
                  <a:gamma/>
                  <a:shade val="22353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907475" y="4066310"/>
            <a:ext cx="6172200" cy="1752600"/>
            <a:chOff x="1295400" y="3581400"/>
            <a:chExt cx="6172200" cy="1752600"/>
          </a:xfrm>
        </p:grpSpPr>
        <p:sp>
          <p:nvSpPr>
            <p:cNvPr id="92" name="Rounded Rectangle 91"/>
            <p:cNvSpPr/>
            <p:nvPr/>
          </p:nvSpPr>
          <p:spPr bwMode="auto">
            <a:xfrm>
              <a:off x="1295400" y="3581400"/>
              <a:ext cx="6172200" cy="1752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aphicFrame>
          <p:nvGraphicFramePr>
            <p:cNvPr id="90" name="Object 18"/>
            <p:cNvGraphicFramePr>
              <a:graphicFrameLocks noChangeAspect="1"/>
            </p:cNvGraphicFramePr>
            <p:nvPr/>
          </p:nvGraphicFramePr>
          <p:xfrm>
            <a:off x="1835150" y="3976688"/>
            <a:ext cx="1184275" cy="965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60" name="Equation" r:id="rId3" imgW="482391" imgH="393529" progId="Equation.3">
                    <p:embed/>
                  </p:oleObj>
                </mc:Choice>
                <mc:Fallback>
                  <p:oleObj name="Equation" r:id="rId3" imgW="482391" imgH="393529" progId="Equation.3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5150" y="3976688"/>
                          <a:ext cx="1184275" cy="965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" name="Object 20"/>
            <p:cNvGraphicFramePr>
              <a:graphicFrameLocks noChangeAspect="1"/>
            </p:cNvGraphicFramePr>
            <p:nvPr/>
          </p:nvGraphicFramePr>
          <p:xfrm>
            <a:off x="4425950" y="3976688"/>
            <a:ext cx="2432050" cy="954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61" name="Equation" r:id="rId5" imgW="1002865" imgH="393529" progId="Equation.3">
                    <p:embed/>
                  </p:oleObj>
                </mc:Choice>
                <mc:Fallback>
                  <p:oleObj name="Equation" r:id="rId5" imgW="1002865" imgH="393529" progId="Equation.3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5950" y="3976688"/>
                          <a:ext cx="2432050" cy="9540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4" name="Rectangle 93"/>
          <p:cNvSpPr/>
          <p:nvPr/>
        </p:nvSpPr>
        <p:spPr>
          <a:xfrm>
            <a:off x="1364623" y="457200"/>
            <a:ext cx="31277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Molarit</a:t>
            </a:r>
            <a:r>
              <a:rPr lang="id-ID" sz="5400" b="1" cap="none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as</a:t>
            </a:r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96" name="Rectangle 3"/>
          <p:cNvSpPr txBox="1">
            <a:spLocks noChangeArrowheads="1"/>
          </p:cNvSpPr>
          <p:nvPr/>
        </p:nvSpPr>
        <p:spPr bwMode="auto">
          <a:xfrm>
            <a:off x="304800" y="990600"/>
            <a:ext cx="8458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342231" marR="0" lvl="0" indent="-342231" algn="ctr" defTabSz="915001" rtl="0" eaLnBrk="1" fontAlgn="base" latinLnBrk="0" hangingPunct="1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231" marR="0" lvl="0" indent="-342231" algn="l" defTabSz="91500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d-ID" sz="3000" b="1" kern="0" dirty="0"/>
              <a:t>    Konsentrasi dari perbandingan 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342231" marR="0" lvl="0" indent="-342231" algn="l" defTabSz="91500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mol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d-ID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dari</a:t>
            </a:r>
            <a:r>
              <a:rPr kumimoji="0" lang="id-ID" sz="30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zat terlarut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id-ID" sz="3000" b="1" kern="0" dirty="0"/>
              <a:t>dalam 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L </a:t>
            </a:r>
            <a:r>
              <a:rPr lang="id-ID" sz="3000" b="1" kern="0" dirty="0"/>
              <a:t>larutan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231" marR="0" lvl="0" indent="-342231" algn="l" defTabSz="91500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-</a:t>
            </a:r>
            <a:r>
              <a:rPr kumimoji="0" lang="id-ID" sz="30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Untuk larutan encer : 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231" marR="0" lvl="0" indent="-342231" algn="l" defTabSz="91500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Molarit</a:t>
            </a:r>
            <a:r>
              <a:rPr kumimoji="0" lang="id-ID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(M</a:t>
            </a:r>
            <a:r>
              <a:rPr kumimoji="0" lang="en-US" sz="30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=    </a:t>
            </a:r>
            <a:r>
              <a:rPr kumimoji="0" lang="en-US" sz="3000" b="1" i="0" u="sng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mol</a:t>
            </a:r>
            <a:r>
              <a:rPr kumimoji="0" lang="id-ID" sz="3000" b="1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terlarut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231" marR="0" lvl="0" indent="-342231" algn="l" defTabSz="91500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	                    1 liter </a:t>
            </a:r>
            <a:r>
              <a:rPr lang="id-ID" sz="3000" b="1" kern="0" dirty="0"/>
              <a:t>larutan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342231" marR="0" lvl="0" indent="-342231" algn="l" defTabSz="91500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231" marR="0" lvl="0" indent="-342231" algn="l" defTabSz="91500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Contoh Soal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268760"/>
            <a:ext cx="7771113" cy="4571522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fi-FI" sz="2000" dirty="0"/>
              <a:t>Suatu reaksi berubah kecepatannya menjadi dua kali lipat untuk setiap kenaikan 1</a:t>
            </a:r>
            <a:r>
              <a:rPr lang="id-ID" sz="2000" dirty="0"/>
              <a:t>0</a:t>
            </a:r>
            <a:r>
              <a:rPr lang="fi-FI" sz="2000" baseline="30000" dirty="0"/>
              <a:t>0</a:t>
            </a:r>
            <a:r>
              <a:rPr lang="fi-FI" sz="2000" dirty="0"/>
              <a:t>C. Jika pada suhu 25</a:t>
            </a:r>
            <a:r>
              <a:rPr lang="fi-FI" sz="2000" baseline="30000" dirty="0"/>
              <a:t>0</a:t>
            </a:r>
            <a:r>
              <a:rPr lang="fi-FI" sz="2000" dirty="0"/>
              <a:t>C reaksinya berlangsung </a:t>
            </a:r>
            <a:r>
              <a:rPr lang="id-ID" sz="2000" dirty="0"/>
              <a:t>dengan laju 0,2 M/s</a:t>
            </a:r>
            <a:r>
              <a:rPr lang="fi-FI" sz="2000" dirty="0"/>
              <a:t>. Harga laju reaksinya pada suhu </a:t>
            </a:r>
            <a:r>
              <a:rPr lang="id-ID" sz="2000" dirty="0"/>
              <a:t>85</a:t>
            </a:r>
            <a:r>
              <a:rPr lang="fi-FI" sz="2000" baseline="30000" dirty="0"/>
              <a:t>0</a:t>
            </a:r>
            <a:r>
              <a:rPr lang="fi-FI" sz="2000" dirty="0"/>
              <a:t>C adalah......</a:t>
            </a:r>
            <a:endParaRPr lang="id-ID" sz="2000" dirty="0"/>
          </a:p>
          <a:p>
            <a:pPr lvl="0">
              <a:spcBef>
                <a:spcPts val="0"/>
              </a:spcBef>
            </a:pPr>
            <a:endParaRPr lang="id-ID" sz="2000" dirty="0"/>
          </a:p>
          <a:p>
            <a:pPr lvl="0">
              <a:spcBef>
                <a:spcPts val="0"/>
              </a:spcBef>
            </a:pPr>
            <a:r>
              <a:rPr lang="fi-FI" sz="2000" dirty="0"/>
              <a:t>Suatu reaksi berubah kecepatannya menjadi dua kali lipat untuk setiap kenaikan 15</a:t>
            </a:r>
            <a:r>
              <a:rPr lang="fi-FI" sz="2000" baseline="30000" dirty="0"/>
              <a:t>0</a:t>
            </a:r>
            <a:r>
              <a:rPr lang="fi-FI" sz="2000" dirty="0"/>
              <a:t>C. Jika pada suhu 25</a:t>
            </a:r>
            <a:r>
              <a:rPr lang="fi-FI" sz="2000" baseline="30000" dirty="0"/>
              <a:t>0</a:t>
            </a:r>
            <a:r>
              <a:rPr lang="fi-FI" sz="2000" dirty="0"/>
              <a:t>C reaksinya berlangsung </a:t>
            </a:r>
            <a:r>
              <a:rPr lang="id-ID" sz="2000" dirty="0"/>
              <a:t>dengan laju 8 M/s</a:t>
            </a:r>
            <a:r>
              <a:rPr lang="fi-FI" sz="2000" dirty="0"/>
              <a:t>. Harga laju reaksinya pada suhu </a:t>
            </a:r>
            <a:r>
              <a:rPr lang="id-ID" sz="2000" dirty="0"/>
              <a:t>55</a:t>
            </a:r>
            <a:r>
              <a:rPr lang="fi-FI" sz="2000" baseline="30000" dirty="0"/>
              <a:t>0</a:t>
            </a:r>
            <a:r>
              <a:rPr lang="fi-FI" sz="2000" dirty="0"/>
              <a:t>C adalah......</a:t>
            </a:r>
            <a:endParaRPr lang="id-ID" sz="2000" dirty="0"/>
          </a:p>
          <a:p>
            <a:pPr lvl="0">
              <a:spcBef>
                <a:spcPts val="0"/>
              </a:spcBef>
            </a:pPr>
            <a:endParaRPr lang="id-ID" sz="2000" dirty="0"/>
          </a:p>
          <a:p>
            <a:pPr>
              <a:spcBef>
                <a:spcPts val="0"/>
              </a:spcBef>
            </a:pPr>
            <a:r>
              <a:rPr lang="fi-FI" sz="2000" dirty="0"/>
              <a:t>Suatu reaksi berubah kecepatannya menjadi dua kali lipat untuk setiap kenaikan 1</a:t>
            </a:r>
            <a:r>
              <a:rPr lang="id-ID" sz="2000" dirty="0"/>
              <a:t>0</a:t>
            </a:r>
            <a:r>
              <a:rPr lang="fi-FI" sz="2000" baseline="30000" dirty="0"/>
              <a:t>0</a:t>
            </a:r>
            <a:r>
              <a:rPr lang="fi-FI" sz="2000" dirty="0"/>
              <a:t>C. Jika pada suhu </a:t>
            </a:r>
            <a:r>
              <a:rPr lang="id-ID" sz="2000" dirty="0"/>
              <a:t>30</a:t>
            </a:r>
            <a:r>
              <a:rPr lang="fi-FI" sz="2000" baseline="30000" dirty="0"/>
              <a:t>0</a:t>
            </a:r>
            <a:r>
              <a:rPr lang="fi-FI" sz="2000" dirty="0"/>
              <a:t>C reaksinya berlangsung </a:t>
            </a:r>
            <a:r>
              <a:rPr lang="id-ID" sz="2000" dirty="0"/>
              <a:t>selama 40 detik</a:t>
            </a:r>
            <a:r>
              <a:rPr lang="fi-FI" sz="2000" dirty="0"/>
              <a:t>. </a:t>
            </a:r>
            <a:r>
              <a:rPr lang="id-ID" sz="2000" dirty="0"/>
              <a:t>Waktu yang diperlukan</a:t>
            </a:r>
            <a:r>
              <a:rPr lang="fi-FI" sz="2000" dirty="0"/>
              <a:t> pada suhu </a:t>
            </a:r>
            <a:r>
              <a:rPr lang="id-ID" sz="2000" dirty="0"/>
              <a:t>70</a:t>
            </a:r>
            <a:r>
              <a:rPr lang="fi-FI" sz="2000" baseline="30000" dirty="0"/>
              <a:t>0</a:t>
            </a:r>
            <a:r>
              <a:rPr lang="fi-FI" sz="2000" dirty="0"/>
              <a:t>C adalah......</a:t>
            </a:r>
            <a:endParaRPr lang="id-ID" sz="2000" dirty="0"/>
          </a:p>
          <a:p>
            <a:pPr>
              <a:spcBef>
                <a:spcPts val="0"/>
              </a:spcBef>
            </a:pPr>
            <a:endParaRPr lang="id-ID" sz="2000" dirty="0"/>
          </a:p>
          <a:p>
            <a:pPr lvl="0">
              <a:spcBef>
                <a:spcPts val="0"/>
              </a:spcBef>
            </a:pPr>
            <a:r>
              <a:rPr lang="fi-FI" sz="2000" dirty="0"/>
              <a:t>Suatu reaksi berubah kecepatannya menjadi dua kali lipat untuk setiap kenaikan 15</a:t>
            </a:r>
            <a:r>
              <a:rPr lang="fi-FI" sz="2000" baseline="30000" dirty="0"/>
              <a:t>0</a:t>
            </a:r>
            <a:r>
              <a:rPr lang="fi-FI" sz="2000" dirty="0"/>
              <a:t>C. Jika pada suhu </a:t>
            </a:r>
            <a:r>
              <a:rPr lang="id-ID" sz="2000" dirty="0"/>
              <a:t>70</a:t>
            </a:r>
            <a:r>
              <a:rPr lang="fi-FI" sz="2000" baseline="30000" dirty="0"/>
              <a:t>0</a:t>
            </a:r>
            <a:r>
              <a:rPr lang="fi-FI" sz="2000" dirty="0"/>
              <a:t>C reaksinya berlangsung</a:t>
            </a:r>
            <a:r>
              <a:rPr lang="id-ID" sz="2000" dirty="0"/>
              <a:t> selama 3,5 detik</a:t>
            </a:r>
            <a:r>
              <a:rPr lang="fi-FI" sz="2000" dirty="0"/>
              <a:t>. </a:t>
            </a:r>
            <a:r>
              <a:rPr lang="id-ID" sz="2000" dirty="0"/>
              <a:t>Waktu</a:t>
            </a:r>
            <a:r>
              <a:rPr lang="fi-FI" sz="2000" dirty="0"/>
              <a:t>nya pada suhu </a:t>
            </a:r>
            <a:r>
              <a:rPr lang="id-ID" sz="2000" dirty="0"/>
              <a:t>10</a:t>
            </a:r>
            <a:r>
              <a:rPr lang="fi-FI" sz="2000" baseline="30000" dirty="0"/>
              <a:t>0</a:t>
            </a:r>
            <a:r>
              <a:rPr lang="fi-FI" sz="2000" dirty="0"/>
              <a:t>C adalah......</a:t>
            </a:r>
            <a:endParaRPr lang="id-ID" sz="2000" dirty="0"/>
          </a:p>
          <a:p>
            <a:endParaRPr lang="id-ID" sz="2000" dirty="0"/>
          </a:p>
          <a:p>
            <a:pPr lvl="0"/>
            <a:endParaRPr lang="id-ID" sz="2000" dirty="0"/>
          </a:p>
          <a:p>
            <a:endParaRPr lang="id-ID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Luas Permukaan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dirty="0"/>
              <a:t>Reaksi CaCO</a:t>
            </a:r>
            <a:r>
              <a:rPr lang="id-ID" baseline="-25000" dirty="0"/>
              <a:t>3 </a:t>
            </a:r>
            <a:r>
              <a:rPr lang="id-ID" dirty="0"/>
              <a:t> dengan HCl </a:t>
            </a:r>
          </a:p>
          <a:p>
            <a:pPr marL="342231" lvl="1" indent="-342231">
              <a:buNone/>
            </a:pPr>
            <a:r>
              <a:rPr lang="id-ID" dirty="0"/>
              <a:t>	CaCO</a:t>
            </a:r>
            <a:r>
              <a:rPr lang="id-ID" baseline="-25000" dirty="0"/>
              <a:t>3</a:t>
            </a:r>
            <a:r>
              <a:rPr lang="id-ID" dirty="0"/>
              <a:t>  +  HCl  </a:t>
            </a:r>
            <a:r>
              <a:rPr lang="id-ID" dirty="0">
                <a:sym typeface="Wingdings" pitchFamily="2" charset="2"/>
              </a:rPr>
              <a:t>  CaCl</a:t>
            </a:r>
            <a:r>
              <a:rPr lang="id-ID" baseline="-25000" dirty="0">
                <a:sym typeface="Wingdings" pitchFamily="2" charset="2"/>
              </a:rPr>
              <a:t>2 </a:t>
            </a:r>
            <a:r>
              <a:rPr lang="id-ID" dirty="0">
                <a:sym typeface="Wingdings" pitchFamily="2" charset="2"/>
              </a:rPr>
              <a:t>  + H</a:t>
            </a:r>
            <a:r>
              <a:rPr lang="id-ID" baseline="-25000" dirty="0">
                <a:sym typeface="Wingdings" pitchFamily="2" charset="2"/>
              </a:rPr>
              <a:t>2</a:t>
            </a:r>
            <a:r>
              <a:rPr lang="id-ID" dirty="0">
                <a:sym typeface="Wingdings" pitchFamily="2" charset="2"/>
              </a:rPr>
              <a:t>O  + CO</a:t>
            </a:r>
            <a:r>
              <a:rPr lang="id-ID" baseline="-25000" dirty="0">
                <a:sym typeface="Wingdings" pitchFamily="2" charset="2"/>
              </a:rPr>
              <a:t>2  </a:t>
            </a:r>
            <a:r>
              <a:rPr lang="id-ID" dirty="0">
                <a:sym typeface="Wingdings" pitchFamily="2" charset="2"/>
              </a:rPr>
              <a:t> </a:t>
            </a:r>
          </a:p>
          <a:p>
            <a:pPr>
              <a:buNone/>
            </a:pPr>
            <a:r>
              <a:rPr lang="id-ID" dirty="0"/>
              <a:t>Berdasarkan data percobaan : </a:t>
            </a:r>
          </a:p>
          <a:p>
            <a:pPr>
              <a:buNone/>
            </a:pPr>
            <a:r>
              <a:rPr lang="id-ID" dirty="0"/>
              <a:t>-  Laju reaksi dengan CaCO</a:t>
            </a:r>
            <a:r>
              <a:rPr lang="id-ID" baseline="-25000" dirty="0"/>
              <a:t>3</a:t>
            </a:r>
            <a:r>
              <a:rPr lang="id-ID" dirty="0"/>
              <a:t> serbuk lebih cepat daripada laju reaksi dengan CaCO</a:t>
            </a:r>
            <a:r>
              <a:rPr lang="id-ID" baseline="-25000" dirty="0"/>
              <a:t>3</a:t>
            </a:r>
            <a:r>
              <a:rPr lang="id-ID" dirty="0"/>
              <a:t> kepingan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0" y="0"/>
            <a:ext cx="9144000" cy="260350"/>
          </a:xfrm>
          <a:prstGeom prst="flowChartAlternateProcess">
            <a:avLst/>
          </a:prstGeom>
          <a:gradFill rotWithShape="1">
            <a:gsLst>
              <a:gs pos="0">
                <a:srgbClr val="382CD0">
                  <a:gamma/>
                  <a:shade val="22353"/>
                  <a:invGamma/>
                </a:srgbClr>
              </a:gs>
              <a:gs pos="50000">
                <a:srgbClr val="382CD0">
                  <a:alpha val="25000"/>
                </a:srgbClr>
              </a:gs>
              <a:gs pos="100000">
                <a:srgbClr val="382CD0">
                  <a:gamma/>
                  <a:shade val="22353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41325"/>
            <a:ext cx="8586787" cy="549275"/>
          </a:xfrm>
        </p:spPr>
        <p:txBody>
          <a:bodyPr/>
          <a:lstStyle/>
          <a:p>
            <a:pPr algn="ctr" eaLnBrk="1" hangingPunct="1"/>
            <a:r>
              <a:rPr lang="id-ID" dirty="0"/>
              <a:t>Luas Pemukaan </a:t>
            </a:r>
            <a:endParaRPr lang="en-GB" dirty="0"/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533400" y="1268760"/>
            <a:ext cx="792956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endParaRPr lang="id-ID" sz="20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eaLnBrk="0" hangingPunct="0"/>
            <a:endParaRPr lang="id-ID" sz="20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eaLnBrk="0" hangingPunct="0"/>
            <a:endParaRPr lang="en-GB" sz="20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AutoShape 10"/>
          <p:cNvSpPr>
            <a:spLocks noChangeArrowheads="1"/>
          </p:cNvSpPr>
          <p:nvPr/>
        </p:nvSpPr>
        <p:spPr bwMode="auto">
          <a:xfrm>
            <a:off x="2473325" y="4106912"/>
            <a:ext cx="1219200" cy="330200"/>
          </a:xfrm>
          <a:prstGeom prst="rightArrow">
            <a:avLst>
              <a:gd name="adj1" fmla="val 50000"/>
              <a:gd name="adj2" fmla="val 92308"/>
            </a:avLst>
          </a:prstGeom>
          <a:solidFill>
            <a:srgbClr val="FF6600"/>
          </a:solidFill>
          <a:ln w="25400">
            <a:noFill/>
            <a:miter lim="800000"/>
            <a:headEnd/>
            <a:tailEnd/>
          </a:ln>
          <a:effectLst>
            <a:outerShdw dist="40161" dir="4293903" algn="ctr" rotWithShape="0">
              <a:srgbClr val="5F5F5F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1" name="AutoShape 11"/>
          <p:cNvSpPr>
            <a:spLocks noChangeArrowheads="1"/>
          </p:cNvSpPr>
          <p:nvPr/>
        </p:nvSpPr>
        <p:spPr bwMode="auto">
          <a:xfrm>
            <a:off x="5318125" y="4034904"/>
            <a:ext cx="1219200" cy="330200"/>
          </a:xfrm>
          <a:prstGeom prst="rightArrow">
            <a:avLst>
              <a:gd name="adj1" fmla="val 50000"/>
              <a:gd name="adj2" fmla="val 92308"/>
            </a:avLst>
          </a:prstGeom>
          <a:solidFill>
            <a:srgbClr val="FF6600"/>
          </a:solidFill>
          <a:ln w="25400">
            <a:noFill/>
            <a:miter lim="800000"/>
            <a:headEnd/>
            <a:tailEnd/>
          </a:ln>
          <a:effectLst>
            <a:outerShdw dist="40161" dir="4293903" algn="ctr" rotWithShape="0">
              <a:srgbClr val="5F5F5F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2" name="Picture 25" descr="cube - tw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59200" y="3663801"/>
            <a:ext cx="1481138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855663" y="3705325"/>
            <a:ext cx="2390778" cy="1652588"/>
            <a:chOff x="539" y="1678"/>
            <a:chExt cx="1506" cy="1041"/>
          </a:xfrm>
        </p:grpSpPr>
        <p:sp>
          <p:nvSpPr>
            <p:cNvPr id="34" name="Text Box 13"/>
            <p:cNvSpPr txBox="1">
              <a:spLocks noChangeArrowheads="1"/>
            </p:cNvSpPr>
            <p:nvPr/>
          </p:nvSpPr>
          <p:spPr bwMode="auto">
            <a:xfrm>
              <a:off x="539" y="2486"/>
              <a:ext cx="1506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d-ID" b="1" dirty="0">
                  <a:solidFill>
                    <a:srgbClr val="FF6600"/>
                  </a:solidFill>
                </a:rPr>
                <a:t>Luas permukaan kecil</a:t>
              </a:r>
              <a:endParaRPr lang="en-GB" b="1" dirty="0">
                <a:solidFill>
                  <a:srgbClr val="FF6600"/>
                </a:solidFill>
              </a:endParaRPr>
            </a:p>
          </p:txBody>
        </p:sp>
        <p:pic>
          <p:nvPicPr>
            <p:cNvPr id="35" name="Picture 26" descr="cube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59" y="1678"/>
              <a:ext cx="850" cy="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359534" y="3645025"/>
            <a:ext cx="2466978" cy="1652588"/>
            <a:chOff x="4006" y="1678"/>
            <a:chExt cx="1554" cy="1041"/>
          </a:xfrm>
        </p:grpSpPr>
        <p:sp>
          <p:nvSpPr>
            <p:cNvPr id="37" name="Text Box 14"/>
            <p:cNvSpPr txBox="1">
              <a:spLocks noChangeArrowheads="1"/>
            </p:cNvSpPr>
            <p:nvPr/>
          </p:nvSpPr>
          <p:spPr bwMode="auto">
            <a:xfrm>
              <a:off x="4006" y="2486"/>
              <a:ext cx="1554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d-ID" b="1" dirty="0">
                  <a:solidFill>
                    <a:srgbClr val="FF6600"/>
                  </a:solidFill>
                </a:rPr>
                <a:t>Luas permukaan besar</a:t>
              </a:r>
              <a:endParaRPr lang="en-GB" b="1" dirty="0">
                <a:solidFill>
                  <a:srgbClr val="FF6600"/>
                </a:solidFill>
              </a:endParaRPr>
            </a:p>
          </p:txBody>
        </p:sp>
        <p:pic>
          <p:nvPicPr>
            <p:cNvPr id="38" name="Picture 27" descr="cube - four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60" y="1678"/>
              <a:ext cx="933" cy="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-76200" y="6019800"/>
            <a:ext cx="1545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odoni MT Black" pitchFamily="18" charset="0"/>
              </a:rPr>
              <a:t>Material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539552" y="980728"/>
            <a:ext cx="794226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buFont typeface="Wingdings" pitchFamily="2" charset="2"/>
              <a:buNone/>
            </a:pPr>
            <a:r>
              <a:rPr lang="id-ID" sz="2000" b="1" dirty="0">
                <a:solidFill>
                  <a:srgbClr val="FF0000"/>
                </a:solidFill>
                <a:cs typeface="Arial" charset="0"/>
              </a:rPr>
              <a:t>Kenapa luas permukaan dapat mempengaruhi laju suatu reaksi ?? </a:t>
            </a:r>
          </a:p>
          <a:p>
            <a:pPr eaLnBrk="0" hangingPunct="0">
              <a:spcBef>
                <a:spcPct val="0"/>
              </a:spcBef>
              <a:buFont typeface="Wingdings" pitchFamily="2" charset="2"/>
              <a:buNone/>
            </a:pPr>
            <a:endParaRPr lang="id-ID" sz="2000" b="1" dirty="0">
              <a:solidFill>
                <a:srgbClr val="FF0000"/>
              </a:solidFill>
              <a:cs typeface="Arial" charset="0"/>
            </a:endParaRPr>
          </a:p>
          <a:p>
            <a:pPr eaLnBrk="0" hangingPunct="0">
              <a:spcBef>
                <a:spcPct val="0"/>
              </a:spcBef>
              <a:buFont typeface="Wingdings" pitchFamily="2" charset="2"/>
              <a:buNone/>
            </a:pPr>
            <a:r>
              <a:rPr lang="id-ID" sz="2000" b="1" dirty="0">
                <a:solidFill>
                  <a:srgbClr val="FF0000"/>
                </a:solidFill>
                <a:cs typeface="Arial" charset="0"/>
              </a:rPr>
              <a:t>Hal ini terjadi akibat dari : </a:t>
            </a:r>
          </a:p>
          <a:p>
            <a:pPr eaLnBrk="0" hangingPunct="0">
              <a:spcBef>
                <a:spcPct val="0"/>
              </a:spcBef>
              <a:buFont typeface="Wingdings" pitchFamily="2" charset="2"/>
              <a:buNone/>
            </a:pPr>
            <a:endParaRPr lang="id-ID" sz="2000" b="1" dirty="0">
              <a:solidFill>
                <a:srgbClr val="FF0000"/>
              </a:solidFill>
              <a:cs typeface="Arial" charset="0"/>
            </a:endParaRPr>
          </a:p>
          <a:p>
            <a:pPr eaLnBrk="0" hangingPunct="0">
              <a:spcBef>
                <a:spcPct val="0"/>
              </a:spcBef>
              <a:buFont typeface="Wingdings" pitchFamily="2" charset="2"/>
              <a:buNone/>
            </a:pPr>
            <a:r>
              <a:rPr lang="id-ID" sz="2000" b="1" dirty="0">
                <a:solidFill>
                  <a:srgbClr val="FF0000"/>
                </a:solidFill>
                <a:cs typeface="Arial" charset="0"/>
              </a:rPr>
              <a:t>Luas permukaan  &gt;&gt; singgungan antar zat reaktan &gt;&gt; tumbukan yang terjadi &gt;&gt; laju reaksi &gt;&gt; </a:t>
            </a:r>
          </a:p>
          <a:p>
            <a:pPr eaLnBrk="0" hangingPunct="0">
              <a:spcBef>
                <a:spcPct val="0"/>
              </a:spcBef>
              <a:buFont typeface="Wingdings" pitchFamily="2" charset="2"/>
              <a:buNone/>
            </a:pPr>
            <a:endParaRPr lang="id-ID" sz="2000" b="1" dirty="0">
              <a:solidFill>
                <a:srgbClr val="FF0000"/>
              </a:solidFill>
              <a:cs typeface="Arial" charset="0"/>
            </a:endParaRPr>
          </a:p>
          <a:p>
            <a:pPr eaLnBrk="0" hangingPunct="0">
              <a:spcBef>
                <a:spcPct val="0"/>
              </a:spcBef>
              <a:buFont typeface="Wingdings" pitchFamily="2" charset="2"/>
              <a:buNone/>
            </a:pPr>
            <a:r>
              <a:rPr lang="id-ID" sz="2000" b="1" dirty="0">
                <a:solidFill>
                  <a:srgbClr val="FF0000"/>
                </a:solidFill>
                <a:cs typeface="Arial" charset="0"/>
              </a:rPr>
              <a:t>Analogi :  melarutkan obar serbuk lebih cepat daripada tablet</a:t>
            </a:r>
            <a:endParaRPr lang="en-US" sz="2000" b="1" dirty="0">
              <a:solidFill>
                <a:srgbClr val="FF0000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mph" presetSubtype="2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 animBg="1"/>
      <p:bldP spid="31" grpId="0" animBg="1"/>
      <p:bldP spid="40" grpId="0"/>
      <p:bldP spid="40" grpId="1"/>
      <p:bldP spid="2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Contoh Soal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1066800"/>
          <a:ext cx="7702624" cy="3435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4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1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12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1456">
                <a:tc>
                  <a:txBody>
                    <a:bodyPr/>
                    <a:lstStyle/>
                    <a:p>
                      <a:pPr marL="114300" indent="-1143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Percobaan</a:t>
                      </a:r>
                      <a:endParaRPr lang="id-ID" sz="28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-1143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Bentuk</a:t>
                      </a:r>
                      <a:r>
                        <a:rPr lang="en-US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Pualam</a:t>
                      </a:r>
                      <a:endParaRPr lang="id-ID" sz="28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-1143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Konsentrasi</a:t>
                      </a:r>
                      <a:r>
                        <a:rPr lang="en-US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HCl</a:t>
                      </a:r>
                      <a:endParaRPr lang="id-ID" sz="28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-1143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8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Suhu (°C)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3640">
                <a:tc>
                  <a:txBody>
                    <a:bodyPr/>
                    <a:lstStyle/>
                    <a:p>
                      <a:pPr marL="114300" indent="-1143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1.</a:t>
                      </a:r>
                      <a:endParaRPr lang="id-ID" sz="28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114300" indent="-1143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2.</a:t>
                      </a:r>
                      <a:endParaRPr lang="id-ID" sz="28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114300" indent="-1143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3.</a:t>
                      </a:r>
                      <a:endParaRPr lang="id-ID" sz="28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114300" indent="-1143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4.</a:t>
                      </a:r>
                      <a:endParaRPr lang="id-ID" sz="28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114300" indent="-1143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5.</a:t>
                      </a:r>
                      <a:endParaRPr lang="id-ID" sz="28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-1143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Kepingan</a:t>
                      </a:r>
                      <a:endParaRPr lang="id-ID" sz="28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114300" indent="-1143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Kepingan</a:t>
                      </a:r>
                      <a:endParaRPr lang="id-ID" sz="28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114300" indent="-1143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Kepingan</a:t>
                      </a:r>
                      <a:endParaRPr lang="id-ID" sz="28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114300" indent="-1143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Serbuk</a:t>
                      </a:r>
                      <a:endParaRPr lang="id-ID" sz="28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114300" indent="-1143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Serbuk</a:t>
                      </a:r>
                      <a:endParaRPr lang="id-ID" sz="28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-1143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 M</a:t>
                      </a:r>
                      <a:endParaRPr lang="id-ID" sz="28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114300" indent="-1143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 M</a:t>
                      </a:r>
                      <a:endParaRPr lang="id-ID" sz="28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114300" indent="-1143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 M</a:t>
                      </a:r>
                      <a:endParaRPr lang="id-ID" sz="28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114300" indent="-1143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 M</a:t>
                      </a:r>
                      <a:endParaRPr lang="id-ID" sz="28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114300" indent="-1143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 M</a:t>
                      </a:r>
                      <a:endParaRPr lang="id-ID" sz="28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-1143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8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25 </a:t>
                      </a:r>
                    </a:p>
                    <a:p>
                      <a:pPr marL="114300" indent="-1143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8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25</a:t>
                      </a:r>
                    </a:p>
                    <a:p>
                      <a:pPr marL="114300" indent="-1143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8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25</a:t>
                      </a:r>
                    </a:p>
                    <a:p>
                      <a:pPr marL="114300" indent="-1143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8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25</a:t>
                      </a:r>
                    </a:p>
                    <a:p>
                      <a:pPr marL="114300" indent="-1143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8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1115616" y="4797152"/>
            <a:ext cx="6552728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Times New Roman" pitchFamily="18" charset="0"/>
              </a:rPr>
              <a:t>Laju reaksi</a:t>
            </a:r>
            <a:r>
              <a:rPr kumimoji="0" lang="id-ID" sz="2400" b="0" i="0" u="none" strike="noStrike" cap="none" normalizeH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Times New Roman" pitchFamily="18" charset="0"/>
              </a:rPr>
              <a:t> yang berlangsung paling lambat dan cepat adalah.....</a:t>
            </a:r>
            <a:endParaRPr kumimoji="0" lang="id-ID" sz="2400" b="0" i="0" u="none" strike="noStrike" cap="none" normalizeH="0" baseline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Contoh Soal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907658"/>
              </p:ext>
            </p:extLst>
          </p:nvPr>
        </p:nvGraphicFramePr>
        <p:xfrm>
          <a:off x="484710" y="1066800"/>
          <a:ext cx="7903714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7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8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72184">
                <a:tc>
                  <a:txBody>
                    <a:bodyPr/>
                    <a:lstStyle/>
                    <a:p>
                      <a:pPr marL="114300" indent="-1143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Percobaan</a:t>
                      </a:r>
                      <a:endParaRPr lang="id-ID" sz="28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-1143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Bentuk</a:t>
                      </a:r>
                      <a:r>
                        <a:rPr lang="en-US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Pualam</a:t>
                      </a:r>
                      <a:endParaRPr lang="id-ID" sz="28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-1143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Konsentrasi</a:t>
                      </a:r>
                      <a:r>
                        <a:rPr lang="en-US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HCl</a:t>
                      </a:r>
                      <a:endParaRPr lang="id-ID" sz="28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-1143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8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Suhu (°C)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5096">
                <a:tc>
                  <a:txBody>
                    <a:bodyPr/>
                    <a:lstStyle/>
                    <a:p>
                      <a:pPr marL="114300" indent="-1143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1.</a:t>
                      </a:r>
                      <a:endParaRPr lang="id-ID" sz="28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114300" indent="-1143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2.</a:t>
                      </a:r>
                      <a:endParaRPr lang="id-ID" sz="28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114300" indent="-1143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3.</a:t>
                      </a:r>
                      <a:endParaRPr lang="id-ID" sz="28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114300" indent="-1143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4.</a:t>
                      </a:r>
                      <a:endParaRPr lang="id-ID" sz="28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114300" indent="-1143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5.</a:t>
                      </a:r>
                      <a:endParaRPr lang="id-ID" sz="28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-1143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8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Serbuk</a:t>
                      </a:r>
                    </a:p>
                    <a:p>
                      <a:pPr marL="114300" indent="-1143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8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Serbuk</a:t>
                      </a:r>
                    </a:p>
                    <a:p>
                      <a:pPr marL="114300" indent="-1143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8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Serbuk</a:t>
                      </a:r>
                    </a:p>
                    <a:p>
                      <a:pPr marL="114300" indent="-1143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8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Lempengan</a:t>
                      </a:r>
                    </a:p>
                    <a:p>
                      <a:pPr marL="114300" indent="-1143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8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Lempengan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-1143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 M</a:t>
                      </a:r>
                      <a:endParaRPr lang="id-ID" sz="28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114300" indent="-1143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8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n-US" sz="28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M</a:t>
                      </a:r>
                      <a:endParaRPr lang="id-ID" sz="28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114300" indent="-1143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 M</a:t>
                      </a:r>
                      <a:endParaRPr lang="id-ID" sz="28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114300" indent="-1143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 M</a:t>
                      </a:r>
                      <a:endParaRPr lang="id-ID" sz="28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114300" indent="-1143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 M</a:t>
                      </a:r>
                      <a:endParaRPr lang="id-ID" sz="28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-1143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8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25 </a:t>
                      </a:r>
                    </a:p>
                    <a:p>
                      <a:pPr marL="114300" indent="-1143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8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35</a:t>
                      </a:r>
                    </a:p>
                    <a:p>
                      <a:pPr marL="114300" indent="-1143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8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35</a:t>
                      </a:r>
                    </a:p>
                    <a:p>
                      <a:pPr marL="114300" indent="-1143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8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25</a:t>
                      </a:r>
                    </a:p>
                    <a:p>
                      <a:pPr marL="114300" indent="-1143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8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1115616" y="5085184"/>
            <a:ext cx="6552728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Times New Roman" pitchFamily="18" charset="0"/>
              </a:rPr>
              <a:t>Laju reaksi</a:t>
            </a:r>
            <a:r>
              <a:rPr kumimoji="0" lang="id-ID" sz="2400" b="0" i="0" u="none" strike="noStrike" cap="none" normalizeH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Times New Roman" pitchFamily="18" charset="0"/>
              </a:rPr>
              <a:t> yang berlangsung paling lambat dan cepat adalah.....</a:t>
            </a:r>
            <a:endParaRPr kumimoji="0" lang="id-ID" sz="2400" b="0" i="0" u="none" strike="noStrike" cap="none" normalizeH="0" baseline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Contoh Soal </a:t>
            </a:r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 cstate="print">
            <a:lum bright="-12000" contrast="19000"/>
          </a:blip>
          <a:srcRect/>
          <a:stretch>
            <a:fillRect/>
          </a:stretch>
        </p:blipFill>
        <p:spPr bwMode="auto">
          <a:xfrm>
            <a:off x="1043608" y="1052736"/>
            <a:ext cx="7062748" cy="2350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auto">
          <a:xfrm>
            <a:off x="755576" y="3429000"/>
            <a:ext cx="7704856" cy="24482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24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Sebutkan faktor apa saja yang mempengaruhi laju reaksi di : </a:t>
            </a:r>
          </a:p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eriod"/>
              <a:tabLst/>
            </a:pPr>
            <a:r>
              <a:rPr lang="id-ID" sz="24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Tabung 1 dan 2</a:t>
            </a:r>
          </a:p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eriod"/>
              <a:tabLst/>
            </a:pPr>
            <a:r>
              <a:rPr kumimoji="0" lang="id-ID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Times New Roman" pitchFamily="18" charset="0"/>
              </a:rPr>
              <a:t>Tabung 1 dan 3</a:t>
            </a:r>
          </a:p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eriod"/>
              <a:tabLst/>
            </a:pPr>
            <a:r>
              <a:rPr lang="id-ID" sz="24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Tabung 2 dan 4</a:t>
            </a:r>
          </a:p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eriod"/>
              <a:tabLst/>
            </a:pPr>
            <a:r>
              <a:rPr kumimoji="0" lang="id-ID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Times New Roman" pitchFamily="18" charset="0"/>
              </a:rPr>
              <a:t>Tabung 2 dan 5</a:t>
            </a:r>
          </a:p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eriod"/>
              <a:tabLst/>
            </a:pPr>
            <a:r>
              <a:rPr lang="id-ID" sz="24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Tabung 4 dan 5</a:t>
            </a:r>
            <a:endParaRPr kumimoji="0" lang="id-ID" sz="2400" b="0" i="0" u="none" strike="noStrike" cap="none" normalizeH="0" baseline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Katalis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/>
              <a:t>Katalis adalah zat yang dapat mempercepat suatu reaksi kimia tanpa mempergaruhi hasil reaksi sehingga di akhir reaksi zat tersebut akan dihasilkan kembali sebagai produk</a:t>
            </a:r>
          </a:p>
          <a:p>
            <a:pPr>
              <a:buNone/>
            </a:pPr>
            <a:endParaRPr lang="id-ID" sz="2800" dirty="0"/>
          </a:p>
          <a:p>
            <a:r>
              <a:rPr lang="id-ID" sz="2800" dirty="0"/>
              <a:t>Katalis mempercepat laju suatu reaksi dengan cara menurunkan Ea dari reaksi yang terjadi</a:t>
            </a:r>
          </a:p>
          <a:p>
            <a:pPr>
              <a:buNone/>
            </a:pPr>
            <a:endParaRPr lang="id-ID" sz="2800" dirty="0"/>
          </a:p>
          <a:p>
            <a:r>
              <a:rPr lang="id-ID" sz="2800" dirty="0"/>
              <a:t>Analogi  : perjalanan naik tangga dibandingkan dengan perjalanan menggunakan lift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0" y="0"/>
            <a:ext cx="9144000" cy="260350"/>
          </a:xfrm>
          <a:prstGeom prst="flowChartAlternateProcess">
            <a:avLst/>
          </a:prstGeom>
          <a:gradFill rotWithShape="1">
            <a:gsLst>
              <a:gs pos="0">
                <a:srgbClr val="382CD0">
                  <a:gamma/>
                  <a:shade val="22353"/>
                  <a:invGamma/>
                </a:srgbClr>
              </a:gs>
              <a:gs pos="50000">
                <a:srgbClr val="382CD0">
                  <a:alpha val="25000"/>
                </a:srgbClr>
              </a:gs>
              <a:gs pos="100000">
                <a:srgbClr val="382CD0">
                  <a:gamma/>
                  <a:shade val="22353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366391" y="2492896"/>
            <a:ext cx="7288213" cy="3646487"/>
            <a:chOff x="245" y="1728"/>
            <a:chExt cx="4591" cy="2297"/>
          </a:xfrm>
        </p:grpSpPr>
        <p:pic>
          <p:nvPicPr>
            <p:cNvPr id="25" name="Picture 29" descr="activation energy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1" y="1728"/>
              <a:ext cx="4315" cy="2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 Box 30"/>
            <p:cNvSpPr txBox="1">
              <a:spLocks noChangeArrowheads="1"/>
            </p:cNvSpPr>
            <p:nvPr/>
          </p:nvSpPr>
          <p:spPr bwMode="auto">
            <a:xfrm>
              <a:off x="1999" y="3792"/>
              <a:ext cx="1167" cy="23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reaction (time)</a:t>
              </a:r>
            </a:p>
          </p:txBody>
        </p:sp>
        <p:sp>
          <p:nvSpPr>
            <p:cNvPr id="27" name="Text Box 31"/>
            <p:cNvSpPr txBox="1">
              <a:spLocks noChangeArrowheads="1"/>
            </p:cNvSpPr>
            <p:nvPr/>
          </p:nvSpPr>
          <p:spPr bwMode="auto">
            <a:xfrm rot="16200000">
              <a:off x="-90" y="2631"/>
              <a:ext cx="904" cy="23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energy (kJ)</a:t>
              </a:r>
            </a:p>
          </p:txBody>
        </p:sp>
      </p:grp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457200" y="892314"/>
            <a:ext cx="81772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id-ID" sz="2000" dirty="0">
                <a:solidFill>
                  <a:srgbClr val="FF0000"/>
                </a:solidFill>
              </a:rPr>
              <a:t>Dengan adanya katalis, reaksi yang memerlukan energi aktivasi tinggi akan diturunkan dengan bereaksi menggunakan jalan lain yang energi aktivasinya lebih rendah </a:t>
            </a:r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5046663" y="2938463"/>
            <a:ext cx="3894137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id-ID" dirty="0"/>
              <a:t>Dengan ada katalis energi yang diperlukan untuk bereaksi semakin kecil sehingga laju reaksi akan semakin cepat </a:t>
            </a:r>
            <a:endParaRPr lang="en-GB" dirty="0"/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755576" y="3861048"/>
            <a:ext cx="2808288" cy="1371600"/>
            <a:chOff x="657" y="2414"/>
            <a:chExt cx="1769" cy="864"/>
          </a:xfrm>
        </p:grpSpPr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657" y="3041"/>
              <a:ext cx="1199" cy="23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b="1" dirty="0">
                  <a:solidFill>
                    <a:srgbClr val="10BC45"/>
                  </a:solidFill>
                </a:rPr>
                <a:t>E</a:t>
              </a:r>
              <a:r>
                <a:rPr lang="en-GB" b="1" baseline="-25000" dirty="0">
                  <a:solidFill>
                    <a:srgbClr val="10BC45"/>
                  </a:solidFill>
                </a:rPr>
                <a:t>a</a:t>
              </a:r>
              <a:r>
                <a:rPr lang="en-GB" b="1" dirty="0">
                  <a:solidFill>
                    <a:srgbClr val="10BC45"/>
                  </a:solidFill>
                </a:rPr>
                <a:t> </a:t>
              </a:r>
              <a:r>
                <a:rPr lang="id-ID" b="1" dirty="0">
                  <a:solidFill>
                    <a:srgbClr val="10BC45"/>
                  </a:solidFill>
                </a:rPr>
                <a:t>dengan katalis</a:t>
              </a:r>
              <a:endParaRPr lang="en-GB" b="1" dirty="0">
                <a:solidFill>
                  <a:srgbClr val="10BC45"/>
                </a:solidFill>
              </a:endParaRPr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 flipV="1">
              <a:off x="1882" y="2414"/>
              <a:ext cx="544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triangle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1109663" y="2590800"/>
            <a:ext cx="2632075" cy="419100"/>
            <a:chOff x="699" y="1734"/>
            <a:chExt cx="1658" cy="264"/>
          </a:xfrm>
        </p:grpSpPr>
        <p:sp>
          <p:nvSpPr>
            <p:cNvPr id="35" name="Text Box 36"/>
            <p:cNvSpPr txBox="1">
              <a:spLocks noChangeArrowheads="1"/>
            </p:cNvSpPr>
            <p:nvPr/>
          </p:nvSpPr>
          <p:spPr bwMode="auto">
            <a:xfrm>
              <a:off x="699" y="1734"/>
              <a:ext cx="1102" cy="23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b="1" dirty="0">
                  <a:solidFill>
                    <a:srgbClr val="10BC45"/>
                  </a:solidFill>
                </a:rPr>
                <a:t>E</a:t>
              </a:r>
              <a:r>
                <a:rPr lang="en-GB" b="1" baseline="-25000" dirty="0">
                  <a:solidFill>
                    <a:srgbClr val="10BC45"/>
                  </a:solidFill>
                </a:rPr>
                <a:t>a</a:t>
              </a:r>
              <a:r>
                <a:rPr lang="en-GB" b="1" dirty="0">
                  <a:solidFill>
                    <a:srgbClr val="10BC45"/>
                  </a:solidFill>
                </a:rPr>
                <a:t> </a:t>
              </a:r>
              <a:r>
                <a:rPr lang="id-ID" b="1" dirty="0">
                  <a:solidFill>
                    <a:srgbClr val="10BC45"/>
                  </a:solidFill>
                </a:rPr>
                <a:t>tanpa katalis</a:t>
              </a:r>
              <a:endParaRPr lang="en-GB" b="1" dirty="0">
                <a:solidFill>
                  <a:srgbClr val="10BC45"/>
                </a:solidFill>
              </a:endParaRPr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 flipV="1">
              <a:off x="1753" y="1790"/>
              <a:ext cx="604" cy="2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triangle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37" name="Rectangle 3"/>
          <p:cNvSpPr>
            <a:spLocks noGrp="1" noChangeArrowheads="1"/>
          </p:cNvSpPr>
          <p:nvPr>
            <p:ph type="title"/>
          </p:nvPr>
        </p:nvSpPr>
        <p:spPr>
          <a:xfrm>
            <a:off x="557213" y="288925"/>
            <a:ext cx="7240587" cy="549275"/>
          </a:xfrm>
        </p:spPr>
        <p:txBody>
          <a:bodyPr/>
          <a:lstStyle/>
          <a:p>
            <a:pPr algn="ctr" eaLnBrk="1" hangingPunct="1"/>
            <a:r>
              <a:rPr lang="id-ID" dirty="0"/>
              <a:t>Prinsip Kerja Katalis</a:t>
            </a:r>
            <a:endParaRPr lang="en-GB" dirty="0"/>
          </a:p>
        </p:txBody>
      </p:sp>
      <p:sp>
        <p:nvSpPr>
          <p:cNvPr id="38" name="Text Box 43"/>
          <p:cNvSpPr txBox="1">
            <a:spLocks noChangeArrowheads="1"/>
          </p:cNvSpPr>
          <p:nvPr/>
        </p:nvSpPr>
        <p:spPr bwMode="auto">
          <a:xfrm>
            <a:off x="-76200" y="6019800"/>
            <a:ext cx="1545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odoni MT Black" pitchFamily="18" charset="0"/>
              </a:rPr>
              <a:t>Material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 flipV="1">
            <a:off x="3779912" y="2492896"/>
            <a:ext cx="0" cy="15121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flipV="1">
            <a:off x="3707904" y="3501008"/>
            <a:ext cx="0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mph" presetSubtype="2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8" grpId="0"/>
      <p:bldP spid="38" grpId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Prinsip Kerja Katalis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560724" cy="4195481"/>
          </a:xfrm>
        </p:spPr>
        <p:txBody>
          <a:bodyPr/>
          <a:lstStyle/>
          <a:p>
            <a:pPr marL="0" lvl="0" indent="0">
              <a:buNone/>
            </a:pPr>
            <a:r>
              <a:rPr lang="pt-BR" sz="2800" dirty="0"/>
              <a:t>Reaksi : 2A + B</a:t>
            </a:r>
            <a:r>
              <a:rPr lang="pt-BR" sz="2800" baseline="-25000" dirty="0"/>
              <a:t>2</a:t>
            </a:r>
            <a:r>
              <a:rPr lang="pt-BR" sz="2800" dirty="0"/>
              <a:t> → 2 AB </a:t>
            </a:r>
            <a:r>
              <a:rPr lang="id-ID" sz="2800" dirty="0"/>
              <a:t>(Ea = 30 kJ) </a:t>
            </a:r>
            <a:r>
              <a:rPr lang="pt-BR" sz="2800" dirty="0"/>
              <a:t>berlangsung dalam </a:t>
            </a:r>
            <a:r>
              <a:rPr lang="id-ID" sz="2800" dirty="0"/>
              <a:t>dua</a:t>
            </a:r>
            <a:r>
              <a:rPr lang="pt-BR" sz="2800" dirty="0"/>
              <a:t> tahap yaitu</a:t>
            </a:r>
            <a:r>
              <a:rPr lang="id-ID" sz="2800" dirty="0"/>
              <a:t> :</a:t>
            </a:r>
          </a:p>
          <a:p>
            <a:pPr marL="0" lvl="0" indent="0">
              <a:buNone/>
            </a:pPr>
            <a:r>
              <a:rPr lang="pt-BR" sz="2000" dirty="0"/>
              <a:t>Tahap 1 :  B</a:t>
            </a:r>
            <a:r>
              <a:rPr lang="pt-BR" sz="2000" baseline="-25000" dirty="0"/>
              <a:t>2 </a:t>
            </a:r>
            <a:r>
              <a:rPr lang="pt-BR" sz="2000" dirty="0"/>
              <a:t>+ 2</a:t>
            </a:r>
            <a:r>
              <a:rPr lang="id-ID" sz="2000" dirty="0"/>
              <a:t>C</a:t>
            </a:r>
            <a:r>
              <a:rPr lang="pt-BR" sz="2000" baseline="-25000" dirty="0"/>
              <a:t>  </a:t>
            </a:r>
            <a:r>
              <a:rPr lang="pt-BR" sz="2000" dirty="0"/>
              <a:t>→ 2B</a:t>
            </a:r>
            <a:r>
              <a:rPr lang="id-ID" sz="2000" dirty="0"/>
              <a:t>C</a:t>
            </a:r>
            <a:r>
              <a:rPr lang="pt-BR" sz="2000" dirty="0"/>
              <a:t>  	     </a:t>
            </a:r>
            <a:r>
              <a:rPr lang="id-ID" sz="2000" dirty="0"/>
              <a:t>   </a:t>
            </a:r>
            <a:r>
              <a:rPr lang="pt-BR" sz="2000" dirty="0"/>
              <a:t> </a:t>
            </a:r>
            <a:r>
              <a:rPr lang="id-ID" sz="2000" dirty="0"/>
              <a:t> </a:t>
            </a:r>
            <a:r>
              <a:rPr lang="pt-BR" sz="2000" dirty="0"/>
              <a:t>(lambat)</a:t>
            </a:r>
            <a:r>
              <a:rPr lang="id-ID" sz="2000" dirty="0"/>
              <a:t>  (Ea = 15 kJ)</a:t>
            </a:r>
          </a:p>
          <a:p>
            <a:pPr marL="0" indent="0">
              <a:buNone/>
            </a:pPr>
            <a:r>
              <a:rPr lang="en-US" sz="2000" dirty="0" err="1"/>
              <a:t>Tahap</a:t>
            </a:r>
            <a:r>
              <a:rPr lang="en-US" sz="2000" dirty="0"/>
              <a:t> 2 :  2B</a:t>
            </a:r>
            <a:r>
              <a:rPr lang="id-ID" sz="2000" dirty="0"/>
              <a:t>C</a:t>
            </a:r>
            <a:r>
              <a:rPr lang="en-US" sz="2000" dirty="0"/>
              <a:t> + 2</a:t>
            </a:r>
            <a:r>
              <a:rPr lang="id-ID" sz="2000" dirty="0"/>
              <a:t>A</a:t>
            </a:r>
            <a:r>
              <a:rPr lang="en-US" sz="2000" dirty="0"/>
              <a:t>  → 2 AB </a:t>
            </a:r>
            <a:r>
              <a:rPr lang="id-ID" sz="2000" dirty="0"/>
              <a:t> + 2C </a:t>
            </a:r>
            <a:r>
              <a:rPr lang="en-US" sz="2000" dirty="0"/>
              <a:t>(</a:t>
            </a:r>
            <a:r>
              <a:rPr lang="en-US" sz="2000" dirty="0" err="1"/>
              <a:t>cepat</a:t>
            </a:r>
            <a:r>
              <a:rPr lang="en-US" sz="2000" dirty="0"/>
              <a:t>)</a:t>
            </a:r>
            <a:r>
              <a:rPr lang="id-ID" sz="2000" dirty="0"/>
              <a:t>     (Ea = 5 kJ)</a:t>
            </a:r>
          </a:p>
          <a:p>
            <a:pPr marL="0" indent="0">
              <a:buNone/>
            </a:pPr>
            <a:r>
              <a:rPr lang="id-ID" sz="2000" dirty="0"/>
              <a:t>Zat C adalah katalis</a:t>
            </a:r>
          </a:p>
          <a:p>
            <a:pPr marL="0" indent="0">
              <a:buNone/>
            </a:pPr>
            <a:endParaRPr lang="id-ID" sz="2800" dirty="0"/>
          </a:p>
          <a:p>
            <a:pPr marL="0" indent="0">
              <a:buNone/>
            </a:pPr>
            <a:endParaRPr lang="id-ID" sz="2800" dirty="0"/>
          </a:p>
          <a:p>
            <a:endParaRPr lang="id-ID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3779912" y="4005064"/>
            <a:ext cx="5184576" cy="2636347"/>
            <a:chOff x="218" y="1882"/>
            <a:chExt cx="4618" cy="1724"/>
          </a:xfrm>
        </p:grpSpPr>
        <p:pic>
          <p:nvPicPr>
            <p:cNvPr id="5" name="Picture 29" descr="activation energy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1" y="1882"/>
              <a:ext cx="4315" cy="1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 Box 30"/>
            <p:cNvSpPr txBox="1">
              <a:spLocks noChangeArrowheads="1"/>
            </p:cNvSpPr>
            <p:nvPr/>
          </p:nvSpPr>
          <p:spPr bwMode="auto">
            <a:xfrm>
              <a:off x="1999" y="3318"/>
              <a:ext cx="1439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b="1" dirty="0">
                  <a:solidFill>
                    <a:schemeClr val="tx1"/>
                  </a:solidFill>
                </a:rPr>
                <a:t>reaction (time)</a:t>
              </a:r>
            </a:p>
          </p:txBody>
        </p:sp>
        <p:sp>
          <p:nvSpPr>
            <p:cNvPr id="7" name="Text Box 31"/>
            <p:cNvSpPr txBox="1">
              <a:spLocks noChangeArrowheads="1"/>
            </p:cNvSpPr>
            <p:nvPr/>
          </p:nvSpPr>
          <p:spPr bwMode="auto">
            <a:xfrm rot="-5400000">
              <a:off x="-209" y="2603"/>
              <a:ext cx="1141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b="1" dirty="0">
                  <a:solidFill>
                    <a:schemeClr val="tx1"/>
                  </a:solidFill>
                </a:rPr>
                <a:t>energy (kJ)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Katalis di Kehidupan Sehari-hari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824" y="1700808"/>
            <a:ext cx="8280920" cy="4571522"/>
          </a:xfrm>
        </p:spPr>
        <p:txBody>
          <a:bodyPr>
            <a:normAutofit/>
          </a:bodyPr>
          <a:lstStyle/>
          <a:p>
            <a:endParaRPr lang="id-ID" sz="2400" dirty="0"/>
          </a:p>
          <a:p>
            <a:r>
              <a:rPr lang="id-ID" sz="2400" dirty="0"/>
              <a:t>Pembuatan tapai/tempe menggunakan ragi sebagai katalis</a:t>
            </a:r>
          </a:p>
          <a:p>
            <a:r>
              <a:rPr lang="id-ID" sz="2400" dirty="0"/>
              <a:t>Enzim didalam tubuh yang berperan untuk proses pencernaan</a:t>
            </a:r>
          </a:p>
          <a:p>
            <a:r>
              <a:rPr lang="id-ID" sz="2400" dirty="0"/>
              <a:t>Pembuatan margarin dengan menggunakan katalis nikel</a:t>
            </a:r>
          </a:p>
          <a:p>
            <a:r>
              <a:rPr lang="id-ID" sz="2400" dirty="0"/>
              <a:t>Pembuatan asam sulfat dengan katalis V</a:t>
            </a:r>
            <a:r>
              <a:rPr lang="id-ID" sz="2400" baseline="-25000" dirty="0"/>
              <a:t>2</a:t>
            </a:r>
            <a:r>
              <a:rPr lang="id-ID" sz="2400" dirty="0"/>
              <a:t>O</a:t>
            </a:r>
            <a:r>
              <a:rPr lang="id-ID" sz="2400" baseline="-25000" dirty="0"/>
              <a:t>5</a:t>
            </a:r>
            <a:r>
              <a:rPr lang="id-ID" sz="2400" dirty="0"/>
              <a:t>  (Proses Kontak)</a:t>
            </a:r>
          </a:p>
          <a:p>
            <a:r>
              <a:rPr lang="id-ID" sz="2400" dirty="0"/>
              <a:t>Pembuatan asam nitrat dengan katalis platina (Proses Ostwald)</a:t>
            </a:r>
          </a:p>
          <a:p>
            <a:r>
              <a:rPr lang="id-ID" sz="2400" dirty="0"/>
              <a:t>Pembuatan gas amonia dengan katalis besi (Proses Haber Bosch)</a:t>
            </a:r>
          </a:p>
          <a:p>
            <a:endParaRPr lang="id-ID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0" y="0"/>
            <a:ext cx="9144000" cy="260350"/>
          </a:xfrm>
          <a:prstGeom prst="flowChartAlternateProcess">
            <a:avLst/>
          </a:prstGeom>
          <a:gradFill rotWithShape="1">
            <a:gsLst>
              <a:gs pos="0">
                <a:srgbClr val="382CD0">
                  <a:gamma/>
                  <a:shade val="22353"/>
                  <a:invGamma/>
                </a:srgbClr>
              </a:gs>
              <a:gs pos="50000">
                <a:srgbClr val="382CD0">
                  <a:alpha val="25000"/>
                </a:srgbClr>
              </a:gs>
              <a:gs pos="100000">
                <a:srgbClr val="382CD0">
                  <a:gamma/>
                  <a:shade val="22353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364623" y="457200"/>
            <a:ext cx="31277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Molarit</a:t>
            </a:r>
            <a:r>
              <a:rPr lang="id-ID" sz="5400" b="1" cap="none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as</a:t>
            </a:r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96" name="Rectangle 3"/>
          <p:cNvSpPr txBox="1">
            <a:spLocks noChangeArrowheads="1"/>
          </p:cNvSpPr>
          <p:nvPr/>
        </p:nvSpPr>
        <p:spPr bwMode="auto">
          <a:xfrm>
            <a:off x="240724" y="990600"/>
            <a:ext cx="8795771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342231" marR="0" lvl="0" indent="-342231" algn="ctr" defTabSz="915001" rtl="0" eaLnBrk="1" fontAlgn="base" latinLnBrk="0" hangingPunct="1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231" marR="0" lvl="0" indent="-342231" algn="l" defTabSz="91500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d-ID" sz="3000" b="1" kern="0" dirty="0"/>
              <a:t>    - Untuk larutan pekat : 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231" marR="0" lvl="0" indent="-342231" algn="l" defTabSz="91500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Molarit</a:t>
            </a:r>
            <a:r>
              <a:rPr kumimoji="0" lang="id-ID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(M</a:t>
            </a:r>
            <a:r>
              <a:rPr kumimoji="0" lang="en-US" sz="30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=    </a:t>
            </a:r>
            <a:r>
              <a:rPr kumimoji="0" lang="id-ID" sz="3000" b="1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id-ID" sz="3000" b="1" i="0" u="sng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. % . </a:t>
            </a:r>
            <a:r>
              <a:rPr kumimoji="0" lang="el-GR" sz="3000" b="1" i="0" u="sng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ρ</a:t>
            </a:r>
            <a:endParaRPr kumimoji="0" lang="en-US" sz="3000" b="1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231" marR="0" lvl="0" indent="-342231" algn="l" defTabSz="91500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</a:t>
            </a:r>
            <a:r>
              <a:rPr lang="id-ID" sz="3000" b="1" kern="0" dirty="0"/>
              <a:t>          Mr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342231" marR="0" lvl="0" indent="-342231" algn="l" defTabSz="91500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-</a:t>
            </a:r>
            <a:r>
              <a:rPr kumimoji="0" lang="id-ID" sz="30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Untuk pengenceran zat dari pekat –encer 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231" marR="0" lvl="0" indent="-342231" algn="l" defTabSz="91500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mol sebelum diencerkan</a:t>
            </a:r>
            <a:r>
              <a:rPr kumimoji="0" lang="id-ID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mol sesudah 	diencerkan</a:t>
            </a:r>
          </a:p>
          <a:p>
            <a:pPr marL="342231" marR="0" lvl="0" indent="-342231" algn="l" defTabSz="91500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d-ID" sz="2800" kern="0" dirty="0"/>
              <a:t>                              M</a:t>
            </a:r>
            <a:r>
              <a:rPr lang="id-ID" kern="0" dirty="0"/>
              <a:t>1</a:t>
            </a:r>
            <a:r>
              <a:rPr lang="id-ID" sz="2800" kern="0" dirty="0"/>
              <a:t>  V</a:t>
            </a:r>
            <a:r>
              <a:rPr lang="id-ID" kern="0" dirty="0"/>
              <a:t>1</a:t>
            </a:r>
            <a:r>
              <a:rPr lang="id-ID" sz="2800" kern="0" dirty="0"/>
              <a:t>      =      M</a:t>
            </a:r>
            <a:r>
              <a:rPr lang="id-ID" kern="0" dirty="0"/>
              <a:t>2</a:t>
            </a:r>
            <a:r>
              <a:rPr lang="id-ID" sz="2800" kern="0" dirty="0"/>
              <a:t>   V</a:t>
            </a:r>
            <a:r>
              <a:rPr lang="id-ID" kern="0" dirty="0"/>
              <a:t>2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17230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Katalis di Kehidupan Sehari-hari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Katalis banyak digunakan di industri untuk menghasilkan zat yang diperlukan di kehidupan sehari-hari </a:t>
            </a:r>
          </a:p>
          <a:p>
            <a:r>
              <a:rPr lang="id-ID" dirty="0"/>
              <a:t>Katalis dipilih karna dapat menghemat proses pembuatan zat tersebut dengan meminimalisis biaya produksi</a:t>
            </a:r>
          </a:p>
          <a:p>
            <a:r>
              <a:rPr lang="id-ID" dirty="0"/>
              <a:t>Cth pada proses Kontak, Haber Bosch dan Ostwald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0" y="0"/>
            <a:ext cx="9144000" cy="260350"/>
          </a:xfrm>
          <a:prstGeom prst="flowChartAlternateProcess">
            <a:avLst/>
          </a:prstGeom>
          <a:gradFill rotWithShape="1">
            <a:gsLst>
              <a:gs pos="0">
                <a:srgbClr val="382CD0">
                  <a:gamma/>
                  <a:shade val="22353"/>
                  <a:invGamma/>
                </a:srgbClr>
              </a:gs>
              <a:gs pos="50000">
                <a:srgbClr val="382CD0">
                  <a:alpha val="25000"/>
                </a:srgbClr>
              </a:gs>
              <a:gs pos="100000">
                <a:srgbClr val="382CD0">
                  <a:gamma/>
                  <a:shade val="22353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4495800" cy="1143000"/>
          </a:xfrm>
          <a:ln w="38100">
            <a:solidFill>
              <a:schemeClr val="hlink"/>
            </a:solidFill>
          </a:ln>
        </p:spPr>
        <p:txBody>
          <a:bodyPr>
            <a:normAutofit fontScale="90000"/>
          </a:bodyPr>
          <a:lstStyle/>
          <a:p>
            <a:r>
              <a:rPr lang="id-ID" sz="4000" b="1" dirty="0"/>
              <a:t>Satuan dari</a:t>
            </a:r>
            <a:r>
              <a:rPr lang="en-US" sz="4000" b="1" dirty="0"/>
              <a:t> </a:t>
            </a:r>
            <a:r>
              <a:rPr lang="en-US" sz="4000" b="1" dirty="0" err="1"/>
              <a:t>Molarit</a:t>
            </a:r>
            <a:r>
              <a:rPr lang="id-ID" sz="4000" b="1" dirty="0"/>
              <a:t>as  (mol/L)</a:t>
            </a:r>
            <a:endParaRPr lang="en-US" sz="3000" dirty="0"/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 bwMode="auto">
          <a:xfrm>
            <a:off x="990600" y="2667000"/>
            <a:ext cx="7848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342231" marR="0" lvl="0" indent="-342231" algn="l" defTabSz="91500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2.0 M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HCl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		=      </a:t>
            </a:r>
            <a:r>
              <a:rPr kumimoji="0" lang="en-US" sz="3000" b="1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2.0 </a:t>
            </a:r>
            <a:r>
              <a:rPr kumimoji="0" lang="en-US" sz="3000" b="1" i="0" u="sng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mol</a:t>
            </a:r>
            <a:r>
              <a:rPr kumimoji="0" lang="en-US" sz="3000" b="1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000" b="1" i="0" u="sng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HCl</a:t>
            </a:r>
            <a:r>
              <a:rPr kumimoji="0" lang="en-US" sz="3000" b="1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</a:p>
          <a:p>
            <a:pPr marL="342231" marR="0" lvl="0" indent="-342231" algn="l" defTabSz="91500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                1 L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HCl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id-ID" sz="3000" b="1" kern="0" dirty="0"/>
              <a:t>larutan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231" marR="0" lvl="0" indent="-342231" algn="l" defTabSz="91500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231" marR="0" lvl="0" indent="-342231" algn="l" defTabSz="91500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6.0 M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HCl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=      </a:t>
            </a:r>
            <a:r>
              <a:rPr kumimoji="0" lang="en-US" sz="3000" b="1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6.0  </a:t>
            </a:r>
            <a:r>
              <a:rPr kumimoji="0" lang="en-US" sz="3000" b="1" i="0" u="sng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mol</a:t>
            </a:r>
            <a:r>
              <a:rPr kumimoji="0" lang="en-US" sz="3000" b="1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000" b="1" i="0" u="sng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HCl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3000" b="1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231" marR="0" lvl="0" indent="-342231" algn="l" defTabSz="91500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                 1 L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HCl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id-ID" sz="3000" b="1" kern="0" dirty="0"/>
              <a:t>larutan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231" marR="0" lvl="0" indent="-342231" algn="l" defTabSz="915001" rtl="0" eaLnBrk="1" fontAlgn="base" latinLnBrk="0" hangingPunct="1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0" y="0"/>
            <a:ext cx="9144000" cy="260350"/>
          </a:xfrm>
          <a:prstGeom prst="flowChartAlternateProcess">
            <a:avLst/>
          </a:prstGeom>
          <a:gradFill rotWithShape="1">
            <a:gsLst>
              <a:gs pos="0">
                <a:srgbClr val="382CD0">
                  <a:gamma/>
                  <a:shade val="22353"/>
                  <a:invGamma/>
                </a:srgbClr>
              </a:gs>
              <a:gs pos="50000">
                <a:srgbClr val="382CD0">
                  <a:alpha val="25000"/>
                </a:srgbClr>
              </a:gs>
              <a:gs pos="100000">
                <a:srgbClr val="382CD0">
                  <a:gamma/>
                  <a:shade val="22353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5029200" cy="1143000"/>
          </a:xfrm>
          <a:ln w="38100">
            <a:solidFill>
              <a:schemeClr val="hlink"/>
            </a:solidFill>
          </a:ln>
        </p:spPr>
        <p:txBody>
          <a:bodyPr/>
          <a:lstStyle/>
          <a:p>
            <a:r>
              <a:rPr lang="id-ID" sz="4000" b="1" dirty="0"/>
              <a:t>Contoh Soal</a:t>
            </a:r>
            <a:endParaRPr lang="en-US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342231" marR="0" lvl="0" indent="-342231" algn="l" defTabSz="91500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id-ID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Suatu larutan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KOH </a:t>
            </a:r>
            <a:r>
              <a:rPr lang="id-ID" sz="3000" b="1" kern="0" dirty="0"/>
              <a:t>dengan volume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400 mL </a:t>
            </a:r>
            <a:r>
              <a:rPr lang="id-ID" sz="3000" b="1" kern="0" dirty="0"/>
              <a:t>mengandung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mol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KOH.  </a:t>
            </a:r>
            <a:r>
              <a:rPr lang="id-ID" sz="3000" b="1" kern="0" dirty="0"/>
              <a:t>Tentukan molaritas dari larutan tersebut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marL="342231" marR="0" lvl="0" indent="-342231" algn="l" defTabSz="91500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1)  8 M </a:t>
            </a:r>
          </a:p>
          <a:p>
            <a:pPr marL="342231" marR="0" lvl="0" indent="-342231" algn="l" defTabSz="91500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2)  5 M</a:t>
            </a:r>
          </a:p>
          <a:p>
            <a:pPr marL="342231" marR="0" lvl="0" indent="-342231" algn="l" defTabSz="91500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3)  2 M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43d58575fa5e6093f55198a66815d31d0738e7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it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ex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it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ex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ext"/>
</p:tagLst>
</file>

<file path=ppt/theme/theme1.xml><?xml version="1.0" encoding="utf-8"?>
<a:theme xmlns:a="http://schemas.openxmlformats.org/drawingml/2006/main" name="Theme10">
  <a:themeElements>
    <a:clrScheme name="Office Theme 2">
      <a:dk1>
        <a:srgbClr val="333333"/>
      </a:dk1>
      <a:lt1>
        <a:srgbClr val="FFFFFF"/>
      </a:lt1>
      <a:dk2>
        <a:srgbClr val="3333CC"/>
      </a:dk2>
      <a:lt2>
        <a:srgbClr val="FFFFFF"/>
      </a:lt2>
      <a:accent1>
        <a:srgbClr val="9CCFFF"/>
      </a:accent1>
      <a:accent2>
        <a:srgbClr val="CCCCFF"/>
      </a:accent2>
      <a:accent3>
        <a:srgbClr val="ADADE2"/>
      </a:accent3>
      <a:accent4>
        <a:srgbClr val="DADADA"/>
      </a:accent4>
      <a:accent5>
        <a:srgbClr val="CBE4FF"/>
      </a:accent5>
      <a:accent6>
        <a:srgbClr val="B9B9E7"/>
      </a:accent6>
      <a:hlink>
        <a:srgbClr val="98EEE3"/>
      </a:hlink>
      <a:folHlink>
        <a:srgbClr val="EADCF7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333333"/>
        </a:dk1>
        <a:lt1>
          <a:srgbClr val="FFFFFF"/>
        </a:lt1>
        <a:dk2>
          <a:srgbClr val="3333CC"/>
        </a:dk2>
        <a:lt2>
          <a:srgbClr val="FFFFFF"/>
        </a:lt2>
        <a:accent1>
          <a:srgbClr val="9B9BFF"/>
        </a:accent1>
        <a:accent2>
          <a:srgbClr val="ADADE0"/>
        </a:accent2>
        <a:accent3>
          <a:srgbClr val="ADADE2"/>
        </a:accent3>
        <a:accent4>
          <a:srgbClr val="DADADA"/>
        </a:accent4>
        <a:accent5>
          <a:srgbClr val="CBCBFF"/>
        </a:accent5>
        <a:accent6>
          <a:srgbClr val="9C9CCB"/>
        </a:accent6>
        <a:hlink>
          <a:srgbClr val="D9D9FF"/>
        </a:hlink>
        <a:folHlink>
          <a:srgbClr val="BABA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FFFFF"/>
        </a:lt1>
        <a:dk2>
          <a:srgbClr val="3333CC"/>
        </a:dk2>
        <a:lt2>
          <a:srgbClr val="FFFFFF"/>
        </a:lt2>
        <a:accent1>
          <a:srgbClr val="9CCFFF"/>
        </a:accent1>
        <a:accent2>
          <a:srgbClr val="CCCCFF"/>
        </a:accent2>
        <a:accent3>
          <a:srgbClr val="ADADE2"/>
        </a:accent3>
        <a:accent4>
          <a:srgbClr val="DADADA"/>
        </a:accent4>
        <a:accent5>
          <a:srgbClr val="CBE4FF"/>
        </a:accent5>
        <a:accent6>
          <a:srgbClr val="B9B9E7"/>
        </a:accent6>
        <a:hlink>
          <a:srgbClr val="98EEE3"/>
        </a:hlink>
        <a:folHlink>
          <a:srgbClr val="EADCF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333333"/>
        </a:dk1>
        <a:lt1>
          <a:srgbClr val="FFFFFF"/>
        </a:lt1>
        <a:dk2>
          <a:srgbClr val="3333CC"/>
        </a:dk2>
        <a:lt2>
          <a:srgbClr val="FFFFFF"/>
        </a:lt2>
        <a:accent1>
          <a:srgbClr val="C9C9FF"/>
        </a:accent1>
        <a:accent2>
          <a:srgbClr val="FFBFA8"/>
        </a:accent2>
        <a:accent3>
          <a:srgbClr val="ADADE2"/>
        </a:accent3>
        <a:accent4>
          <a:srgbClr val="DADADA"/>
        </a:accent4>
        <a:accent5>
          <a:srgbClr val="E1E1FF"/>
        </a:accent5>
        <a:accent6>
          <a:srgbClr val="E7AD98"/>
        </a:accent6>
        <a:hlink>
          <a:srgbClr val="F2EA7C"/>
        </a:hlink>
        <a:folHlink>
          <a:srgbClr val="9BF5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333333"/>
        </a:dk1>
        <a:lt1>
          <a:srgbClr val="FFFFFF"/>
        </a:lt1>
        <a:dk2>
          <a:srgbClr val="3333CC"/>
        </a:dk2>
        <a:lt2>
          <a:srgbClr val="FFFFFF"/>
        </a:lt2>
        <a:accent1>
          <a:srgbClr val="FFDD7D"/>
        </a:accent1>
        <a:accent2>
          <a:srgbClr val="A6F092"/>
        </a:accent2>
        <a:accent3>
          <a:srgbClr val="ADADE2"/>
        </a:accent3>
        <a:accent4>
          <a:srgbClr val="DADADA"/>
        </a:accent4>
        <a:accent5>
          <a:srgbClr val="FFEBBF"/>
        </a:accent5>
        <a:accent6>
          <a:srgbClr val="96D984"/>
        </a:accent6>
        <a:hlink>
          <a:srgbClr val="FFBAC1"/>
        </a:hlink>
        <a:folHlink>
          <a:srgbClr val="C9C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9B9BFF"/>
        </a:accent1>
        <a:accent2>
          <a:srgbClr val="ADADE0"/>
        </a:accent2>
        <a:accent3>
          <a:srgbClr val="FFFFFF"/>
        </a:accent3>
        <a:accent4>
          <a:srgbClr val="000000"/>
        </a:accent4>
        <a:accent5>
          <a:srgbClr val="CBCBFF"/>
        </a:accent5>
        <a:accent6>
          <a:srgbClr val="9C9CCB"/>
        </a:accent6>
        <a:hlink>
          <a:srgbClr val="D9D9FF"/>
        </a:hlink>
        <a:folHlink>
          <a:srgbClr val="BABA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9CCF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BE4FF"/>
        </a:accent5>
        <a:accent6>
          <a:srgbClr val="B9B9E7"/>
        </a:accent6>
        <a:hlink>
          <a:srgbClr val="98EEE3"/>
        </a:hlink>
        <a:folHlink>
          <a:srgbClr val="EADCF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C9C9FF"/>
        </a:accent1>
        <a:accent2>
          <a:srgbClr val="FFBFA8"/>
        </a:accent2>
        <a:accent3>
          <a:srgbClr val="FFFFFF"/>
        </a:accent3>
        <a:accent4>
          <a:srgbClr val="000000"/>
        </a:accent4>
        <a:accent5>
          <a:srgbClr val="E1E1FF"/>
        </a:accent5>
        <a:accent6>
          <a:srgbClr val="E7AD98"/>
        </a:accent6>
        <a:hlink>
          <a:srgbClr val="F2EA7C"/>
        </a:hlink>
        <a:folHlink>
          <a:srgbClr val="9BF5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FFDD7D"/>
        </a:accent1>
        <a:accent2>
          <a:srgbClr val="A6F092"/>
        </a:accent2>
        <a:accent3>
          <a:srgbClr val="FFFFFF"/>
        </a:accent3>
        <a:accent4>
          <a:srgbClr val="000000"/>
        </a:accent4>
        <a:accent5>
          <a:srgbClr val="FFEBBF"/>
        </a:accent5>
        <a:accent6>
          <a:srgbClr val="96D984"/>
        </a:accent6>
        <a:hlink>
          <a:srgbClr val="FFBAC1"/>
        </a:hlink>
        <a:folHlink>
          <a:srgbClr val="C9C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333333"/>
      </a:dk1>
      <a:lt1>
        <a:srgbClr val="FFFFFF"/>
      </a:lt1>
      <a:dk2>
        <a:srgbClr val="3333CC"/>
      </a:dk2>
      <a:lt2>
        <a:srgbClr val="FFFFFF"/>
      </a:lt2>
      <a:accent1>
        <a:srgbClr val="9CCFFF"/>
      </a:accent1>
      <a:accent2>
        <a:srgbClr val="CCCCFF"/>
      </a:accent2>
      <a:accent3>
        <a:srgbClr val="ADADE2"/>
      </a:accent3>
      <a:accent4>
        <a:srgbClr val="DADADA"/>
      </a:accent4>
      <a:accent5>
        <a:srgbClr val="CBE4FF"/>
      </a:accent5>
      <a:accent6>
        <a:srgbClr val="B9B9E7"/>
      </a:accent6>
      <a:hlink>
        <a:srgbClr val="98EEE3"/>
      </a:hlink>
      <a:folHlink>
        <a:srgbClr val="EADCF7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333333"/>
        </a:dk1>
        <a:lt1>
          <a:srgbClr val="FFFFFF"/>
        </a:lt1>
        <a:dk2>
          <a:srgbClr val="3333CC"/>
        </a:dk2>
        <a:lt2>
          <a:srgbClr val="FFFFFF"/>
        </a:lt2>
        <a:accent1>
          <a:srgbClr val="9B9BFF"/>
        </a:accent1>
        <a:accent2>
          <a:srgbClr val="ADADE0"/>
        </a:accent2>
        <a:accent3>
          <a:srgbClr val="ADADE2"/>
        </a:accent3>
        <a:accent4>
          <a:srgbClr val="DADADA"/>
        </a:accent4>
        <a:accent5>
          <a:srgbClr val="CBCBFF"/>
        </a:accent5>
        <a:accent6>
          <a:srgbClr val="9C9CCB"/>
        </a:accent6>
        <a:hlink>
          <a:srgbClr val="D9D9FF"/>
        </a:hlink>
        <a:folHlink>
          <a:srgbClr val="BABA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333333"/>
        </a:dk1>
        <a:lt1>
          <a:srgbClr val="FFFFFF"/>
        </a:lt1>
        <a:dk2>
          <a:srgbClr val="3333CC"/>
        </a:dk2>
        <a:lt2>
          <a:srgbClr val="FFFFFF"/>
        </a:lt2>
        <a:accent1>
          <a:srgbClr val="9CCFFF"/>
        </a:accent1>
        <a:accent2>
          <a:srgbClr val="CCCCFF"/>
        </a:accent2>
        <a:accent3>
          <a:srgbClr val="ADADE2"/>
        </a:accent3>
        <a:accent4>
          <a:srgbClr val="DADADA"/>
        </a:accent4>
        <a:accent5>
          <a:srgbClr val="CBE4FF"/>
        </a:accent5>
        <a:accent6>
          <a:srgbClr val="B9B9E7"/>
        </a:accent6>
        <a:hlink>
          <a:srgbClr val="98EEE3"/>
        </a:hlink>
        <a:folHlink>
          <a:srgbClr val="EADCF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333333"/>
        </a:dk1>
        <a:lt1>
          <a:srgbClr val="FFFFFF"/>
        </a:lt1>
        <a:dk2>
          <a:srgbClr val="3333CC"/>
        </a:dk2>
        <a:lt2>
          <a:srgbClr val="FFFFFF"/>
        </a:lt2>
        <a:accent1>
          <a:srgbClr val="C9C9FF"/>
        </a:accent1>
        <a:accent2>
          <a:srgbClr val="FFBFA8"/>
        </a:accent2>
        <a:accent3>
          <a:srgbClr val="ADADE2"/>
        </a:accent3>
        <a:accent4>
          <a:srgbClr val="DADADA"/>
        </a:accent4>
        <a:accent5>
          <a:srgbClr val="E1E1FF"/>
        </a:accent5>
        <a:accent6>
          <a:srgbClr val="E7AD98"/>
        </a:accent6>
        <a:hlink>
          <a:srgbClr val="F2EA7C"/>
        </a:hlink>
        <a:folHlink>
          <a:srgbClr val="9BF5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333333"/>
        </a:dk1>
        <a:lt1>
          <a:srgbClr val="FFFFFF"/>
        </a:lt1>
        <a:dk2>
          <a:srgbClr val="3333CC"/>
        </a:dk2>
        <a:lt2>
          <a:srgbClr val="FFFFFF"/>
        </a:lt2>
        <a:accent1>
          <a:srgbClr val="FFDD7D"/>
        </a:accent1>
        <a:accent2>
          <a:srgbClr val="A6F092"/>
        </a:accent2>
        <a:accent3>
          <a:srgbClr val="ADADE2"/>
        </a:accent3>
        <a:accent4>
          <a:srgbClr val="DADADA"/>
        </a:accent4>
        <a:accent5>
          <a:srgbClr val="FFEBBF"/>
        </a:accent5>
        <a:accent6>
          <a:srgbClr val="96D984"/>
        </a:accent6>
        <a:hlink>
          <a:srgbClr val="FFBAC1"/>
        </a:hlink>
        <a:folHlink>
          <a:srgbClr val="C9C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9B9BFF"/>
        </a:accent1>
        <a:accent2>
          <a:srgbClr val="ADADE0"/>
        </a:accent2>
        <a:accent3>
          <a:srgbClr val="FFFFFF"/>
        </a:accent3>
        <a:accent4>
          <a:srgbClr val="000000"/>
        </a:accent4>
        <a:accent5>
          <a:srgbClr val="CBCBFF"/>
        </a:accent5>
        <a:accent6>
          <a:srgbClr val="9C9CCB"/>
        </a:accent6>
        <a:hlink>
          <a:srgbClr val="D9D9FF"/>
        </a:hlink>
        <a:folHlink>
          <a:srgbClr val="BABA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9CCF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BE4FF"/>
        </a:accent5>
        <a:accent6>
          <a:srgbClr val="B9B9E7"/>
        </a:accent6>
        <a:hlink>
          <a:srgbClr val="98EEE3"/>
        </a:hlink>
        <a:folHlink>
          <a:srgbClr val="EADCF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C9C9FF"/>
        </a:accent1>
        <a:accent2>
          <a:srgbClr val="FFBFA8"/>
        </a:accent2>
        <a:accent3>
          <a:srgbClr val="FFFFFF"/>
        </a:accent3>
        <a:accent4>
          <a:srgbClr val="000000"/>
        </a:accent4>
        <a:accent5>
          <a:srgbClr val="E1E1FF"/>
        </a:accent5>
        <a:accent6>
          <a:srgbClr val="E7AD98"/>
        </a:accent6>
        <a:hlink>
          <a:srgbClr val="F2EA7C"/>
        </a:hlink>
        <a:folHlink>
          <a:srgbClr val="9BF5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FFDD7D"/>
        </a:accent1>
        <a:accent2>
          <a:srgbClr val="A6F092"/>
        </a:accent2>
        <a:accent3>
          <a:srgbClr val="FFFFFF"/>
        </a:accent3>
        <a:accent4>
          <a:srgbClr val="000000"/>
        </a:accent4>
        <a:accent5>
          <a:srgbClr val="FFEBBF"/>
        </a:accent5>
        <a:accent6>
          <a:srgbClr val="96D984"/>
        </a:accent6>
        <a:hlink>
          <a:srgbClr val="FFBAC1"/>
        </a:hlink>
        <a:folHlink>
          <a:srgbClr val="C9C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Theme10</Template>
  <TotalTime>281953</TotalTime>
  <Words>2682</Words>
  <Application>Microsoft Office PowerPoint</Application>
  <PresentationFormat>On-screen Show (4:3)</PresentationFormat>
  <Paragraphs>657</Paragraphs>
  <Slides>70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1" baseType="lpstr">
      <vt:lpstr>Arial</vt:lpstr>
      <vt:lpstr>Bodoni MT Black</vt:lpstr>
      <vt:lpstr>Calibri</vt:lpstr>
      <vt:lpstr>Calibri Light</vt:lpstr>
      <vt:lpstr>Symbol</vt:lpstr>
      <vt:lpstr>Times New Roman</vt:lpstr>
      <vt:lpstr>Wingdings</vt:lpstr>
      <vt:lpstr>Theme10</vt:lpstr>
      <vt:lpstr>1_Default Design</vt:lpstr>
      <vt:lpstr>Office Theme</vt:lpstr>
      <vt:lpstr>Equation</vt:lpstr>
      <vt:lpstr>Laju Reaksi </vt:lpstr>
      <vt:lpstr>PowerPoint Presentation</vt:lpstr>
      <vt:lpstr>PowerPoint Presentation</vt:lpstr>
      <vt:lpstr>PowerPoint Presentation</vt:lpstr>
      <vt:lpstr>Molaritas</vt:lpstr>
      <vt:lpstr>PowerPoint Presentation</vt:lpstr>
      <vt:lpstr>PowerPoint Presentation</vt:lpstr>
      <vt:lpstr>Satuan dari Molaritas  (mol/L)</vt:lpstr>
      <vt:lpstr>Contoh Soal</vt:lpstr>
      <vt:lpstr>Contoh Soal</vt:lpstr>
      <vt:lpstr>Contoh Soal </vt:lpstr>
      <vt:lpstr>Latihan Soal</vt:lpstr>
      <vt:lpstr>Laju Reaksi</vt:lpstr>
      <vt:lpstr>Apa itu Laju Reaksi?</vt:lpstr>
      <vt:lpstr>Pendahuluan</vt:lpstr>
      <vt:lpstr>Konsep Laju dari suatu Reaksi</vt:lpstr>
      <vt:lpstr>Konsep Laju dari suatu Reaksi</vt:lpstr>
      <vt:lpstr>Laju Reaksi</vt:lpstr>
      <vt:lpstr>Laju Reaksi  </vt:lpstr>
      <vt:lpstr>Laju Reaksi </vt:lpstr>
      <vt:lpstr>Laju Reaksi </vt:lpstr>
      <vt:lpstr>Laju Reaksi dan Stoikiometri</vt:lpstr>
      <vt:lpstr>Laju Reaksi dan Stoikiometri</vt:lpstr>
      <vt:lpstr>Contoh Soal : </vt:lpstr>
      <vt:lpstr>Contoh Soal : </vt:lpstr>
      <vt:lpstr>Contoh Soal : </vt:lpstr>
      <vt:lpstr>Latihan Soal </vt:lpstr>
      <vt:lpstr>Persamaan Laju Reaksi</vt:lpstr>
      <vt:lpstr>Hukum Laju Reaksi </vt:lpstr>
      <vt:lpstr>Hukum Laju Reaksi </vt:lpstr>
      <vt:lpstr>Laju Reaksi dan Konsentrasi</vt:lpstr>
      <vt:lpstr>Laju Reaksi dan Konsentrasi</vt:lpstr>
      <vt:lpstr>Hukum Laju Reaksi</vt:lpstr>
      <vt:lpstr>Hukum Laju Reaksi </vt:lpstr>
      <vt:lpstr>Hukum Laju Reaksi </vt:lpstr>
      <vt:lpstr>Contoh Soal</vt:lpstr>
      <vt:lpstr>Contoh Soal </vt:lpstr>
      <vt:lpstr>Cara Menentukan Persamaan Laju Reaksi dan Orde Reaksi berdasarkan  Eksperimen</vt:lpstr>
      <vt:lpstr>Cara Menentukan Persamaan Laju Reaksi dan Orde Reaksi berdasarkan  Eksperimen</vt:lpstr>
      <vt:lpstr>Cara Menentukan Persamaan Laju Reaksi dan Orde Reaksi berdasarkan  Eksperimen</vt:lpstr>
      <vt:lpstr>Cara Menentukan Persamaan Laju Reaksi dan Orde Reaksi berdasarkan  Eksperimen</vt:lpstr>
      <vt:lpstr>Cara Menentukan Persamaan Laju Reaksi dan Orde Reaksi berdasarkan  Eksperimen</vt:lpstr>
      <vt:lpstr>Grafik Orde Reaksi</vt:lpstr>
      <vt:lpstr>Grafik pengaruh orde reaksi terhadap laju suatu reaksi</vt:lpstr>
      <vt:lpstr>Grafik pengaruh orde reaksi terhadap laju suatu reaksi</vt:lpstr>
      <vt:lpstr>Grafik pengaruh orde reaksi terhadap laju suatu reaksi</vt:lpstr>
      <vt:lpstr>Bagaimana grafik untuk orde reaksi yang lain??</vt:lpstr>
      <vt:lpstr>Contoh Soal </vt:lpstr>
      <vt:lpstr>Faktor –faktor yang Mempengaruhi Laju Reaksi</vt:lpstr>
      <vt:lpstr>Faktor-faktor Laju Reaksi</vt:lpstr>
      <vt:lpstr>Faktor-faktor Laju Reaksi</vt:lpstr>
      <vt:lpstr>PowerPoint Presentation</vt:lpstr>
      <vt:lpstr>Energi kinetik yang besar</vt:lpstr>
      <vt:lpstr>Faktor – faktor yang mempengaruhi Laju Reaksi</vt:lpstr>
      <vt:lpstr>Konsentrasi </vt:lpstr>
      <vt:lpstr>Konsentrasi </vt:lpstr>
      <vt:lpstr>Suhu </vt:lpstr>
      <vt:lpstr>Suhu </vt:lpstr>
      <vt:lpstr>Perhitungan Faktor Suhu</vt:lpstr>
      <vt:lpstr>Contoh Soal </vt:lpstr>
      <vt:lpstr>Luas Permukaan </vt:lpstr>
      <vt:lpstr>Luas Pemukaan </vt:lpstr>
      <vt:lpstr>Contoh Soal </vt:lpstr>
      <vt:lpstr>Contoh Soal </vt:lpstr>
      <vt:lpstr>Contoh Soal </vt:lpstr>
      <vt:lpstr>Katalis</vt:lpstr>
      <vt:lpstr>Prinsip Kerja Katalis</vt:lpstr>
      <vt:lpstr>Prinsip Kerja Katalis</vt:lpstr>
      <vt:lpstr>Katalis di Kehidupan Sehari-hari </vt:lpstr>
      <vt:lpstr>Katalis di Kehidupan Sehari-hari</vt:lpstr>
    </vt:vector>
  </TitlesOfParts>
  <Company>Deftones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Rate of Reaction</dc:title>
  <dc:creator>Paano</dc:creator>
  <cp:lastModifiedBy>Asus</cp:lastModifiedBy>
  <cp:revision>82</cp:revision>
  <dcterms:created xsi:type="dcterms:W3CDTF">2011-04-04T07:55:37Z</dcterms:created>
  <dcterms:modified xsi:type="dcterms:W3CDTF">2016-11-25T06:47:12Z</dcterms:modified>
</cp:coreProperties>
</file>