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8" r:id="rId4"/>
    <p:sldId id="291" r:id="rId5"/>
    <p:sldId id="292" r:id="rId6"/>
    <p:sldId id="293" r:id="rId7"/>
    <p:sldId id="294" r:id="rId8"/>
    <p:sldId id="295" r:id="rId9"/>
    <p:sldId id="289" r:id="rId10"/>
    <p:sldId id="290" r:id="rId11"/>
    <p:sldId id="270" r:id="rId12"/>
    <p:sldId id="276" r:id="rId13"/>
    <p:sldId id="296" r:id="rId14"/>
    <p:sldId id="271" r:id="rId15"/>
    <p:sldId id="272" r:id="rId16"/>
    <p:sldId id="273" r:id="rId17"/>
    <p:sldId id="274" r:id="rId18"/>
    <p:sldId id="298" r:id="rId19"/>
    <p:sldId id="275" r:id="rId20"/>
    <p:sldId id="277" r:id="rId21"/>
    <p:sldId id="278" r:id="rId22"/>
    <p:sldId id="279" r:id="rId23"/>
    <p:sldId id="280" r:id="rId24"/>
    <p:sldId id="281" r:id="rId25"/>
    <p:sldId id="282" r:id="rId26"/>
    <p:sldId id="288" r:id="rId27"/>
    <p:sldId id="297"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09/11/2016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09/11/2016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000" dirty="0" smtClean="0"/>
              <a:t> </a:t>
            </a:r>
            <a:r>
              <a:rPr lang="id-ID" sz="2000" b="1" dirty="0" smtClean="0">
                <a:solidFill>
                  <a:srgbClr val="FF0000"/>
                </a:solidFill>
              </a:rPr>
              <a:t>K.I:</a:t>
            </a:r>
            <a:r>
              <a:rPr lang="id-ID" sz="2000" dirty="0" smtClean="0"/>
              <a:t>. </a:t>
            </a:r>
            <a:br>
              <a:rPr lang="id-ID" sz="2000" dirty="0" smtClean="0"/>
            </a:br>
            <a:r>
              <a:rPr lang="id-ID" sz="2000" dirty="0" smtClean="0"/>
              <a:t>1.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ajaran</a:t>
            </a:r>
            <a:r>
              <a:rPr lang="en-US" sz="2000" dirty="0" smtClean="0"/>
              <a:t> agama yang </a:t>
            </a:r>
            <a:r>
              <a:rPr lang="en-US" sz="2000" dirty="0" err="1" smtClean="0"/>
              <a:t>dianutnya</a:t>
            </a:r>
            <a:r>
              <a:rPr lang="en-US" sz="2000" dirty="0" smtClean="0"/>
              <a:t>.</a:t>
            </a:r>
            <a:r>
              <a:rPr lang="id-ID" sz="2000" dirty="0" smtClean="0"/>
              <a:t/>
            </a:r>
            <a:br>
              <a:rPr lang="id-ID" sz="2000" dirty="0" smtClean="0"/>
            </a:br>
            <a:r>
              <a:rPr lang="en-US" sz="2000" dirty="0" smtClean="0"/>
              <a:t>2.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perilaku</a:t>
            </a:r>
            <a:r>
              <a:rPr lang="en-US" sz="2000" dirty="0" smtClean="0"/>
              <a:t> </a:t>
            </a:r>
            <a:r>
              <a:rPr lang="en-US" sz="2000" dirty="0" err="1" smtClean="0"/>
              <a:t>jujur</a:t>
            </a:r>
            <a:r>
              <a:rPr lang="en-US" sz="2000" dirty="0" smtClean="0"/>
              <a:t>, </a:t>
            </a:r>
            <a:r>
              <a:rPr lang="en-US" sz="2000" dirty="0" err="1" smtClean="0"/>
              <a:t>disiplin</a:t>
            </a:r>
            <a:r>
              <a:rPr lang="en-US" sz="2000" dirty="0" smtClean="0"/>
              <a:t>, </a:t>
            </a:r>
            <a:r>
              <a:rPr lang="en-US" sz="2000" dirty="0" err="1" smtClean="0"/>
              <a:t>tanggungjawab</a:t>
            </a:r>
            <a:r>
              <a:rPr lang="en-US" sz="2000" dirty="0" smtClean="0"/>
              <a:t>, </a:t>
            </a:r>
            <a:r>
              <a:rPr lang="en-US" sz="2000" dirty="0" err="1" smtClean="0"/>
              <a:t>peduli</a:t>
            </a:r>
            <a:r>
              <a:rPr lang="en-US" sz="2000" dirty="0" smtClean="0"/>
              <a:t> (</a:t>
            </a:r>
            <a:r>
              <a:rPr lang="en-US" sz="2000" dirty="0" err="1" smtClean="0"/>
              <a:t>gotong</a:t>
            </a:r>
            <a:r>
              <a:rPr lang="en-US" sz="2000" dirty="0" smtClean="0"/>
              <a:t> </a:t>
            </a:r>
            <a:r>
              <a:rPr lang="en-US" sz="2000" dirty="0" err="1" smtClean="0"/>
              <a:t>royong</a:t>
            </a:r>
            <a:r>
              <a:rPr lang="en-US" sz="2000" dirty="0" smtClean="0"/>
              <a:t>, </a:t>
            </a:r>
            <a:r>
              <a:rPr lang="en-US" sz="2000" dirty="0" err="1" smtClean="0"/>
              <a:t>kerjasama</a:t>
            </a:r>
            <a:r>
              <a:rPr lang="en-US" sz="2000" dirty="0" smtClean="0"/>
              <a:t>, </a:t>
            </a:r>
            <a:r>
              <a:rPr lang="en-US" sz="2000" dirty="0" err="1" smtClean="0"/>
              <a:t>toleran</a:t>
            </a:r>
            <a:r>
              <a:rPr lang="en-US" sz="2000" dirty="0" smtClean="0"/>
              <a:t>, </a:t>
            </a:r>
            <a:r>
              <a:rPr lang="en-US" sz="2000" dirty="0" err="1" smtClean="0"/>
              <a:t>damai</a:t>
            </a:r>
            <a:r>
              <a:rPr lang="en-US" sz="2000" dirty="0" smtClean="0"/>
              <a:t>), </a:t>
            </a:r>
            <a:r>
              <a:rPr lang="en-US" sz="2000" dirty="0" err="1" smtClean="0"/>
              <a:t>santun</a:t>
            </a:r>
            <a:r>
              <a:rPr lang="en-US" sz="2000" dirty="0" smtClean="0"/>
              <a:t>, </a:t>
            </a:r>
            <a:r>
              <a:rPr lang="en-US" sz="2000" dirty="0" err="1" smtClean="0"/>
              <a:t>responsif</a:t>
            </a:r>
            <a:r>
              <a:rPr lang="en-US" sz="2000" dirty="0" smtClean="0"/>
              <a:t> </a:t>
            </a:r>
            <a:r>
              <a:rPr lang="en-US" sz="2000" dirty="0" err="1" smtClean="0"/>
              <a:t>dan</a:t>
            </a:r>
            <a:r>
              <a:rPr lang="en-US" sz="2000" dirty="0" smtClean="0"/>
              <a:t> pro-</a:t>
            </a:r>
            <a:r>
              <a:rPr lang="en-US" sz="2000" dirty="0" err="1" smtClean="0"/>
              <a:t>aktif</a:t>
            </a:r>
            <a:r>
              <a:rPr lang="en-US" sz="2000" dirty="0" smtClean="0"/>
              <a:t> </a:t>
            </a:r>
            <a:r>
              <a:rPr lang="en-US" sz="2000" dirty="0" err="1" smtClean="0"/>
              <a:t>dan</a:t>
            </a:r>
            <a:r>
              <a:rPr lang="en-US" sz="2000" dirty="0" smtClean="0"/>
              <a:t> </a:t>
            </a:r>
            <a:r>
              <a:rPr lang="en-US" sz="2000" dirty="0" err="1" smtClean="0"/>
              <a:t>menunjukkan</a:t>
            </a:r>
            <a:r>
              <a:rPr lang="en-US" sz="2000" dirty="0" smtClean="0"/>
              <a:t> </a:t>
            </a:r>
            <a:r>
              <a:rPr lang="en-US" sz="2000" dirty="0" err="1" smtClean="0"/>
              <a:t>sikap</a:t>
            </a:r>
            <a:r>
              <a:rPr lang="en-US" sz="2000" dirty="0" smtClean="0"/>
              <a:t> </a:t>
            </a:r>
            <a:r>
              <a:rPr lang="en-US" sz="2000" dirty="0" err="1" smtClean="0"/>
              <a:t>sebagai</a:t>
            </a:r>
            <a:r>
              <a:rPr lang="en-US" sz="2000" dirty="0" smtClean="0"/>
              <a:t> </a:t>
            </a:r>
            <a:r>
              <a:rPr lang="en-US" sz="2000" dirty="0" err="1" smtClean="0"/>
              <a:t>bagian</a:t>
            </a:r>
            <a:r>
              <a:rPr lang="en-US" sz="2000" dirty="0" smtClean="0"/>
              <a:t> </a:t>
            </a:r>
            <a:r>
              <a:rPr lang="en-US" sz="2000" dirty="0" err="1" smtClean="0"/>
              <a:t>dari</a:t>
            </a:r>
            <a:r>
              <a:rPr lang="en-US" sz="2000" dirty="0" smtClean="0"/>
              <a:t> </a:t>
            </a:r>
            <a:r>
              <a:rPr lang="en-US" sz="2000" dirty="0" err="1" smtClean="0"/>
              <a:t>solusi</a:t>
            </a:r>
            <a:r>
              <a:rPr lang="en-US" sz="2000" dirty="0" smtClean="0"/>
              <a:t> </a:t>
            </a:r>
            <a:r>
              <a:rPr lang="en-US" sz="2000" dirty="0" err="1" smtClean="0"/>
              <a:t>atas</a:t>
            </a:r>
            <a:r>
              <a:rPr lang="en-US" sz="2000" dirty="0" smtClean="0"/>
              <a:t> </a:t>
            </a:r>
            <a:r>
              <a:rPr lang="en-US" sz="2000" dirty="0" err="1" smtClean="0"/>
              <a:t>berbagai</a:t>
            </a:r>
            <a:r>
              <a:rPr lang="en-US" sz="2000" dirty="0" smtClean="0"/>
              <a:t> </a:t>
            </a:r>
            <a:r>
              <a:rPr lang="en-US" sz="2000" dirty="0" err="1" smtClean="0"/>
              <a:t>permasalahan</a:t>
            </a:r>
            <a:r>
              <a:rPr lang="en-US" sz="2000" dirty="0" smtClean="0"/>
              <a:t> </a:t>
            </a:r>
            <a:r>
              <a:rPr lang="en-US" sz="2000" dirty="0" err="1" smtClean="0"/>
              <a:t>dalam</a:t>
            </a:r>
            <a:r>
              <a:rPr lang="en-US" sz="2000" dirty="0" smtClean="0"/>
              <a:t> </a:t>
            </a:r>
            <a:r>
              <a:rPr lang="en-US" sz="2000" dirty="0" err="1" smtClean="0"/>
              <a:t>berinteraksi</a:t>
            </a:r>
            <a:r>
              <a:rPr lang="en-US" sz="2000" dirty="0" smtClean="0"/>
              <a:t> </a:t>
            </a:r>
            <a:r>
              <a:rPr lang="en-US" sz="2000" dirty="0" err="1" smtClean="0"/>
              <a:t>secara</a:t>
            </a:r>
            <a:r>
              <a:rPr lang="en-US" sz="2000" dirty="0" smtClean="0"/>
              <a:t> </a:t>
            </a:r>
            <a:r>
              <a:rPr lang="en-US" sz="2000" dirty="0" err="1" smtClean="0"/>
              <a:t>efektif</a:t>
            </a:r>
            <a:r>
              <a:rPr lang="en-US" sz="2000" dirty="0" smtClean="0"/>
              <a:t> </a:t>
            </a:r>
            <a:r>
              <a:rPr lang="en-US" sz="2000" dirty="0" err="1" smtClean="0"/>
              <a:t>dengan</a:t>
            </a:r>
            <a:r>
              <a:rPr lang="en-US" sz="2000" dirty="0" smtClean="0"/>
              <a:t> </a:t>
            </a:r>
            <a:r>
              <a:rPr lang="en-US" sz="2000" dirty="0" err="1" smtClean="0"/>
              <a:t>lingkungan</a:t>
            </a:r>
            <a:r>
              <a:rPr lang="en-US" sz="2000" dirty="0" smtClean="0"/>
              <a:t> </a:t>
            </a:r>
            <a:r>
              <a:rPr lang="en-US" sz="2000" dirty="0" err="1" smtClean="0"/>
              <a:t>sosial</a:t>
            </a:r>
            <a:r>
              <a:rPr lang="en-US" sz="2000" dirty="0" smtClean="0"/>
              <a:t> </a:t>
            </a:r>
            <a:r>
              <a:rPr lang="en-US" sz="2000" dirty="0" err="1" smtClean="0"/>
              <a:t>dan</a:t>
            </a:r>
            <a:r>
              <a:rPr lang="en-US" sz="2000" dirty="0" smtClean="0"/>
              <a:t> </a:t>
            </a:r>
            <a:r>
              <a:rPr lang="en-US" sz="2000" dirty="0" err="1" smtClean="0"/>
              <a:t>alam</a:t>
            </a:r>
            <a:r>
              <a:rPr lang="en-US" sz="2000" dirty="0" smtClean="0"/>
              <a:t> </a:t>
            </a:r>
            <a:r>
              <a:rPr lang="en-US" sz="2000" dirty="0" err="1" smtClean="0"/>
              <a:t>serta</a:t>
            </a:r>
            <a:r>
              <a:rPr lang="en-US" sz="2000" dirty="0" smtClean="0"/>
              <a:t> </a:t>
            </a:r>
            <a:r>
              <a:rPr lang="en-US" sz="2000" dirty="0" err="1" smtClean="0"/>
              <a:t>dalam</a:t>
            </a:r>
            <a:r>
              <a:rPr lang="en-US" sz="2000" dirty="0" smtClean="0"/>
              <a:t> </a:t>
            </a:r>
            <a:r>
              <a:rPr lang="en-US" sz="2000" dirty="0" err="1" smtClean="0"/>
              <a:t>menempatkan</a:t>
            </a:r>
            <a:r>
              <a:rPr lang="en-US" sz="2000" dirty="0" smtClean="0"/>
              <a:t> </a:t>
            </a:r>
            <a:r>
              <a:rPr lang="en-US" sz="2000" dirty="0" err="1" smtClean="0"/>
              <a:t>diri</a:t>
            </a:r>
            <a:r>
              <a:rPr lang="en-US" sz="2000" dirty="0" smtClean="0"/>
              <a:t> </a:t>
            </a:r>
            <a:r>
              <a:rPr lang="en-US" sz="2000" dirty="0" err="1" smtClean="0"/>
              <a:t>sebagai</a:t>
            </a:r>
            <a:r>
              <a:rPr lang="en-US" sz="2000" dirty="0" smtClean="0"/>
              <a:t> </a:t>
            </a:r>
            <a:r>
              <a:rPr lang="en-US" sz="2000" dirty="0" err="1" smtClean="0"/>
              <a:t>cerminan</a:t>
            </a:r>
            <a:r>
              <a:rPr lang="en-US" sz="2000" dirty="0" smtClean="0"/>
              <a:t> </a:t>
            </a:r>
            <a:r>
              <a:rPr lang="id-ID" sz="2000" dirty="0" smtClean="0"/>
              <a:t/>
            </a:r>
            <a:br>
              <a:rPr lang="id-ID" sz="2000" dirty="0" smtClean="0"/>
            </a:br>
            <a:r>
              <a:rPr lang="en-US" sz="2000" dirty="0" err="1" smtClean="0"/>
              <a:t>bangsa</a:t>
            </a:r>
            <a:r>
              <a:rPr lang="en-US" sz="2000" dirty="0" smtClean="0"/>
              <a:t> </a:t>
            </a:r>
            <a:r>
              <a:rPr lang="en-US" sz="2000" dirty="0" err="1" smtClean="0"/>
              <a:t>dalam</a:t>
            </a:r>
            <a:r>
              <a:rPr lang="en-US" sz="2000" dirty="0" smtClean="0"/>
              <a:t> </a:t>
            </a:r>
            <a:r>
              <a:rPr lang="en-US" sz="2000" dirty="0" err="1" smtClean="0"/>
              <a:t>pergaulan</a:t>
            </a:r>
            <a:r>
              <a:rPr lang="en-US" sz="2000" dirty="0" smtClean="0"/>
              <a:t> </a:t>
            </a:r>
            <a:r>
              <a:rPr lang="en-US" sz="2000" dirty="0" err="1" smtClean="0"/>
              <a:t>dunia</a:t>
            </a:r>
            <a:r>
              <a:rPr lang="en-US" sz="2000" dirty="0" smtClean="0"/>
              <a:t>.</a:t>
            </a:r>
            <a:r>
              <a:rPr lang="id-ID" sz="2000" dirty="0" smtClean="0"/>
              <a:t/>
            </a:r>
            <a:br>
              <a:rPr lang="id-ID" sz="2000" dirty="0" smtClean="0"/>
            </a:br>
            <a:r>
              <a:rPr lang="id-ID" sz="2000" dirty="0" smtClean="0"/>
              <a:t>3. </a:t>
            </a:r>
            <a:r>
              <a:rPr lang="en-US" sz="2000" dirty="0" err="1" smtClean="0"/>
              <a:t>Memahami</a:t>
            </a:r>
            <a:r>
              <a:rPr lang="en-US" sz="2000" dirty="0" smtClean="0"/>
              <a:t>, </a:t>
            </a:r>
            <a:r>
              <a:rPr lang="en-US" sz="2000" dirty="0" err="1" smtClean="0"/>
              <a:t>menerapkan</a:t>
            </a:r>
            <a:r>
              <a:rPr lang="en-US" sz="2000" dirty="0" smtClean="0"/>
              <a:t>, </a:t>
            </a:r>
            <a:r>
              <a:rPr lang="en-US" sz="2000" dirty="0" err="1" smtClean="0"/>
              <a:t>menganalisis</a:t>
            </a:r>
            <a:r>
              <a:rPr lang="en-US" sz="2000" dirty="0" smtClean="0"/>
              <a:t> </a:t>
            </a:r>
            <a:r>
              <a:rPr lang="en-US" sz="2000" dirty="0" err="1" smtClean="0"/>
              <a:t>pengetahuan</a:t>
            </a:r>
            <a:r>
              <a:rPr lang="en-US" sz="2000" dirty="0" smtClean="0"/>
              <a:t> </a:t>
            </a:r>
            <a:r>
              <a:rPr lang="en-US" sz="2000" dirty="0" err="1" smtClean="0"/>
              <a:t>faktual</a:t>
            </a:r>
            <a:r>
              <a:rPr lang="en-US" sz="2000" dirty="0" smtClean="0"/>
              <a:t>, </a:t>
            </a:r>
            <a:r>
              <a:rPr lang="en-US" sz="2000" dirty="0" err="1" smtClean="0"/>
              <a:t>konseptual</a:t>
            </a:r>
            <a:r>
              <a:rPr lang="en-US" sz="2000" dirty="0" smtClean="0"/>
              <a:t>, </a:t>
            </a:r>
            <a:r>
              <a:rPr lang="en-US" sz="2000" dirty="0" err="1" smtClean="0"/>
              <a:t>prosedural</a:t>
            </a:r>
            <a:r>
              <a:rPr lang="en-US" sz="2000" dirty="0" smtClean="0"/>
              <a:t> </a:t>
            </a:r>
            <a:r>
              <a:rPr lang="en-US" sz="2000" dirty="0" err="1" smtClean="0"/>
              <a:t>berdasarkan</a:t>
            </a:r>
            <a:r>
              <a:rPr lang="en-US" sz="2000" dirty="0" smtClean="0"/>
              <a:t> rasa </a:t>
            </a:r>
            <a:r>
              <a:rPr lang="en-US" sz="2000" dirty="0" err="1" smtClean="0"/>
              <a:t>ingintahunya</a:t>
            </a:r>
            <a:r>
              <a:rPr lang="en-US" sz="2000" dirty="0" smtClean="0"/>
              <a:t> </a:t>
            </a:r>
            <a:r>
              <a:rPr lang="en-US" sz="2000" dirty="0" err="1" smtClean="0"/>
              <a:t>tentang</a:t>
            </a:r>
            <a:r>
              <a:rPr lang="en-US" sz="2000" dirty="0" smtClean="0"/>
              <a:t> </a:t>
            </a:r>
            <a:r>
              <a:rPr lang="en-US" sz="2000" dirty="0" err="1" smtClean="0"/>
              <a:t>ilmu</a:t>
            </a:r>
            <a:r>
              <a:rPr lang="en-US" sz="2000" dirty="0" smtClean="0"/>
              <a:t> </a:t>
            </a:r>
            <a:r>
              <a:rPr lang="en-US" sz="2000" dirty="0" err="1" smtClean="0"/>
              <a:t>pengetahuan</a:t>
            </a:r>
            <a:r>
              <a:rPr lang="en-US" sz="2000" dirty="0" smtClean="0"/>
              <a:t>, </a:t>
            </a:r>
            <a:r>
              <a:rPr lang="en-US" sz="2000" dirty="0" err="1" smtClean="0"/>
              <a:t>teknologi</a:t>
            </a:r>
            <a:r>
              <a:rPr lang="en-US" sz="2000" dirty="0" smtClean="0"/>
              <a:t>, </a:t>
            </a:r>
            <a:r>
              <a:rPr lang="en-US" sz="2000" dirty="0" err="1" smtClean="0"/>
              <a:t>seni</a:t>
            </a:r>
            <a:r>
              <a:rPr lang="en-US" sz="2000" dirty="0" smtClean="0"/>
              <a:t>, </a:t>
            </a:r>
            <a:r>
              <a:rPr lang="en-US" sz="2000" dirty="0" err="1" smtClean="0"/>
              <a:t>budaya</a:t>
            </a:r>
            <a:r>
              <a:rPr lang="en-US" sz="2000" dirty="0" smtClean="0"/>
              <a:t>, </a:t>
            </a:r>
            <a:r>
              <a:rPr lang="en-US" sz="2000" dirty="0" err="1" smtClean="0"/>
              <a:t>dan</a:t>
            </a:r>
            <a:r>
              <a:rPr lang="en-US" sz="2000" dirty="0" smtClean="0"/>
              <a:t> </a:t>
            </a:r>
            <a:r>
              <a:rPr lang="en-US" sz="2000" dirty="0" err="1" smtClean="0"/>
              <a:t>humaniora</a:t>
            </a:r>
            <a:r>
              <a:rPr lang="en-US" sz="2000" dirty="0" smtClean="0"/>
              <a:t> </a:t>
            </a:r>
            <a:r>
              <a:rPr lang="en-US" sz="2000" dirty="0" err="1" smtClean="0"/>
              <a:t>dengan</a:t>
            </a:r>
            <a:r>
              <a:rPr lang="en-US" sz="2000" dirty="0" smtClean="0"/>
              <a:t> </a:t>
            </a:r>
            <a:r>
              <a:rPr lang="en-US" sz="2000" dirty="0" err="1" smtClean="0"/>
              <a:t>wawasan</a:t>
            </a:r>
            <a:r>
              <a:rPr lang="en-US" sz="2000" dirty="0" smtClean="0"/>
              <a:t> </a:t>
            </a:r>
            <a:r>
              <a:rPr lang="en-US" sz="2000" dirty="0" err="1" smtClean="0"/>
              <a:t>kemanusiaan</a:t>
            </a:r>
            <a:r>
              <a:rPr lang="en-US" sz="2000" dirty="0" smtClean="0"/>
              <a:t>, </a:t>
            </a:r>
            <a:r>
              <a:rPr lang="en-US" sz="2000" dirty="0" err="1" smtClean="0"/>
              <a:t>kebangsaan</a:t>
            </a:r>
            <a:r>
              <a:rPr lang="en-US" sz="2000" dirty="0" smtClean="0"/>
              <a:t>, </a:t>
            </a:r>
            <a:r>
              <a:rPr lang="en-US" sz="2000" dirty="0" err="1" smtClean="0"/>
              <a:t>kenegaraan</a:t>
            </a:r>
            <a:r>
              <a:rPr lang="en-US" sz="2000" dirty="0" smtClean="0"/>
              <a:t>, </a:t>
            </a:r>
            <a:r>
              <a:rPr lang="en-US" sz="2000" dirty="0" err="1" smtClean="0"/>
              <a:t>dan</a:t>
            </a:r>
            <a:r>
              <a:rPr lang="en-US" sz="2000" dirty="0" smtClean="0"/>
              <a:t> </a:t>
            </a:r>
            <a:r>
              <a:rPr lang="en-US" sz="2000" dirty="0" err="1" smtClean="0"/>
              <a:t>peradaban</a:t>
            </a:r>
            <a:r>
              <a:rPr lang="en-US" sz="2000" dirty="0" smtClean="0"/>
              <a:t> </a:t>
            </a:r>
            <a:r>
              <a:rPr lang="en-US" sz="2000" dirty="0" err="1" smtClean="0"/>
              <a:t>terkait</a:t>
            </a:r>
            <a:r>
              <a:rPr lang="en-US" sz="2000" dirty="0" smtClean="0"/>
              <a:t> </a:t>
            </a:r>
            <a:r>
              <a:rPr lang="en-US" sz="2000" dirty="0" err="1" smtClean="0"/>
              <a:t>penyebab</a:t>
            </a:r>
            <a:r>
              <a:rPr lang="en-US" sz="2000" dirty="0" smtClean="0"/>
              <a:t> </a:t>
            </a:r>
            <a:r>
              <a:rPr lang="en-US" sz="2000" dirty="0" err="1" smtClean="0"/>
              <a:t>fenomena</a:t>
            </a:r>
            <a:r>
              <a:rPr lang="en-US" sz="2000" dirty="0" smtClean="0"/>
              <a:t> </a:t>
            </a:r>
            <a:r>
              <a:rPr lang="en-US" sz="2000" dirty="0" err="1" smtClean="0"/>
              <a:t>dan</a:t>
            </a:r>
            <a:r>
              <a:rPr lang="en-US" sz="2000" dirty="0" smtClean="0"/>
              <a:t> </a:t>
            </a:r>
            <a:r>
              <a:rPr lang="en-US" sz="2000" dirty="0" err="1" smtClean="0"/>
              <a:t>kejadian</a:t>
            </a:r>
            <a:r>
              <a:rPr lang="en-US" sz="2000" dirty="0" smtClean="0"/>
              <a:t>, </a:t>
            </a:r>
            <a:r>
              <a:rPr lang="en-US" sz="2000" dirty="0" err="1" smtClean="0"/>
              <a:t>serta</a:t>
            </a:r>
            <a:r>
              <a:rPr lang="en-US" sz="2000" dirty="0" smtClean="0"/>
              <a:t> </a:t>
            </a:r>
            <a:r>
              <a:rPr lang="en-US" sz="2000" dirty="0" err="1" smtClean="0"/>
              <a:t>menerapkan</a:t>
            </a:r>
            <a:r>
              <a:rPr lang="en-US" sz="2000" dirty="0" smtClean="0"/>
              <a:t> </a:t>
            </a:r>
            <a:r>
              <a:rPr lang="en-US" sz="2000" dirty="0" err="1" smtClean="0"/>
              <a:t>pengetahuan</a:t>
            </a:r>
            <a:r>
              <a:rPr lang="en-US" sz="2000" dirty="0" smtClean="0"/>
              <a:t> </a:t>
            </a:r>
            <a:r>
              <a:rPr lang="en-US" sz="2000" dirty="0" err="1" smtClean="0"/>
              <a:t>prosedural</a:t>
            </a:r>
            <a:r>
              <a:rPr lang="en-US" sz="2000" dirty="0" smtClean="0"/>
              <a:t> </a:t>
            </a:r>
            <a:r>
              <a:rPr lang="en-US" sz="2000" dirty="0" err="1" smtClean="0"/>
              <a:t>pada</a:t>
            </a:r>
            <a:r>
              <a:rPr lang="en-US" sz="2000" dirty="0" smtClean="0"/>
              <a:t> </a:t>
            </a:r>
            <a:r>
              <a:rPr lang="en-US" sz="2000" dirty="0" err="1" smtClean="0"/>
              <a:t>bidang</a:t>
            </a:r>
            <a:r>
              <a:rPr lang="en-US" sz="2000" dirty="0" smtClean="0"/>
              <a:t> </a:t>
            </a:r>
            <a:r>
              <a:rPr lang="en-US" sz="2000" dirty="0" err="1" smtClean="0"/>
              <a:t>kajian</a:t>
            </a:r>
            <a:r>
              <a:rPr lang="en-US" sz="2000" dirty="0" smtClean="0"/>
              <a:t> yang </a:t>
            </a:r>
            <a:r>
              <a:rPr lang="en-US" sz="2000" dirty="0" err="1" smtClean="0"/>
              <a:t>spesifik</a:t>
            </a:r>
            <a:r>
              <a:rPr lang="en-US" sz="2000" dirty="0" smtClean="0"/>
              <a:t> </a:t>
            </a:r>
            <a:r>
              <a:rPr lang="en-US" sz="2000" dirty="0" err="1" smtClean="0"/>
              <a:t>sesuai</a:t>
            </a:r>
            <a:r>
              <a:rPr lang="en-US" sz="2000" dirty="0" smtClean="0"/>
              <a:t> </a:t>
            </a:r>
            <a:r>
              <a:rPr lang="en-US" sz="2000" dirty="0" err="1" smtClean="0"/>
              <a:t>dengan</a:t>
            </a:r>
            <a:r>
              <a:rPr lang="en-US" sz="2000" dirty="0" smtClean="0"/>
              <a:t> </a:t>
            </a:r>
            <a:r>
              <a:rPr lang="en-US" sz="2000" dirty="0" err="1" smtClean="0"/>
              <a:t>bakat</a:t>
            </a:r>
            <a:r>
              <a:rPr lang="en-US" sz="2000" dirty="0" smtClean="0"/>
              <a:t> </a:t>
            </a:r>
            <a:r>
              <a:rPr lang="en-US" sz="2000" dirty="0" err="1" smtClean="0"/>
              <a:t>dan</a:t>
            </a:r>
            <a:r>
              <a:rPr lang="en-US" sz="2000" dirty="0" smtClean="0"/>
              <a:t> </a:t>
            </a:r>
            <a:r>
              <a:rPr lang="en-US" sz="2000" dirty="0" err="1" smtClean="0"/>
              <a:t>minatnya</a:t>
            </a:r>
            <a:r>
              <a:rPr lang="en-US" sz="2000" dirty="0" smtClean="0"/>
              <a:t> </a:t>
            </a:r>
            <a:r>
              <a:rPr lang="en-US" sz="2000" dirty="0" err="1" smtClean="0"/>
              <a:t>untuk</a:t>
            </a:r>
            <a:r>
              <a:rPr lang="en-US" sz="2000" dirty="0" smtClean="0"/>
              <a:t> </a:t>
            </a:r>
            <a:r>
              <a:rPr lang="en-US" sz="2000" dirty="0" err="1" smtClean="0"/>
              <a:t>memecahkan</a:t>
            </a:r>
            <a:r>
              <a:rPr lang="en-US" sz="2000" dirty="0" smtClean="0"/>
              <a:t> </a:t>
            </a:r>
            <a:r>
              <a:rPr lang="en-US" sz="2000" dirty="0" err="1" smtClean="0"/>
              <a:t>masalah</a:t>
            </a:r>
            <a:r>
              <a:rPr lang="id-ID" sz="2000" dirty="0" smtClean="0"/>
              <a:t/>
            </a:r>
            <a:br>
              <a:rPr lang="id-ID" sz="2000" dirty="0" smtClean="0"/>
            </a:br>
            <a:r>
              <a:rPr lang="en-US" sz="2000" dirty="0" smtClean="0"/>
              <a:t>4. </a:t>
            </a:r>
            <a:r>
              <a:rPr lang="en-US" sz="2000" dirty="0" err="1" smtClean="0"/>
              <a:t>Mengolah</a:t>
            </a:r>
            <a:r>
              <a:rPr lang="en-US" sz="2000" dirty="0" smtClean="0"/>
              <a:t>, </a:t>
            </a:r>
            <a:r>
              <a:rPr lang="en-US" sz="2000" dirty="0" err="1" smtClean="0"/>
              <a:t>menalar</a:t>
            </a:r>
            <a:r>
              <a:rPr lang="en-US" sz="2000" dirty="0" smtClean="0"/>
              <a:t>, </a:t>
            </a:r>
            <a:r>
              <a:rPr lang="en-US" sz="2000" dirty="0" err="1" smtClean="0"/>
              <a:t>dan</a:t>
            </a:r>
            <a:r>
              <a:rPr lang="en-US" sz="2000" dirty="0" smtClean="0"/>
              <a:t> </a:t>
            </a:r>
            <a:r>
              <a:rPr lang="en-US" sz="2000" dirty="0" err="1" smtClean="0"/>
              <a:t>menyaji</a:t>
            </a:r>
            <a:r>
              <a:rPr lang="en-US" sz="2000" dirty="0" smtClean="0"/>
              <a:t> </a:t>
            </a:r>
            <a:r>
              <a:rPr lang="en-US" sz="2000" dirty="0" err="1" smtClean="0"/>
              <a:t>dalam</a:t>
            </a:r>
            <a:r>
              <a:rPr lang="en-US" sz="2000" dirty="0" smtClean="0"/>
              <a:t> </a:t>
            </a:r>
            <a:r>
              <a:rPr lang="en-US" sz="2000" dirty="0" err="1" smtClean="0"/>
              <a:t>ranah</a:t>
            </a:r>
            <a:r>
              <a:rPr lang="en-US" sz="2000" dirty="0" smtClean="0"/>
              <a:t> </a:t>
            </a:r>
            <a:r>
              <a:rPr lang="en-US" sz="2000" dirty="0" err="1" smtClean="0"/>
              <a:t>konkret</a:t>
            </a:r>
            <a:r>
              <a:rPr lang="en-US" sz="2000" dirty="0" smtClean="0"/>
              <a:t> </a:t>
            </a:r>
            <a:r>
              <a:rPr lang="en-US" sz="2000" dirty="0" err="1" smtClean="0"/>
              <a:t>dan</a:t>
            </a:r>
            <a:r>
              <a:rPr lang="en-US" sz="2000" dirty="0" smtClean="0"/>
              <a:t> </a:t>
            </a:r>
            <a:r>
              <a:rPr lang="en-US" sz="2000" dirty="0" err="1" smtClean="0"/>
              <a:t>ranah</a:t>
            </a:r>
            <a:r>
              <a:rPr lang="en-US" sz="2000" dirty="0" smtClean="0"/>
              <a:t> </a:t>
            </a:r>
            <a:r>
              <a:rPr lang="en-US" sz="2000" dirty="0" err="1" smtClean="0"/>
              <a:t>abstrak</a:t>
            </a:r>
            <a:r>
              <a:rPr lang="en-US" sz="2000" dirty="0" smtClean="0"/>
              <a:t> </a:t>
            </a:r>
            <a:r>
              <a:rPr lang="en-US" sz="2000" dirty="0" err="1" smtClean="0"/>
              <a:t>terkait</a:t>
            </a:r>
            <a:r>
              <a:rPr lang="en-US" sz="2000" dirty="0" smtClean="0"/>
              <a:t> </a:t>
            </a:r>
            <a:r>
              <a:rPr lang="en-US" sz="2000" dirty="0" err="1" smtClean="0"/>
              <a:t>dengan</a:t>
            </a:r>
            <a:r>
              <a:rPr lang="en-US" sz="2000" dirty="0" smtClean="0"/>
              <a:t> </a:t>
            </a:r>
            <a:r>
              <a:rPr lang="en-US" sz="2000" dirty="0" err="1" smtClean="0"/>
              <a:t>pengembangan</a:t>
            </a:r>
            <a:r>
              <a:rPr lang="en-US" sz="2000" dirty="0" smtClean="0"/>
              <a:t> </a:t>
            </a:r>
            <a:r>
              <a:rPr lang="en-US" sz="2000" dirty="0" err="1" smtClean="0"/>
              <a:t>dari</a:t>
            </a:r>
            <a:r>
              <a:rPr lang="en-US" sz="2000" dirty="0" smtClean="0"/>
              <a:t> yang </a:t>
            </a:r>
            <a:r>
              <a:rPr lang="en-US" sz="2000" dirty="0" err="1" smtClean="0"/>
              <a:t>dipelajarinya</a:t>
            </a:r>
            <a:r>
              <a:rPr lang="en-US" sz="2000" dirty="0" smtClean="0"/>
              <a:t> </a:t>
            </a:r>
            <a:r>
              <a:rPr lang="en-US" sz="2000" dirty="0" err="1" smtClean="0"/>
              <a:t>di</a:t>
            </a:r>
            <a:r>
              <a:rPr lang="en-US" sz="2000" dirty="0" smtClean="0"/>
              <a:t> </a:t>
            </a:r>
            <a:r>
              <a:rPr lang="en-US" sz="2000" dirty="0" err="1" smtClean="0"/>
              <a:t>sekolah</a:t>
            </a:r>
            <a:r>
              <a:rPr lang="en-US" sz="2000" dirty="0" smtClean="0"/>
              <a:t> </a:t>
            </a:r>
            <a:r>
              <a:rPr lang="en-US" sz="2000" dirty="0" err="1" smtClean="0"/>
              <a:t>secara</a:t>
            </a:r>
            <a:r>
              <a:rPr lang="en-US" sz="2000" dirty="0" smtClean="0"/>
              <a:t> </a:t>
            </a:r>
            <a:r>
              <a:rPr lang="en-US" sz="2000" dirty="0" err="1" smtClean="0"/>
              <a:t>mandiri</a:t>
            </a:r>
            <a:r>
              <a:rPr lang="en-US" sz="2000" dirty="0" smtClean="0"/>
              <a:t>, </a:t>
            </a:r>
            <a:r>
              <a:rPr lang="en-US" sz="2000" dirty="0" err="1" smtClean="0"/>
              <a:t>dan</a:t>
            </a:r>
            <a:r>
              <a:rPr lang="en-US" sz="2000" dirty="0" smtClean="0"/>
              <a:t> </a:t>
            </a:r>
            <a:r>
              <a:rPr lang="en-US" sz="2000" dirty="0" err="1" smtClean="0"/>
              <a:t>mampu</a:t>
            </a:r>
            <a:r>
              <a:rPr lang="en-US" sz="2000" dirty="0" smtClean="0"/>
              <a:t> </a:t>
            </a:r>
            <a:r>
              <a:rPr lang="en-US" sz="2000" dirty="0" err="1" smtClean="0"/>
              <a:t>menggunakan</a:t>
            </a:r>
            <a:r>
              <a:rPr lang="en-US" sz="2000" dirty="0" smtClean="0"/>
              <a:t> </a:t>
            </a:r>
            <a:r>
              <a:rPr lang="en-US" sz="2000" dirty="0" err="1" smtClean="0"/>
              <a:t>metoda</a:t>
            </a:r>
            <a:r>
              <a:rPr lang="en-US" sz="2000" dirty="0" smtClean="0"/>
              <a:t> </a:t>
            </a:r>
            <a:r>
              <a:rPr lang="en-US" sz="2000" dirty="0" err="1" smtClean="0"/>
              <a:t>sesuai</a:t>
            </a:r>
            <a:r>
              <a:rPr lang="en-US" sz="2000" dirty="0" smtClean="0"/>
              <a:t> </a:t>
            </a:r>
            <a:r>
              <a:rPr lang="en-US" sz="2000" dirty="0" err="1" smtClean="0"/>
              <a:t>kaidah</a:t>
            </a:r>
            <a:r>
              <a:rPr lang="en-US" sz="2000" dirty="0" smtClean="0"/>
              <a:t> </a:t>
            </a:r>
            <a:r>
              <a:rPr lang="en-US" sz="2000" dirty="0" err="1" smtClean="0"/>
              <a:t>keilmuan</a:t>
            </a:r>
            <a:r>
              <a:rPr lang="en-US" sz="2000" dirty="0" smtClean="0"/>
              <a:t>.</a:t>
            </a:r>
            <a:endParaRPr lang="id-ID"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Unsur-unsur  rule of law adalah:</a:t>
            </a:r>
            <a:r>
              <a:rPr lang="id-ID" sz="2800" dirty="0" smtClean="0"/>
              <a:t/>
            </a:r>
            <a:br>
              <a:rPr lang="id-ID" sz="2800" dirty="0" smtClean="0"/>
            </a:br>
            <a:r>
              <a:rPr lang="id-ID" sz="2800" dirty="0" smtClean="0"/>
              <a:t>1.Berlakunya supremasi hukum (hukum menenpati </a:t>
            </a:r>
            <a:br>
              <a:rPr lang="id-ID" sz="2800" dirty="0" smtClean="0"/>
            </a:br>
            <a:r>
              <a:rPr lang="id-ID" sz="2800" dirty="0" smtClean="0"/>
              <a:t>     kedudukan tertinggi, semua orang tunduk pada hukum) </a:t>
            </a:r>
            <a:br>
              <a:rPr lang="id-ID" sz="2800" dirty="0" smtClean="0"/>
            </a:br>
            <a:r>
              <a:rPr lang="id-ID" sz="2800" dirty="0" smtClean="0"/>
              <a:t>     sehingga tidak ada kesewenang-wenangan.</a:t>
            </a:r>
            <a:br>
              <a:rPr lang="id-ID" sz="2800" dirty="0" smtClean="0"/>
            </a:br>
            <a:r>
              <a:rPr lang="id-ID" sz="2800" dirty="0" smtClean="0"/>
              <a:t>2.Perlakuan yang sama  di depan hukum  bagi setiap warga </a:t>
            </a:r>
            <a:br>
              <a:rPr lang="id-ID" sz="2800" dirty="0" smtClean="0"/>
            </a:br>
            <a:r>
              <a:rPr lang="id-ID" sz="2800" dirty="0" smtClean="0"/>
              <a:t>    negara.</a:t>
            </a:r>
            <a:br>
              <a:rPr lang="id-ID" sz="2800" dirty="0" smtClean="0"/>
            </a:br>
            <a:r>
              <a:rPr lang="id-ID" sz="2800" dirty="0" smtClean="0"/>
              <a:t>3.Terlindunginya  hak-hak manusia  oleh undang-undang </a:t>
            </a:r>
            <a:br>
              <a:rPr lang="id-ID" sz="2800" dirty="0" smtClean="0"/>
            </a:br>
            <a:r>
              <a:rPr lang="id-ID" sz="2800" dirty="0" smtClean="0"/>
              <a:t>    dasar  serta keputusan-keputusan  pengadilan </a:t>
            </a:r>
            <a:endParaRPr lang="id-ID"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92971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dirty="0" smtClean="0">
                <a:solidFill>
                  <a:srgbClr val="FF0000"/>
                </a:solidFill>
              </a:rPr>
              <a:t>Konferensi International  Commiission  of Jurists (</a:t>
            </a:r>
            <a:r>
              <a:rPr lang="id-ID" sz="3200" b="1" dirty="0" smtClean="0">
                <a:solidFill>
                  <a:srgbClr val="FF0000"/>
                </a:solidFill>
              </a:rPr>
              <a:t>Organisasi internasional  para ahli hukum) </a:t>
            </a:r>
            <a:r>
              <a:rPr lang="id-ID" sz="3200" dirty="0" smtClean="0">
                <a:solidFill>
                  <a:srgbClr val="FF0000"/>
                </a:solidFill>
              </a:rPr>
              <a:t>di bangkok tahun 1965, hasil konferensi syarat-syarat negara  demokratis Rule of law sbb:</a:t>
            </a:r>
            <a:r>
              <a:rPr lang="id-ID" sz="3200" dirty="0" smtClean="0"/>
              <a:t/>
            </a:r>
            <a:br>
              <a:rPr lang="id-ID" sz="3200" dirty="0" smtClean="0"/>
            </a:br>
            <a:r>
              <a:rPr lang="id-ID" sz="3200" dirty="0" smtClean="0"/>
              <a:t>1.Perlindungan secara konstitusional  atas hak-hak</a:t>
            </a:r>
            <a:br>
              <a:rPr lang="id-ID" sz="3200" dirty="0" smtClean="0"/>
            </a:br>
            <a:r>
              <a:rPr lang="id-ID" sz="3200" dirty="0" smtClean="0"/>
              <a:t>    warga negara. </a:t>
            </a:r>
            <a:br>
              <a:rPr lang="id-ID" sz="3200" dirty="0" smtClean="0"/>
            </a:br>
            <a:r>
              <a:rPr lang="id-ID" sz="3200" dirty="0" smtClean="0"/>
              <a:t>2.Badan kehakiman atau peradilan  yang bebas dan</a:t>
            </a:r>
            <a:br>
              <a:rPr lang="id-ID" sz="3200" dirty="0" smtClean="0"/>
            </a:br>
            <a:r>
              <a:rPr lang="id-ID" sz="3200" dirty="0" smtClean="0"/>
              <a:t>    tidak memihak.</a:t>
            </a:r>
            <a:br>
              <a:rPr lang="id-ID" sz="3200" dirty="0" smtClean="0"/>
            </a:br>
            <a:r>
              <a:rPr lang="id-ID" sz="3200" dirty="0" smtClean="0"/>
              <a:t>3.Pemilihan umum yang bebas</a:t>
            </a:r>
            <a:br>
              <a:rPr lang="id-ID" sz="3200" dirty="0" smtClean="0"/>
            </a:br>
            <a:r>
              <a:rPr lang="id-ID" sz="3200" dirty="0" smtClean="0"/>
              <a:t>4.Kebebasan untuk menyatakan pendapat </a:t>
            </a:r>
            <a:br>
              <a:rPr lang="id-ID" sz="3200" dirty="0" smtClean="0"/>
            </a:br>
            <a:r>
              <a:rPr lang="id-ID" sz="3200" dirty="0" smtClean="0"/>
              <a:t>5.Pendidikan kewarganegaraan</a:t>
            </a:r>
            <a:endParaRPr lang="id-ID"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758270" cy="6226196"/>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Ciri-ciri masyarakat demokratis adalah:</a:t>
            </a:r>
            <a:r>
              <a:rPr lang="id-ID" sz="3200" dirty="0" smtClean="0"/>
              <a:t/>
            </a:r>
            <a:br>
              <a:rPr lang="id-ID" sz="3200" dirty="0" smtClean="0"/>
            </a:br>
            <a:r>
              <a:rPr lang="id-ID" sz="3200" dirty="0" smtClean="0"/>
              <a:t>1.Menyelesaikan perselisihan dengan damai  dan</a:t>
            </a:r>
            <a:br>
              <a:rPr lang="id-ID" sz="3200" dirty="0" smtClean="0"/>
            </a:br>
            <a:r>
              <a:rPr lang="id-ID" sz="3200" dirty="0" smtClean="0"/>
              <a:t>    secara melembaga.</a:t>
            </a:r>
            <a:br>
              <a:rPr lang="id-ID" sz="3200" dirty="0" smtClean="0"/>
            </a:br>
            <a:r>
              <a:rPr lang="id-ID" sz="3200" dirty="0" smtClean="0"/>
              <a:t>2.Menjamin terselenggaranya  perubahan dalam </a:t>
            </a:r>
            <a:br>
              <a:rPr lang="id-ID" sz="3200" dirty="0" smtClean="0"/>
            </a:br>
            <a:r>
              <a:rPr lang="id-ID" sz="3200" dirty="0" smtClean="0"/>
              <a:t>     masy secara damai tanpa gejolak.</a:t>
            </a:r>
            <a:br>
              <a:rPr lang="id-ID" sz="3200" dirty="0" smtClean="0"/>
            </a:br>
            <a:r>
              <a:rPr lang="id-ID" sz="3200" dirty="0" smtClean="0"/>
              <a:t>3.Menyelenggarakan pengantian  kepempinan </a:t>
            </a:r>
            <a:br>
              <a:rPr lang="id-ID" sz="3200" dirty="0" smtClean="0"/>
            </a:br>
            <a:r>
              <a:rPr lang="id-ID" sz="3200" dirty="0" smtClean="0"/>
              <a:t>     secara teratur.</a:t>
            </a:r>
            <a:br>
              <a:rPr lang="id-ID" sz="3200" dirty="0" smtClean="0"/>
            </a:br>
            <a:r>
              <a:rPr lang="id-ID" sz="3200" dirty="0" smtClean="0"/>
              <a:t>4.Menekan pengunaan  kekerasan seminimal </a:t>
            </a:r>
            <a:br>
              <a:rPr lang="id-ID" sz="3200" dirty="0" smtClean="0"/>
            </a:br>
            <a:r>
              <a:rPr lang="id-ID" sz="3200" dirty="0" smtClean="0"/>
              <a:t>    mungkin.</a:t>
            </a:r>
            <a:endParaRPr lang="id-ID"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Ciri-ciri demokrasi menurut Frans Magnis –suseno sbb:</a:t>
            </a:r>
            <a:r>
              <a:rPr lang="id-ID" sz="3600" b="1" dirty="0" smtClean="0"/>
              <a:t/>
            </a:r>
            <a:br>
              <a:rPr lang="id-ID" sz="3600" b="1" dirty="0" smtClean="0"/>
            </a:br>
            <a:r>
              <a:rPr lang="id-ID" sz="2800" dirty="0" smtClean="0"/>
              <a:t>1.Negara terikat pada hukum</a:t>
            </a:r>
            <a:br>
              <a:rPr lang="id-ID" sz="2800" dirty="0" smtClean="0"/>
            </a:br>
            <a:r>
              <a:rPr lang="id-ID" sz="2800" dirty="0" smtClean="0"/>
              <a:t>2.Kontrol efektif  terhadap pemerintah oleh rakyat</a:t>
            </a:r>
            <a:br>
              <a:rPr lang="id-ID" sz="2800" dirty="0" smtClean="0"/>
            </a:br>
            <a:r>
              <a:rPr lang="id-ID" sz="2800" dirty="0" smtClean="0"/>
              <a:t>3.Pemilu yang bebas</a:t>
            </a:r>
            <a:br>
              <a:rPr lang="id-ID" sz="2800" dirty="0" smtClean="0"/>
            </a:br>
            <a:r>
              <a:rPr lang="id-ID" sz="2800" dirty="0" smtClean="0"/>
              <a:t>4.Prinsif mayoritas</a:t>
            </a:r>
            <a:endParaRPr lang="id-ID"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dirty="0" smtClean="0">
                <a:solidFill>
                  <a:srgbClr val="FF0000"/>
                </a:solidFill>
              </a:rPr>
              <a:t>B.Kehidupan demokratis  dalam bermasyarakat, berbangsa dan bernegara</a:t>
            </a:r>
            <a:r>
              <a:rPr lang="id-ID" sz="3200" dirty="0" smtClean="0">
                <a:solidFill>
                  <a:srgbClr val="FF0000"/>
                </a:solidFill>
              </a:rPr>
              <a:t/>
            </a:r>
            <a:br>
              <a:rPr lang="id-ID" sz="3200" dirty="0" smtClean="0">
                <a:solidFill>
                  <a:srgbClr val="FF0000"/>
                </a:solidFill>
              </a:rPr>
            </a:br>
            <a:r>
              <a:rPr lang="id-ID" sz="3200" dirty="0" smtClean="0">
                <a:solidFill>
                  <a:srgbClr val="FF0000"/>
                </a:solidFill>
              </a:rPr>
              <a:t> </a:t>
            </a:r>
            <a:r>
              <a:rPr lang="id-ID" sz="3200" b="1" dirty="0" smtClean="0">
                <a:solidFill>
                  <a:schemeClr val="tx1"/>
                </a:solidFill>
              </a:rPr>
              <a:t>1.Penerapan demokrasi  dalam bidang ekonomi </a:t>
            </a:r>
            <a:r>
              <a:rPr lang="id-ID" sz="3200" dirty="0" smtClean="0">
                <a:solidFill>
                  <a:schemeClr val="tx1"/>
                </a:solidFill>
              </a:rPr>
              <a:t/>
            </a:r>
            <a:br>
              <a:rPr lang="id-ID" sz="3200" dirty="0" smtClean="0">
                <a:solidFill>
                  <a:schemeClr val="tx1"/>
                </a:solidFill>
              </a:rPr>
            </a:br>
            <a:r>
              <a:rPr lang="id-ID" sz="3200" dirty="0" smtClean="0">
                <a:solidFill>
                  <a:schemeClr val="tx1"/>
                </a:solidFill>
              </a:rPr>
              <a:t>Posisi rakyat dalam bidang ekonomi  adalah sebagai subyek  dalam kehidupan bersama. Posisi  ini bertujuan  menciptakan kesejahteraan  bersama seluruh rakyat.</a:t>
            </a:r>
            <a:br>
              <a:rPr lang="id-ID" sz="3200" dirty="0" smtClean="0">
                <a:solidFill>
                  <a:schemeClr val="tx1"/>
                </a:solidFill>
              </a:rPr>
            </a:br>
            <a:r>
              <a:rPr lang="id-ID" sz="3200" dirty="0" smtClean="0">
                <a:solidFill>
                  <a:schemeClr val="tx1"/>
                </a:solidFill>
              </a:rPr>
              <a:t/>
            </a:r>
            <a:br>
              <a:rPr lang="id-ID" sz="3200" dirty="0" smtClean="0">
                <a:solidFill>
                  <a:schemeClr val="tx1"/>
                </a:solidFill>
              </a:rPr>
            </a:br>
            <a:r>
              <a:rPr lang="id-ID" sz="3200" dirty="0" smtClean="0">
                <a:solidFill>
                  <a:schemeClr val="tx1"/>
                </a:solidFill>
              </a:rPr>
              <a:t>Sebagai subyek  dalam kegiatan ekonomi, rakyat harus aktif  baik  proses produksi  maupun distribusi. Tidak hanya sebagai alat produksi  atau buruh dengan upah yang rendah. Mereka juga harus menikmati keuntungan- keuntungan jaminan hidup layak.</a:t>
            </a:r>
            <a:endParaRPr lang="id-ID" sz="32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200" dirty="0" smtClean="0">
                <a:solidFill>
                  <a:schemeClr val="tx1"/>
                </a:solidFill>
              </a:rPr>
              <a:t>Ciri-ciri  </a:t>
            </a:r>
            <a:r>
              <a:rPr lang="id-ID" sz="3200" dirty="0" smtClean="0">
                <a:solidFill>
                  <a:srgbClr val="FF0000"/>
                </a:solidFill>
              </a:rPr>
              <a:t>demokrasi  ekonomi di Indonesia sbb:</a:t>
            </a:r>
            <a:r>
              <a:rPr lang="id-ID" sz="3200" dirty="0" smtClean="0"/>
              <a:t/>
            </a:r>
            <a:br>
              <a:rPr lang="id-ID" sz="3200" dirty="0" smtClean="0"/>
            </a:br>
            <a:r>
              <a:rPr lang="id-ID" sz="3200" dirty="0" smtClean="0"/>
              <a:t>a.Perekonomian di susun  sebagai usaha bersama</a:t>
            </a:r>
            <a:br>
              <a:rPr lang="id-ID" sz="3200" dirty="0" smtClean="0"/>
            </a:br>
            <a:r>
              <a:rPr lang="id-ID" sz="3200" dirty="0" smtClean="0"/>
              <a:t>     berdasarkan atas  asas kekeluargaan.</a:t>
            </a:r>
            <a:br>
              <a:rPr lang="id-ID" sz="3200" dirty="0" smtClean="0"/>
            </a:br>
            <a:r>
              <a:rPr lang="id-ID" sz="3200" dirty="0" smtClean="0"/>
              <a:t>b.Cabang-cabang produksi  yang penting bagi negara </a:t>
            </a:r>
            <a:br>
              <a:rPr lang="id-ID" sz="3200" dirty="0" smtClean="0"/>
            </a:br>
            <a:r>
              <a:rPr lang="id-ID" sz="3200" dirty="0" smtClean="0"/>
              <a:t>   dan menguasai hajat hidup orang banyak  di kuasai </a:t>
            </a:r>
            <a:br>
              <a:rPr lang="id-ID" sz="3200" dirty="0" smtClean="0"/>
            </a:br>
            <a:r>
              <a:rPr lang="id-ID" sz="3200" dirty="0" smtClean="0"/>
              <a:t>   oleh negara.</a:t>
            </a:r>
            <a:br>
              <a:rPr lang="id-ID" sz="3200" dirty="0" smtClean="0"/>
            </a:br>
            <a:r>
              <a:rPr lang="id-ID" sz="3200" dirty="0" smtClean="0"/>
              <a:t>c.Bumi,air dan kekayaan alam  yang terkandung di </a:t>
            </a:r>
            <a:br>
              <a:rPr lang="id-ID" sz="3200" dirty="0" smtClean="0"/>
            </a:br>
            <a:r>
              <a:rPr lang="id-ID" sz="3200" dirty="0" smtClean="0"/>
              <a:t>    dalamnya  di kuasai oleh negara  dan di gunakan </a:t>
            </a:r>
            <a:br>
              <a:rPr lang="id-ID" sz="3200" dirty="0" smtClean="0"/>
            </a:br>
            <a:r>
              <a:rPr lang="id-ID" sz="3200" dirty="0" smtClean="0"/>
              <a:t>    untuk sebesar-besarnya  kemakmuran rakyat.</a:t>
            </a:r>
            <a:br>
              <a:rPr lang="id-ID" sz="3200" dirty="0" smtClean="0"/>
            </a:br>
            <a:r>
              <a:rPr lang="id-ID" sz="3200" dirty="0" smtClean="0"/>
              <a:t>d.Sumber-sumber kekayaan dan keuangan  negara di </a:t>
            </a:r>
            <a:br>
              <a:rPr lang="id-ID" sz="3200" dirty="0" smtClean="0"/>
            </a:br>
            <a:r>
              <a:rPr lang="id-ID" sz="3200" dirty="0" smtClean="0"/>
              <a:t>    gunakan  dengan permufakatan  lembaga-lembaga  </a:t>
            </a:r>
            <a:br>
              <a:rPr lang="id-ID" sz="3200" dirty="0" smtClean="0"/>
            </a:br>
            <a:r>
              <a:rPr lang="id-ID" sz="3200" dirty="0" smtClean="0"/>
              <a:t>    perwakilan rakyat, serta pegawasan  terhadap </a:t>
            </a:r>
            <a:br>
              <a:rPr lang="id-ID" sz="3200" dirty="0" smtClean="0"/>
            </a:br>
            <a:r>
              <a:rPr lang="id-ID" sz="3200" dirty="0" smtClean="0"/>
              <a:t>    kebijaksaan  ada pada lembaga perwakilan rakyat </a:t>
            </a:r>
            <a:br>
              <a:rPr lang="id-ID" sz="3200" dirty="0" smtClean="0"/>
            </a:br>
            <a:r>
              <a:rPr lang="id-ID" sz="3200" dirty="0" smtClean="0"/>
              <a:t>     pula.   </a:t>
            </a:r>
            <a:endParaRPr lang="id-ID"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Sebaliknya dalam demokrasi ekonomi  harus di hindarkan timbul  ciri-ciri negatif sebagai berikut:</a:t>
            </a:r>
            <a:r>
              <a:rPr lang="id-ID" sz="2800" dirty="0" smtClean="0"/>
              <a:t/>
            </a:r>
            <a:br>
              <a:rPr lang="id-ID" sz="2800" dirty="0" smtClean="0"/>
            </a:br>
            <a:r>
              <a:rPr lang="id-ID" sz="2800" dirty="0" smtClean="0"/>
              <a:t>a.Sistem Free fight Liberalism,  persaingan bebas secara</a:t>
            </a:r>
            <a:br>
              <a:rPr lang="id-ID" sz="2800" dirty="0" smtClean="0"/>
            </a:br>
            <a:r>
              <a:rPr lang="id-ID" sz="2800" dirty="0" smtClean="0"/>
              <a:t>    liberal  yang menumbuhkan eksploitasi  terhadap </a:t>
            </a:r>
            <a:br>
              <a:rPr lang="id-ID" sz="2800" dirty="0" smtClean="0"/>
            </a:br>
            <a:r>
              <a:rPr lang="id-ID" sz="2800" dirty="0" smtClean="0"/>
              <a:t>    manusia dan bangsa.</a:t>
            </a:r>
            <a:br>
              <a:rPr lang="id-ID" sz="2800" dirty="0" smtClean="0"/>
            </a:br>
            <a:r>
              <a:rPr lang="id-ID" sz="2800" dirty="0" smtClean="0"/>
              <a:t>b.Sistem etatisme (suatu paham dalam pemikiran politik</a:t>
            </a:r>
            <a:br>
              <a:rPr lang="id-ID" sz="2800" dirty="0" smtClean="0"/>
            </a:br>
            <a:r>
              <a:rPr lang="id-ID" sz="2800" dirty="0" smtClean="0"/>
              <a:t>     yang menjadikan negara sebagai pusat segala </a:t>
            </a:r>
            <a:br>
              <a:rPr lang="id-ID" sz="2800" dirty="0" smtClean="0"/>
            </a:br>
            <a:r>
              <a:rPr lang="id-ID" sz="2800" dirty="0" smtClean="0"/>
              <a:t>     kekuasaan) yang dalam hal ini negara  beserta </a:t>
            </a:r>
            <a:br>
              <a:rPr lang="id-ID" sz="2800" dirty="0" smtClean="0"/>
            </a:br>
            <a:r>
              <a:rPr lang="id-ID" sz="2800" dirty="0" smtClean="0"/>
              <a:t>    aparatur ekonomi negara bersifat dominan  serta </a:t>
            </a:r>
            <a:br>
              <a:rPr lang="id-ID" sz="2800" dirty="0" smtClean="0"/>
            </a:br>
            <a:r>
              <a:rPr lang="id-ID" sz="2800" dirty="0" smtClean="0"/>
              <a:t>    mendesak dan mematikan  potensi  dan daya kreasi </a:t>
            </a:r>
            <a:br>
              <a:rPr lang="id-ID" sz="2800" dirty="0" smtClean="0"/>
            </a:br>
            <a:r>
              <a:rPr lang="id-ID" sz="2800" dirty="0" smtClean="0"/>
              <a:t>     unit-unit ekonomi  di luar sektor negara.</a:t>
            </a:r>
            <a:br>
              <a:rPr lang="id-ID" sz="2800" dirty="0" smtClean="0"/>
            </a:br>
            <a:r>
              <a:rPr lang="id-ID" sz="2800" dirty="0" smtClean="0"/>
              <a:t>c.Pemusatan kekuatan  ekonomi  pada suatu kelompok</a:t>
            </a:r>
            <a:br>
              <a:rPr lang="id-ID" sz="2800" dirty="0" smtClean="0"/>
            </a:br>
            <a:r>
              <a:rPr lang="id-ID" sz="2800" dirty="0" smtClean="0"/>
              <a:t>    dalam bentuk monopoli  yang merugikan masyarakat. </a:t>
            </a:r>
            <a:endParaRPr lang="id-ID"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t>2.Penerapan demokrasi dalam bidang pendidikan</a:t>
            </a:r>
            <a:r>
              <a:rPr lang="id-ID" sz="3200" dirty="0" smtClean="0"/>
              <a:t/>
            </a:r>
            <a:br>
              <a:rPr lang="id-ID" sz="3200" dirty="0" smtClean="0"/>
            </a:br>
            <a:r>
              <a:rPr lang="id-ID" sz="3200" dirty="0" smtClean="0">
                <a:solidFill>
                  <a:srgbClr val="FF0000"/>
                </a:solidFill>
              </a:rPr>
              <a:t>Isi UU No  20 tahun 2003  tentang sistem pendidikan nasional:</a:t>
            </a:r>
            <a:r>
              <a:rPr lang="id-ID" sz="3200" dirty="0" smtClean="0"/>
              <a:t/>
            </a:r>
            <a:br>
              <a:rPr lang="id-ID" sz="3200" dirty="0" smtClean="0"/>
            </a:br>
            <a:r>
              <a:rPr lang="id-ID" sz="3200" b="1" dirty="0" smtClean="0"/>
              <a:t>a.Pasal 3</a:t>
            </a:r>
            <a:r>
              <a:rPr lang="id-ID" sz="3200" dirty="0" smtClean="0"/>
              <a:t> Pendidikan nasional berfungsi mengembangkan kemampuan dan membentuk watak  serta peradaban bangsa yang bermartabat dalam rangka mencerdaskan  kehidupan bangsa, bertujuan untuk berkembang potensi peserta didik agar menjadi manusia yang beriman  dan bertaqwa  kepada Tuhan yang maha esa, berakhlak mulia, sehat berilmu, cakap,kreatif,mandiri, dan menjadi warga negara yang demokratis  serta bertanggung jawab.    </a:t>
            </a:r>
            <a:endParaRPr lang="id-ID"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6178698"/>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dirty="0" err="1" smtClean="0"/>
              <a:t>Lanjutnnya</a:t>
            </a:r>
            <a:r>
              <a:rPr lang="en-US" sz="2800" dirty="0" smtClean="0"/>
              <a:t/>
            </a:r>
            <a:br>
              <a:rPr lang="en-US" sz="2800" dirty="0" smtClean="0"/>
            </a:br>
            <a:r>
              <a:rPr lang="en-US" sz="2800" dirty="0" smtClean="0"/>
              <a:t/>
            </a:r>
            <a:br>
              <a:rPr lang="en-US" sz="2800" dirty="0" smtClean="0"/>
            </a:br>
            <a:r>
              <a:rPr lang="en-US" sz="2800" dirty="0" err="1" smtClean="0"/>
              <a:t>Masyarakat</a:t>
            </a:r>
            <a:r>
              <a:rPr lang="en-US" sz="2800" dirty="0" smtClean="0"/>
              <a:t> </a:t>
            </a:r>
            <a:r>
              <a:rPr lang="en-US" sz="2800" dirty="0" err="1" smtClean="0"/>
              <a:t>berhak</a:t>
            </a:r>
            <a:r>
              <a:rPr lang="en-US" sz="2800" dirty="0" smtClean="0"/>
              <a:t> </a:t>
            </a:r>
            <a:r>
              <a:rPr lang="en-US" sz="2800" dirty="0" err="1" smtClean="0"/>
              <a:t>menyelenggarakan</a:t>
            </a:r>
            <a:r>
              <a:rPr lang="en-US" sz="2800" dirty="0" smtClean="0"/>
              <a:t> </a:t>
            </a:r>
            <a:r>
              <a:rPr lang="en-US" sz="2800" dirty="0" err="1" smtClean="0"/>
              <a:t>pendidikan</a:t>
            </a:r>
            <a:r>
              <a:rPr lang="en-US" sz="2800" dirty="0" smtClean="0"/>
              <a:t>  </a:t>
            </a:r>
            <a:r>
              <a:rPr lang="en-US" sz="2800" dirty="0" err="1" smtClean="0"/>
              <a:t>berbasis</a:t>
            </a:r>
            <a:r>
              <a:rPr lang="en-US" sz="2800" dirty="0" smtClean="0"/>
              <a:t> </a:t>
            </a:r>
            <a:r>
              <a:rPr lang="en-US" sz="2800" dirty="0" err="1" smtClean="0"/>
              <a:t>masyarkat</a:t>
            </a:r>
            <a:r>
              <a:rPr lang="en-US" sz="2800" dirty="0" smtClean="0"/>
              <a:t>  </a:t>
            </a:r>
            <a:r>
              <a:rPr lang="en-US" sz="2800" dirty="0" err="1" smtClean="0"/>
              <a:t>pada</a:t>
            </a:r>
            <a:r>
              <a:rPr lang="en-US" sz="2800" dirty="0" smtClean="0"/>
              <a:t> </a:t>
            </a:r>
            <a:r>
              <a:rPr lang="en-US" sz="2800" dirty="0" err="1" smtClean="0"/>
              <a:t>pendidikan</a:t>
            </a:r>
            <a:r>
              <a:rPr lang="en-US" sz="2800" dirty="0" smtClean="0"/>
              <a:t> formal  </a:t>
            </a:r>
            <a:r>
              <a:rPr lang="en-US" sz="2800" dirty="0" err="1" smtClean="0"/>
              <a:t>dan</a:t>
            </a:r>
            <a:r>
              <a:rPr lang="en-US" sz="2800" dirty="0" smtClean="0"/>
              <a:t> </a:t>
            </a:r>
            <a:r>
              <a:rPr lang="en-US" sz="2800" dirty="0" err="1" smtClean="0"/>
              <a:t>nonformal</a:t>
            </a:r>
            <a:r>
              <a:rPr lang="en-US" sz="2800" dirty="0" smtClean="0"/>
              <a:t>  </a:t>
            </a:r>
            <a:r>
              <a:rPr lang="en-US" sz="2800" dirty="0" err="1" smtClean="0"/>
              <a:t>sesuasi</a:t>
            </a:r>
            <a:r>
              <a:rPr lang="en-US" sz="2800" dirty="0" smtClean="0"/>
              <a:t> </a:t>
            </a:r>
            <a:r>
              <a:rPr lang="en-US" sz="2800" dirty="0" err="1" smtClean="0"/>
              <a:t>dengan</a:t>
            </a:r>
            <a:r>
              <a:rPr lang="en-US" sz="2800" dirty="0" smtClean="0"/>
              <a:t> </a:t>
            </a:r>
            <a:r>
              <a:rPr lang="en-US" sz="2800" dirty="0" err="1" smtClean="0"/>
              <a:t>kekhasan</a:t>
            </a:r>
            <a:r>
              <a:rPr lang="en-US" sz="2800" dirty="0" smtClean="0"/>
              <a:t> </a:t>
            </a:r>
            <a:r>
              <a:rPr lang="en-US" sz="2800" dirty="0" err="1" smtClean="0"/>
              <a:t>agama,lingkungan</a:t>
            </a:r>
            <a:r>
              <a:rPr lang="en-US" sz="2800" dirty="0" smtClean="0"/>
              <a:t> </a:t>
            </a:r>
            <a:r>
              <a:rPr lang="en-US" sz="2800" dirty="0" err="1" smtClean="0"/>
              <a:t>sosial</a:t>
            </a:r>
            <a:r>
              <a:rPr lang="en-US" sz="2800" dirty="0" smtClean="0"/>
              <a:t>, </a:t>
            </a:r>
            <a:r>
              <a:rPr lang="en-US" sz="2800" dirty="0" err="1" smtClean="0"/>
              <a:t>dan</a:t>
            </a:r>
            <a:r>
              <a:rPr lang="en-US" sz="2800" dirty="0" smtClean="0"/>
              <a:t> </a:t>
            </a:r>
            <a:r>
              <a:rPr lang="en-US" sz="2800" dirty="0" err="1" smtClean="0"/>
              <a:t>budaya</a:t>
            </a:r>
            <a:r>
              <a:rPr lang="en-US" sz="2800" dirty="0" smtClean="0"/>
              <a:t> </a:t>
            </a:r>
            <a:r>
              <a:rPr lang="en-US" sz="2800" dirty="0" err="1" smtClean="0"/>
              <a:t>untuk</a:t>
            </a:r>
            <a:r>
              <a:rPr lang="en-US" sz="2800" dirty="0" smtClean="0"/>
              <a:t> </a:t>
            </a:r>
            <a:r>
              <a:rPr lang="en-US" sz="2800" dirty="0" err="1" smtClean="0"/>
              <a:t>kepentingan</a:t>
            </a:r>
            <a:r>
              <a:rPr lang="en-US" sz="2800" dirty="0" smtClean="0"/>
              <a:t> </a:t>
            </a:r>
            <a:r>
              <a:rPr lang="en-US" sz="2800" dirty="0" err="1" smtClean="0"/>
              <a:t>masyarakat</a:t>
            </a:r>
            <a:r>
              <a:rPr lang="en-US" sz="2800" dirty="0" smtClean="0"/>
              <a:t>.    </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b="1" dirty="0" smtClean="0"/>
              <a:t>3.Penerapan demokrasi dalam bidang sosial dan budaya </a:t>
            </a:r>
            <a:r>
              <a:rPr lang="id-ID" sz="2800" dirty="0" smtClean="0"/>
              <a:t/>
            </a:r>
            <a:br>
              <a:rPr lang="id-ID" sz="2800" dirty="0" smtClean="0"/>
            </a:br>
            <a:r>
              <a:rPr lang="id-ID" sz="2800" dirty="0" smtClean="0"/>
              <a:t>Kehidupan demokratis dalam bidang sosial-budaya di kembangkan dengan  </a:t>
            </a:r>
            <a:r>
              <a:rPr lang="id-ID" sz="2800" dirty="0" smtClean="0">
                <a:solidFill>
                  <a:srgbClr val="FF0000"/>
                </a:solidFill>
              </a:rPr>
              <a:t>menunjukkan sikap dan perbuatan  yang sejalan dengan unsur-unsur Rule Of Law</a:t>
            </a:r>
            <a:r>
              <a:rPr lang="id-ID" sz="2800" dirty="0" smtClean="0"/>
              <a:t>.  Hidup secara demokratis  artinya menjadikan demokrasi sebagai suatu kenyataan  hidup.  Kita semua warga negara  harus mengembangkan  sikap demokratis, baik rakyat biasa maupun   penguasa.  </a:t>
            </a:r>
            <a:endParaRPr lang="id-ID"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200" dirty="0" smtClean="0">
                <a:solidFill>
                  <a:srgbClr val="FF0000"/>
                </a:solidFill>
              </a:rPr>
              <a:t>K.D</a:t>
            </a:r>
            <a:r>
              <a:rPr lang="id-ID" sz="3200" dirty="0" smtClean="0"/>
              <a:t>:</a:t>
            </a:r>
            <a:r>
              <a:rPr lang="es-ES" sz="3200" dirty="0" smtClean="0"/>
              <a:t> </a:t>
            </a:r>
            <a:r>
              <a:rPr lang="id-ID" sz="3200" dirty="0">
                <a:solidFill>
                  <a:schemeClr val="dk1"/>
                </a:solidFill>
                <a:latin typeface="+mn-lt"/>
                <a:ea typeface="+mn-ea"/>
                <a:cs typeface="+mn-cs"/>
              </a:rPr>
              <a:t>Menganalisis </a:t>
            </a:r>
            <a:r>
              <a:rPr lang="en-US" sz="3200" dirty="0" err="1">
                <a:solidFill>
                  <a:schemeClr val="dk1"/>
                </a:solidFill>
                <a:latin typeface="+mn-lt"/>
                <a:ea typeface="+mn-ea"/>
                <a:cs typeface="+mn-cs"/>
              </a:rPr>
              <a:t>perkembangan</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demokrasi</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dalam</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kehidupan</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bermasyarakat</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berbangsa</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dan</a:t>
            </a:r>
            <a:r>
              <a:rPr lang="en-US" sz="3200" dirty="0">
                <a:solidFill>
                  <a:schemeClr val="dk1"/>
                </a:solidFill>
                <a:latin typeface="+mn-lt"/>
                <a:ea typeface="+mn-ea"/>
                <a:cs typeface="+mn-cs"/>
              </a:rPr>
              <a:t> </a:t>
            </a:r>
            <a:r>
              <a:rPr lang="en-US" sz="3200" dirty="0" err="1">
                <a:solidFill>
                  <a:schemeClr val="dk1"/>
                </a:solidFill>
                <a:latin typeface="+mn-lt"/>
                <a:ea typeface="+mn-ea"/>
                <a:cs typeface="+mn-cs"/>
              </a:rPr>
              <a:t>bernegara</a:t>
            </a:r>
            <a:r>
              <a:rPr lang="id-ID" sz="3200" dirty="0">
                <a:solidFill>
                  <a:schemeClr val="dk1"/>
                </a:solidFill>
                <a:latin typeface="+mn-lt"/>
                <a:ea typeface="+mn-ea"/>
                <a:cs typeface="+mn-cs"/>
              </a:rPr>
              <a:t/>
            </a:r>
            <a:br>
              <a:rPr lang="id-ID" sz="3200" dirty="0">
                <a:solidFill>
                  <a:schemeClr val="dk1"/>
                </a:solidFill>
                <a:latin typeface="+mn-lt"/>
                <a:ea typeface="+mn-ea"/>
                <a:cs typeface="+mn-cs"/>
              </a:rPr>
            </a:br>
            <a:r>
              <a:rPr lang="id-ID" dirty="0" smtClean="0"/>
              <a:t/>
            </a:r>
            <a:br>
              <a:rPr lang="id-ID" dirty="0" smtClean="0"/>
            </a:br>
            <a:r>
              <a:rPr lang="id-ID" dirty="0" smtClean="0">
                <a:solidFill>
                  <a:srgbClr val="FF0000"/>
                </a:solidFill>
              </a:rPr>
              <a:t>INDIKATOR</a:t>
            </a:r>
            <a:r>
              <a:rPr lang="id-ID" dirty="0" smtClean="0"/>
              <a:t/>
            </a:r>
            <a:br>
              <a:rPr lang="id-ID" dirty="0" smtClean="0"/>
            </a:br>
            <a:r>
              <a:rPr lang="id-ID" sz="3100" dirty="0" smtClean="0"/>
              <a:t>1. </a:t>
            </a:r>
            <a:r>
              <a:rPr lang="en-US" sz="3100" dirty="0" err="1" smtClean="0"/>
              <a:t>Menjelaskan</a:t>
            </a:r>
            <a:r>
              <a:rPr lang="en-US" sz="3100" dirty="0" smtClean="0"/>
              <a:t>  </a:t>
            </a:r>
            <a:r>
              <a:rPr lang="en-US" sz="3100" dirty="0" err="1" smtClean="0"/>
              <a:t>hakikat</a:t>
            </a:r>
            <a:r>
              <a:rPr lang="en-US" sz="3100" dirty="0" smtClean="0"/>
              <a:t> </a:t>
            </a:r>
            <a:r>
              <a:rPr lang="en-US" sz="3100" dirty="0" err="1" smtClean="0"/>
              <a:t>demokrasi</a:t>
            </a:r>
            <a:r>
              <a:rPr lang="en-US" sz="3100" dirty="0" smtClean="0"/>
              <a:t>.</a:t>
            </a:r>
            <a:r>
              <a:rPr lang="id-ID" sz="3100" dirty="0" smtClean="0"/>
              <a:t/>
            </a:r>
            <a:br>
              <a:rPr lang="id-ID" sz="3100" dirty="0" smtClean="0"/>
            </a:br>
            <a:r>
              <a:rPr lang="en-US" sz="3100" dirty="0" smtClean="0"/>
              <a:t>2. </a:t>
            </a:r>
            <a:r>
              <a:rPr lang="en-US" sz="3100" dirty="0" err="1" smtClean="0"/>
              <a:t>Menganalisis</a:t>
            </a:r>
            <a:r>
              <a:rPr lang="en-US" sz="3100" dirty="0" smtClean="0"/>
              <a:t> </a:t>
            </a:r>
            <a:r>
              <a:rPr lang="en-US" sz="3100" dirty="0" err="1" smtClean="0"/>
              <a:t>penerapan</a:t>
            </a:r>
            <a:r>
              <a:rPr lang="en-US" sz="3100" dirty="0" smtClean="0"/>
              <a:t> </a:t>
            </a:r>
            <a:r>
              <a:rPr lang="en-US" sz="3100" dirty="0" err="1" smtClean="0"/>
              <a:t>demokrasi</a:t>
            </a:r>
            <a:r>
              <a:rPr lang="en-US" sz="3100" dirty="0" smtClean="0"/>
              <a:t> </a:t>
            </a:r>
            <a:r>
              <a:rPr lang="en-US" sz="3100" dirty="0" err="1" smtClean="0"/>
              <a:t>di</a:t>
            </a:r>
            <a:r>
              <a:rPr lang="en-US" sz="3100" dirty="0" smtClean="0"/>
              <a:t> Indonesia.</a:t>
            </a:r>
            <a:r>
              <a:rPr lang="id-ID" sz="3100" dirty="0" smtClean="0"/>
              <a:t/>
            </a:r>
            <a:br>
              <a:rPr lang="id-ID" sz="3100" dirty="0" smtClean="0"/>
            </a:br>
            <a:r>
              <a:rPr lang="en-US" sz="3100" dirty="0" smtClean="0"/>
              <a:t>3. </a:t>
            </a:r>
            <a:r>
              <a:rPr lang="en-US" sz="3100" dirty="0" err="1" smtClean="0"/>
              <a:t>Mengidentifkasi</a:t>
            </a:r>
            <a:r>
              <a:rPr lang="en-US" sz="3100" dirty="0" smtClean="0"/>
              <a:t> </a:t>
            </a:r>
            <a:r>
              <a:rPr lang="en-US" sz="3100" dirty="0" err="1" smtClean="0"/>
              <a:t>perilaku</a:t>
            </a:r>
            <a:r>
              <a:rPr lang="en-US" sz="3100" dirty="0" smtClean="0"/>
              <a:t> yang </a:t>
            </a:r>
            <a:r>
              <a:rPr lang="en-US" sz="3100" dirty="0" err="1" smtClean="0"/>
              <a:t>mendukung</a:t>
            </a:r>
            <a:r>
              <a:rPr lang="en-US" sz="3100" dirty="0" smtClean="0"/>
              <a:t> </a:t>
            </a:r>
            <a:r>
              <a:rPr lang="en-US" sz="3100" dirty="0" err="1" smtClean="0"/>
              <a:t>tegaknya</a:t>
            </a:r>
            <a:r>
              <a:rPr lang="en-US" sz="3100" dirty="0" smtClean="0"/>
              <a:t> </a:t>
            </a:r>
            <a:r>
              <a:rPr lang="id-ID" sz="3100" dirty="0" smtClean="0"/>
              <a:t/>
            </a:r>
            <a:br>
              <a:rPr lang="id-ID" sz="3100" dirty="0" smtClean="0"/>
            </a:br>
            <a:r>
              <a:rPr lang="id-ID" sz="3100" dirty="0" smtClean="0"/>
              <a:t>      </a:t>
            </a:r>
            <a:r>
              <a:rPr lang="en-US" sz="3100" dirty="0" err="1" smtClean="0"/>
              <a:t>nilai-nilai</a:t>
            </a:r>
            <a:r>
              <a:rPr lang="en-US" sz="3100" dirty="0" smtClean="0"/>
              <a:t> </a:t>
            </a:r>
            <a:r>
              <a:rPr lang="en-US" sz="3100" dirty="0" err="1" smtClean="0"/>
              <a:t>demokrasi</a:t>
            </a:r>
            <a:r>
              <a:rPr lang="en-US" sz="3100" dirty="0" smtClean="0"/>
              <a:t>.</a:t>
            </a:r>
            <a:r>
              <a:rPr lang="id-ID" sz="3100" dirty="0" smtClean="0"/>
              <a:t/>
            </a:r>
            <a:br>
              <a:rPr lang="id-ID" sz="3100" dirty="0" smtClean="0"/>
            </a:br>
            <a:r>
              <a:rPr lang="en-US" sz="3100" dirty="0" smtClean="0"/>
              <a:t>4. </a:t>
            </a:r>
            <a:r>
              <a:rPr lang="en-US" sz="3100" dirty="0" err="1" smtClean="0"/>
              <a:t>Menyaji</a:t>
            </a:r>
            <a:r>
              <a:rPr lang="en-US" sz="3100" dirty="0" smtClean="0"/>
              <a:t> </a:t>
            </a:r>
            <a:r>
              <a:rPr lang="en-US" sz="3100" dirty="0" err="1" smtClean="0"/>
              <a:t>hasil</a:t>
            </a:r>
            <a:r>
              <a:rPr lang="en-US" sz="3100" dirty="0" smtClean="0"/>
              <a:t> </a:t>
            </a:r>
            <a:r>
              <a:rPr lang="en-US" sz="3100" dirty="0" err="1" smtClean="0"/>
              <a:t>analisis</a:t>
            </a:r>
            <a:r>
              <a:rPr lang="en-US" sz="3100" dirty="0" smtClean="0"/>
              <a:t> </a:t>
            </a:r>
            <a:r>
              <a:rPr lang="en-US" sz="3100" dirty="0" err="1" smtClean="0"/>
              <a:t>penerapan</a:t>
            </a:r>
            <a:r>
              <a:rPr lang="en-US" sz="3100" dirty="0" smtClean="0"/>
              <a:t> </a:t>
            </a:r>
            <a:r>
              <a:rPr lang="en-US" sz="3100" dirty="0" err="1" smtClean="0"/>
              <a:t>demokrasi</a:t>
            </a:r>
            <a:r>
              <a:rPr lang="en-US" sz="3100" dirty="0" smtClean="0"/>
              <a:t> </a:t>
            </a:r>
            <a:r>
              <a:rPr lang="en-US" sz="3100" dirty="0" err="1" smtClean="0"/>
              <a:t>di</a:t>
            </a:r>
            <a:r>
              <a:rPr lang="en-US" sz="3100" dirty="0" smtClean="0"/>
              <a:t> Indonesia</a:t>
            </a:r>
            <a:r>
              <a:rPr lang="id-ID" sz="3100" dirty="0" smtClean="0"/>
              <a:t/>
            </a:r>
            <a:br>
              <a:rPr lang="id-ID" sz="3100" dirty="0" smtClean="0"/>
            </a:br>
            <a:r>
              <a:rPr lang="id-ID" dirty="0" smtClean="0"/>
              <a:t/>
            </a:r>
            <a:br>
              <a:rPr lang="id-ID" dirty="0" smtClean="0"/>
            </a:br>
            <a:r>
              <a:rPr lang="id-ID" dirty="0" smtClean="0"/>
              <a:t>  </a:t>
            </a: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Macam-macam demokrasi</a:t>
            </a:r>
            <a:br>
              <a:rPr lang="id-ID" b="1" dirty="0" smtClean="0">
                <a:solidFill>
                  <a:srgbClr val="FF0000"/>
                </a:solidFill>
              </a:rPr>
            </a:br>
            <a:r>
              <a:rPr lang="id-ID" sz="2800" b="1" dirty="0" smtClean="0">
                <a:solidFill>
                  <a:srgbClr val="FF0000"/>
                </a:solidFill>
              </a:rPr>
              <a:t>1.Demokrasi langsung dan demokrasi perwakilan</a:t>
            </a:r>
            <a:r>
              <a:rPr lang="id-ID" sz="2800" dirty="0" smtClean="0"/>
              <a:t/>
            </a:r>
            <a:br>
              <a:rPr lang="id-ID" sz="2800" dirty="0" smtClean="0"/>
            </a:br>
            <a:r>
              <a:rPr lang="id-ID" sz="2800" dirty="0" smtClean="0"/>
              <a:t>a)Berbagai persoalan yang menyangkut kepentingan </a:t>
            </a:r>
            <a:br>
              <a:rPr lang="id-ID" sz="2800" dirty="0" smtClean="0"/>
            </a:br>
            <a:r>
              <a:rPr lang="id-ID" sz="2800" dirty="0" smtClean="0"/>
              <a:t>    umum  akan di bicarakan melalui musyawarah, pada </a:t>
            </a:r>
            <a:br>
              <a:rPr lang="id-ID" sz="2800" dirty="0" smtClean="0"/>
            </a:br>
            <a:r>
              <a:rPr lang="id-ID" sz="2800" dirty="0" smtClean="0"/>
              <a:t>    forum ini setiap orang dapat mengemukakan  pendapat</a:t>
            </a:r>
            <a:br>
              <a:rPr lang="id-ID" sz="2800" dirty="0" smtClean="0"/>
            </a:br>
            <a:r>
              <a:rPr lang="id-ID" sz="2800" dirty="0" smtClean="0"/>
              <a:t>    dan aspirasinya. (demokrasi langsung)</a:t>
            </a:r>
            <a:br>
              <a:rPr lang="id-ID" sz="2800" dirty="0" smtClean="0"/>
            </a:br>
            <a:r>
              <a:rPr lang="id-ID" sz="2800" dirty="0" smtClean="0"/>
              <a:t> b)Membentuk lembaga-lembaga atau perwakilan rakyat</a:t>
            </a:r>
            <a:br>
              <a:rPr lang="id-ID" sz="2800" dirty="0" smtClean="0"/>
            </a:br>
            <a:r>
              <a:rPr lang="id-ID" sz="2800" dirty="0" smtClean="0"/>
              <a:t>     sebagai tempat rakyat menyalurkan  aspirasinya atas </a:t>
            </a:r>
            <a:br>
              <a:rPr lang="id-ID" sz="2800" dirty="0" smtClean="0"/>
            </a:br>
            <a:r>
              <a:rPr lang="id-ID" sz="2800" dirty="0" smtClean="0"/>
              <a:t>     penyelenggaraan pemerintahan. Lembaga tersebut  di </a:t>
            </a:r>
            <a:br>
              <a:rPr lang="id-ID" sz="2800" dirty="0" smtClean="0"/>
            </a:br>
            <a:r>
              <a:rPr lang="id-ID" sz="2800" dirty="0" smtClean="0"/>
              <a:t>     tempati oleh wakil-wakil  rakyat  yang di pilih secara </a:t>
            </a:r>
            <a:br>
              <a:rPr lang="id-ID" sz="2800" dirty="0" smtClean="0"/>
            </a:br>
            <a:r>
              <a:rPr lang="id-ID" sz="2800" dirty="0" smtClean="0"/>
              <a:t>      langsung lewat pemilu.</a:t>
            </a:r>
            <a:endParaRPr lang="id-ID"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t>2.Demokrasi liberalis dan demokrasi sosialis</a:t>
            </a:r>
            <a:r>
              <a:rPr lang="id-ID" sz="2800" dirty="0" smtClean="0"/>
              <a:t/>
            </a:r>
            <a:br>
              <a:rPr lang="id-ID" sz="2800" dirty="0" smtClean="0"/>
            </a:br>
            <a:r>
              <a:rPr lang="id-ID" sz="2800" dirty="0" smtClean="0">
                <a:solidFill>
                  <a:srgbClr val="00B0F0"/>
                </a:solidFill>
              </a:rPr>
              <a:t>a</a:t>
            </a:r>
            <a:r>
              <a:rPr lang="id-ID" sz="2800" dirty="0" smtClean="0">
                <a:solidFill>
                  <a:schemeClr val="tx1"/>
                </a:solidFill>
              </a:rPr>
              <a:t>)</a:t>
            </a:r>
            <a:r>
              <a:rPr lang="en-US" sz="2800" b="1" dirty="0" err="1" smtClean="0">
                <a:solidFill>
                  <a:schemeClr val="tx1"/>
                </a:solidFill>
              </a:rPr>
              <a:t>Demokrasi</a:t>
            </a:r>
            <a:r>
              <a:rPr lang="en-US" sz="2800" b="1" dirty="0" smtClean="0">
                <a:solidFill>
                  <a:schemeClr val="tx1"/>
                </a:solidFill>
              </a:rPr>
              <a:t> liberal: </a:t>
            </a:r>
            <a:r>
              <a:rPr lang="id-ID" sz="2800" dirty="0" smtClean="0">
                <a:solidFill>
                  <a:schemeClr val="tx1"/>
                </a:solidFill>
              </a:rPr>
              <a:t>Indiv</a:t>
            </a:r>
            <a:r>
              <a:rPr lang="id-ID" sz="2800" dirty="0" smtClean="0"/>
              <a:t>idu tetap memiliki  kebebasan </a:t>
            </a:r>
            <a:r>
              <a:rPr lang="en-US" sz="2800" dirty="0" smtClean="0"/>
              <a:t/>
            </a:r>
            <a:br>
              <a:rPr lang="en-US" sz="2800" dirty="0" smtClean="0"/>
            </a:br>
            <a:r>
              <a:rPr lang="en-US" sz="2800" dirty="0" smtClean="0"/>
              <a:t>    </a:t>
            </a:r>
            <a:r>
              <a:rPr lang="id-ID" sz="2800" dirty="0" smtClean="0"/>
              <a:t>yang sebesar-besarnya untuk mengembangkan diri. </a:t>
            </a:r>
            <a:r>
              <a:rPr lang="en-US" sz="2800" dirty="0" smtClean="0"/>
              <a:t/>
            </a:r>
            <a:br>
              <a:rPr lang="en-US" sz="2800" dirty="0" smtClean="0"/>
            </a:br>
            <a:r>
              <a:rPr lang="en-US" sz="2800" dirty="0" smtClean="0"/>
              <a:t>     </a:t>
            </a:r>
            <a:r>
              <a:rPr lang="id-ID" sz="2800" dirty="0" smtClean="0"/>
              <a:t>Setiap kebebasan</a:t>
            </a:r>
            <a:r>
              <a:rPr lang="en-US" sz="2800" dirty="0" smtClean="0"/>
              <a:t> </a:t>
            </a:r>
            <a:r>
              <a:rPr lang="id-ID" sz="2800" dirty="0" smtClean="0"/>
              <a:t>individu  di lindungi oleh negara.</a:t>
            </a:r>
            <a:br>
              <a:rPr lang="id-ID" sz="2800" dirty="0" smtClean="0"/>
            </a:br>
            <a:r>
              <a:rPr lang="id-ID" sz="2800" dirty="0" smtClean="0"/>
              <a:t/>
            </a:r>
            <a:br>
              <a:rPr lang="id-ID" sz="2800" dirty="0" smtClean="0"/>
            </a:br>
            <a:r>
              <a:rPr lang="id-ID" sz="2800" b="1" dirty="0" smtClean="0">
                <a:solidFill>
                  <a:schemeClr val="tx1"/>
                </a:solidFill>
              </a:rPr>
              <a:t>b)</a:t>
            </a:r>
            <a:r>
              <a:rPr lang="en-US" sz="2800" b="1" dirty="0" err="1" smtClean="0">
                <a:solidFill>
                  <a:schemeClr val="tx1"/>
                </a:solidFill>
              </a:rPr>
              <a:t>Demokrasi</a:t>
            </a:r>
            <a:r>
              <a:rPr lang="en-US" sz="2800" b="1" dirty="0" smtClean="0">
                <a:solidFill>
                  <a:schemeClr val="tx1"/>
                </a:solidFill>
              </a:rPr>
              <a:t> </a:t>
            </a:r>
            <a:r>
              <a:rPr lang="en-US" sz="2800" b="1" dirty="0" err="1" smtClean="0">
                <a:solidFill>
                  <a:schemeClr val="tx1"/>
                </a:solidFill>
              </a:rPr>
              <a:t>sosialis</a:t>
            </a:r>
            <a:r>
              <a:rPr lang="en-US" sz="2800" b="1" dirty="0" smtClean="0">
                <a:solidFill>
                  <a:schemeClr val="tx1"/>
                </a:solidFill>
              </a:rPr>
              <a:t>: </a:t>
            </a:r>
            <a:r>
              <a:rPr lang="id-ID" sz="2800" dirty="0" smtClean="0">
                <a:solidFill>
                  <a:schemeClr val="tx1"/>
                </a:solidFill>
              </a:rPr>
              <a:t>Pand</a:t>
            </a:r>
            <a:r>
              <a:rPr lang="id-ID" sz="2800" dirty="0" smtClean="0"/>
              <a:t>angan manusia sebagai  mahluk sosial. Pandangan</a:t>
            </a:r>
            <a:br>
              <a:rPr lang="id-ID" sz="2800" dirty="0" smtClean="0"/>
            </a:br>
            <a:r>
              <a:rPr lang="id-ID" sz="2800" dirty="0" smtClean="0"/>
              <a:t>    ini mengutamakan  kepentingan kolektif  (kelompok) </a:t>
            </a:r>
            <a:br>
              <a:rPr lang="id-ID" sz="2800" dirty="0" smtClean="0"/>
            </a:br>
            <a:r>
              <a:rPr lang="id-ID" sz="2800" dirty="0" smtClean="0"/>
              <a:t>    sosial,  bahkan sama sekali mengabaikan  kepentingan </a:t>
            </a:r>
            <a:br>
              <a:rPr lang="id-ID" sz="2800" dirty="0" smtClean="0"/>
            </a:br>
            <a:r>
              <a:rPr lang="id-ID" sz="2800" dirty="0" smtClean="0"/>
              <a:t>    individu.   Hal ini yang kita kenal  sekarang ini  sebagai </a:t>
            </a:r>
            <a:br>
              <a:rPr lang="id-ID" sz="2800" dirty="0" smtClean="0"/>
            </a:br>
            <a:r>
              <a:rPr lang="id-ID" sz="2800" dirty="0" smtClean="0"/>
              <a:t>    demokrasi  sosialis  atau lebih ektrim  di sebut </a:t>
            </a:r>
            <a:br>
              <a:rPr lang="id-ID" sz="2800" dirty="0" smtClean="0"/>
            </a:br>
            <a:r>
              <a:rPr lang="id-ID" sz="2800" dirty="0" smtClean="0"/>
              <a:t>    demokrasi komunis.</a:t>
            </a:r>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t>3.Demokrasi dengan pemisahan kekuasaan </a:t>
            </a:r>
            <a:r>
              <a:rPr lang="id-ID" sz="2800" dirty="0" smtClean="0"/>
              <a:t/>
            </a:r>
            <a:br>
              <a:rPr lang="id-ID" sz="2800" dirty="0" smtClean="0"/>
            </a:br>
            <a:r>
              <a:rPr lang="id-ID" sz="3100" dirty="0" smtClean="0"/>
              <a:t>Adanya pemisahan kekuasaan  menjadi ciri negara demokrasi.  Pemisahan tersebut  dapat menghindarkan pemusatan kekuasaan  di satu tangan (absolut)  salah satu </a:t>
            </a:r>
            <a:r>
              <a:rPr lang="id-ID" sz="3100" dirty="0" smtClean="0">
                <a:solidFill>
                  <a:schemeClr val="tx1"/>
                </a:solidFill>
              </a:rPr>
              <a:t>teori yang </a:t>
            </a:r>
            <a:r>
              <a:rPr lang="id-ID" sz="3100" dirty="0" smtClean="0"/>
              <a:t>sering di gunakan </a:t>
            </a:r>
            <a:r>
              <a:rPr lang="id-ID" sz="3100" b="1" smtClean="0">
                <a:solidFill>
                  <a:srgbClr val="FF0000"/>
                </a:solidFill>
              </a:rPr>
              <a:t>adalah Trias </a:t>
            </a:r>
            <a:r>
              <a:rPr lang="id-ID" sz="3100" b="1" dirty="0" smtClean="0">
                <a:solidFill>
                  <a:srgbClr val="FF0000"/>
                </a:solidFill>
              </a:rPr>
              <a:t>Politica yang di ajarkan oleh Montequieu:</a:t>
            </a:r>
            <a:r>
              <a:rPr lang="id-ID" sz="3100" dirty="0" smtClean="0"/>
              <a:t/>
            </a:r>
            <a:br>
              <a:rPr lang="id-ID" sz="3100" dirty="0" smtClean="0"/>
            </a:br>
            <a:r>
              <a:rPr lang="id-ID" sz="3100" dirty="0" smtClean="0"/>
              <a:t>1.Legislatif:DPR berwenang membuat UU dan megawasi </a:t>
            </a:r>
            <a:br>
              <a:rPr lang="id-ID" sz="3100" dirty="0" smtClean="0"/>
            </a:br>
            <a:r>
              <a:rPr lang="id-ID" sz="3100" dirty="0" smtClean="0"/>
              <a:t>    pemerintahan.</a:t>
            </a:r>
            <a:br>
              <a:rPr lang="id-ID" sz="3100" dirty="0" smtClean="0"/>
            </a:br>
            <a:r>
              <a:rPr lang="id-ID" sz="3100" dirty="0" smtClean="0"/>
              <a:t>2.Kekuasaan eksekutif:Kekuasaan di pegang oleh Presiden</a:t>
            </a:r>
            <a:br>
              <a:rPr lang="id-ID" sz="3100" dirty="0" smtClean="0"/>
            </a:br>
            <a:r>
              <a:rPr lang="id-ID" sz="3100" dirty="0" smtClean="0"/>
              <a:t>    merupakan kekuasaan melaksaanakan UU</a:t>
            </a:r>
            <a:br>
              <a:rPr lang="id-ID" sz="3100" dirty="0" smtClean="0"/>
            </a:br>
            <a:r>
              <a:rPr lang="id-ID" sz="3100" dirty="0" smtClean="0"/>
              <a:t>3.Kekuasaan yudikatif:Yang di pegang oleh mahkmah </a:t>
            </a:r>
            <a:br>
              <a:rPr lang="id-ID" sz="3100" dirty="0" smtClean="0"/>
            </a:br>
            <a:r>
              <a:rPr lang="id-ID" sz="3100" dirty="0" smtClean="0"/>
              <a:t>   agung Kekuasaan untuk mempertahan UU  atau  </a:t>
            </a:r>
            <a:br>
              <a:rPr lang="id-ID" sz="3100" dirty="0" smtClean="0"/>
            </a:br>
            <a:r>
              <a:rPr lang="id-ID" sz="3100" dirty="0" smtClean="0"/>
              <a:t>   mengadili pelanggaran terhadap UU.</a:t>
            </a:r>
            <a:endParaRPr lang="id-ID" sz="3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b="1" dirty="0" smtClean="0"/>
              <a:t>4.Demokrasi dengan sistem  parlementer</a:t>
            </a:r>
            <a:r>
              <a:rPr lang="id-ID" sz="2800" dirty="0" smtClean="0"/>
              <a:t/>
            </a:r>
            <a:br>
              <a:rPr lang="id-ID" sz="2800" dirty="0" smtClean="0"/>
            </a:br>
            <a:r>
              <a:rPr lang="id-ID" sz="2800" dirty="0" smtClean="0">
                <a:solidFill>
                  <a:schemeClr val="tx1"/>
                </a:solidFill>
              </a:rPr>
              <a:t>mene</a:t>
            </a:r>
            <a:r>
              <a:rPr lang="id-ID" sz="2800" dirty="0" smtClean="0"/>
              <a:t>mpatkan </a:t>
            </a:r>
            <a:r>
              <a:rPr lang="id-ID" sz="2800" dirty="0" smtClean="0">
                <a:solidFill>
                  <a:srgbClr val="FF0000"/>
                </a:solidFill>
              </a:rPr>
              <a:t>raja atau presiden  sebagai kepala negara tetapi bukan sebagai kepala pemeintahan </a:t>
            </a:r>
            <a:r>
              <a:rPr lang="id-ID" sz="2800" dirty="0" smtClean="0"/>
              <a:t>orang yang memegang kepala pemerintahan adalah perdana menteri  yang memimpin kabinet. </a:t>
            </a:r>
            <a:r>
              <a:rPr lang="id-ID" sz="2800" dirty="0" smtClean="0">
                <a:solidFill>
                  <a:srgbClr val="FF0000"/>
                </a:solidFill>
              </a:rPr>
              <a:t>kedudukan raja tau presiden sebagai lambang atau simbol negara.</a:t>
            </a:r>
            <a:br>
              <a:rPr lang="id-ID" sz="2800" dirty="0" smtClean="0">
                <a:solidFill>
                  <a:srgbClr val="FF0000"/>
                </a:solidFill>
              </a:rPr>
            </a:br>
            <a:r>
              <a:rPr lang="id-ID" sz="2800" dirty="0" smtClean="0"/>
              <a:t/>
            </a:r>
            <a:br>
              <a:rPr lang="id-ID" sz="2800" dirty="0" smtClean="0"/>
            </a:br>
            <a:r>
              <a:rPr lang="id-ID" sz="2800" dirty="0" smtClean="0">
                <a:solidFill>
                  <a:schemeClr val="tx1"/>
                </a:solidFill>
              </a:rPr>
              <a:t>Model d</a:t>
            </a:r>
            <a:r>
              <a:rPr lang="id-ID" sz="2800" dirty="0" smtClean="0">
                <a:solidFill>
                  <a:srgbClr val="FF0000"/>
                </a:solidFill>
              </a:rPr>
              <a:t>emokrasi  parlementer  menempatkan DPR  atau parlemen dalam posisi yang sangat kuat  terhadap pemerintah</a:t>
            </a:r>
            <a:r>
              <a:rPr lang="id-ID" sz="2800" dirty="0" smtClean="0"/>
              <a:t>.kabinet yang bertanggung jawab  kepada parlemen  DPR  jatuh bangunnya kabinet di tentukan Parlemen.  Kita pernah mengunakan demokrasi parlementer  ketika berlakunya UUDS  yang berlaku 1950 hingga 1959.  </a:t>
            </a:r>
            <a:br>
              <a:rPr lang="id-ID" sz="2800" dirty="0" smtClean="0"/>
            </a:br>
            <a:r>
              <a:rPr lang="id-ID" sz="2800" dirty="0" smtClean="0"/>
              <a:t/>
            </a:r>
            <a:br>
              <a:rPr lang="id-ID" sz="2800" dirty="0" smtClean="0"/>
            </a:br>
            <a:endParaRPr lang="id-ID"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58336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dirty="0" smtClean="0">
                <a:solidFill>
                  <a:srgbClr val="FF0000"/>
                </a:solidFill>
              </a:rPr>
              <a:t>5.Pelaksaan demokrasi di Indonesia</a:t>
            </a:r>
            <a:r>
              <a:rPr lang="id-ID" sz="3200" dirty="0" smtClean="0">
                <a:solidFill>
                  <a:srgbClr val="FF0000"/>
                </a:solidFill>
              </a:rPr>
              <a:t/>
            </a:r>
            <a:br>
              <a:rPr lang="id-ID" sz="3200" dirty="0" smtClean="0">
                <a:solidFill>
                  <a:srgbClr val="FF0000"/>
                </a:solidFill>
              </a:rPr>
            </a:br>
            <a:r>
              <a:rPr lang="id-ID" sz="3100" dirty="0" smtClean="0">
                <a:solidFill>
                  <a:schemeClr val="tx1"/>
                </a:solidFill>
              </a:rPr>
              <a:t>Bangsa Indonesia telah mencoba bermacam-macam demokrasi  sejak masa kemerdekaan. </a:t>
            </a:r>
            <a:r>
              <a:rPr lang="id-ID" sz="3100" dirty="0" smtClean="0">
                <a:solidFill>
                  <a:srgbClr val="FF0000"/>
                </a:solidFill>
              </a:rPr>
              <a:t>Hingga tahun 1959 negara kita menjalankan praktik  demokrasi yang cenderung  pada sistem demokrasi liberal.</a:t>
            </a:r>
            <a:r>
              <a:rPr lang="id-ID" sz="3100" dirty="0" smtClean="0">
                <a:solidFill>
                  <a:schemeClr val="tx1"/>
                </a:solidFill>
              </a:rPr>
              <a:t> Pada tahun 1959-1966 demokrasi terpimpin, praktik demokrasi  di terapkan 1966- 1998 demokrasi Pancasila.</a:t>
            </a:r>
            <a:br>
              <a:rPr lang="id-ID" sz="3100" dirty="0" smtClean="0">
                <a:solidFill>
                  <a:schemeClr val="tx1"/>
                </a:solidFill>
              </a:rPr>
            </a:br>
            <a:r>
              <a:rPr lang="id-ID" sz="3100" dirty="0" smtClean="0">
                <a:solidFill>
                  <a:schemeClr val="tx1"/>
                </a:solidFill>
              </a:rPr>
              <a:t/>
            </a:r>
            <a:br>
              <a:rPr lang="id-ID" sz="3100" dirty="0" smtClean="0">
                <a:solidFill>
                  <a:schemeClr val="tx1"/>
                </a:solidFill>
              </a:rPr>
            </a:br>
            <a:r>
              <a:rPr lang="id-ID" sz="3100" dirty="0" smtClean="0">
                <a:solidFill>
                  <a:schemeClr val="tx1"/>
                </a:solidFill>
              </a:rPr>
              <a:t>Setelah berakhirnya orde baru  bergulir lah era reformasi  pada tahun 1998 para  pejuang reformasi  mengangendakan  terciptanya kebebasan berbicara,menyatakan pendapat,memilih,berpolitik, namun tidak jarang kebebasan berbenturan dengan  kepentingan umum.   </a:t>
            </a:r>
            <a:br>
              <a:rPr lang="id-ID" sz="3100" dirty="0" smtClean="0">
                <a:solidFill>
                  <a:schemeClr val="tx1"/>
                </a:solidFill>
              </a:rPr>
            </a:br>
            <a:endParaRPr lang="id-ID" sz="31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D.Sikap positif terhadap  pelaksaan  demokrasi dalam berbagai kehidupan</a:t>
            </a:r>
            <a:r>
              <a:rPr lang="id-ID" sz="3200" dirty="0" smtClean="0"/>
              <a:t/>
            </a:r>
            <a:br>
              <a:rPr lang="id-ID" sz="3200" dirty="0" smtClean="0"/>
            </a:br>
            <a:r>
              <a:rPr lang="id-ID" sz="3200" dirty="0" smtClean="0"/>
              <a:t>Jika kita pelajari kehidupan bangsa Indonesia  di berbagai daerah  maka kita akan menemukan  berbabgai praktik  demokrasi.  Di beberapa daerah di kenal  adanya kelompok-kelompok masyarakat  yang di sebut “kaum”   sedangkan masyarakat bugis mengunakan istilah “anang” dan masyarakat batak menyebutnya “marga”</a:t>
            </a:r>
            <a:br>
              <a:rPr lang="id-ID" sz="3200" dirty="0" smtClean="0"/>
            </a:br>
            <a:r>
              <a:rPr lang="id-ID" sz="3200" dirty="0" smtClean="0"/>
              <a:t/>
            </a:r>
            <a:br>
              <a:rPr lang="id-ID" sz="3200" dirty="0" smtClean="0"/>
            </a:br>
            <a:r>
              <a:rPr lang="id-ID" sz="3200" dirty="0" smtClean="0">
                <a:solidFill>
                  <a:srgbClr val="FF0000"/>
                </a:solidFill>
              </a:rPr>
              <a:t>kelompok –kelompok ini dalam memecahkan masalah selalu bermusyawarah. Itulah demokrasi.</a:t>
            </a:r>
            <a:endParaRPr lang="id-ID" sz="3200"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800" b="1" dirty="0" smtClean="0">
                <a:solidFill>
                  <a:srgbClr val="FF0000"/>
                </a:solidFill>
              </a:rPr>
              <a:t>Membangun demokrasi di Indonesia</a:t>
            </a:r>
            <a:r>
              <a:rPr lang="id-ID" sz="2800" dirty="0" smtClean="0"/>
              <a:t/>
            </a:r>
            <a:br>
              <a:rPr lang="id-ID" sz="2800" dirty="0" smtClean="0"/>
            </a:br>
            <a:r>
              <a:rPr lang="id-ID" sz="2800" dirty="0" smtClean="0">
                <a:solidFill>
                  <a:schemeClr val="tx1"/>
                </a:solidFill>
              </a:rPr>
              <a:t>prinsif-pri</a:t>
            </a:r>
            <a:r>
              <a:rPr lang="id-ID" sz="2800" dirty="0" smtClean="0"/>
              <a:t>nsif demokrasi di negara demokrasi:</a:t>
            </a:r>
            <a:br>
              <a:rPr lang="id-ID" sz="2800" dirty="0" smtClean="0"/>
            </a:br>
            <a:r>
              <a:rPr lang="id-ID" sz="2800" dirty="0" smtClean="0"/>
              <a:t>1.Keterlibatan warga negara dalam  pembentukan </a:t>
            </a:r>
            <a:br>
              <a:rPr lang="id-ID" sz="2800" dirty="0" smtClean="0"/>
            </a:br>
            <a:r>
              <a:rPr lang="id-ID" sz="2800" dirty="0" smtClean="0"/>
              <a:t>    keputusan politik</a:t>
            </a:r>
            <a:br>
              <a:rPr lang="id-ID" sz="2800" dirty="0" smtClean="0"/>
            </a:br>
            <a:r>
              <a:rPr lang="id-ID" sz="2800" dirty="0" smtClean="0"/>
              <a:t>2.Supremasi hukum</a:t>
            </a:r>
            <a:br>
              <a:rPr lang="id-ID" sz="2800" dirty="0" smtClean="0"/>
            </a:br>
            <a:r>
              <a:rPr lang="id-ID" sz="2800" dirty="0" smtClean="0"/>
              <a:t>3.Pemilu berkala</a:t>
            </a:r>
            <a:br>
              <a:rPr lang="id-ID" sz="2800" dirty="0" smtClean="0"/>
            </a:br>
            <a:r>
              <a:rPr lang="id-ID" sz="2800" dirty="0" smtClean="0"/>
              <a:t>4.Kebebasan atau kemerdekaan  yang di akui dan di pakai</a:t>
            </a:r>
            <a:br>
              <a:rPr lang="id-ID" sz="2800" dirty="0" smtClean="0"/>
            </a:br>
            <a:r>
              <a:rPr lang="id-ID" sz="2800" dirty="0" smtClean="0"/>
              <a:t>    warga negara</a:t>
            </a:r>
            <a:br>
              <a:rPr lang="id-ID" sz="2800" dirty="0" smtClean="0"/>
            </a:br>
            <a:r>
              <a:rPr lang="id-ID" sz="2800" dirty="0" smtClean="0"/>
              <a:t>5.Tingkat persamaan (kesetaraan) di antara waraga negara </a:t>
            </a:r>
            <a:endParaRPr lang="id-ID"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txBody>
          <a:bodyPr>
            <a:normAutofit fontScale="90000"/>
          </a:bodyPr>
          <a:lstStyle/>
          <a:p>
            <a:pPr algn="l"/>
            <a:r>
              <a:rPr lang="id-ID" dirty="0" smtClean="0"/>
              <a:t>Kesimpulan </a:t>
            </a:r>
            <a:br>
              <a:rPr lang="id-ID" dirty="0" smtClean="0"/>
            </a:br>
            <a:r>
              <a:rPr lang="id-ID" dirty="0" smtClean="0"/>
              <a:t/>
            </a:r>
            <a:br>
              <a:rPr lang="id-ID" dirty="0" smtClean="0"/>
            </a:br>
            <a:r>
              <a:rPr lang="id-ID" sz="3600" dirty="0" smtClean="0"/>
              <a:t>Demokrasi akan terlaksana dengan baik jika 1.pemerintah dan seluruh rakyat  bekerja sama dalam melaksnakan nilai-nilai demokrasi di dalam kehidupan sehari-hari </a:t>
            </a:r>
            <a:br>
              <a:rPr lang="id-ID" sz="3600" dirty="0" smtClean="0"/>
            </a:br>
            <a:r>
              <a:rPr lang="id-ID" sz="3600" dirty="0" smtClean="0"/>
              <a:t>2. Perlindungan dan penegakan  hukum </a:t>
            </a:r>
            <a:br>
              <a:rPr lang="id-ID" sz="3600" dirty="0" smtClean="0"/>
            </a:br>
            <a:r>
              <a:rPr lang="id-ID" sz="3600" dirty="0" smtClean="0"/>
              <a:t>3.Menjunjung tinggi nilai-nilai hak asasi manusia. </a:t>
            </a:r>
            <a:r>
              <a:rPr lang="id-ID" dirty="0" smtClean="0"/>
              <a:t/>
            </a:r>
            <a:br>
              <a:rPr lang="id-ID" dirty="0" smtClean="0"/>
            </a:br>
            <a:r>
              <a:rPr lang="id-ID" dirty="0" smtClean="0"/>
              <a:t/>
            </a:r>
            <a:br>
              <a:rPr lang="id-ID" dirty="0" smtClean="0"/>
            </a:b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endParaRPr lang="id-ID" sz="3200"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428596" y="610621"/>
            <a:ext cx="8572560" cy="555468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txBody>
          <a:bodyPr/>
          <a:lstStyle/>
          <a:p>
            <a:endParaRPr lang="id-ID" dirty="0"/>
          </a:p>
        </p:txBody>
      </p:sp>
      <p:pic>
        <p:nvPicPr>
          <p:cNvPr id="1026" name="Picture 2" descr="C:\Users\USER\Downloads\politik pemilu 1.jpg"/>
          <p:cNvPicPr>
            <a:picLocks noChangeAspect="1" noChangeArrowheads="1"/>
          </p:cNvPicPr>
          <p:nvPr/>
        </p:nvPicPr>
        <p:blipFill>
          <a:blip r:embed="rId2" cstate="print"/>
          <a:srcRect/>
          <a:stretch>
            <a:fillRect/>
          </a:stretch>
        </p:blipFill>
        <p:spPr bwMode="auto">
          <a:xfrm>
            <a:off x="214282" y="357166"/>
            <a:ext cx="8786874" cy="628654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txBody>
          <a:bodyPr/>
          <a:lstStyle/>
          <a:p>
            <a:endParaRPr lang="id-ID" dirty="0"/>
          </a:p>
        </p:txBody>
      </p:sp>
      <p:pic>
        <p:nvPicPr>
          <p:cNvPr id="2050" name="Picture 2" descr="C:\Users\USER\Downloads\pemilu 3.jpg"/>
          <p:cNvPicPr>
            <a:picLocks noChangeAspect="1" noChangeArrowheads="1"/>
          </p:cNvPicPr>
          <p:nvPr/>
        </p:nvPicPr>
        <p:blipFill>
          <a:blip r:embed="rId2" cstate="print"/>
          <a:srcRect/>
          <a:stretch>
            <a:fillRect/>
          </a:stretch>
        </p:blipFill>
        <p:spPr bwMode="auto">
          <a:xfrm>
            <a:off x="2714612" y="285728"/>
            <a:ext cx="4429156" cy="528641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txBody>
          <a:bodyPr/>
          <a:lstStyle/>
          <a:p>
            <a:endParaRPr lang="id-ID" dirty="0"/>
          </a:p>
        </p:txBody>
      </p:sp>
      <p:pic>
        <p:nvPicPr>
          <p:cNvPr id="3074" name="Picture 2" descr="C:\Users\USER\Downloads\pemilu 2.jpg"/>
          <p:cNvPicPr>
            <a:picLocks noChangeAspect="1" noChangeArrowheads="1"/>
          </p:cNvPicPr>
          <p:nvPr/>
        </p:nvPicPr>
        <p:blipFill>
          <a:blip r:embed="rId2" cstate="print"/>
          <a:srcRect/>
          <a:stretch>
            <a:fillRect/>
          </a:stretch>
        </p:blipFill>
        <p:spPr bwMode="auto">
          <a:xfrm>
            <a:off x="142844" y="285729"/>
            <a:ext cx="8786874" cy="63579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txBody>
          <a:bodyPr/>
          <a:lstStyle/>
          <a:p>
            <a:endParaRPr lang="id-ID" dirty="0"/>
          </a:p>
        </p:txBody>
      </p:sp>
      <p:pic>
        <p:nvPicPr>
          <p:cNvPr id="4098" name="Picture 2" descr="C:\Users\USER\Downloads\pemilu 4.jpg"/>
          <p:cNvPicPr>
            <a:picLocks noChangeAspect="1" noChangeArrowheads="1"/>
          </p:cNvPicPr>
          <p:nvPr/>
        </p:nvPicPr>
        <p:blipFill>
          <a:blip r:embed="rId2" cstate="print"/>
          <a:srcRect/>
          <a:stretch>
            <a:fillRect/>
          </a:stretch>
        </p:blipFill>
        <p:spPr bwMode="auto">
          <a:xfrm>
            <a:off x="214282" y="285728"/>
            <a:ext cx="8715436" cy="635798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Demokrasi berasal dari bahasa yunani </a:t>
            </a:r>
            <a:r>
              <a:rPr lang="id-ID" sz="2800" dirty="0" smtClean="0"/>
              <a:t>yaitu demos:Rakyat dan kratos:Memerintah, pemerintahan rakyat.</a:t>
            </a:r>
            <a:br>
              <a:rPr lang="id-ID" sz="2800" dirty="0" smtClean="0"/>
            </a:br>
            <a:r>
              <a:rPr lang="id-ID" sz="2800" dirty="0" smtClean="0"/>
              <a:t/>
            </a:r>
            <a:br>
              <a:rPr lang="id-ID" sz="2800" dirty="0" smtClean="0"/>
            </a:br>
            <a:r>
              <a:rPr lang="id-ID" sz="2800" dirty="0" smtClean="0">
                <a:solidFill>
                  <a:srgbClr val="FF0000"/>
                </a:solidFill>
              </a:rPr>
              <a:t>Menurut Abraham Lincoln</a:t>
            </a:r>
            <a:r>
              <a:rPr lang="id-ID" sz="2800" dirty="0" smtClean="0"/>
              <a:t>, pemerintahan demokrasi  adalah pemerintahan yang di selenggaran Dari rakyat, oleh rakyat, dan untuk rakyat. Sistem demokrasi kekuasaan tertinggi berada di tangan rakyat.  </a:t>
            </a:r>
            <a:br>
              <a:rPr lang="id-ID" sz="2800" dirty="0" smtClean="0"/>
            </a:br>
            <a:r>
              <a:rPr lang="id-ID" sz="2800" dirty="0" smtClean="0"/>
              <a:t/>
            </a:r>
            <a:br>
              <a:rPr lang="id-ID" sz="2800" dirty="0" smtClean="0"/>
            </a:br>
            <a:r>
              <a:rPr lang="id-ID" sz="2800" dirty="0" smtClean="0">
                <a:solidFill>
                  <a:srgbClr val="FF0000"/>
                </a:solidFill>
              </a:rPr>
              <a:t>Salah satu ciri negara demokrasi</a:t>
            </a:r>
            <a:r>
              <a:rPr lang="id-ID" sz="2800" dirty="0" smtClean="0"/>
              <a:t> yaitu adanya kegiatan pemilihan  umum, kegiatan ini bahkan  mendapatkan ungkapan  sebagai “pesta demokrasi”  </a:t>
            </a:r>
            <a:br>
              <a:rPr lang="id-ID" sz="2800" dirty="0" smtClean="0"/>
            </a:br>
            <a:r>
              <a:rPr lang="id-ID" sz="2800" dirty="0" smtClean="0"/>
              <a:t/>
            </a:r>
            <a:br>
              <a:rPr lang="id-ID" sz="2800" dirty="0" smtClean="0"/>
            </a:br>
            <a:r>
              <a:rPr lang="id-ID" sz="2800" dirty="0" smtClean="0"/>
              <a:t>Penguasa tidak boleh menyalahgunakan  kekuasaanya untuk bertindak sewenang-wenang.</a:t>
            </a:r>
            <a:endParaRPr lang="id-ID"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lstStyle/>
          <a:p>
            <a:pPr algn="l"/>
            <a:r>
              <a:rPr lang="id-ID" b="1" dirty="0" smtClean="0">
                <a:solidFill>
                  <a:srgbClr val="FF0000"/>
                </a:solidFill>
              </a:rPr>
              <a:t>Tugas kelompok</a:t>
            </a:r>
            <a:r>
              <a:rPr lang="id-ID" dirty="0" smtClean="0"/>
              <a:t/>
            </a:r>
            <a:br>
              <a:rPr lang="id-ID" dirty="0" smtClean="0"/>
            </a:br>
            <a:r>
              <a:rPr lang="id-ID" sz="2800" b="1" dirty="0" smtClean="0"/>
              <a:t>1.Hakikat  demokrasi</a:t>
            </a:r>
            <a:br>
              <a:rPr lang="id-ID" sz="2800" b="1" dirty="0" smtClean="0"/>
            </a:br>
            <a:r>
              <a:rPr lang="id-ID" sz="2800" b="1" dirty="0" smtClean="0"/>
              <a:t>2.Penerapan demokrasi dalam bidang ekonomi</a:t>
            </a:r>
            <a:br>
              <a:rPr lang="id-ID" sz="2800" b="1" dirty="0" smtClean="0"/>
            </a:br>
            <a:r>
              <a:rPr lang="id-ID" sz="2800" b="1" dirty="0" smtClean="0"/>
              <a:t>3.Penerapan demokrasi dalam bidang pendidikan</a:t>
            </a:r>
            <a:br>
              <a:rPr lang="id-ID" sz="2800" b="1" dirty="0" smtClean="0"/>
            </a:br>
            <a:r>
              <a:rPr lang="id-ID" sz="2800" b="1" dirty="0" smtClean="0"/>
              <a:t>4.Penerapan demokrasi dalam bidang  sosial dan budaya</a:t>
            </a:r>
            <a:br>
              <a:rPr lang="id-ID" sz="2800" b="1" dirty="0" smtClean="0"/>
            </a:br>
            <a:r>
              <a:rPr lang="id-ID" sz="2800" b="1" dirty="0" smtClean="0"/>
              <a:t>5.Macam-macam  demokrasi  ( kelompok 5 dan 8)</a:t>
            </a:r>
            <a:br>
              <a:rPr lang="id-ID" sz="2800" b="1" dirty="0" smtClean="0"/>
            </a:br>
            <a:r>
              <a:rPr lang="id-ID" sz="2800" b="1" dirty="0" smtClean="0"/>
              <a:t>6.Pelaksanaan demokrasi di Indonesia(kelompok 6 dan 9)</a:t>
            </a:r>
            <a:br>
              <a:rPr lang="id-ID" sz="2800" b="1" dirty="0" smtClean="0"/>
            </a:br>
            <a:r>
              <a:rPr lang="id-ID" sz="2800" b="1" dirty="0" smtClean="0"/>
              <a:t>7.Sikap positif terhadap  pelaksanaan demokrasi  dalam berbagai kehidupan  ( kelompok 7 dan 10)</a:t>
            </a:r>
            <a:br>
              <a:rPr lang="id-ID" sz="2800" b="1" dirty="0" smtClean="0"/>
            </a:br>
            <a:endParaRPr lang="id-ID"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6396</TotalTime>
  <Words>150</Words>
  <Application>Microsoft Office PowerPoint</Application>
  <PresentationFormat>On-screen Show (4:3)</PresentationFormat>
  <Paragraphs>22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K.I:.  1. Menghayati dan mengamalkan ajaran agama yang dianutnya. 2.  Menghayati dan mengamalkan perilaku jujur, disiplin, tanggungjawab, peduli (gotong royong, kerjasama, toleran, damai), santun, responsif dan pro-aktif dan menunjukkan sikap sebagai bagian dari solusi atas berbagai permasalahan dalam berinteraksi secara efektif dengan lingkungan sosial dan alam serta dalam menempatkan diri sebagai cerminan  bangsa dalam pergaulan dunia. 3. Memahami, menerapkan, menganalisis pengetahuan faktual, konseptual, prosedural berdasarkan rasa ingintahunya tentang ilmu pengetahuan, teknologi, seni, budaya, dan humaniora dengan wawasan kemanusiaan, kebangsaan, kenegaraan, dan peradaban terkait penyebab fenomena dan kejadian, serta menerapkan pengetahuan prosedural pada bidang kajian yang spesifik sesuai dengan bakat dan minatnya untuk memecahkan masalah 4. Mengolah, menalar, dan menyaji dalam ranah konkret dan ranah abstrak terkait dengan pengembangan dari yang dipelajarinya di sekolah secara mandiri, dan mampu menggunakan metoda sesuai kaidah keilmuan.</vt:lpstr>
      <vt:lpstr>K.D: Menganalisis perkembangan demokrasi dalam kehidupan bermasyarakat, berbangsa dan bernegara  INDIKATOR 1. Menjelaskan  hakikat demokrasi. 2. Menganalisis penerapan demokrasi di Indonesia. 3. Mengidentifkasi perilaku yang mendukung tegaknya        nilai-nilai demokrasi. 4. Menyaji hasil analisis penerapan demokrasi di Indonesia    </vt:lpstr>
      <vt:lpstr>Slide 3</vt:lpstr>
      <vt:lpstr>Slide 4</vt:lpstr>
      <vt:lpstr>Slide 5</vt:lpstr>
      <vt:lpstr>Slide 6</vt:lpstr>
      <vt:lpstr>Slide 7</vt:lpstr>
      <vt:lpstr>Demokrasi berasal dari bahasa yunani yaitu demos:Rakyat dan kratos:Memerintah, pemerintahan rakyat.  Menurut Abraham Lincoln, pemerintahan demokrasi  adalah pemerintahan yang di selenggaran Dari rakyat, oleh rakyat, dan untuk rakyat. Sistem demokrasi kekuasaan tertinggi berada di tangan rakyat.    Salah satu ciri negara demokrasi yaitu adanya kegiatan pemilihan  umum, kegiatan ini bahkan  mendapatkan ungkapan  sebagai “pesta demokrasi”    Penguasa tidak boleh menyalahgunakan  kekuasaanya untuk bertindak sewenang-wenang.</vt:lpstr>
      <vt:lpstr>Tugas kelompok 1.Hakikat  demokrasi 2.Penerapan demokrasi dalam bidang ekonomi 3.Penerapan demokrasi dalam bidang pendidikan 4.Penerapan demokrasi dalam bidang  sosial dan budaya 5.Macam-macam  demokrasi  ( kelompok 5 dan 8) 6.Pelaksanaan demokrasi di Indonesia(kelompok 6 dan 9) 7.Sikap positif terhadap  pelaksanaan demokrasi  dalam berbagai kehidupan  ( kelompok 7 dan 10) </vt:lpstr>
      <vt:lpstr>Unsur-unsur  rule of law adalah: 1.Berlakunya supremasi hukum (hukum menenpati       kedudukan tertinggi, semua orang tunduk pada hukum)       sehingga tidak ada kesewenang-wenangan. 2.Perlakuan yang sama  di depan hukum  bagi setiap warga      negara. 3.Terlindunginya  hak-hak manusia  oleh undang-undang      dasar  serta keputusan-keputusan  pengadilan </vt:lpstr>
      <vt:lpstr>Konferensi International  Commiission  of Jurists (Organisasi internasional  para ahli hukum) di bangkok tahun 1965, hasil konferensi syarat-syarat negara  demokratis Rule of law sbb: 1.Perlindungan secara konstitusional  atas hak-hak     warga negara.  2.Badan kehakiman atau peradilan  yang bebas dan     tidak memihak. 3.Pemilihan umum yang bebas 4.Kebebasan untuk menyatakan pendapat  5.Pendidikan kewarganegaraan</vt:lpstr>
      <vt:lpstr>Ciri-ciri masyarakat demokratis adalah: 1.Menyelesaikan perselisihan dengan damai  dan     secara melembaga. 2.Menjamin terselenggaranya  perubahan dalam       masy secara damai tanpa gejolak. 3.Menyelenggarakan pengantian  kepempinan       secara teratur. 4.Menekan pengunaan  kekerasan seminimal      mungkin.</vt:lpstr>
      <vt:lpstr>Ciri-ciri demokrasi menurut Frans Magnis –suseno sbb: 1.Negara terikat pada hukum 2.Kontrol efektif  terhadap pemerintah oleh rakyat 3.Pemilu yang bebas 4.Prinsif mayoritas</vt:lpstr>
      <vt:lpstr>B.Kehidupan demokratis  dalam bermasyarakat, berbangsa dan bernegara  1.Penerapan demokrasi  dalam bidang ekonomi  Posisi rakyat dalam bidang ekonomi  adalah sebagai subyek  dalam kehidupan bersama. Posisi  ini bertujuan  menciptakan kesejahteraan  bersama seluruh rakyat.  Sebagai subyek  dalam kegiatan ekonomi, rakyat harus aktif  baik  proses produksi  maupun distribusi. Tidak hanya sebagai alat produksi  atau buruh dengan upah yang rendah. Mereka juga harus menikmati keuntungan- keuntungan jaminan hidup layak.</vt:lpstr>
      <vt:lpstr>Ciri-ciri  demokrasi  ekonomi di Indonesia sbb: a.Perekonomian di susun  sebagai usaha bersama      berdasarkan atas  asas kekeluargaan. b.Cabang-cabang produksi  yang penting bagi negara     dan menguasai hajat hidup orang banyak  di kuasai     oleh negara. c.Bumi,air dan kekayaan alam  yang terkandung di      dalamnya  di kuasai oleh negara  dan di gunakan      untuk sebesar-besarnya  kemakmuran rakyat. d.Sumber-sumber kekayaan dan keuangan  negara di      gunakan  dengan permufakatan  lembaga-lembaga       perwakilan rakyat, serta pegawasan  terhadap      kebijaksaan  ada pada lembaga perwakilan rakyat       pula.   </vt:lpstr>
      <vt:lpstr>Sebaliknya dalam demokrasi ekonomi  harus di hindarkan timbul  ciri-ciri negatif sebagai berikut: a.Sistem Free fight Liberalism,  persaingan bebas secara     liberal  yang menumbuhkan eksploitasi  terhadap      manusia dan bangsa. b.Sistem etatisme (suatu paham dalam pemikiran politik      yang menjadikan negara sebagai pusat segala       kekuasaan) yang dalam hal ini negara  beserta      aparatur ekonomi negara bersifat dominan  serta      mendesak dan mematikan  potensi  dan daya kreasi       unit-unit ekonomi  di luar sektor negara. c.Pemusatan kekuatan  ekonomi  pada suatu kelompok     dalam bentuk monopoli  yang merugikan masyarakat. </vt:lpstr>
      <vt:lpstr>2.Penerapan demokrasi dalam bidang pendidikan Isi UU No  20 tahun 2003  tentang sistem pendidikan nasional: a.Pasal 3 Pendidikan nasional berfungsi mengembangkan kemampuan dan membentuk watak  serta peradaban bangsa yang bermartabat dalam rangka mencerdaskan  kehidupan bangsa, bertujuan untuk berkembang potensi peserta didik agar menjadi manusia yang beriman  dan bertaqwa  kepada Tuhan yang maha esa, berakhlak mulia, sehat berilmu, cakap,kreatif,mandiri, dan menjadi warga negara yang demokratis  serta bertanggung jawab.    </vt:lpstr>
      <vt:lpstr>Lanjutnnya  Masyarakat berhak menyelenggarakan pendidikan  berbasis masyarkat  pada pendidikan formal  dan nonformal  sesuasi dengan kekhasan agama,lingkungan sosial, dan budaya untuk kepentingan masyarakat.    </vt:lpstr>
      <vt:lpstr>3.Penerapan demokrasi dalam bidang sosial dan budaya  Kehidupan demokratis dalam bidang sosial-budaya di kembangkan dengan  menunjukkan sikap dan perbuatan  yang sejalan dengan unsur-unsur Rule Of Law.  Hidup secara demokratis  artinya menjadikan demokrasi sebagai suatu kenyataan  hidup.  Kita semua warga negara  harus mengembangkan  sikap demokratis, baik rakyat biasa maupun   penguasa.  </vt:lpstr>
      <vt:lpstr>Macam-macam demokrasi 1.Demokrasi langsung dan demokrasi perwakilan a)Berbagai persoalan yang menyangkut kepentingan      umum  akan di bicarakan melalui musyawarah, pada      forum ini setiap orang dapat mengemukakan  pendapat     dan aspirasinya. (demokrasi langsung)  b)Membentuk lembaga-lembaga atau perwakilan rakyat      sebagai tempat rakyat menyalurkan  aspirasinya atas       penyelenggaraan pemerintahan. Lembaga tersebut  di       tempati oleh wakil-wakil  rakyat  yang di pilih secara        langsung lewat pemilu.</vt:lpstr>
      <vt:lpstr>2.Demokrasi liberalis dan demokrasi sosialis a)Demokrasi liberal: Individu tetap memiliki  kebebasan      yang sebesar-besarnya untuk mengembangkan diri.       Setiap kebebasan individu  di lindungi oleh negara.  b)Demokrasi sosialis: Pandangan manusia sebagai  mahluk sosial. Pandangan     ini mengutamakan  kepentingan kolektif  (kelompok)      sosial,  bahkan sama sekali mengabaikan  kepentingan      individu.   Hal ini yang kita kenal  sekarang ini  sebagai      demokrasi  sosialis  atau lebih ektrim  di sebut      demokrasi komunis.</vt:lpstr>
      <vt:lpstr>3.Demokrasi dengan pemisahan kekuasaan  Adanya pemisahan kekuasaan  menjadi ciri negara demokrasi.  Pemisahan tersebut  dapat menghindarkan pemusatan kekuasaan  di satu tangan (absolut)  salah satu teori yang sering di gunakan adalah Trias Politica yang di ajarkan oleh Montequieu: 1.Legislatif:DPR berwenang membuat UU dan megawasi      pemerintahan. 2.Kekuasaan eksekutif:Kekuasaan di pegang oleh Presiden     merupakan kekuasaan melaksaanakan UU 3.Kekuasaan yudikatif:Yang di pegang oleh mahkmah     agung Kekuasaan untuk mempertahan UU  atau      mengadili pelanggaran terhadap UU.</vt:lpstr>
      <vt:lpstr>4.Demokrasi dengan sistem  parlementer menempatkan raja atau presiden  sebagai kepala negara tetapi bukan sebagai kepala pemeintahan orang yang memegang kepala pemerintahan adalah perdana menteri  yang memimpin kabinet. kedudukan raja tau presiden sebagai lambang atau simbol negara.  Model demokrasi  parlementer  menempatkan DPR  atau parlemen dalam posisi yang sangat kuat  terhadap pemerintah.kabinet yang bertanggung jawab  kepada parlemen  DPR  jatuh bangunnya kabinet di tentukan Parlemen.  Kita pernah mengunakan demokrasi parlementer  ketika berlakunya UUDS  yang berlaku 1950 hingga 1959.    </vt:lpstr>
      <vt:lpstr>5.Pelaksaan demokrasi di Indonesia Bangsa Indonesia telah mencoba bermacam-macam demokrasi  sejak masa kemerdekaan. Hingga tahun 1959 negara kita menjalankan praktik  demokrasi yang cenderung  pada sistem demokrasi liberal. Pada tahun 1959-1966 demokrasi terpimpin, praktik demokrasi  di terapkan 1966- 1998 demokrasi Pancasila.  Setelah berakhirnya orde baru  bergulir lah era reformasi  pada tahun 1998 para  pejuang reformasi  mengangendakan  terciptanya kebebasan berbicara,menyatakan pendapat,memilih,berpolitik, namun tidak jarang kebebasan berbenturan dengan  kepentingan umum.    </vt:lpstr>
      <vt:lpstr>D.Sikap positif terhadap  pelaksaan  demokrasi dalam berbagai kehidupan Jika kita pelajari kehidupan bangsa Indonesia  di berbagai daerah  maka kita akan menemukan  berbabgai praktik  demokrasi.  Di beberapa daerah di kenal  adanya kelompok-kelompok masyarakat  yang di sebut “kaum”   sedangkan masyarakat bugis mengunakan istilah “anang” dan masyarakat batak menyebutnya “marga”  kelompok –kelompok ini dalam memecahkan masalah selalu bermusyawarah. Itulah demokrasi.</vt:lpstr>
      <vt:lpstr>Membangun demokrasi di Indonesia prinsif-prinsif demokrasi di negara demokrasi: 1.Keterlibatan warga negara dalam  pembentukan      keputusan politik 2.Supremasi hukum 3.Pemilu berkala 4.Kebebasan atau kemerdekaan  yang di akui dan di pakai     warga negara 5.Tingkat persamaan (kesetaraan) di antara waraga negara </vt:lpstr>
      <vt:lpstr>Kesimpulan   Demokrasi akan terlaksana dengan baik jika 1.pemerintah dan seluruh rakyat  bekerja sama dalam melaksnakan nilai-nilai demokrasi di dalam kehidupan sehari-hari  2. Perlindungan dan penegakan  hukum  3.Menjunjung tinggi nilai-nilai hak asasi manusia.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Akuang</cp:lastModifiedBy>
  <cp:revision>141</cp:revision>
  <dcterms:created xsi:type="dcterms:W3CDTF">2014-07-10T11:55:30Z</dcterms:created>
  <dcterms:modified xsi:type="dcterms:W3CDTF">2016-11-10T07:35:29Z</dcterms:modified>
</cp:coreProperties>
</file>