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407" r:id="rId3"/>
    <p:sldId id="406" r:id="rId4"/>
    <p:sldId id="258" r:id="rId5"/>
    <p:sldId id="341" r:id="rId6"/>
    <p:sldId id="340" r:id="rId7"/>
    <p:sldId id="342" r:id="rId8"/>
    <p:sldId id="345" r:id="rId9"/>
    <p:sldId id="343" r:id="rId10"/>
    <p:sldId id="344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8" r:id="rId53"/>
    <p:sldId id="402" r:id="rId54"/>
    <p:sldId id="389" r:id="rId55"/>
    <p:sldId id="403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46" r:id="rId66"/>
    <p:sldId id="399" r:id="rId67"/>
    <p:sldId id="408" r:id="rId68"/>
    <p:sldId id="337" r:id="rId69"/>
    <p:sldId id="338" r:id="rId70"/>
    <p:sldId id="400" r:id="rId71"/>
  </p:sldIdLst>
  <p:sldSz cx="9144000" cy="6858000" type="screen4x3"/>
  <p:notesSz cx="6858000" cy="9144000"/>
  <p:custDataLst>
    <p:tags r:id="rId7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4FF1F"/>
    <a:srgbClr val="E7C417"/>
    <a:srgbClr val="000066"/>
    <a:srgbClr val="43E828"/>
    <a:srgbClr val="003300"/>
    <a:srgbClr val="006600"/>
    <a:srgbClr val="D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535" autoAdjust="0"/>
    <p:restoredTop sz="94643" autoAdjust="0"/>
  </p:normalViewPr>
  <p:slideViewPr>
    <p:cSldViewPr>
      <p:cViewPr>
        <p:scale>
          <a:sx n="62" d="100"/>
          <a:sy n="62" d="100"/>
        </p:scale>
        <p:origin x="-1254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0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8DFF38-6EED-45DA-97CE-5BC52E9AF364}" type="datetimeFigureOut">
              <a:rPr lang="id-ID"/>
              <a:pPr>
                <a:defRPr/>
              </a:pPr>
              <a:t>02/06/2012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C558A44-3A25-4BD8-B4E7-B8234F7B748F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="" xmlns:p14="http://schemas.microsoft.com/office/powerpoint/2010/main" val="3949563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8C9BF-93FC-440D-B371-5A1F8F0080CE}" type="slidenum">
              <a:rPr lang="id-ID" smtClean="0"/>
              <a:pPr>
                <a:defRPr/>
              </a:pPr>
              <a:t>36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D8C9BF-93FC-440D-B371-5A1F8F0080CE}" type="slidenum">
              <a:rPr lang="id-ID" smtClean="0"/>
              <a:pPr>
                <a:defRPr/>
              </a:pPr>
              <a:t>50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slide" Target="../slides/slide1.xml"/><Relationship Id="rId7" Type="http://schemas.openxmlformats.org/officeDocument/2006/relationships/image" Target="../media/image6.png"/><Relationship Id="rId12" Type="http://schemas.openxmlformats.org/officeDocument/2006/relationships/slide" Target="../slides/slide2.xml"/><Relationship Id="rId17" Type="http://schemas.openxmlformats.org/officeDocument/2006/relationships/image" Target="../media/image14.png"/><Relationship Id="rId2" Type="http://schemas.openxmlformats.org/officeDocument/2006/relationships/image" Target="../media/image3.jpeg"/><Relationship Id="rId16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.xml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hyperlink" Target="Hubungan_Antar_Budaya.exe" TargetMode="Externa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" Target="../slides/slide4.xml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slide" Target="../slides/slide1.xml"/><Relationship Id="rId7" Type="http://schemas.openxmlformats.org/officeDocument/2006/relationships/image" Target="../media/image6.png"/><Relationship Id="rId12" Type="http://schemas.openxmlformats.org/officeDocument/2006/relationships/slide" Target="../slides/slide68.xml"/><Relationship Id="rId17" Type="http://schemas.openxmlformats.org/officeDocument/2006/relationships/hyperlink" Target="file:///\\PSB\Users\smakim\Documents\DATA%20SMA\BAHAN%20AJAR%20KUMPULAN%20GURU\BA%20BU%20BI%20SJR\BAHAN%20AJAR%20PSB%20YOS%202010\SJR-X\NewQuiz.exe" TargetMode="External"/><Relationship Id="rId2" Type="http://schemas.openxmlformats.org/officeDocument/2006/relationships/image" Target="../media/image3.jpe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slide" Target="../slides/slide2.xml"/><Relationship Id="rId10" Type="http://schemas.openxmlformats.org/officeDocument/2006/relationships/slide" Target="../slides/slide69.xml"/><Relationship Id="rId19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 ps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990600"/>
            <a:ext cx="5257800" cy="237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A3707-E0AE-44ED-9E56-1E9E383B88EF}" type="datetimeFigureOut">
              <a:rPr lang="en-US"/>
              <a:pPr>
                <a:defRPr/>
              </a:pPr>
              <a:t>6/2/2012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17FC5-BE1D-4D1F-955B-93D5AB625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3010" name="Picture 2" descr="D:\SKI\Logo SMA.t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906" y="3708693"/>
            <a:ext cx="1576388" cy="17224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4887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E352E-36C0-4F30-A406-D884785F14BE}" type="datetimeFigureOut">
              <a:rPr lang="en-US"/>
              <a:pPr>
                <a:defRPr/>
              </a:pPr>
              <a:t>6/2/2012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18330-7A97-4C2D-8A88-87647F12C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165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21DFF-468E-4853-B389-BDAFBE6DC3F2}" type="datetimeFigureOut">
              <a:rPr lang="en-US"/>
              <a:pPr>
                <a:defRPr/>
              </a:pPr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3171D-4CF2-42EF-A68F-3FF1EA47B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6944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D408C-8806-492C-AF2D-D896D299BFF1}" type="datetimeFigureOut">
              <a:rPr lang="en-US"/>
              <a:pPr>
                <a:defRPr/>
              </a:pPr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7B84F-D091-453A-A49E-6D3CE949E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5684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 r="80833"/>
          <a:stretch>
            <a:fillRect/>
          </a:stretch>
        </p:blipFill>
        <p:spPr bwMode="auto">
          <a:xfrm>
            <a:off x="0" y="0"/>
            <a:ext cx="175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5" name="Picture 4" descr="beranda.png">
            <a:hlinkClick r:id="rId3" action="ppaction://hlinksldjump" highlightClick="1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542925"/>
            <a:ext cx="1722437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ontoh soal.png">
            <a:hlinkClick r:id="" action="ppaction://noaction" highlightClick="1"/>
          </p:cNvPr>
          <p:cNvPicPr>
            <a:picLocks noChangeAspect="1"/>
          </p:cNvPicPr>
          <p:nvPr userDrawn="1"/>
        </p:nvPicPr>
        <p:blipFill>
          <a:blip r:embed="rId5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" y="2798763"/>
            <a:ext cx="172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indikator.png">
            <a:hlinkClick r:id="rId6" action="ppaction://hlinksldjump" highlightClick="1"/>
          </p:cNvPr>
          <p:cNvPicPr>
            <a:picLocks noChangeAspect="1"/>
          </p:cNvPicPr>
          <p:nvPr userDrawn="1"/>
        </p:nvPicPr>
        <p:blipFill>
          <a:blip r:embed="rId7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663700"/>
            <a:ext cx="17145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materi.png">
            <a:hlinkClick r:id="" action="ppaction://noaction" highlightClick="1"/>
          </p:cNvPr>
          <p:cNvPicPr>
            <a:picLocks noChangeAspect="1"/>
          </p:cNvPicPr>
          <p:nvPr userDrawn="1"/>
        </p:nvPicPr>
        <p:blipFill>
          <a:blip r:embed="rId8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2147888"/>
            <a:ext cx="172243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penyusun.png">
            <a:hlinkClick r:id="" action="ppaction://noaction" highlightClick="1"/>
          </p:cNvPr>
          <p:cNvPicPr>
            <a:picLocks noChangeAspect="1"/>
          </p:cNvPicPr>
          <p:nvPr userDrawn="1"/>
        </p:nvPicPr>
        <p:blipFill>
          <a:blip r:embed="rId9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4447588"/>
            <a:ext cx="1714500" cy="6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referensi.png">
            <a:hlinkClick r:id="" action="ppaction://noaction" highlightClick="1"/>
          </p:cNvPr>
          <p:cNvPicPr>
            <a:picLocks noChangeAspect="1"/>
          </p:cNvPicPr>
          <p:nvPr userDrawn="1"/>
        </p:nvPicPr>
        <p:blipFill>
          <a:blip r:embed="rId10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" y="3941763"/>
            <a:ext cx="16875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selesai.png">
            <a:hlinkClick r:id="" action="ppaction://noaction" highlightClick="1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5099050"/>
            <a:ext cx="1647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sk-kd.png">
            <a:hlinkClick r:id="rId12" action="ppaction://hlinksldjump" highlightClick="1"/>
          </p:cNvPr>
          <p:cNvPicPr>
            <a:picLocks noChangeAspect="1"/>
          </p:cNvPicPr>
          <p:nvPr userDrawn="1"/>
        </p:nvPicPr>
        <p:blipFill>
          <a:blip r:embed="rId13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49" y="1076325"/>
            <a:ext cx="1771650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uji kompetensi.png">
            <a:hlinkClick r:id="rId14" action="ppaction://program" highlightClick="1"/>
          </p:cNvPr>
          <p:cNvPicPr>
            <a:picLocks noChangeAspect="1"/>
          </p:cNvPicPr>
          <p:nvPr userDrawn="1"/>
        </p:nvPicPr>
        <p:blipFill>
          <a:blip r:embed="rId15">
            <a:grayscl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563" y="3194050"/>
            <a:ext cx="1935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Up1Blue.png">
            <a:hlinkClick r:id="" action="ppaction://hlinkshowjump?jump=nextslide" highlightClick="1"/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" descr="Up1Blue.png">
            <a:hlinkClick r:id="" action="ppaction://hlinkshowjump?jump=previousslide" highlightClick="1"/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6705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F68A3-89DD-4984-AA75-F434C68E3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240361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/>
          <a:srcRect r="80833"/>
          <a:stretch>
            <a:fillRect/>
          </a:stretch>
        </p:blipFill>
        <p:spPr bwMode="auto">
          <a:xfrm>
            <a:off x="0" y="0"/>
            <a:ext cx="175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5" name="Picture 7" descr="beranda.png">
            <a:hlinkClick r:id="rId3" action="ppaction://hlinksldjump" highlightClick="1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542925"/>
            <a:ext cx="1722437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ontoh soal.png">
            <a:hlinkClick r:id="" action="ppaction://noaction" highlightClick="1"/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1" y="2798763"/>
            <a:ext cx="172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indikator.png">
            <a:hlinkClick r:id="rId6" action="ppaction://hlinksldjump" highlightClick="1"/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1663700"/>
            <a:ext cx="17145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materi.png">
            <a:hlinkClick r:id="rId8" action="ppaction://hlinksldjump" highlightClick="1"/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2147888"/>
            <a:ext cx="1722437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penyusun.png">
            <a:hlinkClick r:id="rId10" action="ppaction://hlinksldjump" highlightClick="1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" y="4470400"/>
            <a:ext cx="17145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referensi.png">
            <a:hlinkClick r:id="rId12" action="ppaction://hlinksldjump" highlightClick="1"/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" y="3941763"/>
            <a:ext cx="16875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selesai.png">
            <a:hlinkClick r:id="" action="ppaction://noaction" highlightClick="1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5099050"/>
            <a:ext cx="16478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sk-kd.png">
            <a:hlinkClick r:id="rId15" action="ppaction://hlinksldjump" highlightClick="1"/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76325"/>
            <a:ext cx="1752601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uji kompetensi.png">
            <a:hlinkClick r:id="rId17" action="ppaction://program" highlightClick="1"/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563" y="3194050"/>
            <a:ext cx="19351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Up1Blue.png">
            <a:hlinkClick r:id="" action="ppaction://hlinkshowjump?jump=nextslide" highlightClick="1"/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Up1Blue.png">
            <a:hlinkClick r:id="" action="ppaction://hlinkshowjump?jump=previousslide" highlightClick="1"/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24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67056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7F078-92D6-4276-A69A-38DDB528D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250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2E983-05D3-40E9-99B5-5AB1195DF9F3}" type="datetimeFigureOut">
              <a:rPr lang="en-US"/>
              <a:pPr>
                <a:defRPr/>
              </a:pPr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55520-F037-4D39-958F-6EA64A76A6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4186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4AEB5-2C0A-4761-B4E2-A7BFC1C0D437}" type="datetimeFigureOut">
              <a:rPr lang="en-US"/>
              <a:pPr>
                <a:defRPr/>
              </a:pPr>
              <a:t>6/2/2012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8495A-A4AB-4652-8C4B-129C479C3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623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5D592-0C56-45AB-8946-883B278C77E3}" type="datetimeFigureOut">
              <a:rPr lang="en-US"/>
              <a:pPr>
                <a:defRPr/>
              </a:pPr>
              <a:t>6/2/2012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7103D-9EEE-4FD8-9C07-0FCF51D41E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553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E47C2B-F0AD-4E06-9FEE-2E6C4E6E646F}" type="datetimeFigureOut">
              <a:rPr lang="en-US"/>
              <a:pPr>
                <a:defRPr/>
              </a:pPr>
              <a:t>6/2/2012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D4968-1311-469C-9AA8-DB7E15C02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138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4245E-9B4C-4323-9071-010A6D645130}" type="datetimeFigureOut">
              <a:rPr lang="en-US"/>
              <a:pPr>
                <a:defRPr/>
              </a:pPr>
              <a:t>6/2/2012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84A37-3A91-4528-8670-87A9579C6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112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10AF8-2B78-4D0C-B86D-9C85AB080247}" type="datetimeFigureOut">
              <a:rPr lang="en-US"/>
              <a:pPr>
                <a:defRPr/>
              </a:pPr>
              <a:t>6/2/2012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0497A-ED55-4EFC-8A48-DDE1397877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167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92A884-9115-48F9-AE2D-89D1B35352CE}" type="datetimeFigureOut">
              <a:rPr lang="en-US"/>
              <a:pPr>
                <a:defRPr/>
              </a:pPr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468989-5DC8-4E7D-8E99-C856690CAA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://id.wikipedia.org/wiki/Berkas:Jan_Pieterszoon_Coen.jpg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hyperlink" Target="http://id.wikipedia.org/wiki/Berkas:Pieterboth.jp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iki/Renaisans" TargetMode="External"/><Relationship Id="rId2" Type="http://schemas.openxmlformats.org/officeDocument/2006/relationships/hyperlink" Target="http://id.wikipedia.org/wiki/Kekaisaran_Romawi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http://id.wikipedia.org/wiki/Agama" TargetMode="External"/><Relationship Id="rId4" Type="http://schemas.openxmlformats.org/officeDocument/2006/relationships/hyperlink" Target="http://id.wikipedia.org/wiki/Gereja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54102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Articulate Extrabold" pitchFamily="2" charset="0"/>
              </a:rPr>
              <a:t>PENGARUH EROPA BARAT TERHADAP KEHIDUPAN MASYARAKAT INDONESIA</a:t>
            </a:r>
            <a:endParaRPr lang="en-US" dirty="0">
              <a:latin typeface="Articulate Extrabold" pitchFamily="2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4343400"/>
            <a:ext cx="6705600" cy="19812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Felix Titling" pitchFamily="82" charset="0"/>
              </a:rPr>
              <a:t>   </a:t>
            </a:r>
          </a:p>
          <a:p>
            <a:pPr>
              <a:buNone/>
            </a:pPr>
            <a:r>
              <a:rPr lang="en-US" dirty="0" smtClean="0">
                <a:latin typeface="Felix Titling" pitchFamily="82" charset="0"/>
              </a:rPr>
              <a:t>   </a:t>
            </a:r>
            <a:r>
              <a:rPr lang="en-US" sz="2800" dirty="0" err="1" smtClean="0">
                <a:latin typeface="Felix Titling" pitchFamily="82" charset="0"/>
              </a:rPr>
              <a:t>Melalui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2800" dirty="0" err="1" smtClean="0">
                <a:latin typeface="Felix Titling" pitchFamily="82" charset="0"/>
              </a:rPr>
              <a:t>penjelajahan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2800" dirty="0" err="1" smtClean="0">
                <a:latin typeface="Felix Titling" pitchFamily="82" charset="0"/>
              </a:rPr>
              <a:t>samudra</a:t>
            </a:r>
            <a:r>
              <a:rPr lang="en-US" sz="2800" dirty="0" smtClean="0">
                <a:latin typeface="Felix Titling" pitchFamily="82" charset="0"/>
              </a:rPr>
              <a:t>, </a:t>
            </a:r>
            <a:r>
              <a:rPr lang="en-US" sz="2800" dirty="0" err="1" smtClean="0">
                <a:latin typeface="Felix Titling" pitchFamily="82" charset="0"/>
              </a:rPr>
              <a:t>akhirnya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2800" dirty="0" err="1" smtClean="0">
                <a:latin typeface="Felix Titling" pitchFamily="82" charset="0"/>
              </a:rPr>
              <a:t>bangsa-bangsa</a:t>
            </a:r>
            <a:r>
              <a:rPr lang="en-US" sz="2800" dirty="0" smtClean="0">
                <a:latin typeface="Felix Titling" pitchFamily="82" charset="0"/>
              </a:rPr>
              <a:t> Barat </a:t>
            </a:r>
            <a:r>
              <a:rPr lang="en-US" sz="2800" dirty="0" err="1" smtClean="0">
                <a:latin typeface="Felix Titling" pitchFamily="82" charset="0"/>
              </a:rPr>
              <a:t>berhasil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2800" dirty="0" err="1" smtClean="0">
                <a:latin typeface="Felix Titling" pitchFamily="82" charset="0"/>
              </a:rPr>
              <a:t>mencapai</a:t>
            </a:r>
            <a:r>
              <a:rPr lang="en-US" sz="2800" dirty="0" smtClean="0">
                <a:latin typeface="Felix Titling" pitchFamily="82" charset="0"/>
              </a:rPr>
              <a:t> Indonesia</a:t>
            </a:r>
            <a:r>
              <a:rPr lang="en-US" sz="2800" dirty="0" smtClean="0"/>
              <a:t>.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6705600" cy="1417638"/>
          </a:xfrm>
        </p:spPr>
        <p:txBody>
          <a:bodyPr/>
          <a:lstStyle/>
          <a:p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/>
            </a:r>
            <a:b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</a:b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A.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Masuknya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Bangsa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Portugis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 </a:t>
            </a:r>
            <a:b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</a:b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6934200" cy="5334000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Portugis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berhasil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mencapai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Kalikut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India (1498).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Bangsa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Portugis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berhasil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mendirikan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kantor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dagangnya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Goa (1509).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tahun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1511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bawah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pimpinan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d'Albuquerque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Portugis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berhasil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menguasai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Malaka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Felix Titling" pitchFamily="82" charset="0"/>
              </a:rPr>
              <a:t>Dari </a:t>
            </a:r>
            <a:r>
              <a:rPr lang="en-US" dirty="0" err="1" smtClean="0">
                <a:latin typeface="Felix Titling" pitchFamily="82" charset="0"/>
              </a:rPr>
              <a:t>Malaka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di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bawah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pimpinan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d'Abreu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tahun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1512 </a:t>
            </a:r>
            <a:r>
              <a:rPr lang="en-US" dirty="0" err="1" smtClean="0">
                <a:latin typeface="Felix Titling" pitchFamily="82" charset="0"/>
              </a:rPr>
              <a:t>Portugis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sampai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di</a:t>
            </a:r>
            <a:r>
              <a:rPr lang="en-US" dirty="0" smtClean="0">
                <a:latin typeface="Felix Titling" pitchFamily="82" charset="0"/>
              </a:rPr>
              <a:t> Maluku </a:t>
            </a:r>
            <a:r>
              <a:rPr lang="en-US" dirty="0" err="1" smtClean="0">
                <a:latin typeface="Felix Titling" pitchFamily="82" charset="0"/>
              </a:rPr>
              <a:t>dan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diterima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baik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oleh</a:t>
            </a:r>
            <a:r>
              <a:rPr lang="en-US" dirty="0" smtClean="0">
                <a:latin typeface="Felix Titling" pitchFamily="82" charset="0"/>
              </a:rPr>
              <a:t> Sultan Ternate yang </a:t>
            </a:r>
            <a:r>
              <a:rPr lang="en-US" dirty="0" err="1" smtClean="0">
                <a:latin typeface="Felix Titling" pitchFamily="82" charset="0"/>
              </a:rPr>
              <a:t>pada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waktu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itu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sedang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bermusuhan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dengan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Tidore</a:t>
            </a:r>
            <a:r>
              <a:rPr lang="en-US" dirty="0" smtClean="0">
                <a:latin typeface="Felix Titling" pitchFamily="82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6858000" cy="3810000"/>
          </a:xfrm>
        </p:spPr>
        <p:txBody>
          <a:bodyPr/>
          <a:lstStyle/>
          <a:p>
            <a:r>
              <a:rPr lang="en-US" dirty="0" err="1" smtClean="0">
                <a:latin typeface="Felix Titling" pitchFamily="82" charset="0"/>
              </a:rPr>
              <a:t>Portugis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juga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aktif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menyebarkan</a:t>
            </a:r>
            <a:r>
              <a:rPr lang="en-US" dirty="0" smtClean="0">
                <a:latin typeface="Felix Titling" pitchFamily="82" charset="0"/>
              </a:rPr>
              <a:t> agama Kristen (</a:t>
            </a:r>
            <a:r>
              <a:rPr lang="en-US" dirty="0" err="1" smtClean="0">
                <a:latin typeface="Felix Titling" pitchFamily="82" charset="0"/>
              </a:rPr>
              <a:t>Katolik</a:t>
            </a:r>
            <a:r>
              <a:rPr lang="en-US" dirty="0" smtClean="0">
                <a:latin typeface="Felix Titling" pitchFamily="82" charset="0"/>
              </a:rPr>
              <a:t>) </a:t>
            </a:r>
            <a:r>
              <a:rPr lang="en-US" dirty="0" err="1" smtClean="0">
                <a:latin typeface="Felix Titling" pitchFamily="82" charset="0"/>
              </a:rPr>
              <a:t>dengan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tokohnya</a:t>
            </a:r>
            <a:r>
              <a:rPr lang="en-US" dirty="0" smtClean="0">
                <a:latin typeface="Felix Titling" pitchFamily="82" charset="0"/>
              </a:rPr>
              <a:t> yang </a:t>
            </a:r>
            <a:r>
              <a:rPr lang="en-US" dirty="0" err="1" smtClean="0">
                <a:latin typeface="Felix Titling" pitchFamily="82" charset="0"/>
              </a:rPr>
              <a:t>terkenal</a:t>
            </a:r>
            <a:r>
              <a:rPr lang="en-US" dirty="0" smtClean="0">
                <a:latin typeface="Felix Titling" pitchFamily="82" charset="0"/>
              </a:rPr>
              <a:t> YAITU</a:t>
            </a:r>
            <a:r>
              <a:rPr lang="en-US" i="1" u="sng" dirty="0" smtClean="0">
                <a:latin typeface="Felix Titling" pitchFamily="82" charset="0"/>
              </a:rPr>
              <a:t>.</a:t>
            </a:r>
            <a:r>
              <a:rPr lang="en-US" dirty="0" smtClean="0">
                <a:latin typeface="Felix Titling" pitchFamily="82" charset="0"/>
              </a:rPr>
              <a:t> </a:t>
            </a:r>
            <a:endParaRPr lang="en-US" dirty="0">
              <a:latin typeface="Felix Titling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209800"/>
            <a:ext cx="3276600" cy="3657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2590800" y="5715001"/>
            <a:ext cx="632459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 Narrow" pitchFamily="34" charset="0"/>
              </a:rPr>
              <a:t>Santo </a:t>
            </a:r>
            <a:r>
              <a:rPr lang="en-US" sz="2800" b="1" i="1" u="sng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elix Titling" pitchFamily="82" charset="0"/>
              </a:rPr>
              <a:t>Franciscus</a:t>
            </a:r>
            <a:r>
              <a:rPr lang="en-US" sz="2800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en-US" sz="2800" b="1" i="1" u="sng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Felix Titling" pitchFamily="82" charset="0"/>
              </a:rPr>
              <a:t>Xaverius</a:t>
            </a:r>
            <a:endParaRPr lang="en-US" sz="2800" b="1" i="1" u="sng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elix Titling" pitchFamily="82" charset="0"/>
            </a:endParaRPr>
          </a:p>
          <a:p>
            <a:r>
              <a:rPr lang="en-US" sz="2000" dirty="0" err="1" smtClean="0">
                <a:latin typeface="Arial Narrow" pitchFamily="34" charset="0"/>
              </a:rPr>
              <a:t>Sumber</a:t>
            </a:r>
            <a:r>
              <a:rPr lang="en-US" sz="2000" dirty="0" smtClean="0">
                <a:latin typeface="Arial Narrow" pitchFamily="34" charset="0"/>
              </a:rPr>
              <a:t>: </a:t>
            </a:r>
            <a:r>
              <a:rPr lang="en-US" sz="2000" i="1" dirty="0" smtClean="0">
                <a:latin typeface="Arial Narrow" pitchFamily="34" charset="0"/>
              </a:rPr>
              <a:t>Indonesian Heritage 3</a:t>
            </a:r>
            <a:endParaRPr lang="en-US" sz="2000" dirty="0" smtClean="0"/>
          </a:p>
          <a:p>
            <a:endParaRPr lang="en-US" sz="2800" b="1" i="1" u="sng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elix Titling" pitchFamily="82" charset="0"/>
            </a:endParaRPr>
          </a:p>
          <a:p>
            <a:endParaRPr lang="en-US" sz="2800" b="1" i="1" u="sng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Felix Titling" pitchFamily="82" charset="0"/>
            </a:endParaRP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04800"/>
            <a:ext cx="7010400" cy="6172200"/>
          </a:xfrm>
        </p:spPr>
        <p:txBody>
          <a:bodyPr/>
          <a:lstStyle/>
          <a:p>
            <a:endParaRPr lang="en-US" dirty="0" smtClean="0">
              <a:latin typeface="Perpetua Titling MT" pitchFamily="18" charset="0"/>
            </a:endParaRPr>
          </a:p>
          <a:p>
            <a:endParaRPr lang="en-US" dirty="0" smtClean="0">
              <a:latin typeface="Perpetua Titling MT" pitchFamily="18" charset="0"/>
            </a:endParaRPr>
          </a:p>
          <a:p>
            <a:pPr>
              <a:buNone/>
            </a:pPr>
            <a:r>
              <a:rPr lang="en-US" dirty="0" smtClean="0">
                <a:latin typeface="Perpetua Titling MT" pitchFamily="18" charset="0"/>
              </a:rPr>
              <a:t>  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tahun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1522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Portugis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datang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Pajajaran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bawah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pimpinan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Henry </a:t>
            </a:r>
            <a:r>
              <a:rPr lang="en-US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Leme</a:t>
            </a:r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disambut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baik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Pajajaran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maksud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agar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Portugis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mau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membantu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menghadapi</a:t>
            </a:r>
            <a:r>
              <a:rPr lang="en-US" sz="3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ekspansi</a:t>
            </a:r>
            <a:r>
              <a:rPr lang="en-US" sz="3600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u="sng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Demak</a:t>
            </a:r>
            <a:r>
              <a:rPr lang="en-US" u="sng" dirty="0" smtClean="0">
                <a:solidFill>
                  <a:srgbClr val="FF0000"/>
                </a:solidFill>
                <a:latin typeface="Perpetua Titling MT" pitchFamily="18" charset="0"/>
              </a:rPr>
              <a:t>. </a:t>
            </a:r>
          </a:p>
          <a:p>
            <a:endParaRPr lang="en-US" dirty="0">
              <a:latin typeface="Perpetua Titling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304800"/>
            <a:ext cx="67056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Perjanjian</a:t>
            </a:r>
            <a:r>
              <a:rPr lang="en-US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i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Sunda</a:t>
            </a:r>
            <a:r>
              <a:rPr lang="en-US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i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Kelapa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(1522)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Portugis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-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Pajajaran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, </a:t>
            </a:r>
          </a:p>
          <a:p>
            <a:pPr>
              <a:buNone/>
            </a:pPr>
            <a:endParaRPr lang="en-US" dirty="0" smtClean="0">
              <a:latin typeface="Felix Titling" pitchFamily="82" charset="0"/>
            </a:endParaRPr>
          </a:p>
          <a:p>
            <a:pPr marL="457200" indent="-457200">
              <a:buAutoNum type="arabicParenR"/>
            </a:pPr>
            <a:r>
              <a:rPr lang="en-US" sz="2400" dirty="0" err="1" smtClean="0">
                <a:latin typeface="Felix Titling" pitchFamily="82" charset="0"/>
              </a:rPr>
              <a:t>Portugis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diizinkan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mendirikan</a:t>
            </a:r>
            <a:r>
              <a:rPr lang="en-US" sz="2400" dirty="0" smtClean="0">
                <a:latin typeface="Felix Titling" pitchFamily="82" charset="0"/>
              </a:rPr>
              <a:t>  </a:t>
            </a:r>
            <a:r>
              <a:rPr lang="en-US" sz="2400" dirty="0" err="1" smtClean="0">
                <a:latin typeface="Felix Titling" pitchFamily="82" charset="0"/>
              </a:rPr>
              <a:t>benteng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di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Sunda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Kelapa</a:t>
            </a:r>
            <a:r>
              <a:rPr lang="en-US" sz="2400" dirty="0" smtClean="0">
                <a:latin typeface="Felix Titling" pitchFamily="82" charset="0"/>
              </a:rPr>
              <a:t>.</a:t>
            </a:r>
          </a:p>
          <a:p>
            <a:pPr marL="457200" indent="-457200">
              <a:buAutoNum type="arabicParenR"/>
            </a:pPr>
            <a:endParaRPr lang="en-US" sz="2400" dirty="0" smtClean="0">
              <a:latin typeface="Felix Titling" pitchFamily="82" charset="0"/>
            </a:endParaRPr>
          </a:p>
          <a:p>
            <a:pPr>
              <a:buNone/>
            </a:pPr>
            <a:r>
              <a:rPr lang="en-US" sz="2400" dirty="0" smtClean="0">
                <a:latin typeface="Felix Titling" pitchFamily="82" charset="0"/>
              </a:rPr>
              <a:t>2) </a:t>
            </a:r>
            <a:r>
              <a:rPr lang="en-US" sz="2400" dirty="0" err="1" smtClean="0">
                <a:latin typeface="Felix Titling" pitchFamily="82" charset="0"/>
              </a:rPr>
              <a:t>Pajajaran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akan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menerima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barang-barang</a:t>
            </a:r>
            <a:r>
              <a:rPr lang="en-US" sz="2400" dirty="0" smtClean="0">
                <a:latin typeface="Felix Titling" pitchFamily="82" charset="0"/>
              </a:rPr>
              <a:t> yang </a:t>
            </a:r>
            <a:r>
              <a:rPr lang="en-US" sz="2400" dirty="0" err="1" smtClean="0">
                <a:latin typeface="Felix Titling" pitchFamily="82" charset="0"/>
              </a:rPr>
              <a:t>dibutuhkan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dari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bangsa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Portugis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termasuk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senjata</a:t>
            </a:r>
            <a:r>
              <a:rPr lang="en-US" sz="2400" dirty="0" smtClean="0">
                <a:latin typeface="Felix Titling" pitchFamily="82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Felix Titling" pitchFamily="82" charset="0"/>
            </a:endParaRPr>
          </a:p>
          <a:p>
            <a:pPr>
              <a:buNone/>
            </a:pPr>
            <a:r>
              <a:rPr lang="en-US" sz="2400" dirty="0" smtClean="0">
                <a:latin typeface="Felix Titling" pitchFamily="82" charset="0"/>
              </a:rPr>
              <a:t>3) </a:t>
            </a:r>
            <a:r>
              <a:rPr lang="en-US" sz="2400" dirty="0" err="1" smtClean="0">
                <a:latin typeface="Felix Titling" pitchFamily="82" charset="0"/>
              </a:rPr>
              <a:t>Portugis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akan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memperoleh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lada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dari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Pajajaran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menurut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kebutuhannya</a:t>
            </a:r>
            <a:r>
              <a:rPr lang="en-US" sz="2400" dirty="0" smtClean="0">
                <a:latin typeface="Felix Titling" pitchFamily="82" charset="0"/>
              </a:rPr>
              <a:t>.</a:t>
            </a:r>
            <a:endParaRPr lang="en-US" sz="2400" dirty="0">
              <a:latin typeface="Felix Titling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7010400" cy="5668963"/>
          </a:xfrm>
        </p:spPr>
        <p:txBody>
          <a:bodyPr/>
          <a:lstStyle/>
          <a:p>
            <a:r>
              <a:rPr lang="en-US" sz="2400" b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Awal</a:t>
            </a:r>
            <a:r>
              <a:rPr lang="en-US" sz="2400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en-US" sz="2400" b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tahun</a:t>
            </a:r>
            <a:r>
              <a:rPr lang="en-US" sz="2400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1527 </a:t>
            </a:r>
          </a:p>
          <a:p>
            <a:pPr>
              <a:buNone/>
            </a:pP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   </a:t>
            </a:r>
            <a:r>
              <a:rPr lang="en-US" sz="2400" dirty="0" err="1" smtClean="0">
                <a:latin typeface="Felix Titling" pitchFamily="82" charset="0"/>
              </a:rPr>
              <a:t>Portugis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datang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lagi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ke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Pajajaran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untuk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merealisasi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Perjanjian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Sunda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Kelapa</a:t>
            </a:r>
            <a:endParaRPr lang="en-US" sz="2400" dirty="0" smtClean="0">
              <a:latin typeface="Felix Titling" pitchFamily="82" charset="0"/>
            </a:endParaRPr>
          </a:p>
          <a:p>
            <a:pPr>
              <a:buNone/>
            </a:pPr>
            <a:endParaRPr lang="en-US" sz="2400" dirty="0" smtClean="0">
              <a:latin typeface="Felix Titling" pitchFamily="82" charset="0"/>
            </a:endParaRPr>
          </a:p>
          <a:p>
            <a:pPr>
              <a:buNone/>
            </a:pPr>
            <a:endParaRPr lang="en-US" sz="2400" dirty="0" smtClean="0">
              <a:latin typeface="Felix Titling" pitchFamily="82" charset="0"/>
            </a:endParaRPr>
          </a:p>
          <a:p>
            <a:r>
              <a:rPr lang="en-US" sz="2400" dirty="0" err="1" smtClean="0">
                <a:latin typeface="Felix Titling" pitchFamily="82" charset="0"/>
              </a:rPr>
              <a:t>Terjadi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pertempuran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dengan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pasukan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demak</a:t>
            </a:r>
            <a:r>
              <a:rPr lang="en-US" sz="2400" dirty="0" smtClean="0">
                <a:latin typeface="Felix Titling" pitchFamily="82" charset="0"/>
              </a:rPr>
              <a:t> yang </a:t>
            </a:r>
            <a:r>
              <a:rPr lang="en-US" sz="2400" dirty="0" err="1" smtClean="0">
                <a:latin typeface="Felix Titling" pitchFamily="82" charset="0"/>
              </a:rPr>
              <a:t>dipimpin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b="1" i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Fatahillah</a:t>
            </a:r>
            <a:r>
              <a:rPr lang="en-US" sz="24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oper Black" pitchFamily="18" charset="0"/>
              </a:rPr>
              <a:t> </a:t>
            </a:r>
            <a:endParaRPr lang="en-US" sz="2400" i="1" dirty="0" smtClean="0">
              <a:solidFill>
                <a:srgbClr val="FFFF00"/>
              </a:solidFill>
              <a:latin typeface="Cooper Black" pitchFamily="18" charset="0"/>
            </a:endParaRPr>
          </a:p>
          <a:p>
            <a:endParaRPr lang="en-US" sz="2400" dirty="0" smtClean="0">
              <a:latin typeface="Felix Titling" pitchFamily="82" charset="0"/>
            </a:endParaRPr>
          </a:p>
          <a:p>
            <a:pPr>
              <a:buNone/>
            </a:pPr>
            <a:endParaRPr lang="en-US" sz="2400" dirty="0" smtClean="0">
              <a:latin typeface="Felix Titling" pitchFamily="82" charset="0"/>
            </a:endParaRPr>
          </a:p>
          <a:p>
            <a:r>
              <a:rPr lang="en-US" sz="2400" dirty="0" err="1" smtClean="0">
                <a:latin typeface="Felix Titling" pitchFamily="82" charset="0"/>
              </a:rPr>
              <a:t>Sunda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kelapa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jatuh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ketangan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demak</a:t>
            </a:r>
            <a:r>
              <a:rPr lang="en-US" sz="2400" dirty="0" smtClean="0">
                <a:latin typeface="Felix Titling" pitchFamily="82" charset="0"/>
              </a:rPr>
              <a:t> (1527) BERGANTI NAMA MENJADI </a:t>
            </a:r>
            <a:r>
              <a:rPr lang="en-US" sz="2400" dirty="0" err="1" smtClean="0">
                <a:latin typeface="Felix Titling" pitchFamily="82" charset="0"/>
              </a:rPr>
              <a:t>jayakarta</a:t>
            </a:r>
            <a:r>
              <a:rPr lang="en-US" sz="2400" dirty="0" smtClean="0">
                <a:latin typeface="Felix Titling" pitchFamily="82" charset="0"/>
              </a:rPr>
              <a:t>, yang </a:t>
            </a:r>
            <a:r>
              <a:rPr lang="en-US" sz="2400" dirty="0" err="1" smtClean="0">
                <a:latin typeface="Felix Titling" pitchFamily="82" charset="0"/>
              </a:rPr>
              <a:t>artinya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kejayaan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yang </a:t>
            </a:r>
            <a:r>
              <a:rPr lang="en-US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abadi</a:t>
            </a:r>
            <a:endParaRPr lang="en-US" sz="2400" dirty="0">
              <a:solidFill>
                <a:srgbClr val="FFFF00"/>
              </a:solidFill>
              <a:latin typeface="Felix Titling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7010400" cy="1143000"/>
          </a:xfrm>
        </p:spPr>
        <p:txBody>
          <a:bodyPr/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B.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Masuknya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Bangsa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Spanyol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19200"/>
            <a:ext cx="6705600" cy="4906963"/>
          </a:xfrm>
        </p:spPr>
        <p:txBody>
          <a:bodyPr/>
          <a:lstStyle/>
          <a:p>
            <a:endParaRPr lang="en-US" dirty="0" smtClean="0">
              <a:latin typeface="Felix Titling" pitchFamily="82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Tanggal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7 April 1521  </a:t>
            </a:r>
            <a:r>
              <a:rPr lang="en-US" i="1" u="sng" dirty="0" err="1" smtClean="0">
                <a:latin typeface="Arial" pitchFamily="34" charset="0"/>
                <a:cs typeface="Arial" pitchFamily="34" charset="0"/>
              </a:rPr>
              <a:t>Magelhaen</a:t>
            </a:r>
            <a:r>
              <a:rPr lang="en-US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sampai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Pulau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Cebu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i="1" u="sng" dirty="0" err="1" smtClean="0">
                <a:latin typeface="Arial" pitchFamily="34" charset="0"/>
                <a:cs typeface="Arial" pitchFamily="34" charset="0"/>
              </a:rPr>
              <a:t>Magelhaen</a:t>
            </a:r>
            <a:r>
              <a:rPr lang="en-US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u="sng" dirty="0" err="1" smtClean="0">
                <a:latin typeface="Arial" pitchFamily="34" charset="0"/>
                <a:cs typeface="Arial" pitchFamily="34" charset="0"/>
              </a:rPr>
              <a:t>tewas</a:t>
            </a:r>
            <a:r>
              <a:rPr lang="en-US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u="sng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u="sng" dirty="0" err="1" smtClean="0">
                <a:latin typeface="Arial" pitchFamily="34" charset="0"/>
                <a:cs typeface="Arial" pitchFamily="34" charset="0"/>
              </a:rPr>
              <a:t>pertempuran</a:t>
            </a:r>
            <a:r>
              <a:rPr lang="en-US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u="sng" dirty="0" err="1" smtClean="0">
                <a:latin typeface="Arial" pitchFamily="34" charset="0"/>
                <a:cs typeface="Arial" pitchFamily="34" charset="0"/>
              </a:rPr>
              <a:t>menbantu</a:t>
            </a:r>
            <a:r>
              <a:rPr lang="en-US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u="sng" dirty="0" err="1" smtClean="0">
                <a:latin typeface="Arial" pitchFamily="34" charset="0"/>
                <a:cs typeface="Arial" pitchFamily="34" charset="0"/>
              </a:rPr>
              <a:t>cebu</a:t>
            </a:r>
            <a:r>
              <a:rPr lang="en-US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u="sng" dirty="0" err="1" smtClean="0">
                <a:latin typeface="Arial" pitchFamily="34" charset="0"/>
                <a:cs typeface="Arial" pitchFamily="34" charset="0"/>
              </a:rPr>
              <a:t>melawan</a:t>
            </a:r>
            <a:r>
              <a:rPr lang="en-US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Mactan</a:t>
            </a:r>
            <a:endParaRPr lang="en-US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6934200" cy="6172200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Ekspedisi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bangsa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Spanyol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menemukan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daerah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asal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rempah-rempah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dilanjudkan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bawah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pimpinan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 smtClean="0">
                <a:latin typeface="Arial" pitchFamily="34" charset="0"/>
                <a:cs typeface="Arial" pitchFamily="34" charset="0"/>
              </a:rPr>
              <a:t>Sebastian </a:t>
            </a:r>
            <a:r>
              <a:rPr lang="en-US" sz="2800" i="1" dirty="0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de </a:t>
            </a:r>
            <a:r>
              <a:rPr lang="en-US" sz="2800" i="1" dirty="0" err="1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Elcano</a:t>
            </a:r>
            <a:endParaRPr lang="en-US" sz="2800" i="1" dirty="0" smtClean="0">
              <a:solidFill>
                <a:srgbClr val="D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i="1" dirty="0" smtClean="0">
              <a:solidFill>
                <a:srgbClr val="D00000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2800" b="1" i="1" u="sng" dirty="0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(1521).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Spanyol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u="sng" dirty="0" err="1" smtClean="0">
                <a:latin typeface="Arial" pitchFamily="34" charset="0"/>
                <a:cs typeface="Arial" pitchFamily="34" charset="0"/>
              </a:rPr>
              <a:t>sampai</a:t>
            </a:r>
            <a:r>
              <a:rPr lang="en-US" sz="2800" i="1" u="sng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u="sng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800" i="1" u="sng" dirty="0" smtClean="0">
                <a:latin typeface="Arial" pitchFamily="34" charset="0"/>
                <a:cs typeface="Arial" pitchFamily="34" charset="0"/>
              </a:rPr>
              <a:t> Maluku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melewati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kepulauan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Cagayan </a:t>
            </a:r>
            <a:r>
              <a:rPr lang="en-US" sz="2800" dirty="0" err="1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Minandao</a:t>
            </a:r>
            <a:r>
              <a:rPr lang="en-US" sz="2800" dirty="0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u="sng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800" i="1" u="sng" dirty="0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diterima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baik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oleh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Sultan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Tidore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yang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saat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itu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sedang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bermusuhan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Portugis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Blip>
                <a:blip r:embed="rId2"/>
              </a:buBlip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sz="2800" dirty="0" err="1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Terjadi</a:t>
            </a:r>
            <a:r>
              <a:rPr lang="en-US" sz="2800" dirty="0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persaingan</a:t>
            </a:r>
            <a:r>
              <a:rPr lang="en-US" sz="2800" dirty="0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dagang</a:t>
            </a:r>
            <a:r>
              <a:rPr lang="en-US" sz="2800" dirty="0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antara</a:t>
            </a:r>
            <a:r>
              <a:rPr lang="en-US" sz="2800" dirty="0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portugis</a:t>
            </a:r>
            <a:r>
              <a:rPr lang="en-US" sz="2800" dirty="0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800" dirty="0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D00000"/>
                </a:solidFill>
                <a:latin typeface="Arial" pitchFamily="34" charset="0"/>
                <a:cs typeface="Arial" pitchFamily="34" charset="0"/>
              </a:rPr>
              <a:t>spanyol</a:t>
            </a:r>
            <a:endParaRPr lang="en-US" sz="2800" dirty="0" smtClean="0">
              <a:solidFill>
                <a:srgbClr val="D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609600"/>
            <a:ext cx="7010400" cy="5516563"/>
          </a:xfrm>
        </p:spPr>
        <p:txBody>
          <a:bodyPr/>
          <a:lstStyle/>
          <a:p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Sebelum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terjadi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perang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besar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,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akhirnya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diadakan</a:t>
            </a:r>
            <a:r>
              <a:rPr lang="en-US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 </a:t>
            </a:r>
            <a:r>
              <a:rPr lang="en-US" sz="2800" b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Perjanjian</a:t>
            </a:r>
            <a:r>
              <a:rPr lang="en-US" sz="2800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 </a:t>
            </a:r>
            <a:r>
              <a:rPr lang="en-US" sz="2800" b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Saragosa</a:t>
            </a:r>
            <a:r>
              <a:rPr lang="en-US" sz="2800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</a:p>
          <a:p>
            <a:pPr>
              <a:buNone/>
            </a:pP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 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(22 April 1529) yang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isinya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Felix Titling" pitchFamily="82" charset="0"/>
              </a:rPr>
              <a:t> </a:t>
            </a:r>
          </a:p>
          <a:p>
            <a:pPr>
              <a:buNone/>
            </a:pPr>
            <a:r>
              <a:rPr lang="en-US" sz="2400" dirty="0" smtClean="0">
                <a:latin typeface="Felix Titling" pitchFamily="82" charset="0"/>
              </a:rPr>
              <a:t>1)   </a:t>
            </a:r>
            <a:r>
              <a:rPr lang="en-US" sz="2400" dirty="0" err="1" smtClean="0">
                <a:latin typeface="Felix Titling" pitchFamily="82" charset="0"/>
              </a:rPr>
              <a:t>Spanyol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harus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meninggalkan</a:t>
            </a:r>
            <a:r>
              <a:rPr lang="en-US" sz="2400" dirty="0" smtClean="0">
                <a:latin typeface="Felix Titling" pitchFamily="82" charset="0"/>
              </a:rPr>
              <a:t>  </a:t>
            </a:r>
          </a:p>
          <a:p>
            <a:pPr>
              <a:buNone/>
            </a:pPr>
            <a:r>
              <a:rPr lang="en-US" sz="2400" dirty="0" smtClean="0">
                <a:latin typeface="Felix Titling" pitchFamily="82" charset="0"/>
              </a:rPr>
              <a:t>     Maluku </a:t>
            </a:r>
            <a:r>
              <a:rPr lang="en-US" sz="2400" dirty="0" err="1" smtClean="0">
                <a:latin typeface="Felix Titling" pitchFamily="82" charset="0"/>
              </a:rPr>
              <a:t>dan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memusatkan</a:t>
            </a:r>
            <a:r>
              <a:rPr lang="en-US" sz="2400" dirty="0" smtClean="0">
                <a:latin typeface="Felix Titling" pitchFamily="82" charset="0"/>
              </a:rPr>
              <a:t>    </a:t>
            </a:r>
          </a:p>
          <a:p>
            <a:pPr>
              <a:buNone/>
            </a:pPr>
            <a:r>
              <a:rPr lang="en-US" sz="2400" dirty="0" smtClean="0">
                <a:latin typeface="Felix Titling" pitchFamily="82" charset="0"/>
              </a:rPr>
              <a:t>     </a:t>
            </a:r>
            <a:r>
              <a:rPr lang="en-US" sz="2400" dirty="0" err="1" smtClean="0">
                <a:latin typeface="Felix Titling" pitchFamily="82" charset="0"/>
              </a:rPr>
              <a:t>Kegiatannya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i="1" dirty="0" err="1" smtClean="0">
                <a:latin typeface="Felix Titling" pitchFamily="82" charset="0"/>
              </a:rPr>
              <a:t>di</a:t>
            </a:r>
            <a:r>
              <a:rPr lang="en-US" sz="2400" i="1" dirty="0" smtClean="0">
                <a:latin typeface="Felix Titling" pitchFamily="82" charset="0"/>
              </a:rPr>
              <a:t> </a:t>
            </a:r>
            <a:r>
              <a:rPr lang="en-US" sz="24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Filipina</a:t>
            </a:r>
            <a:r>
              <a:rPr lang="en-US" sz="24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.</a:t>
            </a:r>
            <a:endParaRPr lang="en-US" sz="2400" i="1" dirty="0" smtClean="0">
              <a:solidFill>
                <a:srgbClr val="FFFF00"/>
              </a:solidFill>
              <a:latin typeface="Felix Titling" pitchFamily="82" charset="0"/>
            </a:endParaRPr>
          </a:p>
          <a:p>
            <a:pPr>
              <a:buNone/>
            </a:pPr>
            <a:endParaRPr lang="en-US" sz="2400" dirty="0" smtClean="0">
              <a:latin typeface="Felix Titling" pitchFamily="82" charset="0"/>
            </a:endParaRPr>
          </a:p>
          <a:p>
            <a:pPr>
              <a:buNone/>
            </a:pPr>
            <a:r>
              <a:rPr lang="en-US" sz="2400" dirty="0" smtClean="0">
                <a:latin typeface="Felix Titling" pitchFamily="82" charset="0"/>
              </a:rPr>
              <a:t>2) </a:t>
            </a:r>
            <a:r>
              <a:rPr lang="en-US" sz="2400" dirty="0" err="1" smtClean="0">
                <a:latin typeface="Felix Titling" pitchFamily="82" charset="0"/>
              </a:rPr>
              <a:t>Portugis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tetap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melakukan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aktivitas</a:t>
            </a:r>
            <a:r>
              <a:rPr lang="en-US" sz="2400" dirty="0" smtClean="0">
                <a:latin typeface="Felix Titling" pitchFamily="82" charset="0"/>
              </a:rPr>
              <a:t>  </a:t>
            </a:r>
          </a:p>
          <a:p>
            <a:pPr>
              <a:buNone/>
            </a:pPr>
            <a:r>
              <a:rPr lang="en-US" sz="2400" dirty="0" smtClean="0">
                <a:latin typeface="Felix Titling" pitchFamily="82" charset="0"/>
              </a:rPr>
              <a:t>    </a:t>
            </a:r>
            <a:r>
              <a:rPr lang="en-US" sz="2400" dirty="0" err="1" smtClean="0">
                <a:latin typeface="Felix Titling" pitchFamily="82" charset="0"/>
              </a:rPr>
              <a:t>perdagangan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di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Maluku.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0" y="228600"/>
            <a:ext cx="1905000" cy="56356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SK-KD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6200000">
            <a:off x="571500" y="2247900"/>
            <a:ext cx="2743200" cy="381000"/>
          </a:xfr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pt-BR" sz="2000" b="1" dirty="0" smtClean="0">
                <a:latin typeface="Arial" pitchFamily="34" charset="0"/>
                <a:cs typeface="Arial" pitchFamily="34" charset="0"/>
              </a:rPr>
              <a:t>Standar Kompetensi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 rot="16200000">
            <a:off x="670253" y="5149492"/>
            <a:ext cx="2621894" cy="40011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002060"/>
                </a:solidFill>
              </a:rPr>
              <a:t>Kompetensi Dasar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09800" y="1066800"/>
            <a:ext cx="6629400" cy="27432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350838"/>
            <a:r>
              <a:rPr lang="pt-BR" sz="3200" dirty="0" smtClean="0"/>
              <a:t>2. Menganalisis </a:t>
            </a:r>
            <a:r>
              <a:rPr lang="pt-BR" sz="3200" dirty="0" smtClean="0"/>
              <a:t>perkembangan bangsa Indonesia sejak masuknya pengaruh Barat sampai dengan pendudukan Jepang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2209800" y="4038600"/>
            <a:ext cx="6629400" cy="2590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33400" indent="-533400"/>
            <a:r>
              <a:rPr lang="pt-BR" sz="2800" dirty="0" smtClean="0"/>
              <a:t>2.1 Menganalisis </a:t>
            </a:r>
            <a:r>
              <a:rPr lang="pt-BR" sz="2800" dirty="0" smtClean="0"/>
              <a:t>perkembangan pengaruh Barat dan perubahan ekonomi, demografi, dan kehidupan sosial budaya masyarakat di Indonesia pada masa kolonial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6705600" cy="838200"/>
          </a:xfrm>
        </p:spPr>
        <p:txBody>
          <a:bodyPr/>
          <a:lstStyle/>
          <a:p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C.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Masuknya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Bangsa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Belanda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auhaus 93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6781800" cy="49831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SEBELUM DATANG KE INDONESIA, PARA PEDAGANG BELANDA MEMBELI REMPAH2 DI 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LISABON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IBU KOTA PORTUGIS</a:t>
            </a:r>
            <a:r>
              <a:rPr lang="en-US" sz="24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).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PADA WAKTU ITU BELANDA MASIH BERADA DI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    BAWAH PENJAJAHAN SPANYOL.  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MULAI TAHUN 1585, BELANDA TIDAK LAGI MENGAMBIL REMPAH-REMPAH DARI LISABON, KARENA PORTUGIS DIKUASAI OLEH SPANYOL. 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"/>
            <a:ext cx="7010400" cy="5897563"/>
          </a:xfrm>
        </p:spPr>
        <p:txBody>
          <a:bodyPr/>
          <a:lstStyle/>
          <a:p>
            <a:endParaRPr lang="en-US" dirty="0" smtClean="0">
              <a:latin typeface="Felix Titling" pitchFamily="82" charset="0"/>
            </a:endParaRPr>
          </a:p>
          <a:p>
            <a:r>
              <a:rPr lang="en-US" sz="2800" dirty="0" smtClean="0">
                <a:latin typeface="Felix Titling" pitchFamily="82" charset="0"/>
              </a:rPr>
              <a:t>April 1595, </a:t>
            </a:r>
            <a:r>
              <a:rPr lang="en-US" sz="2800" dirty="0" err="1" smtClean="0">
                <a:latin typeface="Felix Titling" pitchFamily="82" charset="0"/>
              </a:rPr>
              <a:t>Belanda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2800" dirty="0" err="1" smtClean="0">
                <a:latin typeface="Felix Titling" pitchFamily="82" charset="0"/>
              </a:rPr>
              <a:t>memulai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2800" dirty="0" err="1" smtClean="0">
                <a:latin typeface="Felix Titling" pitchFamily="82" charset="0"/>
              </a:rPr>
              <a:t>pelayaran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2800" dirty="0" err="1" smtClean="0">
                <a:latin typeface="Felix Titling" pitchFamily="82" charset="0"/>
              </a:rPr>
              <a:t>menuju</a:t>
            </a:r>
            <a:r>
              <a:rPr lang="en-US" sz="2800" dirty="0" smtClean="0">
                <a:latin typeface="Felix Titling" pitchFamily="82" charset="0"/>
              </a:rPr>
              <a:t> Nusantara </a:t>
            </a:r>
            <a:r>
              <a:rPr lang="en-US" sz="2800" i="1" dirty="0" err="1" smtClean="0">
                <a:latin typeface="Felix Titling" pitchFamily="82" charset="0"/>
              </a:rPr>
              <a:t>dengan</a:t>
            </a:r>
            <a:r>
              <a:rPr lang="en-US" sz="2800" i="1" dirty="0" smtClean="0">
                <a:latin typeface="Felix Titling" pitchFamily="82" charset="0"/>
              </a:rPr>
              <a:t> </a:t>
            </a:r>
            <a:r>
              <a:rPr lang="en-US" sz="2800" i="1" dirty="0" err="1" smtClean="0">
                <a:latin typeface="Felix Titling" pitchFamily="82" charset="0"/>
              </a:rPr>
              <a:t>empat</a:t>
            </a:r>
            <a:r>
              <a:rPr lang="en-US" sz="2800" i="1" dirty="0" smtClean="0">
                <a:latin typeface="Felix Titling" pitchFamily="82" charset="0"/>
              </a:rPr>
              <a:t> </a:t>
            </a:r>
            <a:r>
              <a:rPr lang="en-US" sz="2800" i="1" dirty="0" err="1" smtClean="0">
                <a:latin typeface="Felix Titling" pitchFamily="82" charset="0"/>
              </a:rPr>
              <a:t>buah</a:t>
            </a:r>
            <a:r>
              <a:rPr lang="en-US" sz="2800" i="1" dirty="0" smtClean="0">
                <a:latin typeface="Felix Titling" pitchFamily="82" charset="0"/>
              </a:rPr>
              <a:t> </a:t>
            </a:r>
            <a:r>
              <a:rPr lang="en-US" sz="2800" i="1" dirty="0" err="1" smtClean="0">
                <a:latin typeface="Felix Titling" pitchFamily="82" charset="0"/>
              </a:rPr>
              <a:t>kapal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2800" dirty="0" err="1" smtClean="0">
                <a:latin typeface="Felix Titling" pitchFamily="82" charset="0"/>
              </a:rPr>
              <a:t>di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2800" dirty="0" err="1" smtClean="0">
                <a:latin typeface="Felix Titling" pitchFamily="82" charset="0"/>
              </a:rPr>
              <a:t>bawah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2800" dirty="0" err="1" smtClean="0">
                <a:latin typeface="Felix Titling" pitchFamily="82" charset="0"/>
              </a:rPr>
              <a:t>pimpinan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3600" b="1" i="1" u="sng" dirty="0" err="1" smtClean="0">
                <a:solidFill>
                  <a:srgbClr val="D00000"/>
                </a:solidFill>
                <a:latin typeface="Copperplate Gothic Bold" pitchFamily="34" charset="0"/>
              </a:rPr>
              <a:t>Coernelis</a:t>
            </a:r>
            <a:r>
              <a:rPr lang="en-US" sz="3600" b="1" i="1" u="sng" dirty="0" smtClean="0">
                <a:solidFill>
                  <a:srgbClr val="D00000"/>
                </a:solidFill>
                <a:latin typeface="Copperplate Gothic Bold" pitchFamily="34" charset="0"/>
              </a:rPr>
              <a:t> de </a:t>
            </a:r>
            <a:r>
              <a:rPr lang="en-US" sz="3600" b="1" i="1" u="sng" dirty="0" err="1" smtClean="0">
                <a:solidFill>
                  <a:srgbClr val="D00000"/>
                </a:solidFill>
                <a:latin typeface="Copperplate Gothic Bold" pitchFamily="34" charset="0"/>
              </a:rPr>
              <a:t>Houtman</a:t>
            </a:r>
            <a:r>
              <a:rPr lang="en-US" sz="3600" i="1" u="sng" dirty="0" smtClean="0">
                <a:solidFill>
                  <a:srgbClr val="D00000"/>
                </a:solidFill>
                <a:latin typeface="Copperplate Gothic Bold" pitchFamily="34" charset="0"/>
              </a:rPr>
              <a:t>.</a:t>
            </a:r>
            <a:r>
              <a:rPr lang="en-US" sz="3600" dirty="0" smtClean="0">
                <a:solidFill>
                  <a:srgbClr val="D00000"/>
                </a:solidFill>
                <a:latin typeface="Copperplate Gothic Bold" pitchFamily="34" charset="0"/>
              </a:rPr>
              <a:t> </a:t>
            </a:r>
          </a:p>
          <a:p>
            <a:pPr>
              <a:buNone/>
            </a:pPr>
            <a:endParaRPr lang="en-US" sz="2800" dirty="0" smtClean="0">
              <a:latin typeface="Felix Titling" pitchFamily="82" charset="0"/>
            </a:endParaRPr>
          </a:p>
          <a:p>
            <a:pPr>
              <a:buNone/>
            </a:pPr>
            <a:r>
              <a:rPr lang="en-US" sz="2800" dirty="0" smtClean="0">
                <a:latin typeface="Felix Titling" pitchFamily="82" charset="0"/>
              </a:rPr>
              <a:t>  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62200" y="3581400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Menempuh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rute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: </a:t>
            </a:r>
          </a:p>
          <a:p>
            <a:pPr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pantai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barat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Afrika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Tanjung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Harapan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Samudra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Hindia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Selat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Sunda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Banten</a:t>
            </a:r>
            <a:r>
              <a:rPr lang="en-US" sz="2400" dirty="0" smtClean="0">
                <a:latin typeface="Copperplate Gothic Light" pitchFamily="34" charset="0"/>
              </a:rPr>
              <a:t>.</a:t>
            </a:r>
          </a:p>
        </p:txBody>
      </p:sp>
      <p:pic>
        <p:nvPicPr>
          <p:cNvPr id="1026" name="Picture 2" descr="C:\Documents and Settings\Administrator\My Documents\Downloads\zaman-vereenigde-oostindische-compagnie_files\180px-Cornelis_de_Houtm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2895600"/>
            <a:ext cx="28956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antam159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0"/>
            <a:ext cx="7391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0" y="59436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Cornelis</a:t>
            </a:r>
            <a:r>
              <a:rPr lang="en-US" b="1" dirty="0" smtClean="0"/>
              <a:t> </a:t>
            </a:r>
            <a:r>
              <a:rPr lang="en-US" b="1" dirty="0" err="1" smtClean="0"/>
              <a:t>Houtman</a:t>
            </a:r>
            <a:r>
              <a:rPr lang="en-US" b="1" dirty="0" smtClean="0"/>
              <a:t> 15 </a:t>
            </a:r>
            <a:r>
              <a:rPr lang="en-US" b="1" dirty="0" err="1" smtClean="0"/>
              <a:t>Juni</a:t>
            </a:r>
            <a:r>
              <a:rPr lang="en-US" b="1" dirty="0" smtClean="0"/>
              <a:t> 1596 (Bantam/</a:t>
            </a:r>
            <a:r>
              <a:rPr lang="en-US" b="1" dirty="0" err="1" smtClean="0"/>
              <a:t>Banten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04800"/>
            <a:ext cx="7086600" cy="6248400"/>
          </a:xfrm>
        </p:spPr>
        <p:txBody>
          <a:bodyPr/>
          <a:lstStyle/>
          <a:p>
            <a:endParaRPr lang="en-US" b="1" i="1" dirty="0" smtClean="0">
              <a:solidFill>
                <a:srgbClr val="D00000"/>
              </a:solidFill>
              <a:latin typeface="Felix Titling" pitchFamily="82" charset="0"/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D00000"/>
                </a:solidFill>
                <a:latin typeface="Felix Titling" pitchFamily="82" charset="0"/>
              </a:rPr>
              <a:t>   </a:t>
            </a:r>
            <a:r>
              <a:rPr lang="en-US" b="1" dirty="0" err="1" smtClean="0">
                <a:solidFill>
                  <a:srgbClr val="D00000"/>
                </a:solidFill>
                <a:latin typeface="Felix Titling" pitchFamily="82" charset="0"/>
              </a:rPr>
              <a:t>bulan</a:t>
            </a:r>
            <a:r>
              <a:rPr lang="en-US" b="1" dirty="0" smtClean="0">
                <a:solidFill>
                  <a:srgbClr val="D00000"/>
                </a:solidFill>
                <a:latin typeface="Felix Titling" pitchFamily="82" charset="0"/>
              </a:rPr>
              <a:t> November 1598</a:t>
            </a:r>
            <a:endParaRPr lang="en-US" dirty="0" smtClean="0">
              <a:latin typeface="Felix Titling" pitchFamily="82" charset="0"/>
            </a:endParaRPr>
          </a:p>
          <a:p>
            <a:pPr>
              <a:buNone/>
            </a:pPr>
            <a:r>
              <a:rPr lang="en-US" dirty="0" smtClean="0">
                <a:latin typeface="Felix Titling" pitchFamily="82" charset="0"/>
              </a:rPr>
              <a:t>   </a:t>
            </a:r>
          </a:p>
          <a:p>
            <a:pPr>
              <a:buNone/>
            </a:pPr>
            <a:r>
              <a:rPr lang="en-US" dirty="0" smtClean="0">
                <a:latin typeface="Felix Titling" pitchFamily="82" charset="0"/>
              </a:rPr>
              <a:t>   </a:t>
            </a:r>
            <a:r>
              <a:rPr lang="en-US" dirty="0" err="1" smtClean="0">
                <a:latin typeface="Felix Titling" pitchFamily="82" charset="0"/>
              </a:rPr>
              <a:t>Rombongan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kedua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dari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negeri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Belanda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di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bawah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pimpinan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Yacob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Van Neck &amp; Van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Waerwyck</a:t>
            </a:r>
            <a:r>
              <a:rPr lang="en-US" dirty="0" smtClean="0">
                <a:latin typeface="Felix Titling" pitchFamily="82" charset="0"/>
              </a:rPr>
              <a:t>, </a:t>
            </a:r>
            <a:r>
              <a:rPr lang="en-US" u="sng" dirty="0" err="1" smtClean="0">
                <a:latin typeface="Felix Titling" pitchFamily="82" charset="0"/>
              </a:rPr>
              <a:t>dengan</a:t>
            </a:r>
            <a:r>
              <a:rPr lang="en-US" u="sng" dirty="0" smtClean="0">
                <a:latin typeface="Felix Titling" pitchFamily="82" charset="0"/>
              </a:rPr>
              <a:t> </a:t>
            </a:r>
            <a:r>
              <a:rPr lang="en-US" u="sng" dirty="0" err="1" smtClean="0">
                <a:latin typeface="Felix Titling" pitchFamily="82" charset="0"/>
              </a:rPr>
              <a:t>delapan</a:t>
            </a:r>
            <a:r>
              <a:rPr lang="en-US" u="sng" dirty="0" smtClean="0">
                <a:latin typeface="Felix Titling" pitchFamily="82" charset="0"/>
              </a:rPr>
              <a:t> </a:t>
            </a:r>
            <a:r>
              <a:rPr lang="en-US" u="sng" dirty="0" err="1" smtClean="0">
                <a:latin typeface="Felix Titling" pitchFamily="82" charset="0"/>
              </a:rPr>
              <a:t>buah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kapal</a:t>
            </a:r>
            <a:endParaRPr lang="en-US" dirty="0" smtClean="0">
              <a:latin typeface="Felix Titling" pitchFamily="82" charset="0"/>
            </a:endParaRPr>
          </a:p>
          <a:p>
            <a:pPr>
              <a:buNone/>
            </a:pPr>
            <a:r>
              <a:rPr lang="en-US" dirty="0" smtClean="0">
                <a:latin typeface="Felix Titling" pitchFamily="82" charset="0"/>
              </a:rPr>
              <a:t>   </a:t>
            </a:r>
            <a:r>
              <a:rPr lang="en-US" dirty="0" err="1" smtClean="0">
                <a:latin typeface="Felix Titling" pitchFamily="82" charset="0"/>
              </a:rPr>
              <a:t>tiba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di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Banten</a:t>
            </a:r>
            <a:r>
              <a:rPr lang="en-US" dirty="0" smtClean="0">
                <a:latin typeface="Felix Titling" pitchFamily="82" charset="0"/>
              </a:rPr>
              <a:t>        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3581400"/>
            <a:ext cx="7391400" cy="3276600"/>
          </a:xfrm>
        </p:spPr>
        <p:txBody>
          <a:bodyPr/>
          <a:lstStyle/>
          <a:p>
            <a:r>
              <a:rPr lang="en-US" dirty="0" err="1" smtClean="0">
                <a:solidFill>
                  <a:srgbClr val="D00000"/>
                </a:solidFill>
                <a:latin typeface="Felix Titling" pitchFamily="82" charset="0"/>
              </a:rPr>
              <a:t>Pada</a:t>
            </a:r>
            <a:r>
              <a:rPr lang="en-US" dirty="0" smtClean="0">
                <a:solidFill>
                  <a:srgbClr val="D00000"/>
                </a:solidFill>
                <a:latin typeface="Felix Titling" pitchFamily="82" charset="0"/>
              </a:rPr>
              <a:t> </a:t>
            </a:r>
            <a:r>
              <a:rPr lang="en-US" dirty="0" err="1" smtClean="0">
                <a:solidFill>
                  <a:srgbClr val="D00000"/>
                </a:solidFill>
                <a:latin typeface="Felix Titling" pitchFamily="82" charset="0"/>
              </a:rPr>
              <a:t>tahun</a:t>
            </a:r>
            <a:r>
              <a:rPr lang="en-US" dirty="0" smtClean="0">
                <a:solidFill>
                  <a:srgbClr val="D00000"/>
                </a:solidFill>
                <a:latin typeface="Felix Titling" pitchFamily="82" charset="0"/>
              </a:rPr>
              <a:t> 1602 </a:t>
            </a:r>
            <a:r>
              <a:rPr lang="en-US" dirty="0" err="1" smtClean="0">
                <a:latin typeface="Felix Titling" pitchFamily="82" charset="0"/>
              </a:rPr>
              <a:t>secara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resmi</a:t>
            </a:r>
            <a:r>
              <a:rPr lang="en-US" dirty="0" smtClean="0">
                <a:latin typeface="Felix Titling" pitchFamily="82" charset="0"/>
              </a:rPr>
              <a:t>  </a:t>
            </a:r>
            <a:r>
              <a:rPr lang="en-US" dirty="0" err="1" smtClean="0">
                <a:latin typeface="Felix Titling" pitchFamily="82" charset="0"/>
              </a:rPr>
              <a:t>terbentuklah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b="1" i="1" u="sng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D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Vereenigde</a:t>
            </a:r>
            <a:r>
              <a:rPr lang="en-US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D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i="1" u="sng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D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Oost</a:t>
            </a:r>
            <a:r>
              <a:rPr lang="en-US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D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i="1" u="sng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D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Indiesche</a:t>
            </a:r>
            <a:r>
              <a:rPr lang="en-US" b="1" i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D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</a:t>
            </a:r>
            <a:r>
              <a:rPr lang="en-US" b="1" i="1" u="sng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D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Compagnie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D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Baskerville Old Face" pitchFamily="18" charset="0"/>
              </a:rPr>
              <a:t>  </a:t>
            </a:r>
            <a:r>
              <a:rPr lang="en-US" dirty="0" smtClean="0">
                <a:latin typeface="Felix Titling" pitchFamily="82" charset="0"/>
              </a:rPr>
              <a:t>(VOC), </a:t>
            </a:r>
          </a:p>
          <a:p>
            <a:pPr>
              <a:buNone/>
            </a:pPr>
            <a:r>
              <a:rPr lang="en-US" sz="4400" dirty="0" smtClean="0">
                <a:latin typeface="Brush Script MT" pitchFamily="66" charset="0"/>
              </a:rPr>
              <a:t>   yang </a:t>
            </a:r>
            <a:r>
              <a:rPr lang="en-US" sz="4400" dirty="0" err="1" smtClean="0">
                <a:latin typeface="Brush Script MT" pitchFamily="66" charset="0"/>
              </a:rPr>
              <a:t>berarti</a:t>
            </a:r>
            <a:endParaRPr lang="en-US" sz="4400" dirty="0" smtClean="0">
              <a:latin typeface="Brush Script MT" pitchFamily="66" charset="0"/>
            </a:endParaRPr>
          </a:p>
          <a:p>
            <a:pPr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  </a:t>
            </a:r>
            <a:r>
              <a:rPr lang="en-US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pperplate Gothic Light" pitchFamily="34" charset="0"/>
              </a:rPr>
              <a:t>Perserikatan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pperplate Gothic Light" pitchFamily="34" charset="0"/>
              </a:rPr>
              <a:t> </a:t>
            </a:r>
            <a:r>
              <a:rPr lang="en-US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pperplate Gothic Light" pitchFamily="34" charset="0"/>
              </a:rPr>
              <a:t>Dagang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pperplate Gothic Light" pitchFamily="34" charset="0"/>
              </a:rPr>
              <a:t> </a:t>
            </a:r>
            <a:r>
              <a:rPr lang="en-US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pperplate Gothic Light" pitchFamily="34" charset="0"/>
              </a:rPr>
              <a:t>Hindia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pperplate Gothic Light" pitchFamily="34" charset="0"/>
              </a:rPr>
              <a:t> </a:t>
            </a:r>
            <a:r>
              <a:rPr lang="en-US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pperplate Gothic Light" pitchFamily="34" charset="0"/>
              </a:rPr>
              <a:t>Timur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pperplate Gothic Light" pitchFamily="34" charset="0"/>
              </a:rPr>
              <a:t>.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0"/>
            <a:ext cx="7391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28600"/>
            <a:ext cx="6858000" cy="6324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TUJUAN DIBENTUKNYA VOC</a:t>
            </a:r>
          </a:p>
          <a:p>
            <a:pPr>
              <a:buNone/>
            </a:pPr>
            <a:r>
              <a:rPr lang="en-US" sz="2400" b="1" dirty="0" smtClean="0">
                <a:latin typeface="Felix Titling" pitchFamily="82" charset="0"/>
              </a:rPr>
              <a:t>1)</a:t>
            </a:r>
            <a:r>
              <a:rPr lang="en-US" sz="2400" dirty="0" smtClean="0">
                <a:latin typeface="Felix Titling" pitchFamily="82" charset="0"/>
              </a:rPr>
              <a:t> 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Untuk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menghindari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persaingan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yang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tidak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sehat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antara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sesama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pedagang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Belanda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2)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Untuk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memperkuat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posisi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Belanda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dalam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menghadapi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persaingan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,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baik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dengan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sesama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bangsa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Eropa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maupun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dengan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bangsa-bangsa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Asia.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3)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Untuk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mendapatkan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monopoli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perdagangan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,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baik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impor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maupun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ekspor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.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4)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Untuk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membantu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pemerintah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Belanda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yang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sedang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berjuang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menghadapi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Spanyol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 yang </a:t>
            </a:r>
            <a:r>
              <a:rPr lang="en-US" sz="2400" b="1" dirty="0" err="1" smtClean="0">
                <a:solidFill>
                  <a:srgbClr val="000066"/>
                </a:solidFill>
                <a:latin typeface="Felix Titling" pitchFamily="82" charset="0"/>
              </a:rPr>
              <a:t>menguasainya</a:t>
            </a:r>
            <a:r>
              <a:rPr lang="en-US" sz="2400" b="1" dirty="0" smtClean="0">
                <a:solidFill>
                  <a:srgbClr val="000066"/>
                </a:solidFill>
                <a:latin typeface="Felix Titling" pitchFamily="82" charset="0"/>
              </a:rPr>
              <a:t>.</a:t>
            </a:r>
          </a:p>
          <a:p>
            <a:pPr>
              <a:buNone/>
            </a:pPr>
            <a:endParaRPr lang="en-US" sz="2400" dirty="0">
              <a:solidFill>
                <a:srgbClr val="FFFF00"/>
              </a:solidFill>
              <a:latin typeface="Felix Titling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7010400" cy="762000"/>
          </a:xfrm>
        </p:spPr>
        <p:txBody>
          <a:bodyPr/>
          <a:lstStyle/>
          <a:p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/>
            </a:r>
            <a:b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D.  Indonesia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di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Bawah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Kekuasaan</a:t>
            </a:r>
            <a:r>
              <a:rPr lang="en-US" sz="32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VOC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143000"/>
            <a:ext cx="7086600" cy="5562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Hak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en-US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istimewa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(</a:t>
            </a:r>
            <a:r>
              <a:rPr lang="en-US" sz="2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octrooi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) VOC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0066"/>
                </a:solidFill>
                <a:latin typeface="Felix Titling" pitchFamily="82" charset="0"/>
              </a:rPr>
              <a:t/>
            </a:r>
            <a:br>
              <a:rPr lang="en-US" sz="2400" dirty="0" smtClean="0">
                <a:solidFill>
                  <a:srgbClr val="000066"/>
                </a:solidFill>
                <a:latin typeface="Felix Titling" pitchFamily="82" charset="0"/>
              </a:rPr>
            </a:br>
            <a:r>
              <a:rPr lang="en-US" sz="2400" dirty="0" smtClean="0"/>
              <a:t>a.  </a:t>
            </a:r>
            <a:r>
              <a:rPr lang="en-US" sz="2000" dirty="0" err="1" smtClean="0">
                <a:latin typeface="Felix Titling" pitchFamily="82" charset="0"/>
              </a:rPr>
              <a:t>Hak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monopoli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perdagangan</a:t>
            </a:r>
            <a:r>
              <a:rPr lang="en-US" sz="2000" dirty="0" smtClean="0">
                <a:latin typeface="Felix Titling" pitchFamily="82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Felix Titling" pitchFamily="82" charset="0"/>
            </a:endParaRPr>
          </a:p>
          <a:p>
            <a:pPr marL="349250" indent="-349250">
              <a:buAutoNum type="alphaLcPeriod" startAt="2"/>
            </a:pPr>
            <a:r>
              <a:rPr lang="en-US" sz="2000" dirty="0" err="1" smtClean="0">
                <a:latin typeface="Felix Titling" pitchFamily="82" charset="0"/>
              </a:rPr>
              <a:t>Hak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untuk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memiliki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tentara</a:t>
            </a:r>
            <a:r>
              <a:rPr lang="en-US" sz="2000" dirty="0" smtClean="0">
                <a:latin typeface="Felix Titling" pitchFamily="82" charset="0"/>
              </a:rPr>
              <a:t>.</a:t>
            </a:r>
          </a:p>
          <a:p>
            <a:pPr marL="457200" indent="-457200">
              <a:buAutoNum type="alphaLcPeriod" startAt="2"/>
            </a:pPr>
            <a:endParaRPr lang="en-US" sz="2000" dirty="0" smtClean="0">
              <a:latin typeface="Felix Titling" pitchFamily="82" charset="0"/>
            </a:endParaRPr>
          </a:p>
          <a:p>
            <a:pPr>
              <a:buNone/>
            </a:pPr>
            <a:r>
              <a:rPr lang="en-US" sz="2000" dirty="0" smtClean="0">
                <a:latin typeface="Felix Titling" pitchFamily="82" charset="0"/>
              </a:rPr>
              <a:t>c.  </a:t>
            </a:r>
            <a:r>
              <a:rPr lang="en-US" sz="2000" dirty="0" err="1" smtClean="0">
                <a:latin typeface="Felix Titling" pitchFamily="82" charset="0"/>
              </a:rPr>
              <a:t>Hak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untuk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melakukan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ekspansi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ke</a:t>
            </a:r>
            <a:r>
              <a:rPr lang="en-US" sz="2000" dirty="0" smtClean="0">
                <a:latin typeface="Felix Titling" pitchFamily="82" charset="0"/>
              </a:rPr>
              <a:t> </a:t>
            </a:r>
          </a:p>
          <a:p>
            <a:pPr>
              <a:buNone/>
            </a:pPr>
            <a:r>
              <a:rPr lang="en-US" sz="2000" dirty="0" smtClean="0">
                <a:latin typeface="Felix Titling" pitchFamily="82" charset="0"/>
              </a:rPr>
              <a:t>     Asia, </a:t>
            </a:r>
            <a:r>
              <a:rPr lang="en-US" sz="2000" dirty="0" err="1" smtClean="0">
                <a:latin typeface="Felix Titling" pitchFamily="82" charset="0"/>
              </a:rPr>
              <a:t>Afrika</a:t>
            </a:r>
            <a:r>
              <a:rPr lang="en-US" sz="2000" dirty="0" smtClean="0">
                <a:latin typeface="Felix Titling" pitchFamily="82" charset="0"/>
              </a:rPr>
              <a:t>, </a:t>
            </a:r>
            <a:r>
              <a:rPr lang="en-US" sz="2000" dirty="0" err="1" smtClean="0">
                <a:latin typeface="Felix Titling" pitchFamily="82" charset="0"/>
              </a:rPr>
              <a:t>dan</a:t>
            </a:r>
            <a:r>
              <a:rPr lang="en-US" sz="2000" dirty="0" smtClean="0">
                <a:latin typeface="Felix Titling" pitchFamily="82" charset="0"/>
              </a:rPr>
              <a:t> Australia.</a:t>
            </a:r>
          </a:p>
          <a:p>
            <a:pPr>
              <a:buNone/>
            </a:pPr>
            <a:endParaRPr lang="en-US" sz="2000" dirty="0" smtClean="0">
              <a:latin typeface="Felix Titling" pitchFamily="82" charset="0"/>
            </a:endParaRPr>
          </a:p>
          <a:p>
            <a:pPr marL="349250" indent="-349250">
              <a:buAutoNum type="alphaLcPeriod" startAt="4"/>
            </a:pPr>
            <a:r>
              <a:rPr lang="en-US" sz="2000" dirty="0" err="1" smtClean="0">
                <a:latin typeface="Felix Titling" pitchFamily="82" charset="0"/>
              </a:rPr>
              <a:t>Hak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untuk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melakukan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peperangan</a:t>
            </a:r>
            <a:r>
              <a:rPr lang="en-US" sz="2000" dirty="0" smtClean="0">
                <a:latin typeface="Felix Titling" pitchFamily="82" charset="0"/>
              </a:rPr>
              <a:t>,  </a:t>
            </a:r>
            <a:r>
              <a:rPr lang="en-US" sz="2000" dirty="0" err="1" smtClean="0">
                <a:latin typeface="Felix Titling" pitchFamily="82" charset="0"/>
              </a:rPr>
              <a:t>membuat</a:t>
            </a:r>
            <a:r>
              <a:rPr lang="en-US" sz="2000" dirty="0" smtClean="0">
                <a:latin typeface="Felix Titling" pitchFamily="82" charset="0"/>
              </a:rPr>
              <a:t>   </a:t>
            </a:r>
            <a:r>
              <a:rPr lang="en-US" sz="2000" dirty="0" err="1" smtClean="0">
                <a:latin typeface="Felix Titling" pitchFamily="82" charset="0"/>
              </a:rPr>
              <a:t>perdamaian</a:t>
            </a:r>
            <a:r>
              <a:rPr lang="en-US" sz="2000" dirty="0" smtClean="0">
                <a:latin typeface="Felix Titling" pitchFamily="82" charset="0"/>
              </a:rPr>
              <a:t>, </a:t>
            </a:r>
            <a:r>
              <a:rPr lang="en-US" sz="2000" dirty="0" err="1" smtClean="0">
                <a:latin typeface="Felix Titling" pitchFamily="82" charset="0"/>
              </a:rPr>
              <a:t>dan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mengadakan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perjanjian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dengan</a:t>
            </a:r>
            <a:r>
              <a:rPr lang="en-US" sz="2000" dirty="0" smtClean="0">
                <a:latin typeface="Felix Titling" pitchFamily="82" charset="0"/>
              </a:rPr>
              <a:t> raja-raja yang </a:t>
            </a:r>
            <a:r>
              <a:rPr lang="en-US" sz="2000" dirty="0" err="1" smtClean="0">
                <a:latin typeface="Felix Titling" pitchFamily="82" charset="0"/>
              </a:rPr>
              <a:t>dikuasainya</a:t>
            </a:r>
            <a:r>
              <a:rPr lang="en-US" sz="2000" dirty="0" smtClean="0">
                <a:latin typeface="Felix Titling" pitchFamily="82" charset="0"/>
              </a:rPr>
              <a:t>.</a:t>
            </a:r>
          </a:p>
          <a:p>
            <a:pPr marL="457200" indent="-457200">
              <a:buAutoNum type="alphaLcPeriod" startAt="4"/>
            </a:pPr>
            <a:endParaRPr lang="en-US" sz="2000" dirty="0" smtClean="0">
              <a:latin typeface="Felix Titling" pitchFamily="82" charset="0"/>
            </a:endParaRPr>
          </a:p>
          <a:p>
            <a:pPr>
              <a:buNone/>
            </a:pPr>
            <a:r>
              <a:rPr lang="en-US" sz="2000" dirty="0" smtClean="0">
                <a:latin typeface="Felix Titling" pitchFamily="82" charset="0"/>
              </a:rPr>
              <a:t>e.  </a:t>
            </a:r>
            <a:r>
              <a:rPr lang="en-US" sz="2000" dirty="0" err="1" smtClean="0">
                <a:latin typeface="Felix Titling" pitchFamily="82" charset="0"/>
              </a:rPr>
              <a:t>Hak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untuk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mencetak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uang</a:t>
            </a:r>
            <a:endParaRPr lang="en-US" sz="2000" dirty="0">
              <a:solidFill>
                <a:srgbClr val="000066"/>
              </a:solidFill>
              <a:latin typeface="Felix Titling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5943600" cy="5821363"/>
          </a:xfrm>
        </p:spPr>
        <p:txBody>
          <a:bodyPr/>
          <a:lstStyle/>
          <a:p>
            <a:r>
              <a:rPr lang="en-US" sz="2400" dirty="0" err="1" smtClean="0">
                <a:latin typeface="Felix Titling" pitchFamily="82" charset="0"/>
              </a:rPr>
              <a:t>Pada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tahun</a:t>
            </a:r>
            <a:r>
              <a:rPr lang="en-US" sz="2400" dirty="0" smtClean="0">
                <a:latin typeface="Felix Titling" pitchFamily="82" charset="0"/>
              </a:rPr>
              <a:t> 1605, VOC </a:t>
            </a:r>
            <a:r>
              <a:rPr lang="en-US" sz="2400" dirty="0" err="1" smtClean="0">
                <a:latin typeface="Felix Titling" pitchFamily="82" charset="0"/>
              </a:rPr>
              <a:t>dibawah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pimpinan</a:t>
            </a:r>
            <a:r>
              <a:rPr lang="en-US" sz="2400" dirty="0" smtClean="0">
                <a:latin typeface="Felix Titling" pitchFamily="82" charset="0"/>
              </a:rPr>
              <a:t> Steven </a:t>
            </a:r>
            <a:r>
              <a:rPr lang="en-US" sz="24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van </a:t>
            </a:r>
            <a:r>
              <a:rPr lang="en-US" sz="2400" b="1" i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der</a:t>
            </a:r>
            <a:r>
              <a:rPr lang="en-US" sz="24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en-US" sz="2400" b="1" i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Haagen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berhasil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i="1" dirty="0" err="1" smtClean="0">
                <a:latin typeface="Felix Titling" pitchFamily="82" charset="0"/>
              </a:rPr>
              <a:t>merebut</a:t>
            </a:r>
            <a:r>
              <a:rPr lang="en-US" sz="2400" i="1" dirty="0" smtClean="0">
                <a:latin typeface="Felix Titling" pitchFamily="82" charset="0"/>
              </a:rPr>
              <a:t> </a:t>
            </a:r>
            <a:r>
              <a:rPr lang="en-US" sz="2400" i="1" dirty="0" err="1" smtClean="0">
                <a:latin typeface="Felix Titling" pitchFamily="82" charset="0"/>
              </a:rPr>
              <a:t>benteng</a:t>
            </a:r>
            <a:r>
              <a:rPr lang="en-US" sz="2400" i="1" dirty="0" smtClean="0">
                <a:latin typeface="Felix Titling" pitchFamily="82" charset="0"/>
              </a:rPr>
              <a:t> </a:t>
            </a:r>
            <a:r>
              <a:rPr lang="en-US" sz="2400" i="1" dirty="0" err="1" smtClean="0">
                <a:latin typeface="Felix Titling" pitchFamily="82" charset="0"/>
              </a:rPr>
              <a:t>Portugis</a:t>
            </a:r>
            <a:r>
              <a:rPr lang="en-US" sz="2400" i="1" dirty="0" smtClean="0">
                <a:latin typeface="Felix Titling" pitchFamily="82" charset="0"/>
              </a:rPr>
              <a:t> </a:t>
            </a:r>
            <a:r>
              <a:rPr lang="en-US" sz="2400" i="1" dirty="0" err="1" smtClean="0">
                <a:latin typeface="Felix Titling" pitchFamily="82" charset="0"/>
              </a:rPr>
              <a:t>di</a:t>
            </a:r>
            <a:r>
              <a:rPr lang="en-US" sz="2400" i="1" dirty="0" smtClean="0">
                <a:latin typeface="Felix Titling" pitchFamily="82" charset="0"/>
              </a:rPr>
              <a:t> Ambon. </a:t>
            </a:r>
          </a:p>
          <a:p>
            <a:endParaRPr lang="en-US" sz="2400" i="1" dirty="0" smtClean="0">
              <a:latin typeface="Felix Titling" pitchFamily="82" charset="0"/>
            </a:endParaRPr>
          </a:p>
          <a:p>
            <a:r>
              <a:rPr lang="en-US" sz="2400" dirty="0" err="1" smtClean="0">
                <a:latin typeface="Felix Titling" pitchFamily="82" charset="0"/>
              </a:rPr>
              <a:t>Gubernur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Jenderal</a:t>
            </a:r>
            <a:r>
              <a:rPr lang="en-US" sz="2400" dirty="0" smtClean="0">
                <a:latin typeface="Felix Titling" pitchFamily="82" charset="0"/>
              </a:rPr>
              <a:t> yang </a:t>
            </a:r>
            <a:r>
              <a:rPr lang="en-US" sz="2400" dirty="0" err="1" smtClean="0">
                <a:latin typeface="Felix Titling" pitchFamily="82" charset="0"/>
              </a:rPr>
              <a:t>pertama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ialah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Pieter Both </a:t>
            </a:r>
          </a:p>
          <a:p>
            <a:pPr>
              <a:buNone/>
            </a:pPr>
            <a:r>
              <a:rPr lang="en-US" sz="24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   </a:t>
            </a:r>
            <a:r>
              <a:rPr lang="en-US" sz="2400" dirty="0" err="1" smtClean="0">
                <a:latin typeface="Felix Titling" pitchFamily="82" charset="0"/>
              </a:rPr>
              <a:t>berkedudukan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di</a:t>
            </a:r>
            <a:r>
              <a:rPr lang="en-US" sz="2400" dirty="0" smtClean="0">
                <a:latin typeface="Felix Titling" pitchFamily="82" charset="0"/>
              </a:rPr>
              <a:t> Ambon</a:t>
            </a:r>
          </a:p>
          <a:p>
            <a:pPr>
              <a:buNone/>
            </a:pPr>
            <a:endParaRPr lang="en-US" sz="2400" dirty="0" smtClean="0">
              <a:latin typeface="Felix Titling" pitchFamily="82" charset="0"/>
            </a:endParaRPr>
          </a:p>
          <a:p>
            <a:r>
              <a:rPr lang="en-US" sz="2400" dirty="0" err="1" smtClean="0">
                <a:latin typeface="Felix Titling" pitchFamily="82" charset="0"/>
              </a:rPr>
              <a:t>tahun</a:t>
            </a:r>
            <a:r>
              <a:rPr lang="en-US" sz="2400" dirty="0" smtClean="0">
                <a:latin typeface="Felix Titling" pitchFamily="82" charset="0"/>
              </a:rPr>
              <a:t> 1619, Di </a:t>
            </a:r>
            <a:r>
              <a:rPr lang="en-US" sz="2400" dirty="0" err="1" smtClean="0">
                <a:latin typeface="Felix Titling" pitchFamily="82" charset="0"/>
              </a:rPr>
              <a:t>bawah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pimpinan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Gubernur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Jenderal</a:t>
            </a:r>
            <a:r>
              <a:rPr lang="en-US" sz="2400" dirty="0" smtClean="0">
                <a:latin typeface="Felix Titling" pitchFamily="82" charset="0"/>
              </a:rPr>
              <a:t> </a:t>
            </a:r>
          </a:p>
          <a:p>
            <a:pPr>
              <a:buNone/>
            </a:pPr>
            <a:r>
              <a:rPr lang="en-US" sz="2400" i="1" dirty="0" smtClean="0">
                <a:latin typeface="Felix Titling" pitchFamily="82" charset="0"/>
              </a:rPr>
              <a:t>    </a:t>
            </a:r>
            <a:r>
              <a:rPr lang="en-US" sz="2400" i="1" u="sng" dirty="0" smtClean="0">
                <a:latin typeface="Felix Titling" pitchFamily="82" charset="0"/>
              </a:rPr>
              <a:t>Jan </a:t>
            </a:r>
            <a:r>
              <a:rPr lang="en-US" sz="2400" b="1" i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Pieterzoon</a:t>
            </a:r>
            <a:r>
              <a:rPr lang="en-US" sz="2400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en-US" sz="2400" b="1" i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Coen</a:t>
            </a:r>
            <a:r>
              <a:rPr lang="en-US" sz="2400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(J.P. </a:t>
            </a:r>
            <a:r>
              <a:rPr lang="en-US" sz="2400" b="1" i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Coen</a:t>
            </a:r>
            <a:r>
              <a:rPr lang="en-US" sz="2400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) </a:t>
            </a:r>
            <a:r>
              <a:rPr lang="en-US" sz="2400" dirty="0" smtClean="0">
                <a:latin typeface="Felix Titling" pitchFamily="82" charset="0"/>
              </a:rPr>
              <a:t>VOC </a:t>
            </a:r>
            <a:r>
              <a:rPr lang="en-US" sz="2400" dirty="0" err="1" smtClean="0">
                <a:latin typeface="Felix Titling" pitchFamily="82" charset="0"/>
              </a:rPr>
              <a:t>berhasil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merebut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Jayakarta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sebagai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markas</a:t>
            </a:r>
            <a:r>
              <a:rPr lang="en-US" sz="2400" dirty="0" smtClean="0">
                <a:latin typeface="Felix Titling" pitchFamily="82" charset="0"/>
              </a:rPr>
              <a:t> </a:t>
            </a:r>
            <a:r>
              <a:rPr lang="en-US" sz="2400" dirty="0" err="1" smtClean="0">
                <a:latin typeface="Felix Titling" pitchFamily="82" charset="0"/>
              </a:rPr>
              <a:t>besar</a:t>
            </a:r>
            <a:r>
              <a:rPr lang="en-US" sz="2400" dirty="0" smtClean="0">
                <a:latin typeface="Felix Titling" pitchFamily="82" charset="0"/>
              </a:rPr>
              <a:t> </a:t>
            </a:r>
          </a:p>
          <a:p>
            <a:endParaRPr lang="en-US" sz="2400" dirty="0">
              <a:latin typeface="Felix Titling" pitchFamily="82" charset="0"/>
            </a:endParaRPr>
          </a:p>
        </p:txBody>
      </p:sp>
      <p:pic>
        <p:nvPicPr>
          <p:cNvPr id="4" name="Picture 3" descr="J.P. Coen">
            <a:hlinkClick r:id="rId2" tooltip="&quot;J.P. Coen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0" y="4343400"/>
            <a:ext cx="1524000" cy="1752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 descr="Pieter Both">
            <a:hlinkClick r:id="rId4" tooltip="&quot;Pieter Both&quot;"/>
          </p:cNvPr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7600" y="1600200"/>
            <a:ext cx="15240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0"/>
            <a:ext cx="6705600" cy="5821363"/>
          </a:xfrm>
        </p:spPr>
        <p:txBody>
          <a:bodyPr/>
          <a:lstStyle/>
          <a:p>
            <a:pPr>
              <a:buNone/>
            </a:pPr>
            <a:r>
              <a:rPr lang="en-US" i="1" dirty="0" smtClean="0">
                <a:latin typeface="Felix Titling" pitchFamily="82" charset="0"/>
              </a:rPr>
              <a:t>   </a:t>
            </a:r>
          </a:p>
          <a:p>
            <a:pPr>
              <a:buNone/>
            </a:pPr>
            <a:endParaRPr lang="en-US" i="1" dirty="0" smtClean="0">
              <a:latin typeface="Felix Titling" pitchFamily="82" charset="0"/>
            </a:endParaRPr>
          </a:p>
          <a:p>
            <a:pPr>
              <a:buNone/>
            </a:pPr>
            <a:r>
              <a:rPr lang="en-US" i="1" dirty="0" smtClean="0">
                <a:latin typeface="Felix Titling" pitchFamily="82" charset="0"/>
              </a:rPr>
              <a:t>   </a:t>
            </a:r>
            <a:r>
              <a:rPr lang="en-US" i="1" dirty="0" err="1" smtClean="0">
                <a:latin typeface="Felix Titling" pitchFamily="82" charset="0"/>
              </a:rPr>
              <a:t>Nama</a:t>
            </a:r>
            <a:r>
              <a:rPr lang="en-US" i="1" dirty="0" smtClean="0">
                <a:latin typeface="Felix Titling" pitchFamily="82" charset="0"/>
              </a:rPr>
              <a:t> </a:t>
            </a:r>
            <a:r>
              <a:rPr lang="en-US" b="1" i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Jayakarta</a:t>
            </a:r>
            <a:r>
              <a:rPr lang="en-US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en-US" b="1" i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diganti</a:t>
            </a:r>
            <a:r>
              <a:rPr lang="en-US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en-US" b="1" i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menjadi</a:t>
            </a:r>
            <a:r>
              <a:rPr lang="en-US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Batavia</a:t>
            </a:r>
            <a:r>
              <a:rPr lang="en-US" i="1" dirty="0" smtClean="0">
                <a:latin typeface="Felix Titling" pitchFamily="82" charset="0"/>
              </a:rPr>
              <a:t>,</a:t>
            </a:r>
            <a:r>
              <a:rPr lang="en-US" dirty="0" smtClean="0">
                <a:latin typeface="Felix Titling" pitchFamily="82" charset="0"/>
              </a:rPr>
              <a:t>  </a:t>
            </a:r>
            <a:r>
              <a:rPr lang="en-US" dirty="0" err="1" smtClean="0">
                <a:latin typeface="Felix Titling" pitchFamily="82" charset="0"/>
              </a:rPr>
              <a:t>sesuai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dengan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nama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salah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satu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suku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di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negeri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Belanda</a:t>
            </a:r>
            <a:r>
              <a:rPr lang="en-US" dirty="0" smtClean="0">
                <a:latin typeface="Felix Titling" pitchFamily="82" charset="0"/>
              </a:rPr>
              <a:t>                     </a:t>
            </a:r>
          </a:p>
          <a:p>
            <a:pPr>
              <a:buNone/>
            </a:pPr>
            <a:r>
              <a:rPr lang="en-US" dirty="0" smtClean="0">
                <a:latin typeface="Felix Titling" pitchFamily="82" charset="0"/>
              </a:rPr>
              <a:t>   </a:t>
            </a:r>
          </a:p>
          <a:p>
            <a:pPr>
              <a:buNone/>
            </a:pPr>
            <a:r>
              <a:rPr lang="en-US" dirty="0" smtClean="0">
                <a:latin typeface="Felix Titling" pitchFamily="82" charset="0"/>
              </a:rPr>
              <a:t>          = </a:t>
            </a:r>
            <a:r>
              <a:rPr lang="en-US" dirty="0" err="1" smtClean="0">
                <a:latin typeface="Felix Titling" pitchFamily="82" charset="0"/>
              </a:rPr>
              <a:t>suku</a:t>
            </a:r>
            <a:r>
              <a:rPr lang="en-US" dirty="0" smtClean="0">
                <a:latin typeface="Felix Titling" pitchFamily="82" charset="0"/>
              </a:rPr>
              <a:t> Batavia=</a:t>
            </a:r>
            <a:endParaRPr lang="en-US" dirty="0">
              <a:latin typeface="Felix Titling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81000"/>
            <a:ext cx="7010400" cy="6096000"/>
          </a:xfrm>
        </p:spPr>
        <p:txBody>
          <a:bodyPr/>
          <a:lstStyle/>
          <a:p>
            <a:pPr algn="r"/>
            <a:r>
              <a:rPr lang="en-US" dirty="0" err="1" smtClean="0">
                <a:latin typeface="Felix Titling" pitchFamily="82" charset="0"/>
              </a:rPr>
              <a:t>Untuk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mencegah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terjadinya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pelanggaran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terhadap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peraturan</a:t>
            </a:r>
            <a:r>
              <a:rPr lang="en-US" dirty="0" smtClean="0">
                <a:latin typeface="Felix Titling" pitchFamily="82" charset="0"/>
              </a:rPr>
              <a:t> </a:t>
            </a:r>
            <a:r>
              <a:rPr lang="en-US" dirty="0" err="1" smtClean="0">
                <a:latin typeface="Felix Titling" pitchFamily="82" charset="0"/>
              </a:rPr>
              <a:t>monopolinya</a:t>
            </a:r>
            <a:r>
              <a:rPr lang="en-US" dirty="0" smtClean="0">
                <a:latin typeface="Felix Titling" pitchFamily="82" charset="0"/>
              </a:rPr>
              <a:t>, VOC   </a:t>
            </a:r>
            <a:r>
              <a:rPr lang="en-US" dirty="0" err="1" smtClean="0">
                <a:latin typeface="Felix Titling" pitchFamily="82" charset="0"/>
              </a:rPr>
              <a:t>melakukan</a:t>
            </a:r>
            <a:r>
              <a:rPr lang="en-US" dirty="0" smtClean="0">
                <a:latin typeface="Felix Titling" pitchFamily="82" charset="0"/>
              </a:rPr>
              <a:t> </a:t>
            </a:r>
          </a:p>
          <a:p>
            <a:endParaRPr lang="en-US" dirty="0" smtClean="0">
              <a:latin typeface="Felix Titling" pitchFamily="82" charset="0"/>
            </a:endParaRPr>
          </a:p>
          <a:p>
            <a:pPr algn="ctr">
              <a:buNone/>
            </a:pPr>
            <a:r>
              <a:rPr lang="en-US" dirty="0" smtClean="0">
                <a:latin typeface="Felix Titling" pitchFamily="82" charset="0"/>
              </a:rPr>
              <a:t>    </a:t>
            </a:r>
            <a:r>
              <a:rPr lang="en-US" b="1" i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pelayaran</a:t>
            </a:r>
            <a:r>
              <a:rPr lang="en-US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en-US" b="1" i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hongi</a:t>
            </a:r>
            <a:r>
              <a:rPr lang="en-US" dirty="0" smtClean="0">
                <a:latin typeface="Felix Titling" pitchFamily="82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Articulate Extrabold" pitchFamily="2" charset="0"/>
            </a:endParaRPr>
          </a:p>
          <a:p>
            <a:pPr indent="6350">
              <a:buNone/>
            </a:pP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(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sistem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perondaan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yang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dilaku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kan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oleh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VOC yang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bertujuan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mengawasi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mencegah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pelanggaran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peraturan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monopoli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VOC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dan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untuk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mencegah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timbulnya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perdagangan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Articulate Extrabold" pitchFamily="2" charset="0"/>
              </a:rPr>
              <a:t>gelap</a:t>
            </a:r>
            <a:r>
              <a:rPr lang="en-US" sz="2000" dirty="0" smtClean="0">
                <a:solidFill>
                  <a:srgbClr val="FF0000"/>
                </a:solidFill>
                <a:latin typeface="Articulate Extrabold" pitchFamily="2" charset="0"/>
              </a:rPr>
              <a:t>. 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257300" y="3009900"/>
            <a:ext cx="6858000" cy="838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INDIKATOR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0"/>
            <a:ext cx="6477000" cy="6858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id-ID" dirty="0" smtClean="0"/>
              <a:t>Mendeskripsikan </a:t>
            </a:r>
            <a:r>
              <a:rPr lang="id-ID" dirty="0" smtClean="0"/>
              <a:t>paham-paham dan peristiwa-peristiwa penting di Eropa pada masa imperialisme kuno sampai awal </a:t>
            </a:r>
            <a:r>
              <a:rPr lang="id-ID" dirty="0" smtClean="0"/>
              <a:t>perkembangan </a:t>
            </a:r>
            <a:r>
              <a:rPr lang="id-ID" dirty="0" smtClean="0"/>
              <a:t>imperialisme modern</a:t>
            </a:r>
            <a:r>
              <a:rPr lang="id-ID" dirty="0" smtClean="0"/>
              <a:t>.</a:t>
            </a: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r>
              <a:rPr lang="id-ID" dirty="0" smtClean="0"/>
              <a:t> </a:t>
            </a:r>
            <a:r>
              <a:rPr lang="id-ID" dirty="0" smtClean="0"/>
              <a:t>Mendeskripsikan hubungan </a:t>
            </a:r>
            <a:r>
              <a:rPr lang="id-ID" dirty="0" smtClean="0"/>
              <a:t>merkantilisme, revolusi industri, dan kapitalisme di Eropa dengan perkembangan kolonialisme dan impe-rialisme Barat di </a:t>
            </a:r>
            <a:r>
              <a:rPr lang="id-ID" dirty="0" smtClean="0"/>
              <a:t>Indonesia</a:t>
            </a:r>
            <a:r>
              <a:rPr lang="id-ID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iner Hand ITC" pitchFamily="66" charset="0"/>
              </a:rPr>
              <a:t>E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. Indonesia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di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Bawah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Kekuasaan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Pemerintah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Hindia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Belanda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981200"/>
            <a:ext cx="6477000" cy="4144963"/>
          </a:xfrm>
        </p:spPr>
        <p:txBody>
          <a:bodyPr/>
          <a:lstStyle/>
          <a:p>
            <a:pPr marL="0" indent="0">
              <a:buNone/>
            </a:pPr>
            <a:r>
              <a:rPr lang="id-ID" sz="2000" dirty="0" smtClean="0">
                <a:latin typeface="Felix Titling" pitchFamily="82" charset="0"/>
              </a:rPr>
              <a:t>Pada akhir abad ke-18, VOC mengalami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id-ID" sz="2000" dirty="0" smtClean="0">
                <a:latin typeface="Felix Titling" pitchFamily="82" charset="0"/>
              </a:rPr>
              <a:t>kemunduran disebabkan :</a:t>
            </a:r>
            <a:endParaRPr lang="en-US" sz="2000" dirty="0" smtClean="0">
              <a:latin typeface="Felix Titling" pitchFamily="82" charset="0"/>
            </a:endParaRPr>
          </a:p>
          <a:p>
            <a:pPr>
              <a:buNone/>
            </a:pPr>
            <a:endParaRPr lang="en-US" sz="2000" dirty="0" smtClean="0">
              <a:latin typeface="Felix Titling" pitchFamily="82" charset="0"/>
            </a:endParaRPr>
          </a:p>
          <a:p>
            <a:pPr>
              <a:buNone/>
            </a:pPr>
            <a:r>
              <a:rPr lang="id-ID" sz="2000" dirty="0" smtClean="0">
                <a:latin typeface="Felix Titling" pitchFamily="82" charset="0"/>
              </a:rPr>
              <a:t>1.   Gencarnya persaingan dari bangsa Perancis dan Inggris.</a:t>
            </a:r>
            <a:endParaRPr lang="en-US" sz="2000" dirty="0" smtClean="0">
              <a:latin typeface="Felix Titling" pitchFamily="82" charset="0"/>
            </a:endParaRPr>
          </a:p>
          <a:p>
            <a:pPr>
              <a:buNone/>
            </a:pPr>
            <a:r>
              <a:rPr lang="id-ID" sz="2000" dirty="0" smtClean="0">
                <a:latin typeface="Felix Titling" pitchFamily="82" charset="0"/>
              </a:rPr>
              <a:t>2.   Korupsi dan pencurian yang dilakukan para pegawai VOC.</a:t>
            </a:r>
            <a:endParaRPr lang="en-US" sz="2000" dirty="0" smtClean="0">
              <a:latin typeface="Felix Titling" pitchFamily="82" charset="0"/>
            </a:endParaRPr>
          </a:p>
          <a:p>
            <a:pPr>
              <a:buNone/>
            </a:pPr>
            <a:r>
              <a:rPr lang="id-ID" sz="2000" dirty="0" smtClean="0">
                <a:latin typeface="Felix Titling" pitchFamily="82" charset="0"/>
              </a:rPr>
              <a:t>3.   Maraknya perdagangan gelap di jalur monopoli VOC.</a:t>
            </a:r>
            <a:endParaRPr lang="en-US" sz="2000" dirty="0" smtClean="0">
              <a:latin typeface="Felix Titling" pitchFamily="82" charset="0"/>
            </a:endParaRPr>
          </a:p>
          <a:p>
            <a:pPr>
              <a:buNone/>
            </a:pPr>
            <a:r>
              <a:rPr lang="id-ID" sz="2000" dirty="0" smtClean="0">
                <a:latin typeface="Felix Titling" pitchFamily="82" charset="0"/>
              </a:rPr>
              <a:t>4.   Besarnya aggaran belanja VOC tidak sebanding dengan pemasukkannya</a:t>
            </a:r>
            <a:endParaRPr lang="en-US" sz="2000" dirty="0" smtClean="0">
              <a:latin typeface="Felix Titling" pitchFamily="82" charset="0"/>
            </a:endParaRPr>
          </a:p>
          <a:p>
            <a:pPr>
              <a:buNone/>
            </a:pPr>
            <a:endParaRPr lang="en-US" sz="2000" i="1" u="sng" dirty="0" smtClean="0">
              <a:latin typeface="Felix Titling" pitchFamily="82" charset="0"/>
            </a:endParaRPr>
          </a:p>
          <a:p>
            <a:pPr>
              <a:buNone/>
            </a:pPr>
            <a:r>
              <a:rPr lang="en-US" sz="2000" b="1" i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tanggal</a:t>
            </a:r>
            <a:r>
              <a:rPr lang="en-US" sz="2000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31 </a:t>
            </a:r>
            <a:r>
              <a:rPr lang="en-US" sz="2000" b="1" i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Desember</a:t>
            </a:r>
            <a:r>
              <a:rPr lang="en-US" sz="2000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1799 VOC </a:t>
            </a:r>
            <a:r>
              <a:rPr lang="en-US" sz="2000" b="1" i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dibubarkan</a:t>
            </a:r>
            <a:r>
              <a:rPr lang="en-US" sz="2000" b="1" i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.</a:t>
            </a:r>
          </a:p>
          <a:p>
            <a:pPr>
              <a:buNone/>
            </a:pPr>
            <a:endParaRPr lang="en-US" sz="2000" dirty="0">
              <a:latin typeface="Felix Titling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6705600" cy="5364163"/>
          </a:xfrm>
        </p:spPr>
        <p:txBody>
          <a:bodyPr/>
          <a:lstStyle/>
          <a:p>
            <a:r>
              <a:rPr lang="id-ID" dirty="0" smtClean="0">
                <a:latin typeface="Felix Titling" pitchFamily="82" charset="0"/>
              </a:rPr>
              <a:t>Setelah VOC bubar dan diambil alih oleh Belanda, </a:t>
            </a:r>
            <a:r>
              <a:rPr lang="id-ID" dirty="0" smtClean="0">
                <a:solidFill>
                  <a:srgbClr val="FF0000"/>
                </a:solidFill>
                <a:latin typeface="Felix Titling" pitchFamily="82" charset="0"/>
              </a:rPr>
              <a:t>Raja Louis Napoleon Bonaparte</a:t>
            </a:r>
            <a:r>
              <a:rPr lang="id-ID" dirty="0" smtClean="0">
                <a:latin typeface="Felix Titling" pitchFamily="82" charset="0"/>
              </a:rPr>
              <a:t> menunjuk </a:t>
            </a:r>
            <a:r>
              <a:rPr lang="id-ID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Herman Willem Daendels </a:t>
            </a:r>
            <a:r>
              <a:rPr lang="id-ID" dirty="0" smtClean="0">
                <a:latin typeface="Brush Script MT" pitchFamily="66" charset="0"/>
              </a:rPr>
              <a:t>Sebagai gubernur jenderal di </a:t>
            </a:r>
            <a:r>
              <a:rPr lang="en-US" dirty="0" smtClean="0">
                <a:latin typeface="Brush Script MT" pitchFamily="66" charset="0"/>
              </a:rPr>
              <a:t>I</a:t>
            </a:r>
            <a:r>
              <a:rPr lang="id-ID" dirty="0" smtClean="0">
                <a:latin typeface="Brush Script MT" pitchFamily="66" charset="0"/>
              </a:rPr>
              <a:t>ndonesia</a:t>
            </a:r>
            <a:r>
              <a:rPr lang="id-ID" dirty="0" smtClean="0">
                <a:latin typeface="Felix Titling" pitchFamily="82" charset="0"/>
              </a:rPr>
              <a:t>.</a:t>
            </a:r>
            <a:endParaRPr lang="en-US" dirty="0" smtClean="0">
              <a:latin typeface="Felix Titling" pitchFamily="82" charset="0"/>
            </a:endParaRPr>
          </a:p>
          <a:p>
            <a:pPr>
              <a:buNone/>
            </a:pPr>
            <a:r>
              <a:rPr lang="en-US" dirty="0" smtClean="0">
                <a:latin typeface="Felix Titling" pitchFamily="82" charset="0"/>
              </a:rPr>
              <a:t>          </a:t>
            </a:r>
          </a:p>
          <a:p>
            <a:pPr>
              <a:buNone/>
            </a:pPr>
            <a:r>
              <a:rPr lang="en-US" dirty="0" smtClean="0">
                <a:latin typeface="Felix Titling" pitchFamily="82" charset="0"/>
              </a:rPr>
              <a:t>        </a:t>
            </a:r>
            <a:r>
              <a:rPr lang="id-ID" dirty="0" smtClean="0">
                <a:latin typeface="Felix Titling" pitchFamily="82" charset="0"/>
              </a:rPr>
              <a:t>1808 </a:t>
            </a:r>
            <a:r>
              <a:rPr lang="en-US" dirty="0" smtClean="0">
                <a:latin typeface="Felix Titling" pitchFamily="82" charset="0"/>
              </a:rPr>
              <a:t>              </a:t>
            </a:r>
            <a:r>
              <a:rPr lang="id-ID" dirty="0" smtClean="0">
                <a:latin typeface="Felix Titling" pitchFamily="82" charset="0"/>
              </a:rPr>
              <a:t>1811</a:t>
            </a:r>
            <a:endParaRPr lang="en-US" dirty="0">
              <a:latin typeface="Felix Titling" pitchFamily="82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114800" y="4572000"/>
            <a:ext cx="978408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Documents and Settings\Administrator\My Documents\Downloads\deandels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3657600"/>
            <a:ext cx="2895600" cy="320039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971800"/>
            <a:ext cx="7391400" cy="3505200"/>
          </a:xfrm>
        </p:spPr>
        <p:txBody>
          <a:bodyPr/>
          <a:lstStyle/>
          <a:p>
            <a:pPr>
              <a:buNone/>
            </a:pPr>
            <a:r>
              <a:rPr lang="en-US" b="1" i="1" dirty="0" err="1" smtClean="0">
                <a:ln>
                  <a:solidFill>
                    <a:srgbClr val="FF0000"/>
                  </a:solidFill>
                </a:ln>
                <a:solidFill>
                  <a:srgbClr val="F4FF1F"/>
                </a:solidFill>
                <a:latin typeface="Courier New" pitchFamily="49" charset="0"/>
                <a:cs typeface="Courier New" pitchFamily="49" charset="0"/>
              </a:rPr>
              <a:t>Dua</a:t>
            </a:r>
            <a:r>
              <a:rPr lang="en-US" b="1" i="1" dirty="0" smtClean="0">
                <a:ln>
                  <a:solidFill>
                    <a:srgbClr val="FF0000"/>
                  </a:solidFill>
                </a:ln>
                <a:solidFill>
                  <a:srgbClr val="F4FF1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err="1" smtClean="0">
                <a:ln>
                  <a:solidFill>
                    <a:srgbClr val="FF0000"/>
                  </a:solidFill>
                </a:ln>
                <a:solidFill>
                  <a:srgbClr val="F4FF1F"/>
                </a:solidFill>
                <a:latin typeface="Courier New" pitchFamily="49" charset="0"/>
                <a:cs typeface="Courier New" pitchFamily="49" charset="0"/>
              </a:rPr>
              <a:t>tugas</a:t>
            </a:r>
            <a:r>
              <a:rPr lang="en-US" b="1" i="1" dirty="0" smtClean="0">
                <a:ln>
                  <a:solidFill>
                    <a:srgbClr val="FF0000"/>
                  </a:solidFill>
                </a:ln>
                <a:solidFill>
                  <a:srgbClr val="F4FF1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i="1" dirty="0" err="1" smtClean="0">
                <a:ln>
                  <a:solidFill>
                    <a:srgbClr val="FF0000"/>
                  </a:solidFill>
                </a:ln>
                <a:solidFill>
                  <a:srgbClr val="F4FF1F"/>
                </a:solidFill>
                <a:latin typeface="Courier New" pitchFamily="49" charset="0"/>
                <a:cs typeface="Courier New" pitchFamily="49" charset="0"/>
              </a:rPr>
              <a:t>utama</a:t>
            </a:r>
            <a:r>
              <a:rPr lang="en-US" b="1" i="1" dirty="0" smtClean="0">
                <a:ln>
                  <a:solidFill>
                    <a:srgbClr val="FF0000"/>
                  </a:solidFill>
                </a:ln>
                <a:solidFill>
                  <a:srgbClr val="F4FF1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b="1" i="1" dirty="0" smtClean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Daendels </a:t>
            </a:r>
            <a:r>
              <a:rPr lang="en-US" b="1" i="1" dirty="0" smtClean="0">
                <a:ln w="18000">
                  <a:solidFill>
                    <a:srgbClr val="F4FF1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endParaRPr lang="en-US" b="1" i="1" dirty="0" smtClean="0"/>
          </a:p>
          <a:p>
            <a:r>
              <a:rPr lang="en-US" sz="2800" i="1" dirty="0" err="1" smtClean="0"/>
              <a:t>pertama</a:t>
            </a:r>
            <a:r>
              <a:rPr lang="en-US" sz="2800" dirty="0" smtClean="0"/>
              <a:t>, </a:t>
            </a:r>
            <a:r>
              <a:rPr lang="en-US" sz="2800" dirty="0" err="1" smtClean="0"/>
              <a:t>mempertahankan</a:t>
            </a:r>
            <a:r>
              <a:rPr lang="en-US" sz="2800" dirty="0" smtClean="0"/>
              <a:t> </a:t>
            </a:r>
            <a:r>
              <a:rPr lang="en-US" sz="2800" dirty="0" err="1" smtClean="0"/>
              <a:t>Pulau</a:t>
            </a:r>
            <a:r>
              <a:rPr lang="en-US" sz="2800" dirty="0" smtClean="0"/>
              <a:t> </a:t>
            </a:r>
            <a:r>
              <a:rPr lang="en-US" sz="2800" dirty="0" err="1" smtClean="0"/>
              <a:t>Jawa</a:t>
            </a:r>
            <a:r>
              <a:rPr lang="en-US" sz="2800" dirty="0" smtClean="0"/>
              <a:t> agar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jatuh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tangan</a:t>
            </a:r>
            <a:r>
              <a:rPr lang="en-US" sz="2800" dirty="0" smtClean="0"/>
              <a:t> </a:t>
            </a:r>
            <a:r>
              <a:rPr lang="en-US" sz="2800" dirty="0" err="1" smtClean="0"/>
              <a:t>Inggris</a:t>
            </a:r>
            <a:r>
              <a:rPr lang="en-US" sz="2800" dirty="0" smtClean="0"/>
              <a:t>,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i="1" dirty="0" err="1" smtClean="0"/>
              <a:t>kedua</a:t>
            </a:r>
            <a:r>
              <a:rPr lang="en-US" sz="2800" dirty="0" smtClean="0"/>
              <a:t>, </a:t>
            </a:r>
            <a:r>
              <a:rPr lang="en-US" sz="2800" dirty="0" err="1" smtClean="0"/>
              <a:t>memperbaiki</a:t>
            </a:r>
            <a:r>
              <a:rPr lang="en-US" sz="2800" dirty="0" smtClean="0"/>
              <a:t> </a:t>
            </a:r>
            <a:r>
              <a:rPr lang="en-US" sz="2800" dirty="0" err="1" smtClean="0"/>
              <a:t>keadaan</a:t>
            </a:r>
            <a:r>
              <a:rPr lang="en-US" sz="2800" dirty="0" smtClean="0"/>
              <a:t> </a:t>
            </a:r>
            <a:r>
              <a:rPr lang="en-US" sz="2800" dirty="0" err="1" smtClean="0"/>
              <a:t>tanah</a:t>
            </a:r>
            <a:r>
              <a:rPr lang="en-US" sz="2800" dirty="0" smtClean="0"/>
              <a:t> </a:t>
            </a:r>
            <a:r>
              <a:rPr lang="en-US" sz="2800" dirty="0" err="1" smtClean="0"/>
              <a:t>jajahan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Indonesia. 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0"/>
            <a:ext cx="7391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8600"/>
            <a:ext cx="7086600" cy="6324600"/>
          </a:xfrm>
        </p:spPr>
        <p:txBody>
          <a:bodyPr/>
          <a:lstStyle/>
          <a:p>
            <a:pPr marL="0" indent="0" algn="r">
              <a:buNone/>
            </a:pPr>
            <a:r>
              <a:rPr lang="id-ID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Kebijakan-kebijakan yang dikeluarkan</a:t>
            </a:r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id-ID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Daendels:</a:t>
            </a:r>
            <a:endParaRPr lang="en-US" sz="2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Felix Titling" pitchFamily="82" charset="0"/>
            </a:endParaRPr>
          </a:p>
          <a:p>
            <a:pPr marL="457200" indent="-457200">
              <a:buNone/>
            </a:pPr>
            <a:r>
              <a:rPr lang="en-US" sz="4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Bidang</a:t>
            </a:r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 </a:t>
            </a:r>
            <a:r>
              <a:rPr lang="en-US" sz="4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pemerintahan</a:t>
            </a:r>
            <a:endParaRPr lang="en-US" sz="44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ush Script MT" pitchFamily="66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MELETAKKAN DASAR-DASAR PEMERINTAHAN ALA BARAT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PEMERINTAHAN KOLONIAL DIPUSATKAN DI BATAVIA DIPIMPIN GUBERNUR JENDERAL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PARA BUPATI DIJADIKAN SEBAGAWAI PEMERINTAH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PULAU JAWA DIBAGAI MENJADI 9 DAERAH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DIBENTUK PENGADILAN KELILING U. ORG PRIBUMI DI SETIAP DAERAH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PENYEDERHANAAN UPACARA-UPACARA DI ISTANA SURAKARTA DAN YOGYAKARTA</a:t>
            </a:r>
          </a:p>
          <a:p>
            <a:pPr marL="457200" indent="-457200">
              <a:buFont typeface="+mj-lt"/>
              <a:buAutoNum type="arabicPeriod"/>
            </a:pPr>
            <a:r>
              <a:rPr lang="id-ID" sz="2000" dirty="0" smtClean="0">
                <a:latin typeface="Arial" pitchFamily="34" charset="0"/>
                <a:cs typeface="Arial" pitchFamily="34" charset="0"/>
              </a:rPr>
              <a:t>MENJUAL TANAH RAKYAT KEPADA PENGUSAHA SWASTA ASING DARI BELANDA, ARAB, DAN CINA.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Felix Titling" pitchFamily="82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Felix Titling" pitchFamily="82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Felix Titling" pitchFamily="82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Felix Titling" pitchFamily="82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atin typeface="Felix Titling" pitchFamily="82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atin typeface="Felix Titling" pitchFamily="82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atin typeface="Felix Titling" pitchFamily="82" charset="0"/>
            </a:endParaRPr>
          </a:p>
          <a:p>
            <a:pPr>
              <a:buNone/>
            </a:pPr>
            <a:endParaRPr lang="en-US" sz="2400" dirty="0">
              <a:latin typeface="Felix Titling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28600"/>
            <a:ext cx="6477000" cy="5897563"/>
          </a:xfrm>
        </p:spPr>
        <p:txBody>
          <a:bodyPr/>
          <a:lstStyle/>
          <a:p>
            <a:pPr>
              <a:buNone/>
            </a:pPr>
            <a:r>
              <a:rPr lang="en-US" sz="4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Dibidang</a:t>
            </a:r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 </a:t>
            </a:r>
            <a:r>
              <a:rPr lang="en-US" sz="4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pertahanan</a:t>
            </a: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id-ID" sz="2000" dirty="0" smtClean="0">
                <a:latin typeface="Felix Titling" pitchFamily="82" charset="0"/>
              </a:rPr>
              <a:t>Membangun benteng-benteng militer, pabrik senjata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di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semarang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dan</a:t>
            </a:r>
            <a:r>
              <a:rPr lang="en-US" sz="2000" dirty="0" smtClean="0">
                <a:latin typeface="Felix Titling" pitchFamily="82" charset="0"/>
              </a:rPr>
              <a:t> </a:t>
            </a:r>
            <a:r>
              <a:rPr lang="en-US" sz="2000" dirty="0" err="1" smtClean="0">
                <a:latin typeface="Felix Titling" pitchFamily="82" charset="0"/>
              </a:rPr>
              <a:t>surabaya</a:t>
            </a:r>
            <a:r>
              <a:rPr lang="id-ID" sz="2000" dirty="0" smtClean="0">
                <a:latin typeface="Felix Titling" pitchFamily="82" charset="0"/>
              </a:rPr>
              <a:t>, dan rumah sakit militer.</a:t>
            </a:r>
            <a:endParaRPr lang="en-US" sz="2000" dirty="0" smtClean="0">
              <a:latin typeface="Felix Titling" pitchFamily="82" charset="0"/>
            </a:endParaRPr>
          </a:p>
          <a:p>
            <a:pPr>
              <a:buNone/>
            </a:pPr>
            <a:endParaRPr lang="en-US" sz="2000" dirty="0" smtClean="0">
              <a:latin typeface="Felix Titling" pitchFamily="82" charset="0"/>
            </a:endParaRPr>
          </a:p>
          <a:p>
            <a:r>
              <a:rPr lang="id-ID" sz="2000" dirty="0" smtClean="0">
                <a:latin typeface="Felix Titling" pitchFamily="82" charset="0"/>
              </a:rPr>
              <a:t>Membangun jalan utama yang yang menghubungkan kota-kota sepanjang pantai utara Jawa</a:t>
            </a:r>
            <a:r>
              <a:rPr lang="en-US" sz="2000" dirty="0" smtClean="0">
                <a:latin typeface="Felix Titling" pitchFamily="82" charset="0"/>
              </a:rPr>
              <a:t>, </a:t>
            </a:r>
            <a:r>
              <a:rPr lang="id-ID" sz="2000" dirty="0" smtClean="0">
                <a:latin typeface="Felix Titling" pitchFamily="82" charset="0"/>
              </a:rPr>
              <a:t>dari Anyer di Jawa Barat hingga Panarukan di Jawa Timur</a:t>
            </a:r>
            <a:r>
              <a:rPr lang="en-US" sz="2000" dirty="0" smtClean="0">
                <a:latin typeface="Felix Titling" pitchFamily="82" charset="0"/>
              </a:rPr>
              <a:t> (10.000KM) DALAN SATU TAHUN</a:t>
            </a:r>
          </a:p>
          <a:p>
            <a:endParaRPr lang="en-US" sz="2000" dirty="0" smtClean="0">
              <a:latin typeface="Felix Titling" pitchFamily="82" charset="0"/>
            </a:endParaRPr>
          </a:p>
          <a:p>
            <a:r>
              <a:rPr lang="id-ID" sz="2000" dirty="0" smtClean="0">
                <a:latin typeface="Felix Titling" pitchFamily="82" charset="0"/>
              </a:rPr>
              <a:t>Membangun angkatan perang yang terdiri dari orang-orang Indonesia. </a:t>
            </a:r>
            <a:endParaRPr lang="en-US" sz="2000" dirty="0" smtClean="0">
              <a:latin typeface="Felix Titling" pitchFamily="82" charset="0"/>
            </a:endParaRPr>
          </a:p>
          <a:p>
            <a:endParaRPr lang="en-US" sz="2000" dirty="0" smtClean="0">
              <a:latin typeface="Felix Titling" pitchFamily="82" charset="0"/>
            </a:endParaRPr>
          </a:p>
          <a:p>
            <a:r>
              <a:rPr lang="id-ID" sz="2000" dirty="0" smtClean="0">
                <a:latin typeface="Felix Titling" pitchFamily="82" charset="0"/>
              </a:rPr>
              <a:t>Pembangunan Pelabuhan di Banten, Merak, dan Surabaya, serta membuat perahu-perahu untuk keperluan pemerintahannya.</a:t>
            </a:r>
            <a:endParaRPr lang="en-US" sz="2000" dirty="0" smtClean="0">
              <a:latin typeface="Felix Titling" pitchFamily="82" charset="0"/>
            </a:endParaRP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429000"/>
            <a:ext cx="7086600" cy="3200400"/>
          </a:xfrm>
        </p:spPr>
        <p:txBody>
          <a:bodyPr/>
          <a:lstStyle/>
          <a:p>
            <a:pPr algn="l"/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1810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kerajaan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belanda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menjadi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salah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satu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wilayah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kekuasaan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perancis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</a:br>
            <a:r>
              <a:rPr lang="id-ID" sz="2800" dirty="0" smtClean="0">
                <a:latin typeface="Arial" pitchFamily="34" charset="0"/>
                <a:cs typeface="Arial" pitchFamily="34" charset="0"/>
              </a:rPr>
              <a:t>Raja Louis Napoleon Bonaparte memanggil kembali Daendels ke Belanda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Dianggap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terlalu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menyengsarakan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rakyat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"/>
            <a:ext cx="7391400" cy="312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752600" y="3124200"/>
            <a:ext cx="7391400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id-ID" sz="1200" b="1" spc="150" dirty="0" smtClean="0">
                <a:ln w="11430"/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Pelaksanaan kebijakan tersebut dilakukan dengan sistem kerja paksa yang disebut Kerja Rodi</a:t>
            </a:r>
            <a:endParaRPr lang="en-US" sz="1200" b="1" spc="150" dirty="0">
              <a:ln w="11430"/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304800"/>
            <a:ext cx="4343400" cy="4495800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Pemerintahan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Jansen </a:t>
            </a:r>
          </a:p>
          <a:p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Felix Titling" pitchFamily="82" charset="0"/>
            </a:endParaRPr>
          </a:p>
          <a:p>
            <a:pPr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 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Perpetua Titling MT" pitchFamily="18" charset="0"/>
              </a:rPr>
              <a:t>d</a:t>
            </a:r>
            <a:r>
              <a:rPr lang="en-US" dirty="0" err="1" smtClean="0"/>
              <a:t>inilai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lemah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ketidakcakapan</a:t>
            </a:r>
            <a:r>
              <a:rPr lang="en-US" dirty="0" smtClean="0"/>
              <a:t> </a:t>
            </a:r>
            <a:r>
              <a:rPr lang="en-US" dirty="0" err="1" smtClean="0"/>
              <a:t>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memimpin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dimusuhi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raja-raja </a:t>
            </a:r>
            <a:r>
              <a:rPr lang="en-US" dirty="0" err="1" smtClean="0"/>
              <a:t>di</a:t>
            </a:r>
            <a:r>
              <a:rPr lang="en-US" dirty="0" smtClean="0"/>
              <a:t> Indonesia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457200"/>
            <a:ext cx="2362200" cy="2971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6858000" y="350520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JAN WILLEM JANSSENS </a:t>
            </a:r>
            <a:r>
              <a:rPr lang="en-US" sz="1200" b="1" smtClean="0"/>
              <a:t>(1810-1811</a:t>
            </a:r>
            <a:r>
              <a:rPr lang="en-US" sz="1200" b="1" dirty="0" smtClean="0"/>
              <a:t>)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286000" y="5181599"/>
            <a:ext cx="6400800" cy="70788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 smtClean="0">
                <a:latin typeface="Bernard MT Condensed" pitchFamily="18" charset="0"/>
              </a:rPr>
              <a:t>Akibatnya</a:t>
            </a:r>
            <a:r>
              <a:rPr lang="en-US" sz="2000" dirty="0" smtClean="0">
                <a:latin typeface="Bernard MT Condensed" pitchFamily="18" charset="0"/>
              </a:rPr>
              <a:t>, </a:t>
            </a:r>
            <a:r>
              <a:rPr lang="en-US" sz="2000" dirty="0" err="1" smtClean="0">
                <a:latin typeface="Bernard MT Condensed" pitchFamily="18" charset="0"/>
              </a:rPr>
              <a:t>ketika</a:t>
            </a:r>
            <a:r>
              <a:rPr lang="en-US" sz="2000" dirty="0" smtClean="0">
                <a:latin typeface="Bernard MT Condensed" pitchFamily="18" charset="0"/>
              </a:rPr>
              <a:t> </a:t>
            </a:r>
            <a:r>
              <a:rPr lang="en-US" sz="2000" dirty="0" err="1" smtClean="0">
                <a:latin typeface="Bernard MT Condensed" pitchFamily="18" charset="0"/>
              </a:rPr>
              <a:t>Inggris</a:t>
            </a:r>
            <a:r>
              <a:rPr lang="en-US" sz="2000" dirty="0" smtClean="0">
                <a:latin typeface="Bernard MT Condensed" pitchFamily="18" charset="0"/>
              </a:rPr>
              <a:t> </a:t>
            </a:r>
            <a:r>
              <a:rPr lang="en-US" sz="2000" dirty="0" err="1" smtClean="0">
                <a:latin typeface="Bernard MT Condensed" pitchFamily="18" charset="0"/>
              </a:rPr>
              <a:t>mendarat</a:t>
            </a:r>
            <a:r>
              <a:rPr lang="en-US" sz="2000" dirty="0" smtClean="0">
                <a:latin typeface="Bernard MT Condensed" pitchFamily="18" charset="0"/>
              </a:rPr>
              <a:t> </a:t>
            </a:r>
            <a:r>
              <a:rPr lang="en-US" sz="2000" dirty="0" err="1" smtClean="0">
                <a:latin typeface="Bernard MT Condensed" pitchFamily="18" charset="0"/>
              </a:rPr>
              <a:t>di</a:t>
            </a:r>
            <a:r>
              <a:rPr lang="en-US" sz="2000" dirty="0" smtClean="0">
                <a:latin typeface="Bernard MT Condensed" pitchFamily="18" charset="0"/>
              </a:rPr>
              <a:t> Indonesia, Jansen </a:t>
            </a:r>
            <a:r>
              <a:rPr lang="en-US" sz="2000" dirty="0" err="1" smtClean="0">
                <a:latin typeface="Bernard MT Condensed" pitchFamily="18" charset="0"/>
              </a:rPr>
              <a:t>tidak</a:t>
            </a:r>
            <a:r>
              <a:rPr lang="en-US" sz="2000" dirty="0" smtClean="0">
                <a:latin typeface="Bernard MT Condensed" pitchFamily="18" charset="0"/>
              </a:rPr>
              <a:t> </a:t>
            </a:r>
            <a:r>
              <a:rPr lang="en-US" sz="2000" dirty="0" err="1" smtClean="0">
                <a:latin typeface="Bernard MT Condensed" pitchFamily="18" charset="0"/>
              </a:rPr>
              <a:t>dapat</a:t>
            </a:r>
            <a:r>
              <a:rPr lang="en-US" sz="2000" dirty="0" smtClean="0">
                <a:latin typeface="Bernard MT Condensed" pitchFamily="18" charset="0"/>
              </a:rPr>
              <a:t> </a:t>
            </a:r>
            <a:r>
              <a:rPr lang="en-US" sz="2000" dirty="0" err="1" smtClean="0">
                <a:latin typeface="Bernard MT Condensed" pitchFamily="18" charset="0"/>
              </a:rPr>
              <a:t>mempertahankan</a:t>
            </a:r>
            <a:r>
              <a:rPr lang="en-US" sz="2000" dirty="0" smtClean="0">
                <a:latin typeface="Bernard MT Condensed" pitchFamily="18" charset="0"/>
              </a:rPr>
              <a:t> </a:t>
            </a:r>
            <a:r>
              <a:rPr lang="en-US" sz="2000" dirty="0" err="1" smtClean="0">
                <a:latin typeface="Bernard MT Condensed" pitchFamily="18" charset="0"/>
              </a:rPr>
              <a:t>kekuasaannya</a:t>
            </a:r>
            <a:r>
              <a:rPr lang="en-US" sz="2000" dirty="0" smtClean="0">
                <a:latin typeface="Bernard MT Condensed" pitchFamily="18" charset="0"/>
              </a:rPr>
              <a:t>.</a:t>
            </a:r>
            <a:endParaRPr lang="en-US" sz="2000" dirty="0">
              <a:latin typeface="Bernard MT Condense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1"/>
            <a:ext cx="7010400" cy="1676400"/>
          </a:xfrm>
        </p:spPr>
        <p:txBody>
          <a:bodyPr/>
          <a:lstStyle/>
          <a:p>
            <a:pPr algn="r">
              <a:buNone/>
            </a:pPr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Viner Hand ITC" pitchFamily="66" charset="0"/>
              </a:rPr>
              <a:t>F</a:t>
            </a:r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. Indonesia </a:t>
            </a:r>
            <a:r>
              <a:rPr lang="en-US" sz="4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menjadi</a:t>
            </a:r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4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jajahan</a:t>
            </a:r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4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Inggris</a:t>
            </a:r>
            <a:r>
              <a:rPr lang="en-US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. </a:t>
            </a:r>
          </a:p>
          <a:p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auhaus 93" pitchFamily="82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2438400"/>
            <a:ext cx="6477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Gubernur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Jenderal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East India Company (EIC), 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Lord </a:t>
            </a:r>
            <a:r>
              <a:rPr lang="en-US" sz="28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Minto</a:t>
            </a:r>
            <a:r>
              <a:rPr lang="en-US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yang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berkedudukan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Kalkuta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(India)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mengangkat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Thomas Stamford Raffles </a:t>
            </a:r>
          </a:p>
          <a:p>
            <a:pPr>
              <a:buNone/>
            </a:pPr>
            <a:endParaRPr lang="en-US" sz="2800" i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Letnan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Gubernur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Wakil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Gubernur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  Indonesia (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Jawa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04800"/>
            <a:ext cx="4114800" cy="3429000"/>
          </a:xfrm>
          <a:ln>
            <a:solidFill>
              <a:srgbClr val="C00000"/>
            </a:solidFill>
          </a:ln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Raffles </a:t>
            </a:r>
            <a:r>
              <a:rPr lang="en-US" dirty="0" err="1" smtClean="0"/>
              <a:t>didampingi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panasihat</a:t>
            </a:r>
            <a:r>
              <a:rPr lang="en-US" dirty="0" smtClean="0"/>
              <a:t> yang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Advisory Council.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04800"/>
            <a:ext cx="2895600" cy="3429000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1905000" y="3886200"/>
            <a:ext cx="7086600" cy="27538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   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Tugas</a:t>
            </a:r>
            <a:r>
              <a:rPr lang="en-US" sz="2800" dirty="0" smtClean="0"/>
              <a:t> yang </a:t>
            </a:r>
            <a:r>
              <a:rPr lang="en-US" sz="2800" dirty="0" err="1" smtClean="0"/>
              <a:t>utama</a:t>
            </a:r>
            <a:r>
              <a:rPr lang="en-US" sz="2800" dirty="0" smtClean="0"/>
              <a:t> :</a:t>
            </a:r>
          </a:p>
          <a:p>
            <a:pPr marL="363538"/>
            <a:r>
              <a:rPr lang="en-US" sz="2800" dirty="0" err="1" smtClean="0"/>
              <a:t>mengatur</a:t>
            </a:r>
            <a:r>
              <a:rPr lang="en-US" sz="2800" dirty="0" smtClean="0"/>
              <a:t> </a:t>
            </a:r>
            <a:r>
              <a:rPr lang="en-US" sz="2800" dirty="0" err="1" smtClean="0"/>
              <a:t>pemerintahan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  </a:t>
            </a:r>
            <a:r>
              <a:rPr lang="en-US" sz="2800" dirty="0" err="1" smtClean="0"/>
              <a:t>meningkatkan</a:t>
            </a:r>
            <a:r>
              <a:rPr lang="en-US" sz="2800" dirty="0" smtClean="0"/>
              <a:t> </a:t>
            </a:r>
            <a:r>
              <a:rPr lang="en-US" sz="2800" dirty="0" err="1" smtClean="0"/>
              <a:t>perdagangan</a:t>
            </a:r>
            <a:r>
              <a:rPr lang="en-US" sz="2800" dirty="0" smtClean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keuangan</a:t>
            </a:r>
            <a:r>
              <a:rPr lang="en-US" sz="2800" dirty="0" smtClean="0"/>
              <a:t>. </a:t>
            </a:r>
          </a:p>
          <a:p>
            <a:pPr marL="363538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762000"/>
            <a:ext cx="6705600" cy="53641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Langkah-langkah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yang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diambil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Raffles: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err="1" smtClean="0"/>
              <a:t>Membagi</a:t>
            </a:r>
            <a:r>
              <a:rPr lang="en-US" dirty="0" smtClean="0"/>
              <a:t> </a:t>
            </a:r>
            <a:r>
              <a:rPr lang="en-US" dirty="0" err="1" smtClean="0"/>
              <a:t>Pulau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18 </a:t>
            </a:r>
            <a:r>
              <a:rPr lang="en-US" dirty="0" err="1" smtClean="0"/>
              <a:t>Karesidenan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2) Para </a:t>
            </a:r>
            <a:r>
              <a:rPr lang="en-US" dirty="0" err="1" smtClean="0"/>
              <a:t>Bupati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2400"/>
            <a:ext cx="6934200" cy="4648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Rectangle 10"/>
          <p:cNvSpPr/>
          <p:nvPr/>
        </p:nvSpPr>
        <p:spPr>
          <a:xfrm>
            <a:off x="2057400" y="4876800"/>
            <a:ext cx="662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Articulate Extrabold" pitchFamily="2" charset="0"/>
              </a:rPr>
              <a:t>PENGARUH EROPA BARAT TERHADAP KEHIDUPAN MASYARAKAT INDONESIA</a:t>
            </a:r>
            <a:endParaRPr lang="en-US" sz="3200" dirty="0">
              <a:latin typeface="Articulate Extrabol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304800"/>
            <a:ext cx="6781800" cy="58213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Dalam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bidang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perdagangan-keuangan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sz="2800" dirty="0" smtClean="0"/>
              <a:t>1) </a:t>
            </a:r>
            <a:r>
              <a:rPr lang="en-US" sz="2800" dirty="0" err="1" smtClean="0"/>
              <a:t>Menghapuskan</a:t>
            </a:r>
            <a:r>
              <a:rPr lang="en-US" sz="2800" dirty="0" smtClean="0"/>
              <a:t> </a:t>
            </a:r>
            <a:r>
              <a:rPr lang="en-US" sz="2800" dirty="0" err="1" smtClean="0"/>
              <a:t>segala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penyerahan</a:t>
            </a:r>
            <a:r>
              <a:rPr lang="en-US" sz="2800" dirty="0" smtClean="0"/>
              <a:t> </a:t>
            </a:r>
            <a:r>
              <a:rPr lang="en-US" sz="2800" dirty="0" err="1" smtClean="0"/>
              <a:t>wajib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</a:t>
            </a:r>
            <a:r>
              <a:rPr lang="en-US" sz="2800" dirty="0" err="1" smtClean="0"/>
              <a:t>paksa</a:t>
            </a:r>
            <a:r>
              <a:rPr lang="en-US" sz="2800" dirty="0" smtClean="0"/>
              <a:t>/</a:t>
            </a:r>
            <a:r>
              <a:rPr lang="en-US" sz="2800" dirty="0" err="1" smtClean="0"/>
              <a:t>rodi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2) </a:t>
            </a:r>
            <a:r>
              <a:rPr lang="en-US" sz="2800" dirty="0" err="1" smtClean="0"/>
              <a:t>Memberikan</a:t>
            </a:r>
            <a:r>
              <a:rPr lang="en-US" sz="2800" dirty="0" smtClean="0"/>
              <a:t> </a:t>
            </a:r>
            <a:r>
              <a:rPr lang="en-US" sz="2800" dirty="0" err="1" smtClean="0"/>
              <a:t>kebebasan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usaha</a:t>
            </a:r>
            <a:r>
              <a:rPr lang="en-US" sz="2800" dirty="0" smtClean="0"/>
              <a:t> </a:t>
            </a:r>
            <a:r>
              <a:rPr lang="en-US" sz="2800" dirty="0" err="1" smtClean="0"/>
              <a:t>perdagangan</a:t>
            </a:r>
            <a:r>
              <a:rPr lang="en-US" sz="2800" dirty="0" smtClean="0"/>
              <a:t>. </a:t>
            </a:r>
          </a:p>
          <a:p>
            <a:pPr>
              <a:buNone/>
            </a:pPr>
            <a:r>
              <a:rPr lang="en-US" sz="2800" dirty="0" smtClean="0"/>
              <a:t>3) Rakyat </a:t>
            </a:r>
            <a:r>
              <a:rPr lang="en-US" sz="2800" dirty="0" err="1" smtClean="0"/>
              <a:t>bebas</a:t>
            </a:r>
            <a:r>
              <a:rPr lang="en-US" sz="2800" dirty="0" smtClean="0"/>
              <a:t> </a:t>
            </a:r>
            <a:r>
              <a:rPr lang="en-US" sz="2800" dirty="0" err="1" smtClean="0"/>
              <a:t>menanam</a:t>
            </a:r>
            <a:r>
              <a:rPr lang="en-US" sz="2800" dirty="0" smtClean="0"/>
              <a:t> </a:t>
            </a:r>
            <a:r>
              <a:rPr lang="en-US" sz="2800" dirty="0" err="1" smtClean="0"/>
              <a:t>tanaman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laku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pasaran</a:t>
            </a:r>
            <a:r>
              <a:rPr lang="en-US" sz="2800" dirty="0" smtClean="0"/>
              <a:t> </a:t>
            </a:r>
            <a:r>
              <a:rPr lang="en-US" sz="2800" dirty="0" err="1" smtClean="0"/>
              <a:t>internasional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4) </a:t>
            </a:r>
            <a:r>
              <a:rPr lang="en-US" sz="2800" dirty="0" err="1" smtClean="0"/>
              <a:t>Mengadakan</a:t>
            </a:r>
            <a:r>
              <a:rPr lang="en-US" sz="2800" dirty="0" smtClean="0"/>
              <a:t> </a:t>
            </a:r>
            <a:r>
              <a:rPr lang="en-US" sz="2800" dirty="0" err="1" smtClean="0"/>
              <a:t>monopoli</a:t>
            </a:r>
            <a:r>
              <a:rPr lang="en-US" sz="2800" dirty="0" smtClean="0"/>
              <a:t> </a:t>
            </a:r>
            <a:r>
              <a:rPr lang="en-US" sz="2800" dirty="0" err="1" smtClean="0"/>
              <a:t>garam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5)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penjualan</a:t>
            </a:r>
            <a:r>
              <a:rPr lang="en-US" sz="2800" dirty="0" smtClean="0"/>
              <a:t> </a:t>
            </a:r>
            <a:r>
              <a:rPr lang="en-US" sz="2800" dirty="0" err="1" smtClean="0"/>
              <a:t>tanah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pihak</a:t>
            </a:r>
            <a:r>
              <a:rPr lang="en-US" sz="2800" dirty="0" smtClean="0"/>
              <a:t> </a:t>
            </a:r>
            <a:r>
              <a:rPr lang="en-US" sz="2800" dirty="0" err="1" smtClean="0"/>
              <a:t>swasta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melanjutkan</a:t>
            </a:r>
            <a:r>
              <a:rPr lang="en-US" sz="2800" dirty="0" smtClean="0"/>
              <a:t> </a:t>
            </a:r>
            <a:r>
              <a:rPr lang="en-US" sz="2800" dirty="0" err="1" smtClean="0"/>
              <a:t>usaha</a:t>
            </a:r>
            <a:r>
              <a:rPr lang="en-US" sz="2800" dirty="0" smtClean="0"/>
              <a:t> </a:t>
            </a:r>
            <a:r>
              <a:rPr lang="en-US" sz="2800" dirty="0" err="1" smtClean="0"/>
              <a:t>penanaman</a:t>
            </a:r>
            <a:r>
              <a:rPr lang="en-US" sz="2800" dirty="0" smtClean="0"/>
              <a:t> kopi.</a:t>
            </a:r>
          </a:p>
          <a:p>
            <a:pPr>
              <a:buNone/>
            </a:pPr>
            <a:r>
              <a:rPr lang="en-US" sz="2800" dirty="0" smtClean="0"/>
              <a:t>6) </a:t>
            </a:r>
            <a:r>
              <a:rPr lang="en-US" sz="2800" dirty="0" err="1" smtClean="0"/>
              <a:t>Menciptakan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sewa</a:t>
            </a:r>
            <a:r>
              <a:rPr lang="en-US" sz="2800" dirty="0" smtClean="0"/>
              <a:t> </a:t>
            </a:r>
            <a:r>
              <a:rPr lang="en-US" sz="2800" dirty="0" err="1" smtClean="0"/>
              <a:t>tanah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landrente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28600"/>
            <a:ext cx="6781800" cy="5897563"/>
          </a:xfrm>
        </p:spPr>
        <p:txBody>
          <a:bodyPr/>
          <a:lstStyle/>
          <a:p>
            <a:pPr>
              <a:buNone/>
            </a:pP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Sebab-sebab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kegagalan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landrent</a:t>
            </a: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>
              <a:buNone/>
            </a:pP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rakyat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mampu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> </a:t>
            </a:r>
            <a:r>
              <a:rPr lang="en-US" dirty="0" err="1" smtClean="0"/>
              <a:t>pajak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Pemungutan</a:t>
            </a:r>
            <a:r>
              <a:rPr lang="en-US" dirty="0" smtClean="0"/>
              <a:t> yang </a:t>
            </a:r>
            <a:r>
              <a:rPr lang="en-US" dirty="0" err="1" smtClean="0"/>
              <a:t>semula</a:t>
            </a:r>
            <a:r>
              <a:rPr lang="en-US" dirty="0" smtClean="0"/>
              <a:t> </a:t>
            </a:r>
            <a:r>
              <a:rPr lang="en-US" dirty="0" err="1" smtClean="0"/>
              <a:t>direncanakan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perorangan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dilaksanakan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diganti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 smtClean="0"/>
              <a:t>Pemungutan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pejabat</a:t>
            </a:r>
            <a:r>
              <a:rPr lang="en-US" dirty="0" smtClean="0"/>
              <a:t> yang </a:t>
            </a:r>
            <a:r>
              <a:rPr lang="en-US" dirty="0" err="1" smtClean="0"/>
              <a:t>bertindak</a:t>
            </a:r>
            <a:r>
              <a:rPr lang="en-US" dirty="0" smtClean="0"/>
              <a:t> </a:t>
            </a:r>
            <a:r>
              <a:rPr lang="en-US" dirty="0" err="1" smtClean="0"/>
              <a:t>sewenang-wenang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korupsi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8600"/>
            <a:ext cx="7086600" cy="1447799"/>
          </a:xfrm>
          <a:ln>
            <a:solidFill>
              <a:srgbClr val="C00000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latin typeface="Felix Titling" pitchFamily="82" charset="0"/>
              </a:rPr>
              <a:t>  </a:t>
            </a:r>
            <a:r>
              <a:rPr lang="en-US" sz="2800" dirty="0" smtClean="0">
                <a:latin typeface="Felix Titling" pitchFamily="82" charset="0"/>
              </a:rPr>
              <a:t> Raffles </a:t>
            </a:r>
            <a:r>
              <a:rPr lang="en-US" sz="2800" dirty="0" err="1" smtClean="0">
                <a:latin typeface="Felix Titling" pitchFamily="82" charset="0"/>
              </a:rPr>
              <a:t>berhasil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2800" dirty="0" err="1" smtClean="0">
                <a:latin typeface="Felix Titling" pitchFamily="82" charset="0"/>
              </a:rPr>
              <a:t>menyusun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2800" dirty="0" err="1" smtClean="0">
                <a:latin typeface="Felix Titling" pitchFamily="82" charset="0"/>
              </a:rPr>
              <a:t>Kitab</a:t>
            </a:r>
            <a:r>
              <a:rPr lang="en-US" sz="2800" dirty="0" smtClean="0">
                <a:latin typeface="Felix Titling" pitchFamily="82" charset="0"/>
              </a:rPr>
              <a:t> </a:t>
            </a:r>
            <a:r>
              <a:rPr lang="en-US" sz="2800" dirty="0" err="1" smtClean="0">
                <a:latin typeface="Felix Titling" pitchFamily="82" charset="0"/>
              </a:rPr>
              <a:t>Sejarah</a:t>
            </a:r>
            <a:r>
              <a:rPr lang="en-US" sz="2800" dirty="0" smtClean="0">
                <a:latin typeface="Felix Titling" pitchFamily="82" charset="0"/>
              </a:rPr>
              <a:t> yang </a:t>
            </a:r>
            <a:r>
              <a:rPr lang="en-US" sz="2800" dirty="0" err="1" smtClean="0">
                <a:latin typeface="Felix Titling" pitchFamily="82" charset="0"/>
              </a:rPr>
              <a:t>berjudul</a:t>
            </a:r>
            <a:r>
              <a:rPr lang="en-US" sz="2800" dirty="0" smtClean="0">
                <a:latin typeface="Felix Titling" pitchFamily="82" charset="0"/>
              </a:rPr>
              <a:t>: </a:t>
            </a:r>
            <a:r>
              <a:rPr lang="en-US" sz="28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"History of Java"</a:t>
            </a:r>
            <a:endParaRPr lang="en-US" sz="2800" i="1" dirty="0">
              <a:solidFill>
                <a:srgbClr val="F4FF1F"/>
              </a:solidFill>
              <a:latin typeface="Felix Titling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752600"/>
            <a:ext cx="7086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981200" y="685800"/>
            <a:ext cx="69342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err="1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telah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negara</a:t>
            </a:r>
            <a:r>
              <a:rPr lang="en-US" sz="3200" dirty="0" smtClean="0">
                <a:latin typeface="Arial" pitchFamily="34" charset="0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Koalisi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berhasil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mengalahkan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Prancis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(Napoleon Bonaparte)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dalam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Bettle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of the</a:t>
            </a:r>
            <a:r>
              <a:rPr kumimoji="0" lang="en-US" sz="3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Nation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Leipzig (1813),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kemudian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mengadakan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kongres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Wina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untuk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mengembalikan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eropa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seperti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sebelum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ditaklukkan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oleh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Napoleon Bonaparte .    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XI IPS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7162800" cy="4983163"/>
          </a:xfrm>
        </p:spPr>
        <p:txBody>
          <a:bodyPr/>
          <a:lstStyle/>
          <a:p>
            <a:pPr lvl="0"/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Tahun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1814 Raja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Inggris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Willem V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mengadakan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convention of London.</a:t>
            </a:r>
          </a:p>
          <a:p>
            <a:pPr lvl="0"/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Arial" pitchFamily="34" charset="0"/>
            </a:endParaRPr>
          </a:p>
          <a:p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Kongres</a:t>
            </a:r>
            <a:r>
              <a:rPr lang="en-US" dirty="0" smtClean="0"/>
              <a:t> </a:t>
            </a:r>
            <a:r>
              <a:rPr lang="en-US" dirty="0" err="1" smtClean="0"/>
              <a:t>Wina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1814,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u="sng" dirty="0" err="1" smtClean="0">
                <a:solidFill>
                  <a:srgbClr val="FF0000"/>
                </a:solidFill>
              </a:rPr>
              <a:t>negara</a:t>
            </a:r>
            <a:r>
              <a:rPr lang="en-US" u="sng" dirty="0" smtClean="0">
                <a:solidFill>
                  <a:srgbClr val="FF0000"/>
                </a:solidFill>
              </a:rPr>
              <a:t>  </a:t>
            </a:r>
            <a:r>
              <a:rPr lang="en-US" u="sng" dirty="0" err="1" smtClean="0">
                <a:solidFill>
                  <a:srgbClr val="FF0000"/>
                </a:solidFill>
              </a:rPr>
              <a:t>merd</a:t>
            </a:r>
            <a:r>
              <a:rPr lang="en-US" dirty="0" err="1" smtClean="0">
                <a:solidFill>
                  <a:srgbClr val="FF0000"/>
                </a:solidFill>
              </a:rPr>
              <a:t>eka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609600"/>
            <a:ext cx="6553200" cy="5867400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berdasarkan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Konvensi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London </a:t>
            </a:r>
            <a:r>
              <a:rPr lang="en-US" dirty="0" smtClean="0"/>
              <a:t>(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Inggris-Belanda</a:t>
            </a:r>
            <a:r>
              <a:rPr lang="en-US" dirty="0" smtClean="0"/>
              <a:t> 1814),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tanah</a:t>
            </a:r>
            <a:r>
              <a:rPr lang="en-US" dirty="0" smtClean="0"/>
              <a:t> </a:t>
            </a:r>
            <a:r>
              <a:rPr lang="en-US" dirty="0" err="1" smtClean="0"/>
              <a:t>jajahannya</a:t>
            </a:r>
            <a:r>
              <a:rPr lang="en-US" dirty="0" smtClean="0"/>
              <a:t> </a:t>
            </a:r>
            <a:r>
              <a:rPr lang="en-US" dirty="0" err="1" smtClean="0"/>
              <a:t>kembali</a:t>
            </a:r>
            <a:r>
              <a:rPr lang="en-US" dirty="0" smtClean="0"/>
              <a:t> yang </a:t>
            </a:r>
            <a:r>
              <a:rPr lang="en-US" dirty="0" err="1" smtClean="0"/>
              <a:t>diserahkan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Kapitulasi</a:t>
            </a:r>
            <a:r>
              <a:rPr lang="en-US" dirty="0" smtClean="0"/>
              <a:t> </a:t>
            </a:r>
            <a:r>
              <a:rPr lang="en-US" dirty="0" err="1" smtClean="0"/>
              <a:t>Tuntang</a:t>
            </a:r>
            <a:r>
              <a:rPr lang="en-US" dirty="0" smtClean="0"/>
              <a:t> (1811). </a:t>
            </a:r>
          </a:p>
          <a:p>
            <a:r>
              <a:rPr lang="en-US" dirty="0" err="1" smtClean="0"/>
              <a:t>Penyerahan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terealisir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1816, </a:t>
            </a:r>
          </a:p>
          <a:p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Inggris</a:t>
            </a:r>
            <a:r>
              <a:rPr lang="en-US" dirty="0" smtClean="0"/>
              <a:t> 1811-1816   </a:t>
            </a:r>
            <a:r>
              <a:rPr lang="en-US" baseline="30000" dirty="0" smtClean="0">
                <a:latin typeface="Algerian" pitchFamily="82" charset="0"/>
              </a:rPr>
              <a:t> ( </a:t>
            </a:r>
            <a:r>
              <a:rPr lang="en-US" baseline="30000" dirty="0" smtClean="0">
                <a:latin typeface="Baskerville Old Face" pitchFamily="18" charset="0"/>
              </a:rPr>
              <a:t>5 TAHUN</a:t>
            </a:r>
            <a:r>
              <a:rPr lang="en-US" baseline="30000" dirty="0" smtClean="0">
                <a:latin typeface="Algerian" pitchFamily="82" charset="0"/>
              </a:rPr>
              <a:t>)</a:t>
            </a:r>
            <a:endParaRPr lang="en-US" dirty="0" smtClean="0">
              <a:latin typeface="Algerian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533400"/>
            <a:ext cx="6553200" cy="5592763"/>
          </a:xfrm>
        </p:spPr>
        <p:txBody>
          <a:bodyPr/>
          <a:lstStyle/>
          <a:p>
            <a:pPr marL="739775" indent="-739775">
              <a:buNone/>
            </a:pP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G.    Indonesia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Kembali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di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Bawah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Pemerintahan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Hindia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ernard MT Condensed" pitchFamily="18" charset="0"/>
              </a:rPr>
              <a:t>Belanda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ernard MT Condensed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828800"/>
            <a:ext cx="5181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533400"/>
            <a:ext cx="6553200" cy="5592763"/>
          </a:xfrm>
          <a:ln>
            <a:solidFill>
              <a:srgbClr val="C00000"/>
            </a:solidFill>
          </a:ln>
        </p:spPr>
        <p:txBody>
          <a:bodyPr/>
          <a:lstStyle/>
          <a:p>
            <a:pPr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1.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Sistem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Tanam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Paksa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(1830-1870)</a:t>
            </a:r>
          </a:p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: </a:t>
            </a:r>
            <a:r>
              <a:rPr lang="en-US" dirty="0" err="1" smtClean="0"/>
              <a:t>Devisit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pemberontakan</a:t>
            </a:r>
            <a:r>
              <a:rPr lang="en-US" dirty="0" smtClean="0"/>
              <a:t> </a:t>
            </a:r>
            <a:r>
              <a:rPr lang="en-US" dirty="0" err="1" smtClean="0"/>
              <a:t>Belgia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r>
              <a:rPr lang="en-US" dirty="0" smtClean="0"/>
              <a:t> yang </a:t>
            </a:r>
            <a:r>
              <a:rPr lang="en-US" dirty="0" err="1" smtClean="0"/>
              <a:t>mengakibatkan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menanggung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hutang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menyelamatkan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bahaya</a:t>
            </a:r>
            <a:r>
              <a:rPr lang="en-US" dirty="0" smtClean="0"/>
              <a:t> </a:t>
            </a:r>
            <a:r>
              <a:rPr lang="en-US" dirty="0" err="1" smtClean="0"/>
              <a:t>kebangkrutan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Yohanes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Van den Bosch </a:t>
            </a:r>
            <a:r>
              <a:rPr lang="en-US" dirty="0" err="1" smtClean="0"/>
              <a:t>diangkat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Gubernur</a:t>
            </a:r>
            <a:r>
              <a:rPr lang="en-US" dirty="0" smtClean="0"/>
              <a:t> </a:t>
            </a:r>
            <a:r>
              <a:rPr lang="en-US" dirty="0" err="1" smtClean="0"/>
              <a:t>Jenderal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Indonesia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28600"/>
            <a:ext cx="6553200" cy="6096000"/>
          </a:xfrm>
          <a:ln w="28575">
            <a:solidFill>
              <a:srgbClr val="000066"/>
            </a:solidFill>
          </a:ln>
        </p:spPr>
        <p:txBody>
          <a:bodyPr/>
          <a:lstStyle/>
          <a:p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auhaus 93" pitchFamily="82" charset="0"/>
            </a:endParaRPr>
          </a:p>
          <a:p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Tugas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pokok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Yohanes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Van den Bosch </a:t>
            </a:r>
          </a:p>
          <a:p>
            <a:pPr>
              <a:buNone/>
            </a:pPr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 </a:t>
            </a:r>
            <a:r>
              <a:rPr lang="en-US" sz="4000" dirty="0" err="1" smtClean="0">
                <a:latin typeface="Mistral" pitchFamily="66" charset="0"/>
              </a:rPr>
              <a:t>Menggali</a:t>
            </a:r>
            <a:r>
              <a:rPr lang="en-US" sz="4000" dirty="0" smtClean="0">
                <a:latin typeface="Mistral" pitchFamily="66" charset="0"/>
              </a:rPr>
              <a:t> </a:t>
            </a:r>
            <a:r>
              <a:rPr lang="en-US" sz="4000" dirty="0" err="1" smtClean="0">
                <a:latin typeface="Mistral" pitchFamily="66" charset="0"/>
              </a:rPr>
              <a:t>dana</a:t>
            </a:r>
            <a:r>
              <a:rPr lang="en-US" sz="4000" dirty="0" smtClean="0">
                <a:latin typeface="Mistral" pitchFamily="66" charset="0"/>
              </a:rPr>
              <a:t> </a:t>
            </a:r>
            <a:r>
              <a:rPr lang="en-US" sz="4000" dirty="0" err="1" smtClean="0">
                <a:latin typeface="Mistral" pitchFamily="66" charset="0"/>
              </a:rPr>
              <a:t>semaksimal</a:t>
            </a:r>
            <a:r>
              <a:rPr lang="en-US" sz="4000" dirty="0" smtClean="0">
                <a:latin typeface="Mistral" pitchFamily="66" charset="0"/>
              </a:rPr>
              <a:t> </a:t>
            </a:r>
            <a:r>
              <a:rPr lang="en-US" sz="4000" dirty="0" err="1" smtClean="0">
                <a:latin typeface="Mistral" pitchFamily="66" charset="0"/>
              </a:rPr>
              <a:t>mungkin</a:t>
            </a:r>
            <a:r>
              <a:rPr lang="en-US" sz="4000" dirty="0" smtClean="0">
                <a:latin typeface="Mistral" pitchFamily="66" charset="0"/>
              </a:rPr>
              <a:t> </a:t>
            </a:r>
            <a:r>
              <a:rPr lang="en-US" sz="4000" dirty="0" err="1" smtClean="0">
                <a:latin typeface="Mistral" pitchFamily="66" charset="0"/>
              </a:rPr>
              <a:t>untuk</a:t>
            </a:r>
            <a:r>
              <a:rPr lang="en-US" sz="4000" dirty="0" smtClean="0">
                <a:latin typeface="Mistral" pitchFamily="66" charset="0"/>
              </a:rPr>
              <a:t> </a:t>
            </a:r>
            <a:r>
              <a:rPr lang="en-US" sz="4000" dirty="0" err="1" smtClean="0">
                <a:latin typeface="Mistral" pitchFamily="66" charset="0"/>
              </a:rPr>
              <a:t>mengisi</a:t>
            </a:r>
            <a:r>
              <a:rPr lang="en-US" sz="4000" dirty="0" smtClean="0">
                <a:latin typeface="Mistral" pitchFamily="66" charset="0"/>
              </a:rPr>
              <a:t> …………….</a:t>
            </a:r>
          </a:p>
          <a:p>
            <a:pPr>
              <a:buNone/>
            </a:pPr>
            <a:endParaRPr lang="en-US" sz="2800" dirty="0" smtClean="0"/>
          </a:p>
          <a:p>
            <a:pPr marL="1654175" indent="-685800">
              <a:buFont typeface="Wingdings" pitchFamily="2" charset="2"/>
              <a:buChar char="q"/>
            </a:pPr>
            <a:r>
              <a:rPr lang="en-US" dirty="0" err="1" smtClean="0"/>
              <a:t>Kekosongan</a:t>
            </a:r>
            <a:r>
              <a:rPr lang="en-US" dirty="0" smtClean="0"/>
              <a:t> </a:t>
            </a:r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, </a:t>
            </a:r>
          </a:p>
          <a:p>
            <a:pPr marL="1654175" indent="-685800">
              <a:buFont typeface="Wingdings" pitchFamily="2" charset="2"/>
              <a:buChar char="q"/>
            </a:pPr>
            <a:r>
              <a:rPr lang="en-US" dirty="0" err="1" smtClean="0"/>
              <a:t>membayar</a:t>
            </a:r>
            <a:r>
              <a:rPr lang="en-US" dirty="0" smtClean="0"/>
              <a:t> </a:t>
            </a:r>
            <a:r>
              <a:rPr lang="en-US" dirty="0" err="1" smtClean="0"/>
              <a:t>hutang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 marL="1654175" indent="-685800">
              <a:buFont typeface="Wingdings" pitchFamily="2" charset="2"/>
              <a:buChar char="q"/>
            </a:pPr>
            <a:r>
              <a:rPr lang="en-US" dirty="0" err="1" smtClean="0"/>
              <a:t>membiayai</a:t>
            </a:r>
            <a:r>
              <a:rPr lang="en-US" dirty="0" smtClean="0"/>
              <a:t> </a:t>
            </a:r>
            <a:r>
              <a:rPr lang="en-US" dirty="0" err="1" smtClean="0"/>
              <a:t>perang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28600"/>
            <a:ext cx="6705600" cy="64008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Program Van den Bosch</a:t>
            </a:r>
          </a:p>
          <a:p>
            <a:pPr>
              <a:buNone/>
            </a:pPr>
            <a:r>
              <a:rPr lang="en-US" sz="2800" dirty="0" smtClean="0">
                <a:latin typeface="Lucida Fax" pitchFamily="18" charset="0"/>
              </a:rPr>
              <a:t>1) </a:t>
            </a:r>
            <a:r>
              <a:rPr lang="en-US" sz="2800" dirty="0" err="1" smtClean="0">
                <a:latin typeface="Lucida Fax" pitchFamily="18" charset="0"/>
              </a:rPr>
              <a:t>Sistem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sewa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tanah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dengan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uang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harus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dihapus</a:t>
            </a:r>
            <a:r>
              <a:rPr lang="en-US" sz="2800" dirty="0" smtClean="0">
                <a:latin typeface="Lucida Fax" pitchFamily="18" charset="0"/>
              </a:rPr>
              <a:t>, </a:t>
            </a:r>
            <a:r>
              <a:rPr lang="en-US" sz="2800" dirty="0" err="1" smtClean="0">
                <a:latin typeface="Lucida Fax" pitchFamily="18" charset="0"/>
              </a:rPr>
              <a:t>karena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pemasukannya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tidak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banyak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dan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pelaksanaannya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sulit</a:t>
            </a:r>
            <a:r>
              <a:rPr lang="en-US" sz="2800" dirty="0" smtClean="0">
                <a:latin typeface="Lucida Fax" pitchFamily="18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Lucida Fax" pitchFamily="18" charset="0"/>
              </a:rPr>
              <a:t>2) </a:t>
            </a:r>
            <a:r>
              <a:rPr lang="en-US" sz="2800" dirty="0" err="1" smtClean="0">
                <a:latin typeface="Lucida Fax" pitchFamily="18" charset="0"/>
              </a:rPr>
              <a:t>Sistem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tanam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bebas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harus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diganti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dengan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tanam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wajib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dengan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jenis-jenis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tanaman</a:t>
            </a:r>
            <a:r>
              <a:rPr lang="en-US" sz="2800" dirty="0" smtClean="0">
                <a:latin typeface="Lucida Fax" pitchFamily="18" charset="0"/>
              </a:rPr>
              <a:t> yang </a:t>
            </a:r>
            <a:r>
              <a:rPr lang="en-US" sz="2800" dirty="0" err="1" smtClean="0">
                <a:latin typeface="Lucida Fax" pitchFamily="18" charset="0"/>
              </a:rPr>
              <a:t>sudah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ditentukan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oleh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pemerintah</a:t>
            </a:r>
            <a:r>
              <a:rPr lang="en-US" sz="2800" dirty="0" smtClean="0">
                <a:latin typeface="Lucida Fax" pitchFamily="18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Lucida Fax" pitchFamily="18" charset="0"/>
              </a:rPr>
              <a:t>3) </a:t>
            </a:r>
            <a:r>
              <a:rPr lang="en-US" sz="2800" dirty="0" err="1" smtClean="0">
                <a:latin typeface="Lucida Fax" pitchFamily="18" charset="0"/>
              </a:rPr>
              <a:t>Pajak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atas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tanah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harus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dibayar</a:t>
            </a:r>
            <a:r>
              <a:rPr lang="en-US" sz="2800" dirty="0" smtClean="0">
                <a:latin typeface="Lucida Fax" pitchFamily="18" charset="0"/>
              </a:rPr>
              <a:t>   </a:t>
            </a:r>
            <a:r>
              <a:rPr lang="en-US" sz="2800" dirty="0" err="1" smtClean="0">
                <a:latin typeface="Lucida Fax" pitchFamily="18" charset="0"/>
              </a:rPr>
              <a:t>dengan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penyerahan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sebagian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dari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hasil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tanamannya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kepada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pemerintah</a:t>
            </a:r>
            <a:r>
              <a:rPr lang="en-US" sz="2800" dirty="0" smtClean="0">
                <a:latin typeface="Lucida Fax" pitchFamily="18" charset="0"/>
              </a:rPr>
              <a:t> </a:t>
            </a:r>
            <a:r>
              <a:rPr lang="en-US" sz="2800" dirty="0" err="1" smtClean="0">
                <a:latin typeface="Lucida Fax" pitchFamily="18" charset="0"/>
              </a:rPr>
              <a:t>Belanda</a:t>
            </a:r>
            <a:r>
              <a:rPr lang="en-US" sz="2800" dirty="0" smtClean="0">
                <a:latin typeface="Lucida Fax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274638"/>
            <a:ext cx="6324600" cy="94456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Zaman</a:t>
            </a:r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en-US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Kegelapan</a:t>
            </a:r>
            <a:r>
              <a:rPr lang="en-US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endParaRPr lang="en-U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371600"/>
            <a:ext cx="5791200" cy="4678363"/>
          </a:xfrm>
        </p:spPr>
        <p:txBody>
          <a:bodyPr/>
          <a:lstStyle/>
          <a:p>
            <a:pPr marL="627063" indent="-449263">
              <a:buFont typeface="Wingdings" pitchFamily="2" charset="2"/>
              <a:buChar char="q"/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zaman</a:t>
            </a:r>
            <a:r>
              <a:rPr lang="en-US" sz="2400" dirty="0" smtClean="0"/>
              <a:t> </a:t>
            </a:r>
            <a:r>
              <a:rPr lang="en-US" sz="2400" dirty="0" err="1" smtClean="0"/>
              <a:t>antara</a:t>
            </a:r>
            <a:r>
              <a:rPr lang="en-US" sz="2400" dirty="0" smtClean="0"/>
              <a:t> </a:t>
            </a:r>
            <a:r>
              <a:rPr lang="en-US" sz="2400" dirty="0" err="1" smtClean="0"/>
              <a:t>runtuhnya</a:t>
            </a:r>
            <a:r>
              <a:rPr lang="en-US" sz="2400" dirty="0" smtClean="0"/>
              <a:t> </a:t>
            </a:r>
            <a:r>
              <a:rPr lang="en-US" sz="2400" dirty="0" err="1" smtClean="0">
                <a:hlinkClick r:id="rId2" tooltip="Kekaisaran Romawi"/>
              </a:rPr>
              <a:t>Kekaisaran</a:t>
            </a:r>
            <a:r>
              <a:rPr lang="en-US" sz="2400" dirty="0" smtClean="0">
                <a:hlinkClick r:id="rId2" tooltip="Kekaisaran Romawi"/>
              </a:rPr>
              <a:t> </a:t>
            </a:r>
            <a:r>
              <a:rPr lang="en-US" sz="2400" dirty="0" err="1" smtClean="0">
                <a:hlinkClick r:id="rId2" tooltip="Kekaisaran Romawi"/>
              </a:rPr>
              <a:t>Romawi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>
                <a:hlinkClick r:id="rId3" tooltip="Renaisans"/>
              </a:rPr>
              <a:t>Renaisans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munculnya</a:t>
            </a:r>
            <a:r>
              <a:rPr lang="en-US" sz="2400" dirty="0" smtClean="0"/>
              <a:t> </a:t>
            </a:r>
            <a:r>
              <a:rPr lang="en-US" sz="2400" dirty="0" err="1" smtClean="0"/>
              <a:t>kembali</a:t>
            </a:r>
            <a:r>
              <a:rPr lang="en-US" sz="2400" dirty="0" smtClean="0"/>
              <a:t> </a:t>
            </a:r>
            <a:r>
              <a:rPr lang="en-US" sz="2400" dirty="0" err="1" smtClean="0"/>
              <a:t>peradaban</a:t>
            </a:r>
            <a:r>
              <a:rPr lang="en-US" sz="2400" dirty="0" smtClean="0"/>
              <a:t> lama. </a:t>
            </a:r>
          </a:p>
          <a:p>
            <a:pPr marL="627063" indent="-449263">
              <a:buFont typeface="Wingdings" pitchFamily="2" charset="2"/>
              <a:buChar char="q"/>
            </a:pPr>
            <a:r>
              <a:rPr lang="en-US" sz="2400" dirty="0" err="1" smtClean="0"/>
              <a:t>Segala</a:t>
            </a:r>
            <a:r>
              <a:rPr lang="en-US" sz="2400" dirty="0" smtClean="0"/>
              <a:t>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pemerintah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negara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demokrasi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parlemen</a:t>
            </a:r>
            <a:r>
              <a:rPr lang="en-US" sz="2400" dirty="0" smtClean="0"/>
              <a:t> </a:t>
            </a:r>
            <a:r>
              <a:rPr lang="en-US" sz="2400" dirty="0" err="1" smtClean="0"/>
              <a:t>seperti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zaman</a:t>
            </a:r>
            <a:r>
              <a:rPr lang="en-US" sz="2400" dirty="0" smtClean="0"/>
              <a:t> </a:t>
            </a:r>
            <a:r>
              <a:rPr lang="en-US" sz="2400" dirty="0" err="1" smtClean="0"/>
              <a:t>Kekaisaran</a:t>
            </a:r>
            <a:r>
              <a:rPr lang="en-US" sz="2400" dirty="0" smtClean="0"/>
              <a:t> </a:t>
            </a:r>
            <a:r>
              <a:rPr lang="en-US" sz="2400" dirty="0" err="1" smtClean="0"/>
              <a:t>Romawi</a:t>
            </a:r>
            <a:r>
              <a:rPr lang="en-US" sz="2400" dirty="0" smtClean="0"/>
              <a:t>. </a:t>
            </a:r>
            <a:r>
              <a:rPr lang="en-US" sz="2400" dirty="0" err="1" smtClean="0"/>
              <a:t>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 </a:t>
            </a:r>
            <a:r>
              <a:rPr lang="en-US" sz="2400" dirty="0" err="1" smtClean="0"/>
              <a:t>diambil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majelis</a:t>
            </a:r>
            <a:r>
              <a:rPr lang="en-US" sz="2400" dirty="0" smtClean="0"/>
              <a:t> </a:t>
            </a:r>
            <a:r>
              <a:rPr lang="en-US" sz="2400" dirty="0" err="1" smtClean="0"/>
              <a:t>dewan</a:t>
            </a:r>
            <a:r>
              <a:rPr lang="en-US" sz="2400" dirty="0" smtClean="0"/>
              <a:t> </a:t>
            </a:r>
            <a:r>
              <a:rPr lang="en-US" sz="2400" dirty="0" err="1" smtClean="0">
                <a:hlinkClick r:id="rId4" tooltip="Gereja"/>
              </a:rPr>
              <a:t>Gereja</a:t>
            </a:r>
            <a:r>
              <a:rPr lang="en-US" sz="2400" dirty="0" smtClean="0"/>
              <a:t>. </a:t>
            </a:r>
          </a:p>
          <a:p>
            <a:pPr marL="627063" indent="-449263">
              <a:buFont typeface="Wingdings" pitchFamily="2" charset="2"/>
              <a:buChar char="q"/>
            </a:pP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</a:t>
            </a:r>
            <a:r>
              <a:rPr lang="en-US" sz="2400" dirty="0" err="1" smtClean="0"/>
              <a:t>individu</a:t>
            </a:r>
            <a:r>
              <a:rPr lang="en-US" sz="2400" dirty="0" smtClean="0"/>
              <a:t> </a:t>
            </a:r>
            <a:r>
              <a:rPr lang="en-US" sz="2400" dirty="0" err="1" smtClean="0"/>
              <a:t>berhak</a:t>
            </a:r>
            <a:r>
              <a:rPr lang="en-US" sz="2400" dirty="0" smtClean="0"/>
              <a:t> </a:t>
            </a:r>
            <a:r>
              <a:rPr lang="en-US" sz="2400" dirty="0" err="1" smtClean="0"/>
              <a:t>berpendapat</a:t>
            </a:r>
            <a:r>
              <a:rPr lang="en-US" sz="2400" dirty="0" smtClean="0"/>
              <a:t>, yang </a:t>
            </a:r>
            <a:r>
              <a:rPr lang="en-US" sz="2400" dirty="0" err="1" smtClean="0"/>
              <a:t>berhak</a:t>
            </a:r>
            <a:r>
              <a:rPr lang="en-US" sz="2400" dirty="0" smtClean="0"/>
              <a:t> </a:t>
            </a:r>
            <a:r>
              <a:rPr lang="en-US" sz="2400" dirty="0" err="1" smtClean="0"/>
              <a:t>mengeluarkan</a:t>
            </a:r>
            <a:r>
              <a:rPr lang="en-US" sz="2400" dirty="0" smtClean="0"/>
              <a:t> </a:t>
            </a:r>
            <a:r>
              <a:rPr lang="en-US" sz="2400" dirty="0" err="1" smtClean="0"/>
              <a:t>pendapat-keputusan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para</a:t>
            </a:r>
            <a:r>
              <a:rPr lang="en-US" sz="2400" dirty="0" smtClean="0"/>
              <a:t> </a:t>
            </a:r>
            <a:r>
              <a:rPr lang="en-US" sz="2400" dirty="0" err="1" smtClean="0"/>
              <a:t>ahli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5" tooltip="Agama"/>
              </a:rPr>
              <a:t>agama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492328">
            <a:off x="7214340" y="2172773"/>
            <a:ext cx="1778161" cy="22505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304800"/>
            <a:ext cx="6477000" cy="6172200"/>
          </a:xfrm>
          <a:ln>
            <a:solidFill>
              <a:srgbClr val="000066"/>
            </a:solidFill>
          </a:ln>
        </p:spPr>
        <p:txBody>
          <a:bodyPr/>
          <a:lstStyle/>
          <a:p>
            <a:pPr marL="0" lvl="0" indent="0" algn="just">
              <a:spcBef>
                <a:spcPct val="0"/>
              </a:spcBef>
              <a:buNone/>
            </a:pPr>
            <a:endParaRPr lang="en-US" sz="2000" b="1" i="1" dirty="0" smtClean="0">
              <a:latin typeface="Felix Titling" pitchFamily="82" charset="0"/>
              <a:ea typeface="Times New Roman" pitchFamily="18" charset="0"/>
              <a:cs typeface="Times New Roman" pitchFamily="18" charset="0"/>
            </a:endParaRPr>
          </a:p>
          <a:p>
            <a:pPr marL="0" lvl="0" indent="0" algn="just">
              <a:spcBef>
                <a:spcPct val="0"/>
              </a:spcBef>
              <a:buNone/>
            </a:pPr>
            <a:r>
              <a:rPr lang="id-ID" sz="2000" b="1" i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D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  <a:ea typeface="Times New Roman" pitchFamily="18" charset="0"/>
                <a:cs typeface="Times New Roman" pitchFamily="18" charset="0"/>
              </a:rPr>
              <a:t>Ketentuan pokok sistem tanam paksa:</a:t>
            </a:r>
            <a:endParaRPr lang="en-US" sz="2000" b="1" i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D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Felix Titling" pitchFamily="82" charset="0"/>
              <a:ea typeface="Times New Roman" pitchFamily="18" charset="0"/>
              <a:cs typeface="Times New Roman" pitchFamily="18" charset="0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sz="2000" b="1" i="1" dirty="0" smtClean="0">
              <a:latin typeface="Felix Titling" pitchFamily="82" charset="0"/>
              <a:ea typeface="Times New Roman" pitchFamily="18" charset="0"/>
              <a:cs typeface="Times New Roman" pitchFamily="18" charset="0"/>
            </a:endParaRPr>
          </a:p>
          <a:p>
            <a:pPr marL="0" lvl="0" indent="0" algn="just">
              <a:spcBef>
                <a:spcPct val="0"/>
              </a:spcBef>
              <a:buNone/>
            </a:pPr>
            <a:endParaRPr lang="en-US" sz="2000" dirty="0" smtClean="0">
              <a:latin typeface="Felix Titling" pitchFamily="82" charset="0"/>
            </a:endParaRPr>
          </a:p>
          <a:p>
            <a:pPr marL="349250" lvl="0" indent="-349250" eaLnBrk="0" hangingPunct="0">
              <a:spcBef>
                <a:spcPct val="0"/>
              </a:spcBef>
              <a:buNone/>
            </a:pPr>
            <a:r>
              <a:rPr lang="id-ID" sz="2400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1.</a:t>
            </a:r>
            <a:r>
              <a:rPr lang="id-ID" sz="2400" dirty="0" smtClean="0">
                <a:latin typeface="Felix Titling" pitchFamily="82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Persetujuan menyerahkan sebagian tanah yaitu </a:t>
            </a:r>
            <a:r>
              <a:rPr lang="en-US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1/5</a:t>
            </a: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 dari tanah pertanian milik penduduk.</a:t>
            </a:r>
            <a:endParaRPr lang="en-US" sz="2400" b="1" dirty="0" smtClean="0">
              <a:latin typeface="Tw Cen MT Condensed Extra Bold" pitchFamily="34" charset="0"/>
            </a:endParaRPr>
          </a:p>
          <a:p>
            <a:pPr marL="349250" lvl="0" indent="-349250" eaLnBrk="0" hangingPunct="0">
              <a:spcBef>
                <a:spcPct val="0"/>
              </a:spcBef>
              <a:buNone/>
            </a:pP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2.</a:t>
            </a:r>
            <a:r>
              <a:rPr lang="en-US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Waktu untuk bekerja tanam paksa tidak melebihi waktu untuk pekerjaan </a:t>
            </a:r>
            <a:r>
              <a:rPr lang="en-US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menanam padi.</a:t>
            </a:r>
            <a:endParaRPr lang="en-US" sz="2400" b="1" dirty="0" smtClean="0">
              <a:latin typeface="Tw Cen MT Condensed Extra Bold" pitchFamily="34" charset="0"/>
            </a:endParaRPr>
          </a:p>
          <a:p>
            <a:pPr marL="0" lvl="0" indent="0" algn="just" eaLnBrk="0" hangingPunct="0">
              <a:spcBef>
                <a:spcPct val="0"/>
              </a:spcBef>
              <a:buNone/>
            </a:pP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3.</a:t>
            </a:r>
            <a:r>
              <a:rPr lang="en-US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Bebas pajak tanah</a:t>
            </a:r>
            <a:endParaRPr lang="en-US" sz="2400" b="1" dirty="0" smtClean="0">
              <a:latin typeface="Tw Cen MT Condensed Extra Bold" pitchFamily="34" charset="0"/>
            </a:endParaRPr>
          </a:p>
          <a:p>
            <a:pPr marL="349250" lvl="0" indent="-349250" eaLnBrk="0" hangingPunct="0">
              <a:spcBef>
                <a:spcPct val="0"/>
              </a:spcBef>
              <a:buNone/>
            </a:pP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4.</a:t>
            </a:r>
            <a:r>
              <a:rPr lang="en-US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Kelebihan atau keuntungan diarahkan </a:t>
            </a:r>
            <a:r>
              <a:rPr lang="en-US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atau diberikan kepada rakyat</a:t>
            </a:r>
            <a:endParaRPr lang="en-US" sz="2400" b="1" dirty="0" smtClean="0">
              <a:latin typeface="Tw Cen MT Condensed Extra Bold" pitchFamily="34" charset="0"/>
            </a:endParaRPr>
          </a:p>
          <a:p>
            <a:pPr marL="282575" lvl="0" indent="-282575" eaLnBrk="0" hangingPunct="0">
              <a:spcBef>
                <a:spcPct val="0"/>
              </a:spcBef>
              <a:buNone/>
            </a:pP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5.</a:t>
            </a:r>
            <a:r>
              <a:rPr lang="en-US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Jika terjadi kegagalan panen menjadi tanggung </a:t>
            </a:r>
            <a:r>
              <a:rPr lang="en-US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jawab pemerintah.</a:t>
            </a:r>
            <a:endParaRPr lang="en-US" sz="2400" b="1" dirty="0" smtClean="0">
              <a:latin typeface="Tw Cen MT Condensed Extra Bold" pitchFamily="34" charset="0"/>
            </a:endParaRPr>
          </a:p>
          <a:p>
            <a:pPr marL="349250" lvl="0" indent="-349250" eaLnBrk="0" hangingPunct="0">
              <a:spcBef>
                <a:spcPct val="0"/>
              </a:spcBef>
              <a:buNone/>
            </a:pP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6.</a:t>
            </a:r>
            <a:r>
              <a:rPr lang="en-US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Kerja paksa dilakukan dibawah </a:t>
            </a:r>
            <a:r>
              <a:rPr lang="en-US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pengawasan kepala desa</a:t>
            </a:r>
            <a:endParaRPr lang="en-US" sz="2400" b="1" dirty="0" smtClean="0">
              <a:latin typeface="Tw Cen MT Condensed Extra Bold" pitchFamily="34" charset="0"/>
            </a:endParaRPr>
          </a:p>
          <a:p>
            <a:pPr marL="349250" lvl="0" indent="-349250" eaLnBrk="0" hangingPunct="0">
              <a:spcBef>
                <a:spcPct val="0"/>
              </a:spcBef>
              <a:buNone/>
            </a:pPr>
            <a:r>
              <a:rPr lang="id-ID" sz="2400" b="1" dirty="0" smtClean="0">
                <a:latin typeface="Tw Cen MT Condensed Extra Bold" pitchFamily="34" charset="0"/>
                <a:ea typeface="Times New Roman" pitchFamily="18" charset="0"/>
                <a:cs typeface="Times New Roman" pitchFamily="18" charset="0"/>
              </a:rPr>
              <a:t>7. Bagi rakyat yang tidak punya tanah, wajib bekerja 66 hari.</a:t>
            </a:r>
            <a:endParaRPr lang="id-ID" sz="2400" b="1" dirty="0" smtClean="0">
              <a:latin typeface="Tw Cen MT Condensed Extra Bold" pitchFamily="34" charset="0"/>
            </a:endParaRPr>
          </a:p>
          <a:p>
            <a:endParaRPr lang="en-US" sz="2400" dirty="0">
              <a:latin typeface="Tw Cen MT Condensed Extra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066800"/>
            <a:ext cx="7086600" cy="5562600"/>
          </a:xfrm>
          <a:ln w="28575">
            <a:noFill/>
          </a:ln>
        </p:spPr>
        <p:txBody>
          <a:bodyPr/>
          <a:lstStyle/>
          <a:p>
            <a:pPr marL="514350" indent="-514350">
              <a:buAutoNum type="arabicParenR"/>
            </a:pPr>
            <a:r>
              <a:rPr lang="en-US" sz="2800" dirty="0" smtClean="0"/>
              <a:t>Tanah yang </a:t>
            </a:r>
            <a:r>
              <a:rPr lang="en-US" sz="2800" dirty="0" err="1" smtClean="0"/>
              <a:t>disediakan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melebihi</a:t>
            </a:r>
            <a:r>
              <a:rPr lang="en-US" sz="2800" dirty="0" smtClean="0"/>
              <a:t> 1/5, </a:t>
            </a:r>
            <a:r>
              <a:rPr lang="en-US" sz="2800" dirty="0" err="1" smtClean="0"/>
              <a:t>yakni</a:t>
            </a:r>
            <a:r>
              <a:rPr lang="en-US" sz="2800" dirty="0" smtClean="0"/>
              <a:t> 1/3 bahkan1/2. </a:t>
            </a:r>
          </a:p>
          <a:p>
            <a:pPr marL="514350" indent="-514350">
              <a:buAutoNum type="arabicParenR"/>
            </a:pPr>
            <a:r>
              <a:rPr lang="en-US" sz="2800" dirty="0" err="1" smtClean="0"/>
              <a:t>Kegagalan</a:t>
            </a:r>
            <a:r>
              <a:rPr lang="en-US" sz="2800" dirty="0" smtClean="0"/>
              <a:t> </a:t>
            </a:r>
            <a:r>
              <a:rPr lang="en-US" sz="2800" dirty="0" err="1" smtClean="0"/>
              <a:t>panen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tanggung</a:t>
            </a:r>
            <a:r>
              <a:rPr lang="en-US" sz="2800" dirty="0" smtClean="0"/>
              <a:t> </a:t>
            </a:r>
            <a:r>
              <a:rPr lang="en-US" sz="2800" dirty="0" err="1" smtClean="0"/>
              <a:t>jawab</a:t>
            </a:r>
            <a:r>
              <a:rPr lang="en-US" sz="2800" dirty="0" smtClean="0"/>
              <a:t> </a:t>
            </a:r>
            <a:r>
              <a:rPr lang="en-US" sz="2800" dirty="0" err="1" smtClean="0"/>
              <a:t>petani</a:t>
            </a:r>
            <a:r>
              <a:rPr lang="en-US" sz="2800" dirty="0" smtClean="0"/>
              <a:t>.</a:t>
            </a:r>
          </a:p>
          <a:p>
            <a:pPr marL="457200" indent="-457200">
              <a:buNone/>
            </a:pPr>
            <a:r>
              <a:rPr lang="en-US" sz="2800" dirty="0" smtClean="0"/>
              <a:t>3)  </a:t>
            </a:r>
            <a:r>
              <a:rPr lang="en-US" sz="2800" dirty="0" err="1" smtClean="0"/>
              <a:t>Tenaga</a:t>
            </a:r>
            <a:r>
              <a:rPr lang="en-US" sz="2800" dirty="0" smtClean="0"/>
              <a:t> </a:t>
            </a:r>
            <a:r>
              <a:rPr lang="en-US" sz="2800" dirty="0" err="1" smtClean="0"/>
              <a:t>kerja</a:t>
            </a:r>
            <a:r>
              <a:rPr lang="en-US" sz="2800" dirty="0" smtClean="0"/>
              <a:t> yang </a:t>
            </a:r>
            <a:r>
              <a:rPr lang="en-US" sz="2800" dirty="0" err="1" smtClean="0"/>
              <a:t>semestinya</a:t>
            </a:r>
            <a:r>
              <a:rPr lang="en-US" sz="2800" dirty="0" smtClean="0"/>
              <a:t> </a:t>
            </a:r>
            <a:r>
              <a:rPr lang="en-US" sz="2800" dirty="0" err="1" smtClean="0"/>
              <a:t>dibayar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pemerintah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dibayar</a:t>
            </a:r>
            <a:r>
              <a:rPr lang="en-US" sz="2800" dirty="0" smtClean="0"/>
              <a:t>.</a:t>
            </a:r>
          </a:p>
          <a:p>
            <a:pPr marL="457200" indent="-457200">
              <a:buNone/>
            </a:pPr>
            <a:r>
              <a:rPr lang="en-US" sz="2800" dirty="0" smtClean="0"/>
              <a:t>4)  </a:t>
            </a:r>
            <a:r>
              <a:rPr lang="en-US" sz="2800" dirty="0" err="1" smtClean="0"/>
              <a:t>Waktu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</a:t>
            </a:r>
            <a:r>
              <a:rPr lang="en-US" sz="2800" dirty="0" err="1" smtClean="0"/>
              <a:t>tenyata</a:t>
            </a:r>
            <a:r>
              <a:rPr lang="en-US" sz="2800" dirty="0" smtClean="0"/>
              <a:t> </a:t>
            </a:r>
            <a:r>
              <a:rPr lang="en-US" sz="2800" dirty="0" err="1" smtClean="0"/>
              <a:t>melebihi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penanaman</a:t>
            </a:r>
            <a:r>
              <a:rPr lang="en-US" sz="2800" dirty="0" smtClean="0"/>
              <a:t> </a:t>
            </a:r>
            <a:r>
              <a:rPr lang="en-US" sz="2800" dirty="0" err="1" smtClean="0"/>
              <a:t>padi</a:t>
            </a:r>
            <a:r>
              <a:rPr lang="en-US" sz="2800" dirty="0" smtClean="0"/>
              <a:t>.</a:t>
            </a:r>
          </a:p>
          <a:p>
            <a:pPr marL="457200" indent="-457200">
              <a:buNone/>
            </a:pPr>
            <a:r>
              <a:rPr lang="en-US" sz="2800" dirty="0" smtClean="0"/>
              <a:t>5)  </a:t>
            </a:r>
            <a:r>
              <a:rPr lang="en-US" sz="2800" dirty="0" err="1" smtClean="0"/>
              <a:t>Perkerjaan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perkebunan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pabrik</a:t>
            </a:r>
            <a:r>
              <a:rPr lang="en-US" sz="2800" dirty="0" smtClean="0"/>
              <a:t>, </a:t>
            </a:r>
            <a:r>
              <a:rPr lang="en-US" sz="2800" dirty="0" err="1" smtClean="0"/>
              <a:t>ternyata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berat</a:t>
            </a:r>
            <a:r>
              <a:rPr lang="en-US" sz="2800" dirty="0" smtClean="0"/>
              <a:t> </a:t>
            </a:r>
            <a:r>
              <a:rPr lang="en-US" sz="2800" dirty="0" err="1" smtClean="0"/>
              <a:t>daripada</a:t>
            </a:r>
            <a:r>
              <a:rPr lang="en-US" sz="2800" dirty="0" smtClean="0"/>
              <a:t> </a:t>
            </a:r>
            <a:r>
              <a:rPr lang="en-US" sz="2800" dirty="0" err="1" smtClean="0"/>
              <a:t>disawah</a:t>
            </a:r>
            <a:r>
              <a:rPr lang="en-US" sz="2800" dirty="0" smtClean="0"/>
              <a:t>.</a:t>
            </a:r>
          </a:p>
          <a:p>
            <a:pPr marL="457200" indent="-457200">
              <a:buNone/>
            </a:pPr>
            <a:r>
              <a:rPr lang="en-US" sz="2800" dirty="0" smtClean="0"/>
              <a:t>6)  </a:t>
            </a:r>
            <a:r>
              <a:rPr lang="en-US" sz="2800" dirty="0" err="1" smtClean="0"/>
              <a:t>Kelebihan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tidakdikembalikan</a:t>
            </a:r>
            <a:r>
              <a:rPr lang="en-US" sz="2800" dirty="0" smtClean="0"/>
              <a:t> </a:t>
            </a:r>
            <a:r>
              <a:rPr lang="en-US" sz="2800" dirty="0" err="1" smtClean="0"/>
              <a:t>kepada</a:t>
            </a:r>
            <a:r>
              <a:rPr lang="en-US" sz="2800" dirty="0" smtClean="0"/>
              <a:t> </a:t>
            </a:r>
            <a:r>
              <a:rPr lang="en-US" sz="2800" dirty="0" err="1" smtClean="0"/>
              <a:t>petani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905000" y="304800"/>
            <a:ext cx="7086600" cy="584775"/>
          </a:xfrm>
          <a:prstGeom prst="rect">
            <a:avLst/>
          </a:prstGeom>
          <a:ln>
            <a:solidFill>
              <a:srgbClr val="F4FF1F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Penyelewengan-penyelewengan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</a:t>
            </a:r>
            <a:endParaRPr lang="en-US" dirty="0" smtClean="0">
              <a:solidFill>
                <a:srgbClr val="F4FF1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487362"/>
          </a:xfrm>
        </p:spPr>
        <p:txBody>
          <a:bodyPr/>
          <a:lstStyle/>
          <a:p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Akibat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Tanam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Paksa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990600"/>
            <a:ext cx="7162800" cy="5410200"/>
          </a:xfrm>
          <a:ln w="28575">
            <a:solidFill>
              <a:srgbClr val="C00000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1) </a:t>
            </a:r>
            <a:r>
              <a:rPr lang="en-US" dirty="0" err="1" smtClean="0"/>
              <a:t>Bagi</a:t>
            </a:r>
            <a:r>
              <a:rPr lang="en-US" dirty="0" smtClean="0"/>
              <a:t> Indonesia (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r>
              <a:rPr lang="en-US" dirty="0" smtClean="0"/>
              <a:t>)</a:t>
            </a:r>
            <a:endParaRPr lang="en-US" sz="2800" dirty="0" smtClean="0">
              <a:latin typeface="Bell MT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Bell MT" pitchFamily="18" charset="0"/>
              </a:rPr>
              <a:t>    </a:t>
            </a:r>
          </a:p>
          <a:p>
            <a:pPr>
              <a:buNone/>
            </a:pPr>
            <a:r>
              <a:rPr lang="en-US" sz="2800" dirty="0" smtClean="0">
                <a:latin typeface="Bell MT" pitchFamily="18" charset="0"/>
              </a:rPr>
              <a:t>    a) </a:t>
            </a:r>
            <a:r>
              <a:rPr lang="en-US" sz="2800" dirty="0" err="1" smtClean="0">
                <a:latin typeface="Bell MT" pitchFamily="18" charset="0"/>
              </a:rPr>
              <a:t>Sawah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ladang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menjadi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terbengkalai</a:t>
            </a:r>
            <a:endParaRPr lang="en-US" sz="2800" dirty="0" smtClean="0">
              <a:latin typeface="Bell MT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Bell MT" pitchFamily="18" charset="0"/>
              </a:rPr>
              <a:t>    b) </a:t>
            </a:r>
            <a:r>
              <a:rPr lang="en-US" sz="2800" dirty="0" err="1" smtClean="0">
                <a:latin typeface="Bell MT" pitchFamily="18" charset="0"/>
              </a:rPr>
              <a:t>Beban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rakyat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makin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berat</a:t>
            </a:r>
            <a:endParaRPr lang="en-US" sz="2800" dirty="0" smtClean="0">
              <a:latin typeface="Bell MT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Bell MT" pitchFamily="18" charset="0"/>
              </a:rPr>
              <a:t>    c) </a:t>
            </a:r>
            <a:r>
              <a:rPr lang="en-US" sz="2800" dirty="0" err="1" smtClean="0">
                <a:latin typeface="Bell MT" pitchFamily="18" charset="0"/>
              </a:rPr>
              <a:t>Tekanan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fisik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dan</a:t>
            </a:r>
            <a:r>
              <a:rPr lang="en-US" sz="2800" dirty="0" smtClean="0">
                <a:latin typeface="Bell MT" pitchFamily="18" charset="0"/>
              </a:rPr>
              <a:t> mental</a:t>
            </a:r>
          </a:p>
          <a:p>
            <a:pPr>
              <a:buNone/>
            </a:pPr>
            <a:r>
              <a:rPr lang="en-US" sz="2800" dirty="0" smtClean="0">
                <a:latin typeface="Bell MT" pitchFamily="18" charset="0"/>
              </a:rPr>
              <a:t>    d) </a:t>
            </a:r>
            <a:r>
              <a:rPr lang="en-US" sz="2800" dirty="0" err="1" smtClean="0">
                <a:latin typeface="Bell MT" pitchFamily="18" charset="0"/>
              </a:rPr>
              <a:t>Timbulnya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bahaya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kemiskinan</a:t>
            </a:r>
            <a:r>
              <a:rPr lang="en-US" sz="2800" dirty="0" smtClean="0">
                <a:latin typeface="Bell MT" pitchFamily="18" charset="0"/>
              </a:rPr>
              <a:t>  </a:t>
            </a:r>
          </a:p>
          <a:p>
            <a:pPr>
              <a:buNone/>
            </a:pPr>
            <a:r>
              <a:rPr lang="en-US" sz="2800" dirty="0" smtClean="0">
                <a:latin typeface="Bell MT" pitchFamily="18" charset="0"/>
              </a:rPr>
              <a:t>         yang </a:t>
            </a:r>
            <a:r>
              <a:rPr lang="en-US" sz="2800" dirty="0" err="1" smtClean="0">
                <a:latin typeface="Bell MT" pitchFamily="18" charset="0"/>
              </a:rPr>
              <a:t>makin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berat</a:t>
            </a:r>
            <a:r>
              <a:rPr lang="en-US" sz="2800" dirty="0" smtClean="0">
                <a:latin typeface="Bell MT" pitchFamily="18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Bell MT" pitchFamily="18" charset="0"/>
              </a:rPr>
              <a:t>    e) </a:t>
            </a:r>
            <a:r>
              <a:rPr lang="en-US" sz="2800" dirty="0" err="1" smtClean="0">
                <a:latin typeface="Bell MT" pitchFamily="18" charset="0"/>
              </a:rPr>
              <a:t>Timbulnya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bahaya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kelaparan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dan</a:t>
            </a:r>
            <a:r>
              <a:rPr lang="en-US" sz="2800" dirty="0" smtClean="0">
                <a:latin typeface="Bell MT" pitchFamily="18" charset="0"/>
              </a:rPr>
              <a:t>  </a:t>
            </a:r>
          </a:p>
          <a:p>
            <a:pPr>
              <a:buNone/>
            </a:pPr>
            <a:r>
              <a:rPr lang="en-US" sz="2800" dirty="0" smtClean="0">
                <a:latin typeface="Bell MT" pitchFamily="18" charset="0"/>
              </a:rPr>
              <a:t>         </a:t>
            </a:r>
            <a:r>
              <a:rPr lang="en-US" sz="2800" dirty="0" err="1" smtClean="0">
                <a:latin typeface="Bell MT" pitchFamily="18" charset="0"/>
              </a:rPr>
              <a:t>wabah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penyakit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terjadi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penyakit</a:t>
            </a:r>
            <a:r>
              <a:rPr lang="en-US" sz="2800" dirty="0" smtClean="0">
                <a:latin typeface="Bell MT" pitchFamily="18" charset="0"/>
              </a:rPr>
              <a:t>          </a:t>
            </a:r>
          </a:p>
          <a:p>
            <a:pPr>
              <a:buNone/>
            </a:pPr>
            <a:r>
              <a:rPr lang="en-US" sz="2800" dirty="0" smtClean="0">
                <a:latin typeface="Bell MT" pitchFamily="18" charset="0"/>
              </a:rPr>
              <a:t>         </a:t>
            </a:r>
            <a:r>
              <a:rPr lang="en-US" sz="2800" dirty="0" err="1" smtClean="0">
                <a:latin typeface="Bell MT" pitchFamily="18" charset="0"/>
              </a:rPr>
              <a:t>busung</a:t>
            </a:r>
            <a:r>
              <a:rPr lang="en-US" sz="2800" dirty="0" smtClean="0">
                <a:latin typeface="Bell MT" pitchFamily="18" charset="0"/>
              </a:rPr>
              <a:t> </a:t>
            </a:r>
            <a:r>
              <a:rPr lang="en-US" sz="2800" dirty="0" err="1" smtClean="0">
                <a:latin typeface="Bell MT" pitchFamily="18" charset="0"/>
              </a:rPr>
              <a:t>lapar</a:t>
            </a:r>
            <a:r>
              <a:rPr lang="en-US" sz="2800" dirty="0" smtClean="0">
                <a:latin typeface="Bell MT" pitchFamily="18" charset="0"/>
              </a:rPr>
              <a:t> (</a:t>
            </a:r>
            <a:r>
              <a:rPr lang="en-US" sz="2800" dirty="0" err="1" smtClean="0">
                <a:latin typeface="Bell MT" pitchFamily="18" charset="0"/>
              </a:rPr>
              <a:t>hongorudim</a:t>
            </a:r>
            <a:r>
              <a:rPr lang="en-US" sz="2800" dirty="0" smtClean="0">
                <a:latin typeface="Bell MT" pitchFamily="18" charset="0"/>
              </a:rPr>
              <a:t>)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"/>
            <a:ext cx="7391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381000"/>
            <a:ext cx="6629400" cy="5745163"/>
          </a:xfrm>
          <a:ln w="28575">
            <a:solidFill>
              <a:srgbClr val="C00000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/>
              <a:t>2)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endParaRPr lang="en-US" dirty="0" smtClean="0"/>
          </a:p>
          <a:p>
            <a:pPr marL="860425" indent="-860425">
              <a:buNone/>
            </a:pPr>
            <a:r>
              <a:rPr lang="en-US" dirty="0" smtClean="0">
                <a:latin typeface="Baskerville Old Face" pitchFamily="18" charset="0"/>
              </a:rPr>
              <a:t>    a</a:t>
            </a:r>
            <a:r>
              <a:rPr lang="en-US" sz="2800" dirty="0" smtClean="0">
                <a:latin typeface="Baskerville Old Face" pitchFamily="18" charset="0"/>
              </a:rPr>
              <a:t>)  </a:t>
            </a:r>
            <a:r>
              <a:rPr lang="en-US" sz="2800" dirty="0" err="1" smtClean="0">
                <a:latin typeface="Baskerville Old Face" pitchFamily="18" charset="0"/>
              </a:rPr>
              <a:t>Mendatangkan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keuntungan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dan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kemakmuran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rakyat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Belanda</a:t>
            </a:r>
            <a:r>
              <a:rPr lang="en-US" sz="2800" dirty="0" smtClean="0">
                <a:latin typeface="Baskerville Old Face" pitchFamily="18" charset="0"/>
              </a:rPr>
              <a:t>.</a:t>
            </a:r>
          </a:p>
          <a:p>
            <a:pPr marL="854075" indent="-450850">
              <a:buNone/>
            </a:pPr>
            <a:r>
              <a:rPr lang="en-US" sz="2800" dirty="0" smtClean="0">
                <a:latin typeface="Baskerville Old Face" pitchFamily="18" charset="0"/>
              </a:rPr>
              <a:t>b)  </a:t>
            </a:r>
            <a:r>
              <a:rPr lang="en-US" sz="2800" dirty="0" err="1" smtClean="0">
                <a:latin typeface="Baskerville Old Face" pitchFamily="18" charset="0"/>
              </a:rPr>
              <a:t>Hutang-hutang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Belanda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dapat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terlunasi</a:t>
            </a:r>
            <a:r>
              <a:rPr lang="en-US" sz="2800" dirty="0" smtClean="0">
                <a:latin typeface="Baskerville Old Face" pitchFamily="18" charset="0"/>
              </a:rPr>
              <a:t>.</a:t>
            </a:r>
          </a:p>
          <a:p>
            <a:pPr marL="854075" indent="-450850">
              <a:buNone/>
            </a:pPr>
            <a:r>
              <a:rPr lang="en-US" sz="2800" dirty="0" smtClean="0">
                <a:latin typeface="Baskerville Old Face" pitchFamily="18" charset="0"/>
              </a:rPr>
              <a:t>c)  </a:t>
            </a:r>
            <a:r>
              <a:rPr lang="en-US" sz="2800" dirty="0" err="1" smtClean="0">
                <a:latin typeface="Baskerville Old Face" pitchFamily="18" charset="0"/>
              </a:rPr>
              <a:t>Penerimaan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pendapatan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melebihi</a:t>
            </a:r>
            <a:r>
              <a:rPr lang="en-US" sz="2800" dirty="0" smtClean="0">
                <a:latin typeface="Baskerville Old Face" pitchFamily="18" charset="0"/>
              </a:rPr>
              <a:t>  </a:t>
            </a:r>
            <a:r>
              <a:rPr lang="en-US" sz="2800" dirty="0" err="1" smtClean="0">
                <a:latin typeface="Baskerville Old Face" pitchFamily="18" charset="0"/>
              </a:rPr>
              <a:t>anggaran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belanja</a:t>
            </a:r>
            <a:r>
              <a:rPr lang="en-US" sz="2800" dirty="0" smtClean="0">
                <a:latin typeface="Baskerville Old Face" pitchFamily="18" charset="0"/>
              </a:rPr>
              <a:t>.</a:t>
            </a:r>
          </a:p>
          <a:p>
            <a:pPr marL="908050" indent="-504825">
              <a:buNone/>
            </a:pPr>
            <a:r>
              <a:rPr lang="en-US" sz="2800" dirty="0" smtClean="0">
                <a:latin typeface="Baskerville Old Face" pitchFamily="18" charset="0"/>
              </a:rPr>
              <a:t>d)  </a:t>
            </a:r>
            <a:r>
              <a:rPr lang="en-US" sz="2800" dirty="0" err="1" smtClean="0">
                <a:latin typeface="Baskerville Old Face" pitchFamily="18" charset="0"/>
              </a:rPr>
              <a:t>Kas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negeri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Belanda</a:t>
            </a:r>
            <a:r>
              <a:rPr lang="en-US" sz="2800" dirty="0" smtClean="0">
                <a:latin typeface="Baskerville Old Face" pitchFamily="18" charset="0"/>
              </a:rPr>
              <a:t> yang </a:t>
            </a:r>
            <a:r>
              <a:rPr lang="en-US" sz="2800" dirty="0" err="1" smtClean="0">
                <a:latin typeface="Baskerville Old Face" pitchFamily="18" charset="0"/>
              </a:rPr>
              <a:t>semula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kosong</a:t>
            </a:r>
            <a:r>
              <a:rPr lang="en-US" sz="2800" dirty="0" smtClean="0">
                <a:latin typeface="Baskerville Old Face" pitchFamily="18" charset="0"/>
              </a:rPr>
              <a:t>, </a:t>
            </a:r>
            <a:r>
              <a:rPr lang="en-US" sz="2800" dirty="0" err="1" smtClean="0">
                <a:latin typeface="Baskerville Old Face" pitchFamily="18" charset="0"/>
              </a:rPr>
              <a:t>dapat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terpenuhi</a:t>
            </a:r>
            <a:r>
              <a:rPr lang="en-US" sz="2800" dirty="0" smtClean="0">
                <a:latin typeface="Baskerville Old Face" pitchFamily="18" charset="0"/>
              </a:rPr>
              <a:t>.</a:t>
            </a:r>
          </a:p>
          <a:p>
            <a:pPr marL="854075" indent="-450850">
              <a:buNone/>
            </a:pPr>
            <a:r>
              <a:rPr lang="en-US" sz="2800" dirty="0" smtClean="0">
                <a:latin typeface="Baskerville Old Face" pitchFamily="18" charset="0"/>
              </a:rPr>
              <a:t>e)  </a:t>
            </a:r>
            <a:r>
              <a:rPr lang="en-US" sz="2800" dirty="0" err="1" smtClean="0">
                <a:latin typeface="Baskerville Old Face" pitchFamily="18" charset="0"/>
              </a:rPr>
              <a:t>Berhasil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membangun</a:t>
            </a:r>
            <a:r>
              <a:rPr lang="en-US" sz="2800" dirty="0" smtClean="0">
                <a:latin typeface="Baskerville Old Face" pitchFamily="18" charset="0"/>
              </a:rPr>
              <a:t> Amsterdam </a:t>
            </a:r>
            <a:r>
              <a:rPr lang="en-US" sz="2800" dirty="0" err="1" smtClean="0">
                <a:latin typeface="Baskerville Old Face" pitchFamily="18" charset="0"/>
              </a:rPr>
              <a:t>menjadi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kota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pusat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perdagangan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dunia</a:t>
            </a:r>
            <a:r>
              <a:rPr lang="en-US" sz="2800" dirty="0" smtClean="0">
                <a:latin typeface="Baskerville Old Face" pitchFamily="18" charset="0"/>
              </a:rPr>
              <a:t>.</a:t>
            </a:r>
          </a:p>
          <a:p>
            <a:pPr marL="854075" indent="-450850">
              <a:buNone/>
            </a:pPr>
            <a:r>
              <a:rPr lang="en-US" sz="2800" dirty="0" smtClean="0">
                <a:latin typeface="Baskerville Old Face" pitchFamily="18" charset="0"/>
              </a:rPr>
              <a:t>f)  </a:t>
            </a:r>
            <a:r>
              <a:rPr lang="en-US" sz="2800" dirty="0" err="1" smtClean="0">
                <a:latin typeface="Baskerville Old Face" pitchFamily="18" charset="0"/>
              </a:rPr>
              <a:t>Perdagangan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berkembang</a:t>
            </a:r>
            <a:r>
              <a:rPr lang="en-US" sz="2800" dirty="0" smtClean="0">
                <a:latin typeface="Baskerville Old Face" pitchFamily="18" charset="0"/>
              </a:rPr>
              <a:t> </a:t>
            </a:r>
            <a:r>
              <a:rPr lang="en-US" sz="2800" dirty="0" err="1" smtClean="0">
                <a:latin typeface="Baskerville Old Face" pitchFamily="18" charset="0"/>
              </a:rPr>
              <a:t>pesat</a:t>
            </a:r>
            <a:r>
              <a:rPr lang="en-US" sz="2800" dirty="0" smtClean="0">
                <a:latin typeface="Baskerville Old Face" pitchFamily="18" charset="0"/>
              </a:rPr>
              <a:t>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0"/>
            <a:ext cx="7391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"/>
            <a:ext cx="6934200" cy="5897563"/>
          </a:xfrm>
        </p:spPr>
        <p:txBody>
          <a:bodyPr/>
          <a:lstStyle/>
          <a:p>
            <a:pPr>
              <a:buNone/>
            </a:pPr>
            <a:r>
              <a:rPr lang="en-US" sz="4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Reaksi2</a:t>
            </a:r>
            <a:endParaRPr lang="en-US" sz="4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33600" y="1371600"/>
            <a:ext cx="66294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TBD8O00"/>
              </a:rPr>
              <a:t>Golongan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TBD8O00"/>
              </a:rPr>
              <a:t>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TTBD8O00"/>
              </a:rPr>
              <a:t>Pengusaha</a:t>
            </a:r>
            <a:endParaRPr kumimoji="0" lang="en-US" sz="40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Calibri" pitchFamily="34" charset="0"/>
              <a:cs typeface="TTBD8O00"/>
            </a:endParaRPr>
          </a:p>
          <a:p>
            <a:pPr marL="742950" marR="0" lvl="0" indent="-7429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Golongan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ini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menghendaki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kebebasan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berusaha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.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Mereka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menganggap</a:t>
            </a:r>
            <a:r>
              <a:rPr lang="en-US" sz="3600" dirty="0" smtClean="0">
                <a:latin typeface="Arial" pitchFamily="34" charset="0"/>
                <a:ea typeface="Calibri" pitchFamily="34" charset="0"/>
                <a:cs typeface="TTBD8O0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bahwa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Tanam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Paksa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tidak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sesuai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dengan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 </a:t>
            </a:r>
            <a:r>
              <a:rPr kumimoji="0" lang="en-US" sz="3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ekonomi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TTBD8O00"/>
              </a:rPr>
              <a:t> liberal.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381000"/>
            <a:ext cx="6553200" cy="57451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2) Baron Van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Hoevel</a:t>
            </a:r>
            <a:endParaRPr lang="en-US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4FF1F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missionaris</a:t>
            </a:r>
            <a:r>
              <a:rPr lang="en-US" dirty="0" smtClean="0"/>
              <a:t> yang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tinggal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Indonesia (1847).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perjalanannya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Jawa</a:t>
            </a:r>
            <a:r>
              <a:rPr lang="en-US" dirty="0" smtClean="0"/>
              <a:t>, Madura </a:t>
            </a:r>
            <a:r>
              <a:rPr lang="en-US" dirty="0" err="1" smtClean="0"/>
              <a:t>dan</a:t>
            </a:r>
            <a:r>
              <a:rPr lang="en-US" dirty="0" smtClean="0"/>
              <a:t> Bali;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penderitaan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Indonesia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Tanam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r>
              <a:rPr lang="en-US" dirty="0" smtClean="0"/>
              <a:t>. </a:t>
            </a:r>
            <a:r>
              <a:rPr lang="en-US" dirty="0" err="1" smtClean="0"/>
              <a:t>Ia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melancarkan</a:t>
            </a:r>
            <a:r>
              <a:rPr lang="en-US" dirty="0" smtClean="0"/>
              <a:t> </a:t>
            </a:r>
            <a:r>
              <a:rPr lang="en-US" dirty="0" err="1" smtClean="0"/>
              <a:t>kecaman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Tanam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terpilih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Parlemen</a:t>
            </a:r>
            <a:r>
              <a:rPr lang="en-US" dirty="0" smtClean="0"/>
              <a:t>; </a:t>
            </a:r>
            <a:r>
              <a:rPr lang="en-US" dirty="0" err="1" smtClean="0"/>
              <a:t>makin</a:t>
            </a:r>
            <a:r>
              <a:rPr lang="en-US" dirty="0" smtClean="0"/>
              <a:t> </a:t>
            </a:r>
            <a:r>
              <a:rPr lang="en-US" dirty="0" err="1" smtClean="0"/>
              <a:t>gigih</a:t>
            </a:r>
            <a:r>
              <a:rPr lang="en-US" dirty="0" smtClean="0"/>
              <a:t> </a:t>
            </a:r>
            <a:r>
              <a:rPr lang="en-US" dirty="0" err="1" smtClean="0"/>
              <a:t>berjuang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menuntut</a:t>
            </a:r>
            <a:r>
              <a:rPr lang="en-US" dirty="0" smtClean="0"/>
              <a:t> agar </a:t>
            </a:r>
            <a:r>
              <a:rPr lang="en-US" dirty="0" err="1" smtClean="0"/>
              <a:t>Tanam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r>
              <a:rPr lang="en-US" dirty="0" smtClean="0"/>
              <a:t> </a:t>
            </a:r>
            <a:r>
              <a:rPr lang="en-US" dirty="0" err="1" smtClean="0"/>
              <a:t>dihapuskan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6858000" cy="61722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3) Eduard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Douwes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Dekker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Seorang</a:t>
            </a:r>
            <a:r>
              <a:rPr lang="en-US" dirty="0" smtClean="0"/>
              <a:t> </a:t>
            </a:r>
            <a:r>
              <a:rPr lang="en-US" dirty="0" err="1" smtClean="0"/>
              <a:t>pejabat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yang </a:t>
            </a:r>
            <a:r>
              <a:rPr lang="en-US" dirty="0" err="1" smtClean="0"/>
              <a:t>pernah</a:t>
            </a:r>
            <a:r>
              <a:rPr lang="en-US" dirty="0" smtClean="0"/>
              <a:t>     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Asisten</a:t>
            </a:r>
            <a:r>
              <a:rPr lang="en-US" dirty="0" smtClean="0"/>
              <a:t> </a:t>
            </a:r>
            <a:r>
              <a:rPr lang="en-US" dirty="0" err="1" smtClean="0"/>
              <a:t>Residen</a:t>
            </a:r>
            <a:r>
              <a:rPr lang="en-US" dirty="0" smtClean="0"/>
              <a:t> </a:t>
            </a:r>
            <a:r>
              <a:rPr lang="en-US" dirty="0" err="1" smtClean="0"/>
              <a:t>Lebak</a:t>
            </a:r>
            <a:r>
              <a:rPr lang="en-US" dirty="0" smtClean="0"/>
              <a:t> (</a:t>
            </a:r>
            <a:r>
              <a:rPr lang="en-US" dirty="0" err="1" smtClean="0"/>
              <a:t>Banten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samaran</a:t>
            </a:r>
            <a:r>
              <a:rPr lang="en-US" dirty="0" smtClean="0"/>
              <a:t> "</a:t>
            </a:r>
            <a:r>
              <a:rPr lang="en-US" dirty="0" err="1" smtClean="0"/>
              <a:t>Multatuli</a:t>
            </a:r>
            <a:r>
              <a:rPr lang="en-US" dirty="0" smtClean="0"/>
              <a:t>" yang </a:t>
            </a:r>
            <a:r>
              <a:rPr lang="en-US" dirty="0" err="1" smtClean="0"/>
              <a:t>berarti</a:t>
            </a:r>
            <a:r>
              <a:rPr lang="en-US" dirty="0" smtClean="0"/>
              <a:t> "</a:t>
            </a:r>
            <a:r>
              <a:rPr lang="en-US" dirty="0" err="1" smtClean="0"/>
              <a:t>aku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menderita</a:t>
            </a:r>
            <a:r>
              <a:rPr lang="en-US" dirty="0" smtClean="0"/>
              <a:t>",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C00000"/>
                </a:solidFill>
              </a:rPr>
              <a:t>Max </a:t>
            </a:r>
            <a:r>
              <a:rPr lang="en-US" u="sng" dirty="0" err="1" smtClean="0">
                <a:solidFill>
                  <a:srgbClr val="C00000"/>
                </a:solidFill>
              </a:rPr>
              <a:t>Havelaar</a:t>
            </a:r>
            <a:r>
              <a:rPr lang="en-US" u="sng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/>
              <a:t>atau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Lelang</a:t>
            </a:r>
            <a:r>
              <a:rPr lang="en-US" dirty="0" smtClean="0"/>
              <a:t> Kopi Persekutuan </a:t>
            </a:r>
            <a:r>
              <a:rPr lang="en-US" dirty="0" err="1" smtClean="0"/>
              <a:t>Dagang</a:t>
            </a:r>
            <a:r>
              <a:rPr lang="en-US" dirty="0" smtClean="0"/>
              <a:t> </a:t>
            </a:r>
            <a:r>
              <a:rPr lang="en-US" dirty="0" err="1" smtClean="0"/>
              <a:t>Belanda</a:t>
            </a:r>
            <a:r>
              <a:rPr lang="en-US" dirty="0" smtClean="0"/>
              <a:t> (1859) yang </a:t>
            </a:r>
            <a:r>
              <a:rPr lang="en-US" dirty="0" err="1" smtClean="0"/>
              <a:t>menggambarkan</a:t>
            </a:r>
            <a:r>
              <a:rPr lang="en-US" dirty="0" smtClean="0"/>
              <a:t> </a:t>
            </a:r>
            <a:r>
              <a:rPr lang="en-US" dirty="0" err="1" smtClean="0"/>
              <a:t>penderitaan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Tanam</a:t>
            </a:r>
            <a:r>
              <a:rPr lang="en-US" dirty="0" smtClean="0"/>
              <a:t> </a:t>
            </a:r>
            <a:r>
              <a:rPr lang="en-US" dirty="0" err="1" smtClean="0"/>
              <a:t>Paksa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kisah</a:t>
            </a:r>
            <a:r>
              <a:rPr lang="en-US" dirty="0" smtClean="0"/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Saijah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dan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Adinda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Penghapusan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sistem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Tanam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 </a:t>
            </a:r>
            <a:r>
              <a:rPr lang="en-US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Paksa</a:t>
            </a:r>
            <a:r>
              <a:rPr lang="en-US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.</a:t>
            </a:r>
            <a:endParaRPr lang="en-US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00200"/>
            <a:ext cx="6858000" cy="4525963"/>
          </a:xfrm>
        </p:spPr>
        <p:txBody>
          <a:bodyPr/>
          <a:lstStyle/>
          <a:p>
            <a:r>
              <a:rPr lang="en-US" dirty="0" err="1" smtClean="0"/>
              <a:t>Nila</a:t>
            </a:r>
            <a:r>
              <a:rPr lang="en-US" dirty="0" smtClean="0"/>
              <a:t>, </a:t>
            </a:r>
            <a:r>
              <a:rPr lang="en-US" dirty="0" err="1" smtClean="0"/>
              <a:t>teh</a:t>
            </a:r>
            <a:r>
              <a:rPr lang="en-US" dirty="0" smtClean="0"/>
              <a:t>, </a:t>
            </a:r>
            <a:r>
              <a:rPr lang="en-US" dirty="0" err="1" smtClean="0"/>
              <a:t>kayu</a:t>
            </a:r>
            <a:r>
              <a:rPr lang="en-US" dirty="0" smtClean="0"/>
              <a:t> </a:t>
            </a:r>
            <a:r>
              <a:rPr lang="en-US" dirty="0" err="1" smtClean="0"/>
              <a:t>manis</a:t>
            </a:r>
            <a:r>
              <a:rPr lang="en-US" dirty="0" smtClean="0"/>
              <a:t> </a:t>
            </a:r>
            <a:r>
              <a:rPr lang="en-US" dirty="0" err="1" smtClean="0"/>
              <a:t>dihapuskan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1865, </a:t>
            </a:r>
          </a:p>
          <a:p>
            <a:r>
              <a:rPr lang="en-US" dirty="0" err="1" smtClean="0"/>
              <a:t>Tembakau</a:t>
            </a:r>
            <a:r>
              <a:rPr lang="en-US" dirty="0" smtClean="0"/>
              <a:t> </a:t>
            </a:r>
            <a:r>
              <a:rPr lang="en-US" dirty="0" err="1" smtClean="0"/>
              <a:t>tahun</a:t>
            </a:r>
            <a:r>
              <a:rPr lang="en-US" dirty="0" smtClean="0"/>
              <a:t> 1866, </a:t>
            </a:r>
          </a:p>
          <a:p>
            <a:r>
              <a:rPr lang="en-US" dirty="0" err="1" smtClean="0"/>
              <a:t>Tebu</a:t>
            </a:r>
            <a:r>
              <a:rPr lang="en-US" dirty="0" smtClean="0"/>
              <a:t> tahun1884. </a:t>
            </a:r>
          </a:p>
          <a:p>
            <a:r>
              <a:rPr lang="en-US" dirty="0" err="1" smtClean="0"/>
              <a:t>Tamanan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yang </a:t>
            </a:r>
            <a:r>
              <a:rPr lang="en-US" dirty="0" err="1" smtClean="0"/>
              <a:t>dihapus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kopi </a:t>
            </a:r>
            <a:r>
              <a:rPr lang="en-US" dirty="0" err="1" smtClean="0"/>
              <a:t>tahun</a:t>
            </a:r>
            <a:r>
              <a:rPr lang="en-US" dirty="0" smtClean="0"/>
              <a:t> 1917,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40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karena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kopi paling </a:t>
            </a:r>
            <a:r>
              <a:rPr lang="en-US" sz="40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banyak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40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memberikan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40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keuntungan</a:t>
            </a:r>
            <a:r>
              <a:rPr 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.</a:t>
            </a:r>
            <a:endParaRPr lang="en-US" dirty="0" smtClean="0"/>
          </a:p>
          <a:p>
            <a:pPr algn="ctr">
              <a:buNone/>
            </a:pP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3733800"/>
            <a:ext cx="6629400" cy="24384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</a:t>
            </a:r>
            <a:endParaRPr lang="en-US" u="sng" dirty="0" smtClean="0">
              <a:ln>
                <a:solidFill>
                  <a:srgbClr val="FF0000"/>
                </a:solidFill>
              </a:ln>
              <a:solidFill>
                <a:srgbClr val="FFC000"/>
              </a:solidFill>
            </a:endParaRPr>
          </a:p>
          <a:p>
            <a:pPr algn="ctr">
              <a:buNone/>
            </a:pPr>
            <a:r>
              <a:rPr lang="en-US" u="sng" dirty="0" err="1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</a:rPr>
              <a:t>Zaman</a:t>
            </a:r>
            <a:r>
              <a:rPr lang="en-US" u="sng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</a:rPr>
              <a:t> </a:t>
            </a:r>
            <a:r>
              <a:rPr lang="en-US" u="sng" dirty="0" err="1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</a:rPr>
              <a:t>kelahiran-kembali</a:t>
            </a:r>
            <a:r>
              <a:rPr lang="en-US" u="sng" dirty="0" smtClean="0">
                <a:ln>
                  <a:solidFill>
                    <a:srgbClr val="FF0000"/>
                  </a:solidFill>
                </a:ln>
                <a:solidFill>
                  <a:srgbClr val="FFC000"/>
                </a:solidFill>
              </a:rPr>
              <a:t> </a:t>
            </a:r>
          </a:p>
          <a:p>
            <a:pPr marL="273050" indent="12700">
              <a:buNone/>
            </a:pPr>
            <a:r>
              <a:rPr lang="en-US" dirty="0" err="1" smtClean="0"/>
              <a:t>kebudayaan</a:t>
            </a:r>
            <a:r>
              <a:rPr lang="en-US" dirty="0" smtClean="0"/>
              <a:t> </a:t>
            </a:r>
            <a:r>
              <a:rPr lang="en-US" u="sng" dirty="0" err="1" smtClean="0"/>
              <a:t>Yunani-Romawi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u="sng" dirty="0" err="1" smtClean="0"/>
              <a:t>Eropa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2286000" y="2514600"/>
            <a:ext cx="6477000" cy="1295400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 smtClean="0">
              <a:solidFill>
                <a:srgbClr val="FF0000"/>
              </a:solidFill>
            </a:endParaRPr>
          </a:p>
          <a:p>
            <a:pPr algn="ctr"/>
            <a:r>
              <a:rPr lang="en-US" i="1" dirty="0" smtClean="0">
                <a:solidFill>
                  <a:srgbClr val="FF0000"/>
                </a:solidFill>
              </a:rPr>
              <a:t>(Renaissance, </a:t>
            </a:r>
            <a:r>
              <a:rPr lang="en-US" i="1" dirty="0" err="1" smtClean="0">
                <a:solidFill>
                  <a:srgbClr val="FF0000"/>
                </a:solidFill>
              </a:rPr>
              <a:t>bahasa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u="sng" dirty="0" err="1" smtClean="0">
                <a:solidFill>
                  <a:srgbClr val="FF0000"/>
                </a:solidFill>
              </a:rPr>
              <a:t>Perancis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 </a:t>
            </a:r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124200" y="457200"/>
            <a:ext cx="4648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Zaman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Renaisans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dirty="0" err="1" smtClean="0"/>
              <a:t>abad</a:t>
            </a:r>
            <a:r>
              <a:rPr lang="en-US" dirty="0" smtClean="0"/>
              <a:t> ke-15 </a:t>
            </a:r>
            <a:r>
              <a:rPr lang="en-US" dirty="0" err="1" smtClean="0"/>
              <a:t>dan</a:t>
            </a:r>
            <a:r>
              <a:rPr lang="en-US" dirty="0" smtClean="0"/>
              <a:t> ke-16 M.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705600" cy="639762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</a:t>
            </a:r>
            <a:r>
              <a:rPr lang="en-US" dirty="0" err="1" smtClean="0"/>
              <a:t>Sistem</a:t>
            </a:r>
            <a:r>
              <a:rPr lang="en-US" dirty="0" smtClean="0"/>
              <a:t> Usaha </a:t>
            </a:r>
            <a:r>
              <a:rPr lang="en-US" dirty="0" err="1" smtClean="0"/>
              <a:t>Swasta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066800"/>
            <a:ext cx="7010400" cy="50593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Pendapat</a:t>
            </a:r>
            <a:r>
              <a:rPr lang="en-US" dirty="0" smtClean="0"/>
              <a:t> </a:t>
            </a:r>
            <a:r>
              <a:rPr lang="en-US" dirty="0" err="1" smtClean="0"/>
              <a:t>kaum</a:t>
            </a:r>
            <a:r>
              <a:rPr lang="en-US" dirty="0" smtClean="0"/>
              <a:t> liberal : </a:t>
            </a:r>
          </a:p>
          <a:p>
            <a:pPr>
              <a:buNone/>
            </a:pPr>
            <a:r>
              <a:rPr lang="en-US" dirty="0" smtClean="0"/>
              <a:t>(1)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semestinya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campur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 smtClean="0"/>
              <a:t>(2)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haruslah</a:t>
            </a:r>
            <a:r>
              <a:rPr lang="en-US" dirty="0" smtClean="0"/>
              <a:t> </a:t>
            </a:r>
            <a:r>
              <a:rPr lang="en-US" dirty="0" err="1" smtClean="0"/>
              <a:t>diserahkan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 </a:t>
            </a:r>
            <a:r>
              <a:rPr lang="en-US" dirty="0" err="1" smtClean="0"/>
              <a:t>swasta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(3) Agar </a:t>
            </a:r>
            <a:r>
              <a:rPr lang="en-US" dirty="0" err="1" smtClean="0"/>
              <a:t>kaum</a:t>
            </a:r>
            <a:r>
              <a:rPr lang="en-US" dirty="0" smtClean="0"/>
              <a:t> </a:t>
            </a:r>
            <a:r>
              <a:rPr lang="en-US" dirty="0" err="1" smtClean="0"/>
              <a:t>swasta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tugasnya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diberi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kebebasan</a:t>
            </a:r>
            <a:r>
              <a:rPr lang="en-US" dirty="0" smtClean="0"/>
              <a:t> </a:t>
            </a:r>
            <a:r>
              <a:rPr lang="en-US" dirty="0" err="1" smtClean="0"/>
              <a:t>berusaha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6705600" cy="5668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Selama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Zaman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Liberal (1870-1900),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usaha-usaha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perkebunan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swasta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Barat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mengalami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kemajuan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pesat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mendatangkan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keuntungan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besar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bagi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pengusaha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Kekayaan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Indonesia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mengalir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ke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negeri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Belanda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0"/>
            <a:ext cx="6705600" cy="5715000"/>
          </a:xfrm>
        </p:spPr>
        <p:txBody>
          <a:bodyPr/>
          <a:lstStyle/>
          <a:p>
            <a:pPr>
              <a:buNone/>
            </a:pPr>
            <a:r>
              <a:rPr lang="en-US" sz="3600" dirty="0" smtClean="0"/>
              <a:t>    </a:t>
            </a:r>
            <a:r>
              <a:rPr lang="en-US" sz="36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Bagi</a:t>
            </a:r>
            <a: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penduduk</a:t>
            </a:r>
            <a:r>
              <a:rPr lang="en-US" sz="3600" b="1" dirty="0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3600" b="1" dirty="0" err="1" smtClean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pribumi</a:t>
            </a:r>
            <a:r>
              <a:rPr lang="en-US" sz="3600" b="1" dirty="0" smtClean="0">
                <a:ln>
                  <a:solidFill>
                    <a:sysClr val="windowText" lastClr="000000"/>
                  </a:solidFill>
                </a:ln>
              </a:rPr>
              <a:t>, </a:t>
            </a:r>
            <a:r>
              <a:rPr lang="en-US" sz="3600" dirty="0" err="1" smtClean="0"/>
              <a:t>khususnya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Jawa</a:t>
            </a:r>
            <a:r>
              <a:rPr lang="en-US" sz="3600" dirty="0" smtClean="0"/>
              <a:t> </a:t>
            </a:r>
          </a:p>
          <a:p>
            <a:pPr indent="22225">
              <a:buNone/>
            </a:pPr>
            <a:r>
              <a:rPr lang="en-US" sz="3600" dirty="0" err="1" smtClean="0"/>
              <a:t>terjadi</a:t>
            </a:r>
            <a:r>
              <a:rPr lang="en-US" sz="3600" dirty="0" smtClean="0"/>
              <a:t> </a:t>
            </a:r>
            <a:r>
              <a:rPr lang="en-US" sz="3600" dirty="0" err="1" smtClean="0"/>
              <a:t>kemerosotan</a:t>
            </a:r>
            <a:r>
              <a:rPr lang="en-US" sz="3600" dirty="0" smtClean="0"/>
              <a:t> </a:t>
            </a:r>
            <a:r>
              <a:rPr lang="en-US" sz="3600" dirty="0" err="1" smtClean="0"/>
              <a:t>kehidupan</a:t>
            </a:r>
            <a:r>
              <a:rPr lang="en-US" sz="3600" dirty="0" smtClean="0"/>
              <a:t>,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kemunduran</a:t>
            </a:r>
            <a:r>
              <a:rPr lang="en-US" sz="3600" dirty="0" smtClean="0"/>
              <a:t> </a:t>
            </a:r>
            <a:r>
              <a:rPr lang="en-US" sz="3600" dirty="0" err="1" smtClean="0"/>
              <a:t>tingkat</a:t>
            </a:r>
            <a:r>
              <a:rPr lang="en-US" sz="3600" dirty="0" smtClean="0"/>
              <a:t> </a:t>
            </a:r>
            <a:r>
              <a:rPr lang="en-US" sz="3600" dirty="0" err="1" smtClean="0"/>
              <a:t>kesejahteraan</a:t>
            </a:r>
            <a:r>
              <a:rPr lang="en-US" sz="3600" dirty="0" smtClean="0"/>
              <a:t> TERUTAMA </a:t>
            </a:r>
            <a:r>
              <a:rPr lang="en-US" sz="3600" dirty="0" err="1" smtClean="0"/>
              <a:t>ketika</a:t>
            </a:r>
            <a:r>
              <a:rPr lang="en-US" sz="3600" dirty="0" smtClean="0"/>
              <a:t> </a:t>
            </a:r>
            <a:r>
              <a:rPr lang="en-US" sz="3600" dirty="0" err="1" smtClean="0"/>
              <a:t>terjadi</a:t>
            </a:r>
            <a:r>
              <a:rPr lang="en-US" sz="3600" dirty="0" smtClean="0"/>
              <a:t> </a:t>
            </a:r>
            <a:r>
              <a:rPr lang="en-US" sz="3600" dirty="0" err="1" smtClean="0"/>
              <a:t>krisis</a:t>
            </a:r>
            <a:r>
              <a:rPr lang="en-US" sz="3600" dirty="0" smtClean="0"/>
              <a:t> </a:t>
            </a:r>
            <a:r>
              <a:rPr lang="en-US" sz="3600" dirty="0" err="1" smtClean="0"/>
              <a:t>perkebunan</a:t>
            </a:r>
            <a:r>
              <a:rPr lang="en-US" sz="3600" dirty="0" smtClean="0"/>
              <a:t> </a:t>
            </a:r>
            <a:r>
              <a:rPr lang="en-US" sz="3600" dirty="0" err="1" smtClean="0"/>
              <a:t>tahun</a:t>
            </a:r>
            <a:r>
              <a:rPr lang="en-US" sz="3600" dirty="0" smtClean="0"/>
              <a:t> 1885 yang </a:t>
            </a:r>
            <a:r>
              <a:rPr lang="en-US" sz="3600" dirty="0" err="1" smtClean="0"/>
              <a:t>mengakibatkan</a:t>
            </a:r>
            <a:r>
              <a:rPr lang="en-US" sz="3600" dirty="0" smtClean="0"/>
              <a:t> </a:t>
            </a:r>
            <a:r>
              <a:rPr lang="en-US" sz="3600" dirty="0" err="1" smtClean="0"/>
              <a:t>uang</a:t>
            </a:r>
            <a:r>
              <a:rPr lang="en-US" sz="3600" dirty="0" smtClean="0"/>
              <a:t> </a:t>
            </a:r>
            <a:r>
              <a:rPr lang="en-US" sz="3600" dirty="0" err="1" smtClean="0"/>
              <a:t>sewa</a:t>
            </a:r>
            <a:r>
              <a:rPr lang="en-US" sz="3600" dirty="0" smtClean="0"/>
              <a:t> </a:t>
            </a:r>
            <a:r>
              <a:rPr lang="en-US" sz="3600" dirty="0" err="1" smtClean="0"/>
              <a:t>tanah,upah</a:t>
            </a:r>
            <a:r>
              <a:rPr lang="en-US" sz="3600" dirty="0" smtClean="0"/>
              <a:t> </a:t>
            </a:r>
            <a:r>
              <a:rPr lang="en-US" sz="3600" dirty="0" err="1" smtClean="0"/>
              <a:t>pekerja</a:t>
            </a:r>
            <a:r>
              <a:rPr lang="en-US" sz="3600" dirty="0" smtClean="0"/>
              <a:t> </a:t>
            </a:r>
            <a:r>
              <a:rPr lang="en-US" sz="3600" dirty="0" err="1" smtClean="0"/>
              <a:t>di</a:t>
            </a:r>
            <a:r>
              <a:rPr lang="en-US" sz="3600" dirty="0" smtClean="0"/>
              <a:t> </a:t>
            </a:r>
            <a:r>
              <a:rPr lang="en-US" sz="3600" dirty="0" err="1" smtClean="0"/>
              <a:t>pabrik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perkebunan</a:t>
            </a:r>
            <a:r>
              <a:rPr lang="en-US" sz="3600" dirty="0" smtClean="0"/>
              <a:t> </a:t>
            </a:r>
            <a:r>
              <a:rPr lang="en-US" sz="3600" dirty="0" err="1" smtClean="0"/>
              <a:t>menurun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0"/>
            <a:ext cx="6705600" cy="5516563"/>
          </a:xfrm>
        </p:spPr>
        <p:txBody>
          <a:bodyPr/>
          <a:lstStyle/>
          <a:p>
            <a:r>
              <a:rPr lang="en-US" sz="4000" dirty="0" err="1" smtClean="0"/>
              <a:t>Akhir</a:t>
            </a:r>
            <a:r>
              <a:rPr lang="en-US" sz="4000" dirty="0" smtClean="0"/>
              <a:t> </a:t>
            </a:r>
            <a:r>
              <a:rPr lang="en-US" sz="4000" dirty="0" err="1" smtClean="0"/>
              <a:t>abad</a:t>
            </a:r>
            <a:r>
              <a:rPr lang="en-US" sz="4000" dirty="0" smtClean="0"/>
              <a:t> ke-19,</a:t>
            </a:r>
          </a:p>
          <a:p>
            <a:pPr>
              <a:buNone/>
            </a:pPr>
            <a:r>
              <a:rPr lang="en-US" sz="4000" dirty="0" smtClean="0"/>
              <a:t>    </a:t>
            </a:r>
            <a:r>
              <a:rPr lang="en-US" sz="4000" dirty="0" err="1" smtClean="0"/>
              <a:t>Munculah</a:t>
            </a:r>
            <a:r>
              <a:rPr lang="en-US" sz="4000" dirty="0" smtClean="0"/>
              <a:t> </a:t>
            </a:r>
            <a:r>
              <a:rPr lang="en-US" sz="4000" dirty="0" err="1" smtClean="0"/>
              <a:t>kritik-kritik</a:t>
            </a:r>
            <a:r>
              <a:rPr lang="en-US" sz="4000" dirty="0" smtClean="0"/>
              <a:t> </a:t>
            </a:r>
            <a:r>
              <a:rPr lang="en-US" sz="4000" dirty="0" err="1" smtClean="0"/>
              <a:t>tajam</a:t>
            </a:r>
            <a:r>
              <a:rPr lang="en-US" sz="4000" dirty="0" smtClean="0"/>
              <a:t> yang </a:t>
            </a:r>
            <a:r>
              <a:rPr lang="en-US" sz="4000" dirty="0" err="1" smtClean="0"/>
              <a:t>ditujukan</a:t>
            </a:r>
            <a:r>
              <a:rPr lang="en-US" sz="4000" dirty="0" smtClean="0"/>
              <a:t> </a:t>
            </a:r>
            <a:r>
              <a:rPr lang="en-US" sz="4000" dirty="0" err="1" smtClean="0"/>
              <a:t>kepada</a:t>
            </a:r>
            <a:r>
              <a:rPr lang="en-US" sz="4000" dirty="0" smtClean="0"/>
              <a:t> </a:t>
            </a:r>
            <a:r>
              <a:rPr lang="en-US" sz="4000" dirty="0" err="1" smtClean="0"/>
              <a:t>pemerintah</a:t>
            </a:r>
            <a:r>
              <a:rPr lang="en-US" sz="4000" dirty="0" smtClean="0"/>
              <a:t> </a:t>
            </a:r>
            <a:r>
              <a:rPr lang="en-US" sz="4000" dirty="0" err="1" smtClean="0"/>
              <a:t>Hindia</a:t>
            </a:r>
            <a:r>
              <a:rPr lang="en-US" sz="4000" dirty="0" smtClean="0"/>
              <a:t> </a:t>
            </a:r>
            <a:r>
              <a:rPr lang="en-US" sz="4000" dirty="0" err="1" smtClean="0"/>
              <a:t>Belanda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praktik</a:t>
            </a:r>
            <a:r>
              <a:rPr lang="en-US" sz="4000" dirty="0" smtClean="0"/>
              <a:t> </a:t>
            </a:r>
            <a:r>
              <a:rPr lang="en-US" sz="4000" dirty="0" err="1" smtClean="0"/>
              <a:t>liberalisme</a:t>
            </a:r>
            <a:r>
              <a:rPr lang="en-US" sz="4000" dirty="0" smtClean="0"/>
              <a:t> yang </a:t>
            </a:r>
            <a:r>
              <a:rPr lang="en-US" sz="4000" dirty="0" err="1" smtClean="0"/>
              <a:t>gagal</a:t>
            </a:r>
            <a:r>
              <a:rPr lang="en-US" sz="4000" dirty="0" smtClean="0"/>
              <a:t> </a:t>
            </a:r>
            <a:r>
              <a:rPr lang="en-US" sz="4000" dirty="0" err="1" smtClean="0"/>
              <a:t>memperbaiki</a:t>
            </a:r>
            <a:r>
              <a:rPr lang="en-US" sz="4000" dirty="0" smtClean="0"/>
              <a:t> </a:t>
            </a:r>
            <a:r>
              <a:rPr lang="en-US" sz="4000" dirty="0" err="1" smtClean="0"/>
              <a:t>nasib</a:t>
            </a:r>
            <a:r>
              <a:rPr lang="en-US" sz="4000" dirty="0" smtClean="0"/>
              <a:t> </a:t>
            </a:r>
            <a:r>
              <a:rPr lang="en-US" sz="4000" dirty="0" err="1" smtClean="0"/>
              <a:t>kehidupan</a:t>
            </a:r>
            <a:r>
              <a:rPr lang="en-US" sz="4000" dirty="0" smtClean="0"/>
              <a:t> </a:t>
            </a:r>
            <a:r>
              <a:rPr lang="en-US" sz="4000" dirty="0" err="1" smtClean="0"/>
              <a:t>rakyat</a:t>
            </a:r>
            <a:r>
              <a:rPr lang="en-US" sz="4000" dirty="0" smtClean="0"/>
              <a:t> Indonesia.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81000"/>
            <a:ext cx="7010400" cy="62484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Mr</a:t>
            </a:r>
            <a:r>
              <a:rPr lang="en-US" dirty="0" smtClean="0"/>
              <a:t>. C. Th. Van Deventer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=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Politik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Etis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atau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Politik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</a:t>
            </a:r>
            <a:r>
              <a:rPr lang="en-US" sz="28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Balas</a:t>
            </a:r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auhaus 93" pitchFamily="82" charset="0"/>
              </a:rPr>
              <a:t> Budi=</a:t>
            </a:r>
            <a:endParaRPr lang="en-US" sz="2800" dirty="0" smtClean="0">
              <a:solidFill>
                <a:srgbClr val="F4FF1F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Menuliskan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pikirannya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majalah</a:t>
            </a:r>
            <a:r>
              <a:rPr lang="en-US" dirty="0" smtClean="0"/>
              <a:t> De </a:t>
            </a:r>
            <a:r>
              <a:rPr lang="en-US" dirty="0" err="1" smtClean="0"/>
              <a:t>Gids</a:t>
            </a:r>
            <a:r>
              <a:rPr lang="en-US" dirty="0" smtClean="0"/>
              <a:t> (</a:t>
            </a:r>
            <a:r>
              <a:rPr lang="en-US" dirty="0" err="1" smtClean="0"/>
              <a:t>perintis</a:t>
            </a:r>
            <a:r>
              <a:rPr lang="en-US" dirty="0" smtClean="0"/>
              <a:t>/</a:t>
            </a:r>
            <a:r>
              <a:rPr lang="en-US" dirty="0" err="1" smtClean="0"/>
              <a:t>pelopor</a:t>
            </a:r>
            <a:r>
              <a:rPr lang="en-US" dirty="0" smtClean="0"/>
              <a:t>)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judul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Ereschuld</a:t>
            </a:r>
            <a:r>
              <a:rPr lang="en-US" dirty="0" smtClean="0"/>
              <a:t> (</a:t>
            </a:r>
            <a:r>
              <a:rPr lang="en-US" dirty="0" err="1" smtClean="0"/>
              <a:t>Berhutang</a:t>
            </a:r>
            <a:r>
              <a:rPr lang="en-US" dirty="0" smtClean="0"/>
              <a:t> Budi)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Bauhaus 93" pitchFamily="82" charset="0"/>
              </a:rPr>
              <a:t>  </a:t>
            </a:r>
            <a:endParaRPr lang="en-US" dirty="0">
              <a:solidFill>
                <a:srgbClr val="F4FF1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162800" cy="118903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600" b="1" dirty="0" err="1" smtClean="0"/>
              <a:t>Politik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Etis</a:t>
            </a:r>
            <a:r>
              <a:rPr lang="en-US" sz="3600" dirty="0" smtClean="0"/>
              <a:t> /</a:t>
            </a:r>
            <a:r>
              <a:rPr lang="en-US" sz="3600" dirty="0" smtClean="0"/>
              <a:t> </a:t>
            </a:r>
            <a:r>
              <a:rPr lang="en-US" sz="3600" b="1" dirty="0" err="1" smtClean="0"/>
              <a:t>Politik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Balas</a:t>
            </a:r>
            <a:r>
              <a:rPr lang="en-US" sz="3600" b="1" dirty="0" smtClean="0"/>
              <a:t> </a:t>
            </a:r>
            <a:r>
              <a:rPr lang="en-US" sz="3600" b="1" dirty="0" smtClean="0"/>
              <a:t>Budi   </a:t>
            </a:r>
            <a:r>
              <a:rPr lang="en-US" sz="3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Trilogi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Van Deventer,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524000"/>
            <a:ext cx="7162800" cy="51054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2800" dirty="0" smtClean="0"/>
              <a:t>     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smtClean="0"/>
              <a:t>17 September 1901, </a:t>
            </a:r>
            <a:r>
              <a:rPr lang="en-US" sz="2800" dirty="0" err="1" smtClean="0"/>
              <a:t>Ratu</a:t>
            </a:r>
            <a:r>
              <a:rPr lang="en-US" sz="2800" dirty="0" smtClean="0"/>
              <a:t> Wilhelmina yang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naik</a:t>
            </a:r>
            <a:r>
              <a:rPr lang="en-US" sz="2800" dirty="0" smtClean="0"/>
              <a:t> </a:t>
            </a:r>
            <a:r>
              <a:rPr lang="en-US" sz="2800" dirty="0" err="1" smtClean="0"/>
              <a:t>tahta</a:t>
            </a:r>
            <a:r>
              <a:rPr lang="en-US" sz="2800" dirty="0" smtClean="0"/>
              <a:t> </a:t>
            </a:r>
            <a:r>
              <a:rPr lang="en-US" sz="2800" dirty="0" err="1" smtClean="0"/>
              <a:t>menegaskan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pidato</a:t>
            </a:r>
            <a:r>
              <a:rPr lang="en-US" sz="2800" dirty="0" smtClean="0"/>
              <a:t> </a:t>
            </a:r>
            <a:r>
              <a:rPr lang="en-US" sz="2800" dirty="0" err="1" smtClean="0"/>
              <a:t>pembukaan</a:t>
            </a:r>
            <a:r>
              <a:rPr lang="en-US" sz="2800" dirty="0" smtClean="0"/>
              <a:t> </a:t>
            </a:r>
            <a:r>
              <a:rPr lang="en-US" sz="2800" dirty="0" err="1" smtClean="0"/>
              <a:t>Parlemen</a:t>
            </a:r>
            <a:r>
              <a:rPr lang="en-US" sz="2800" dirty="0" smtClean="0"/>
              <a:t> </a:t>
            </a:r>
            <a:r>
              <a:rPr lang="en-US" sz="2800" dirty="0" err="1" smtClean="0"/>
              <a:t>Belanda</a:t>
            </a:r>
            <a:r>
              <a:rPr lang="en-US" sz="2800" dirty="0" smtClean="0"/>
              <a:t>, </a:t>
            </a:r>
            <a:r>
              <a:rPr lang="en-US" sz="2800" dirty="0" err="1" smtClean="0"/>
              <a:t>bahwa</a:t>
            </a:r>
            <a:r>
              <a:rPr lang="en-US" sz="2800" dirty="0" smtClean="0"/>
              <a:t> </a:t>
            </a:r>
            <a:r>
              <a:rPr lang="en-US" sz="2800" dirty="0" err="1" smtClean="0"/>
              <a:t>pemerintah</a:t>
            </a:r>
            <a:r>
              <a:rPr lang="en-US" sz="2800" dirty="0" smtClean="0"/>
              <a:t> </a:t>
            </a:r>
            <a:r>
              <a:rPr lang="en-US" sz="2800" dirty="0" err="1" smtClean="0"/>
              <a:t>Belanda</a:t>
            </a:r>
            <a:r>
              <a:rPr lang="en-US" sz="2800" dirty="0" smtClean="0"/>
              <a:t>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panggilan</a:t>
            </a:r>
            <a:r>
              <a:rPr lang="en-US" sz="2800" dirty="0" smtClean="0"/>
              <a:t> moral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hutang</a:t>
            </a:r>
            <a:r>
              <a:rPr lang="en-US" sz="2800" dirty="0" smtClean="0"/>
              <a:t> </a:t>
            </a:r>
            <a:r>
              <a:rPr lang="en-US" sz="2800" dirty="0" err="1" smtClean="0"/>
              <a:t>budi</a:t>
            </a:r>
            <a:r>
              <a:rPr lang="en-US" sz="2800" dirty="0" smtClean="0"/>
              <a:t> (</a:t>
            </a:r>
            <a:r>
              <a:rPr lang="en-US" sz="2800" i="1" dirty="0" err="1" smtClean="0"/>
              <a:t>een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eerschuld</a:t>
            </a:r>
            <a:r>
              <a:rPr lang="en-US" sz="2800" dirty="0" smtClean="0"/>
              <a:t>)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bangsa</a:t>
            </a:r>
            <a:r>
              <a:rPr lang="en-US" sz="2800" dirty="0" smtClean="0"/>
              <a:t> </a:t>
            </a:r>
            <a:r>
              <a:rPr lang="en-US" sz="2800" dirty="0" err="1" smtClean="0"/>
              <a:t>pribumi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Hindia</a:t>
            </a:r>
            <a:r>
              <a:rPr lang="en-US" sz="2800" dirty="0" smtClean="0"/>
              <a:t> </a:t>
            </a:r>
            <a:r>
              <a:rPr lang="en-US" sz="2800" dirty="0" err="1" smtClean="0"/>
              <a:t>Belanda</a:t>
            </a:r>
            <a:r>
              <a:rPr lang="en-US" sz="2800" dirty="0" smtClean="0"/>
              <a:t>. </a:t>
            </a:r>
            <a:r>
              <a:rPr lang="en-US" sz="2800" dirty="0" err="1" smtClean="0"/>
              <a:t>Ratu</a:t>
            </a:r>
            <a:r>
              <a:rPr lang="en-US" sz="2800" dirty="0" smtClean="0"/>
              <a:t> Wilhelmina </a:t>
            </a:r>
            <a:r>
              <a:rPr lang="en-US" sz="2800" dirty="0" err="1" smtClean="0"/>
              <a:t>menuangkan</a:t>
            </a:r>
            <a:r>
              <a:rPr lang="en-US" sz="2800" dirty="0" smtClean="0"/>
              <a:t> </a:t>
            </a:r>
            <a:r>
              <a:rPr lang="en-US" sz="2800" dirty="0" err="1" smtClean="0"/>
              <a:t>panggilan</a:t>
            </a:r>
            <a:r>
              <a:rPr lang="en-US" sz="2800" dirty="0" smtClean="0"/>
              <a:t> moral </a:t>
            </a:r>
            <a:r>
              <a:rPr lang="en-US" sz="2800" dirty="0" err="1" smtClean="0"/>
              <a:t>tadi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kebijakan</a:t>
            </a:r>
            <a:r>
              <a:rPr lang="en-US" sz="2800" dirty="0" smtClean="0"/>
              <a:t> </a:t>
            </a:r>
            <a:r>
              <a:rPr lang="en-US" sz="2800" dirty="0" err="1" smtClean="0"/>
              <a:t>politik</a:t>
            </a:r>
            <a:r>
              <a:rPr lang="en-US" sz="2800" dirty="0" smtClean="0"/>
              <a:t> </a:t>
            </a:r>
            <a:r>
              <a:rPr lang="en-US" sz="2800" dirty="0" err="1" smtClean="0"/>
              <a:t>etis</a:t>
            </a:r>
            <a:r>
              <a:rPr lang="en-US" sz="2800" dirty="0" smtClean="0"/>
              <a:t>, yang </a:t>
            </a:r>
            <a:r>
              <a:rPr lang="en-US" sz="2800" dirty="0" err="1" smtClean="0"/>
              <a:t>terangkum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program </a:t>
            </a:r>
            <a:r>
              <a:rPr lang="en-US" sz="2800" i="1" dirty="0" err="1" smtClean="0">
                <a:solidFill>
                  <a:srgbClr val="FF0000"/>
                </a:solidFill>
              </a:rPr>
              <a:t>Trias</a:t>
            </a:r>
            <a:r>
              <a:rPr lang="en-US" sz="2800" i="1" dirty="0" smtClean="0">
                <a:solidFill>
                  <a:srgbClr val="FF0000"/>
                </a:solidFill>
              </a:rPr>
              <a:t> Van </a:t>
            </a:r>
            <a:r>
              <a:rPr lang="en-US" sz="2800" i="1" dirty="0" err="1" smtClean="0">
                <a:solidFill>
                  <a:srgbClr val="FF0000"/>
                </a:solidFill>
              </a:rPr>
              <a:t>deventer</a:t>
            </a:r>
            <a:endParaRPr lang="en-US" sz="28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1"/>
            <a:ext cx="7010400" cy="609599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Trilogi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4FF1F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Van Deventer, </a:t>
            </a:r>
          </a:p>
          <a:p>
            <a:pPr>
              <a:buNone/>
            </a:pP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914400"/>
            <a:ext cx="18097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914400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905000" y="3581400"/>
            <a:ext cx="7086600" cy="31085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solidFill>
                  <a:srgbClr val="FF0000"/>
                </a:solidFill>
              </a:rPr>
              <a:t>Irigasi</a:t>
            </a:r>
            <a:r>
              <a:rPr lang="en-US" sz="2800" dirty="0" smtClean="0">
                <a:solidFill>
                  <a:srgbClr val="FF0000"/>
                </a:solidFill>
              </a:rPr>
              <a:t> (</a:t>
            </a:r>
            <a:r>
              <a:rPr lang="en-US" sz="2800" dirty="0" err="1" smtClean="0">
                <a:solidFill>
                  <a:srgbClr val="FF0000"/>
                </a:solidFill>
              </a:rPr>
              <a:t>pengairan</a:t>
            </a:r>
            <a:r>
              <a:rPr lang="en-US" sz="2800" dirty="0" smtClean="0">
                <a:solidFill>
                  <a:srgbClr val="FF0000"/>
                </a:solidFill>
              </a:rPr>
              <a:t>), </a:t>
            </a:r>
            <a:r>
              <a:rPr lang="en-US" sz="2800" dirty="0" err="1" smtClean="0"/>
              <a:t>membangun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memperbaiki</a:t>
            </a:r>
            <a:r>
              <a:rPr lang="en-US" sz="2800" dirty="0" smtClean="0"/>
              <a:t> </a:t>
            </a:r>
            <a:r>
              <a:rPr lang="en-US" sz="2800" dirty="0" err="1" smtClean="0"/>
              <a:t>pengairan-pengairan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bendungan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keperluan</a:t>
            </a:r>
            <a:r>
              <a:rPr lang="en-US" sz="2800" dirty="0" smtClean="0"/>
              <a:t> </a:t>
            </a:r>
            <a:r>
              <a:rPr lang="en-US" sz="2800" dirty="0" err="1" smtClean="0"/>
              <a:t>pertanian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solidFill>
                  <a:srgbClr val="FF0000"/>
                </a:solidFill>
              </a:rPr>
              <a:t>Emigrasi</a:t>
            </a:r>
            <a:r>
              <a:rPr lang="en-US" sz="2800" dirty="0" smtClean="0">
                <a:solidFill>
                  <a:srgbClr val="FF0000"/>
                </a:solidFill>
              </a:rPr>
              <a:t>,</a:t>
            </a:r>
            <a:r>
              <a:rPr lang="en-US" sz="2800" dirty="0" smtClean="0"/>
              <a:t> </a:t>
            </a:r>
            <a:r>
              <a:rPr lang="en-US" sz="2800" dirty="0" err="1" smtClean="0"/>
              <a:t>mengajak</a:t>
            </a:r>
            <a:r>
              <a:rPr lang="en-US" sz="2800" dirty="0" smtClean="0"/>
              <a:t> </a:t>
            </a:r>
            <a:r>
              <a:rPr lang="en-US" sz="2800" dirty="0" err="1" smtClean="0"/>
              <a:t>penduduk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bertransmigrasi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dirty="0" err="1" smtClean="0">
                <a:solidFill>
                  <a:srgbClr val="FF0000"/>
                </a:solidFill>
              </a:rPr>
              <a:t>Edukasi</a:t>
            </a:r>
            <a:r>
              <a:rPr lang="en-US" sz="2800" dirty="0" smtClean="0">
                <a:solidFill>
                  <a:srgbClr val="FF0000"/>
                </a:solidFill>
              </a:rPr>
              <a:t>, </a:t>
            </a:r>
            <a:r>
              <a:rPr lang="en-US" sz="2800" dirty="0" err="1" smtClean="0"/>
              <a:t>memperluas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bidang</a:t>
            </a:r>
            <a:r>
              <a:rPr lang="en-US" sz="2800" dirty="0" smtClean="0"/>
              <a:t> </a:t>
            </a:r>
            <a:r>
              <a:rPr lang="en-US" sz="2800" dirty="0" err="1" smtClean="0"/>
              <a:t>pengajaran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pendidikan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162800" cy="563562"/>
          </a:xfrm>
        </p:spPr>
        <p:txBody>
          <a:bodyPr/>
          <a:lstStyle/>
          <a:p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err="1" smtClean="0"/>
              <a:t>Penyimpangan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62000"/>
            <a:ext cx="7162800" cy="5943600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err="1" smtClean="0"/>
              <a:t>Irigasi</a:t>
            </a:r>
            <a:r>
              <a:rPr lang="en-US" sz="1600" dirty="0" smtClean="0"/>
              <a:t> = </a:t>
            </a:r>
            <a:r>
              <a:rPr lang="en-US" sz="1600" dirty="0" err="1" smtClean="0"/>
              <a:t>Pengairan</a:t>
            </a:r>
            <a:r>
              <a:rPr lang="en-US" sz="1600" dirty="0" smtClean="0"/>
              <a:t>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ditujukan</a:t>
            </a:r>
            <a:r>
              <a:rPr lang="en-US" sz="1600" dirty="0" smtClean="0"/>
              <a:t> </a:t>
            </a:r>
            <a:r>
              <a:rPr lang="en-US" sz="1600" dirty="0" err="1" smtClean="0"/>
              <a:t>kepada</a:t>
            </a:r>
            <a:r>
              <a:rPr lang="en-US" sz="1600" dirty="0" smtClean="0"/>
              <a:t> </a:t>
            </a:r>
            <a:r>
              <a:rPr lang="en-US" sz="1600" dirty="0" err="1" smtClean="0"/>
              <a:t>tanah-tanah</a:t>
            </a:r>
            <a:r>
              <a:rPr lang="en-US" sz="1600" dirty="0" smtClean="0"/>
              <a:t> yang </a:t>
            </a:r>
            <a:r>
              <a:rPr lang="en-US" sz="1600" dirty="0" err="1" smtClean="0"/>
              <a:t>subur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perkebunan</a:t>
            </a:r>
            <a:r>
              <a:rPr lang="en-US" sz="1600" dirty="0" smtClean="0"/>
              <a:t> </a:t>
            </a:r>
            <a:r>
              <a:rPr lang="en-US" sz="1600" dirty="0" err="1" smtClean="0"/>
              <a:t>swasta</a:t>
            </a:r>
            <a:r>
              <a:rPr lang="en-US" sz="1600" dirty="0" smtClean="0"/>
              <a:t> </a:t>
            </a:r>
            <a:r>
              <a:rPr lang="en-US" sz="1600" dirty="0" err="1" smtClean="0"/>
              <a:t>Belanda</a:t>
            </a:r>
            <a:r>
              <a:rPr lang="en-US" sz="1600" dirty="0" smtClean="0"/>
              <a:t>. </a:t>
            </a:r>
            <a:r>
              <a:rPr lang="en-US" sz="1600" dirty="0" err="1" smtClean="0"/>
              <a:t>Sedangkan</a:t>
            </a:r>
            <a:r>
              <a:rPr lang="en-US" sz="1600" dirty="0" smtClean="0"/>
              <a:t> </a:t>
            </a:r>
            <a:r>
              <a:rPr lang="en-US" sz="1600" dirty="0" err="1" smtClean="0"/>
              <a:t>milik</a:t>
            </a:r>
            <a:r>
              <a:rPr lang="en-US" sz="1600" dirty="0" smtClean="0"/>
              <a:t> </a:t>
            </a:r>
            <a:r>
              <a:rPr lang="en-US" sz="1600" dirty="0" err="1" smtClean="0"/>
              <a:t>rakyat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dialiri</a:t>
            </a:r>
            <a:r>
              <a:rPr lang="en-US" sz="1600" dirty="0" smtClean="0"/>
              <a:t> air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irigasi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err="1" smtClean="0"/>
              <a:t>Edukasi</a:t>
            </a:r>
            <a:r>
              <a:rPr lang="en-US" sz="1600" dirty="0" smtClean="0"/>
              <a:t> = </a:t>
            </a:r>
            <a:r>
              <a:rPr lang="en-US" sz="1600" dirty="0" err="1" smtClean="0"/>
              <a:t>Pemerintah</a:t>
            </a:r>
            <a:r>
              <a:rPr lang="en-US" sz="1600" dirty="0" smtClean="0"/>
              <a:t> </a:t>
            </a:r>
            <a:r>
              <a:rPr lang="en-US" sz="1600" dirty="0" err="1" smtClean="0"/>
              <a:t>Belanda</a:t>
            </a:r>
            <a:r>
              <a:rPr lang="en-US" sz="1600" dirty="0" smtClean="0"/>
              <a:t> </a:t>
            </a:r>
            <a:r>
              <a:rPr lang="en-US" sz="1600" dirty="0" err="1" smtClean="0"/>
              <a:t>membangun</a:t>
            </a:r>
            <a:r>
              <a:rPr lang="en-US" sz="1600" dirty="0" smtClean="0"/>
              <a:t> </a:t>
            </a:r>
            <a:r>
              <a:rPr lang="en-US" sz="1600" dirty="0" err="1" smtClean="0"/>
              <a:t>sekolah-sekolah</a:t>
            </a:r>
            <a:r>
              <a:rPr lang="en-US" sz="1600" dirty="0" smtClean="0"/>
              <a:t>. </a:t>
            </a:r>
            <a:r>
              <a:rPr lang="en-US" sz="1600" dirty="0" err="1" smtClean="0"/>
              <a:t>Pendidikan</a:t>
            </a:r>
            <a:r>
              <a:rPr lang="en-US" sz="1600" dirty="0" smtClean="0"/>
              <a:t> </a:t>
            </a:r>
            <a:r>
              <a:rPr lang="en-US" sz="1600" dirty="0" err="1" smtClean="0"/>
              <a:t>ditujukan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mendapatkan</a:t>
            </a:r>
            <a:r>
              <a:rPr lang="en-US" sz="1600" dirty="0" smtClean="0"/>
              <a:t> </a:t>
            </a:r>
            <a:r>
              <a:rPr lang="en-US" sz="1600" dirty="0" err="1" smtClean="0"/>
              <a:t>tenaga</a:t>
            </a:r>
            <a:r>
              <a:rPr lang="en-US" sz="1600" dirty="0" smtClean="0"/>
              <a:t> </a:t>
            </a:r>
            <a:r>
              <a:rPr lang="en-US" sz="1600" dirty="0" err="1" smtClean="0"/>
              <a:t>administrasi</a:t>
            </a:r>
            <a:r>
              <a:rPr lang="en-US" sz="1600" dirty="0" smtClean="0"/>
              <a:t> yang </a:t>
            </a:r>
            <a:r>
              <a:rPr lang="en-US" sz="1600" dirty="0" err="1" smtClean="0"/>
              <a:t>cakap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murah</a:t>
            </a:r>
            <a:r>
              <a:rPr lang="en-US" sz="1600" dirty="0" smtClean="0"/>
              <a:t>. </a:t>
            </a:r>
            <a:r>
              <a:rPr lang="en-US" sz="1600" dirty="0" err="1" smtClean="0"/>
              <a:t>Pendidikan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dibuka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seluruh</a:t>
            </a:r>
            <a:r>
              <a:rPr lang="en-US" sz="1600" dirty="0" smtClean="0"/>
              <a:t> </a:t>
            </a:r>
            <a:r>
              <a:rPr lang="en-US" sz="1600" dirty="0" err="1" smtClean="0"/>
              <a:t>rakyat</a:t>
            </a:r>
            <a:r>
              <a:rPr lang="en-US" sz="1600" dirty="0" smtClean="0"/>
              <a:t>,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diperuntukkan</a:t>
            </a:r>
            <a:r>
              <a:rPr lang="en-US" sz="1600" dirty="0" smtClean="0"/>
              <a:t> </a:t>
            </a:r>
            <a:r>
              <a:rPr lang="en-US" sz="1600" dirty="0" err="1" smtClean="0"/>
              <a:t>kepada</a:t>
            </a:r>
            <a:r>
              <a:rPr lang="en-US" sz="1600" dirty="0" smtClean="0"/>
              <a:t> </a:t>
            </a:r>
            <a:r>
              <a:rPr lang="en-US" sz="1600" dirty="0" err="1" smtClean="0"/>
              <a:t>anak-anak</a:t>
            </a:r>
            <a:r>
              <a:rPr lang="en-US" sz="1600" dirty="0" smtClean="0"/>
              <a:t> </a:t>
            </a:r>
            <a:r>
              <a:rPr lang="en-US" sz="1600" dirty="0" err="1" smtClean="0"/>
              <a:t>pegawai</a:t>
            </a:r>
            <a:r>
              <a:rPr lang="en-US" sz="1600" dirty="0" smtClean="0"/>
              <a:t> </a:t>
            </a:r>
            <a:r>
              <a:rPr lang="en-US" sz="1600" dirty="0" err="1" smtClean="0"/>
              <a:t>negeri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orang-orang</a:t>
            </a:r>
            <a:r>
              <a:rPr lang="en-US" sz="1600" dirty="0" smtClean="0"/>
              <a:t> yang </a:t>
            </a:r>
            <a:r>
              <a:rPr lang="en-US" sz="1600" dirty="0" err="1" smtClean="0"/>
              <a:t>mampu</a:t>
            </a:r>
            <a:r>
              <a:rPr lang="en-US" sz="1600" dirty="0" smtClean="0"/>
              <a:t>. </a:t>
            </a:r>
            <a:r>
              <a:rPr lang="en-US" sz="1600" dirty="0" err="1" smtClean="0"/>
              <a:t>Terjadi</a:t>
            </a:r>
            <a:r>
              <a:rPr lang="en-US" sz="1600" dirty="0" smtClean="0"/>
              <a:t> </a:t>
            </a:r>
            <a:r>
              <a:rPr lang="en-US" sz="1600" dirty="0" err="1" smtClean="0"/>
              <a:t>diskriminasi</a:t>
            </a:r>
            <a:r>
              <a:rPr lang="en-US" sz="1600" dirty="0" smtClean="0"/>
              <a:t> </a:t>
            </a:r>
            <a:r>
              <a:rPr lang="en-US" sz="1600" dirty="0" err="1" smtClean="0"/>
              <a:t>pendidikan</a:t>
            </a:r>
            <a:r>
              <a:rPr lang="en-US" sz="1600" dirty="0" smtClean="0"/>
              <a:t> </a:t>
            </a:r>
            <a:r>
              <a:rPr lang="en-US" sz="1600" dirty="0" err="1" smtClean="0"/>
              <a:t>yaitu</a:t>
            </a:r>
            <a:r>
              <a:rPr lang="en-US" sz="1600" dirty="0" smtClean="0"/>
              <a:t> </a:t>
            </a:r>
            <a:r>
              <a:rPr lang="en-US" sz="1600" dirty="0" err="1" smtClean="0"/>
              <a:t>pengajaran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sekolah</a:t>
            </a:r>
            <a:r>
              <a:rPr lang="en-US" sz="1600" dirty="0" smtClean="0"/>
              <a:t> </a:t>
            </a:r>
            <a:r>
              <a:rPr lang="en-US" sz="1600" dirty="0" err="1" smtClean="0"/>
              <a:t>kelas</a:t>
            </a:r>
            <a:r>
              <a:rPr lang="en-US" sz="1600" dirty="0" smtClean="0"/>
              <a:t> I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anak-anak</a:t>
            </a:r>
            <a:r>
              <a:rPr lang="en-US" sz="1600" dirty="0" smtClean="0"/>
              <a:t> </a:t>
            </a:r>
            <a:r>
              <a:rPr lang="en-US" sz="1600" dirty="0" err="1" smtClean="0"/>
              <a:t>pegawai</a:t>
            </a:r>
            <a:r>
              <a:rPr lang="en-US" sz="1600" dirty="0" smtClean="0"/>
              <a:t> </a:t>
            </a:r>
            <a:r>
              <a:rPr lang="en-US" sz="1600" dirty="0" err="1" smtClean="0"/>
              <a:t>negeri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orang-orang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berharta</a:t>
            </a:r>
            <a:r>
              <a:rPr lang="en-US" sz="1600" dirty="0" smtClean="0"/>
              <a:t>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sekolah</a:t>
            </a:r>
            <a:r>
              <a:rPr lang="en-US" sz="1600" dirty="0" smtClean="0"/>
              <a:t> </a:t>
            </a:r>
            <a:r>
              <a:rPr lang="en-US" sz="1600" dirty="0" err="1" smtClean="0"/>
              <a:t>kelas</a:t>
            </a:r>
            <a:r>
              <a:rPr lang="en-US" sz="1600" dirty="0" smtClean="0"/>
              <a:t> II </a:t>
            </a:r>
            <a:r>
              <a:rPr lang="en-US" sz="1600" dirty="0" err="1" smtClean="0"/>
              <a:t>kepada</a:t>
            </a:r>
            <a:r>
              <a:rPr lang="en-US" sz="1600" dirty="0" smtClean="0"/>
              <a:t> </a:t>
            </a:r>
            <a:r>
              <a:rPr lang="en-US" sz="1600" dirty="0" err="1" smtClean="0"/>
              <a:t>anak-anak</a:t>
            </a:r>
            <a:r>
              <a:rPr lang="en-US" sz="1600" dirty="0" smtClean="0"/>
              <a:t> </a:t>
            </a:r>
            <a:r>
              <a:rPr lang="en-US" sz="1600" dirty="0" err="1" smtClean="0"/>
              <a:t>pribumi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umumnya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r>
              <a:rPr lang="en-US" sz="1600" dirty="0" err="1" smtClean="0"/>
              <a:t>Migrasi</a:t>
            </a:r>
            <a:r>
              <a:rPr lang="en-US" sz="1600" dirty="0" smtClean="0"/>
              <a:t> = </a:t>
            </a:r>
            <a:r>
              <a:rPr lang="en-US" sz="1600" dirty="0" err="1" smtClean="0"/>
              <a:t>migrasi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daerah</a:t>
            </a:r>
            <a:r>
              <a:rPr lang="en-US" sz="1600" dirty="0" smtClean="0"/>
              <a:t> </a:t>
            </a:r>
            <a:r>
              <a:rPr lang="en-US" sz="1600" dirty="0" err="1" smtClean="0"/>
              <a:t>luar</a:t>
            </a:r>
            <a:r>
              <a:rPr lang="en-US" sz="1600" dirty="0" smtClean="0"/>
              <a:t> </a:t>
            </a:r>
            <a:r>
              <a:rPr lang="en-US" sz="1600" dirty="0" err="1" smtClean="0"/>
              <a:t>Jawa</a:t>
            </a:r>
            <a:r>
              <a:rPr lang="en-US" sz="1600" dirty="0" smtClean="0"/>
              <a:t> </a:t>
            </a:r>
            <a:r>
              <a:rPr lang="en-US" sz="1600" dirty="0" err="1" smtClean="0"/>
              <a:t>hanya</a:t>
            </a:r>
            <a:r>
              <a:rPr lang="en-US" sz="1600" dirty="0" smtClean="0"/>
              <a:t> </a:t>
            </a:r>
            <a:r>
              <a:rPr lang="en-US" sz="1600" dirty="0" err="1" smtClean="0"/>
              <a:t>ditujukan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daerah-daerah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dikembangkan</a:t>
            </a:r>
            <a:r>
              <a:rPr lang="en-US" sz="1600" dirty="0" smtClean="0"/>
              <a:t> </a:t>
            </a:r>
            <a:r>
              <a:rPr lang="en-US" sz="1600" dirty="0" err="1" smtClean="0"/>
              <a:t>perkebunan-perkebunan</a:t>
            </a:r>
            <a:r>
              <a:rPr lang="en-US" sz="1600" dirty="0" smtClean="0"/>
              <a:t> </a:t>
            </a:r>
            <a:r>
              <a:rPr lang="en-US" sz="1600" dirty="0" err="1" smtClean="0"/>
              <a:t>milik</a:t>
            </a:r>
            <a:r>
              <a:rPr lang="en-US" sz="1600" dirty="0" smtClean="0"/>
              <a:t> </a:t>
            </a:r>
            <a:r>
              <a:rPr lang="en-US" sz="1600" dirty="0" err="1" smtClean="0"/>
              <a:t>Belanda</a:t>
            </a:r>
            <a:r>
              <a:rPr lang="en-US" sz="1600" dirty="0" smtClean="0"/>
              <a:t>. Hal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adanya</a:t>
            </a:r>
            <a:r>
              <a:rPr lang="en-US" sz="1600" dirty="0" smtClean="0"/>
              <a:t> </a:t>
            </a:r>
            <a:r>
              <a:rPr lang="en-US" sz="1600" dirty="0" err="1" smtClean="0"/>
              <a:t>permintaan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besar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tenaga</a:t>
            </a:r>
            <a:r>
              <a:rPr lang="en-US" sz="1600" dirty="0" smtClean="0"/>
              <a:t> </a:t>
            </a:r>
            <a:r>
              <a:rPr lang="en-US" sz="1600" dirty="0" err="1" smtClean="0"/>
              <a:t>kerja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daerah-daerah</a:t>
            </a:r>
            <a:r>
              <a:rPr lang="en-US" sz="1600" dirty="0" smtClean="0"/>
              <a:t> </a:t>
            </a:r>
            <a:r>
              <a:rPr lang="en-US" sz="1600" dirty="0" err="1" smtClean="0"/>
              <a:t>perkebunan</a:t>
            </a:r>
            <a:r>
              <a:rPr lang="en-US" sz="1600" dirty="0" smtClean="0"/>
              <a:t> </a:t>
            </a:r>
            <a:r>
              <a:rPr lang="en-US" sz="1600" dirty="0" err="1" smtClean="0"/>
              <a:t>seperti</a:t>
            </a:r>
            <a:r>
              <a:rPr lang="en-US" sz="1600" dirty="0" smtClean="0"/>
              <a:t> </a:t>
            </a:r>
            <a:r>
              <a:rPr lang="en-US" sz="1600" dirty="0" err="1" smtClean="0"/>
              <a:t>perkebunan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Sumatera Utara, </a:t>
            </a:r>
            <a:r>
              <a:rPr lang="en-US" sz="1600" dirty="0" err="1" smtClean="0"/>
              <a:t>khususnya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smtClean="0"/>
              <a:t>Deli, </a:t>
            </a:r>
            <a:r>
              <a:rPr lang="en-US" sz="1600" dirty="0" smtClean="0"/>
              <a:t>Suriname, </a:t>
            </a:r>
            <a:r>
              <a:rPr lang="en-US" sz="1600" dirty="0" err="1" smtClean="0"/>
              <a:t>dan</a:t>
            </a:r>
            <a:r>
              <a:rPr lang="en-US" sz="1600" dirty="0" smtClean="0"/>
              <a:t> lain-lain. </a:t>
            </a:r>
            <a:r>
              <a:rPr lang="en-US" sz="1600" dirty="0" err="1" smtClean="0"/>
              <a:t>Mereka</a:t>
            </a:r>
            <a:r>
              <a:rPr lang="en-US" sz="1600" dirty="0" smtClean="0"/>
              <a:t> </a:t>
            </a:r>
            <a:r>
              <a:rPr lang="en-US" sz="1600" dirty="0" err="1" smtClean="0"/>
              <a:t>dijadikan</a:t>
            </a:r>
            <a:r>
              <a:rPr lang="en-US" sz="1600" dirty="0" smtClean="0"/>
              <a:t> </a:t>
            </a:r>
            <a:r>
              <a:rPr lang="en-US" sz="1600" dirty="0" err="1" smtClean="0"/>
              <a:t>kuli</a:t>
            </a:r>
            <a:r>
              <a:rPr lang="en-US" sz="1600" dirty="0" smtClean="0"/>
              <a:t> </a:t>
            </a:r>
            <a:r>
              <a:rPr lang="en-US" sz="1600" dirty="0" err="1" smtClean="0"/>
              <a:t>kontrak</a:t>
            </a:r>
            <a:r>
              <a:rPr lang="en-US" sz="1600" dirty="0" smtClean="0"/>
              <a:t>. </a:t>
            </a:r>
            <a:r>
              <a:rPr lang="en-US" sz="1600" dirty="0" err="1" smtClean="0"/>
              <a:t>Migrasi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Lampung </a:t>
            </a:r>
            <a:r>
              <a:rPr lang="en-US" sz="1600" dirty="0" err="1" smtClean="0"/>
              <a:t>mempunyai</a:t>
            </a:r>
            <a:r>
              <a:rPr lang="en-US" sz="1600" dirty="0" smtClean="0"/>
              <a:t> </a:t>
            </a:r>
            <a:r>
              <a:rPr lang="en-US" sz="1600" dirty="0" err="1" smtClean="0"/>
              <a:t>tujuan</a:t>
            </a:r>
            <a:r>
              <a:rPr lang="en-US" sz="1600" dirty="0" smtClean="0"/>
              <a:t> </a:t>
            </a:r>
            <a:r>
              <a:rPr lang="en-US" sz="1600" dirty="0" err="1" smtClean="0"/>
              <a:t>menetap</a:t>
            </a:r>
            <a:r>
              <a:rPr lang="en-US" sz="1600" dirty="0" smtClean="0"/>
              <a:t>.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migrasi</a:t>
            </a:r>
            <a:r>
              <a:rPr lang="en-US" sz="1600" dirty="0" smtClean="0"/>
              <a:t> </a:t>
            </a:r>
            <a:r>
              <a:rPr lang="en-US" sz="1600" dirty="0" err="1" smtClean="0"/>
              <a:t>ditujukan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memenuhi</a:t>
            </a:r>
            <a:r>
              <a:rPr lang="en-US" sz="1600" dirty="0" smtClean="0"/>
              <a:t> </a:t>
            </a:r>
            <a:r>
              <a:rPr lang="en-US" sz="1600" dirty="0" err="1" smtClean="0"/>
              <a:t>kebutuhan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tenaga</a:t>
            </a:r>
            <a:r>
              <a:rPr lang="en-US" sz="1600" dirty="0" smtClean="0"/>
              <a:t> </a:t>
            </a:r>
            <a:r>
              <a:rPr lang="en-US" sz="1600" dirty="0" err="1" smtClean="0"/>
              <a:t>kerja</a:t>
            </a:r>
            <a:r>
              <a:rPr lang="en-US" sz="1600" dirty="0" smtClean="0"/>
              <a:t>,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jarang</a:t>
            </a:r>
            <a:r>
              <a:rPr lang="en-US" sz="1600" dirty="0" smtClean="0"/>
              <a:t> </a:t>
            </a:r>
            <a:r>
              <a:rPr lang="en-US" sz="1600" dirty="0" err="1" smtClean="0"/>
              <a:t>banyak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melarikan</a:t>
            </a:r>
            <a:r>
              <a:rPr lang="en-US" sz="1600" dirty="0" smtClean="0"/>
              <a:t> </a:t>
            </a:r>
            <a:r>
              <a:rPr lang="en-US" sz="1600" dirty="0" err="1" smtClean="0"/>
              <a:t>diri</a:t>
            </a:r>
            <a:r>
              <a:rPr lang="en-US" sz="1600" dirty="0" smtClean="0"/>
              <a:t>.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mencegah</a:t>
            </a:r>
            <a:r>
              <a:rPr lang="en-US" sz="1600" dirty="0" smtClean="0"/>
              <a:t> agar </a:t>
            </a:r>
            <a:r>
              <a:rPr lang="en-US" sz="1600" dirty="0" err="1" smtClean="0"/>
              <a:t>pekerja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melarikan</a:t>
            </a:r>
            <a:r>
              <a:rPr lang="en-US" sz="1600" dirty="0" smtClean="0"/>
              <a:t> </a:t>
            </a:r>
            <a:r>
              <a:rPr lang="en-US" sz="1600" dirty="0" err="1" smtClean="0"/>
              <a:t>diri</a:t>
            </a:r>
            <a:r>
              <a:rPr lang="en-US" sz="1600" dirty="0" smtClean="0"/>
              <a:t>, </a:t>
            </a:r>
            <a:r>
              <a:rPr lang="en-US" sz="1600" dirty="0" err="1" smtClean="0"/>
              <a:t>pemerintah</a:t>
            </a:r>
            <a:r>
              <a:rPr lang="en-US" sz="1600" dirty="0" smtClean="0"/>
              <a:t> </a:t>
            </a:r>
            <a:r>
              <a:rPr lang="en-US" sz="1600" dirty="0" err="1" smtClean="0"/>
              <a:t>Belanda</a:t>
            </a:r>
            <a:r>
              <a:rPr lang="en-US" sz="1600" dirty="0" smtClean="0"/>
              <a:t> </a:t>
            </a:r>
            <a:r>
              <a:rPr lang="en-US" sz="1600" dirty="0" err="1" smtClean="0"/>
              <a:t>mengeluarkan</a:t>
            </a:r>
            <a:r>
              <a:rPr lang="en-US" sz="1600" dirty="0" smtClean="0"/>
              <a:t> </a:t>
            </a:r>
            <a:r>
              <a:rPr lang="en-US" sz="1600" i="1" dirty="0" err="1" smtClean="0"/>
              <a:t>Poenale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Sanctie</a:t>
            </a:r>
            <a:r>
              <a:rPr lang="en-US" sz="1600" dirty="0" smtClean="0"/>
              <a:t>, </a:t>
            </a:r>
            <a:r>
              <a:rPr lang="en-US" sz="1600" dirty="0" err="1" smtClean="0"/>
              <a:t>yaitu</a:t>
            </a:r>
            <a:r>
              <a:rPr lang="en-US" sz="1600" dirty="0" smtClean="0"/>
              <a:t> </a:t>
            </a:r>
            <a:r>
              <a:rPr lang="en-US" sz="1600" dirty="0" err="1" smtClean="0"/>
              <a:t>peraturan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menetapkan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dirty="0" err="1" smtClean="0"/>
              <a:t>pekerja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melarikan</a:t>
            </a:r>
            <a:r>
              <a:rPr lang="en-US" sz="1600" dirty="0" smtClean="0"/>
              <a:t> </a:t>
            </a:r>
            <a:r>
              <a:rPr lang="en-US" sz="1600" dirty="0" err="1" smtClean="0"/>
              <a:t>diri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</a:t>
            </a:r>
            <a:r>
              <a:rPr lang="en-US" sz="1600" dirty="0" err="1" smtClean="0"/>
              <a:t>dicari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ditangkap</a:t>
            </a:r>
            <a:r>
              <a:rPr lang="en-US" sz="1600" dirty="0" smtClean="0"/>
              <a:t> </a:t>
            </a:r>
            <a:r>
              <a:rPr lang="en-US" sz="1600" dirty="0" err="1" smtClean="0"/>
              <a:t>polisi</a:t>
            </a:r>
            <a:r>
              <a:rPr lang="en-US" sz="1600" dirty="0" smtClean="0"/>
              <a:t>, </a:t>
            </a:r>
            <a:r>
              <a:rPr lang="en-US" sz="1600" dirty="0" err="1" smtClean="0"/>
              <a:t>kemudian</a:t>
            </a:r>
            <a:r>
              <a:rPr lang="en-US" sz="1600" dirty="0" smtClean="0"/>
              <a:t> </a:t>
            </a:r>
            <a:r>
              <a:rPr lang="en-US" sz="1600" dirty="0" err="1" smtClean="0"/>
              <a:t>dikembalikan</a:t>
            </a:r>
            <a:r>
              <a:rPr lang="en-US" sz="1600" dirty="0" smtClean="0"/>
              <a:t> </a:t>
            </a:r>
            <a:r>
              <a:rPr lang="en-US" sz="1600" dirty="0" err="1" smtClean="0"/>
              <a:t>kepada</a:t>
            </a:r>
            <a:r>
              <a:rPr lang="en-US" sz="1600" dirty="0" smtClean="0"/>
              <a:t> </a:t>
            </a:r>
            <a:r>
              <a:rPr lang="en-US" sz="1600" dirty="0" err="1" smtClean="0"/>
              <a:t>mandor</a:t>
            </a:r>
            <a:r>
              <a:rPr lang="en-US" sz="1600" dirty="0" smtClean="0"/>
              <a:t>/</a:t>
            </a:r>
            <a:r>
              <a:rPr lang="en-US" sz="1600" dirty="0" err="1" smtClean="0"/>
              <a:t>pengawasnya</a:t>
            </a:r>
            <a:r>
              <a:rPr lang="en-US" sz="16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nb-NO" b="1" dirty="0" smtClean="0"/>
              <a:t>Sumber Belajar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066800"/>
            <a:ext cx="7086600" cy="556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 err="1" smtClean="0"/>
              <a:t>Wayan</a:t>
            </a:r>
            <a:r>
              <a:rPr lang="en-US" dirty="0" smtClean="0"/>
              <a:t> </a:t>
            </a:r>
            <a:r>
              <a:rPr lang="en-US" dirty="0" err="1" smtClean="0"/>
              <a:t>Badrika</a:t>
            </a:r>
            <a:r>
              <a:rPr lang="en-US" dirty="0" smtClean="0"/>
              <a:t>, 2006 </a:t>
            </a: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SMA </a:t>
            </a:r>
            <a:r>
              <a:rPr lang="en-US" dirty="0" err="1" smtClean="0"/>
              <a:t>kelas</a:t>
            </a:r>
            <a:r>
              <a:rPr lang="en-US" dirty="0" smtClean="0"/>
              <a:t> XI, </a:t>
            </a:r>
            <a:r>
              <a:rPr lang="en-US" dirty="0" err="1" smtClean="0"/>
              <a:t>Jakart</a:t>
            </a:r>
            <a:r>
              <a:rPr lang="en-US" dirty="0" smtClean="0"/>
              <a:t>, </a:t>
            </a:r>
            <a:r>
              <a:rPr lang="en-US" dirty="0" err="1" smtClean="0"/>
              <a:t>Erlangga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Wahjudi</a:t>
            </a:r>
            <a:r>
              <a:rPr lang="en-US" dirty="0" smtClean="0"/>
              <a:t> </a:t>
            </a:r>
            <a:r>
              <a:rPr lang="en-US" dirty="0" err="1" smtClean="0"/>
              <a:t>Djaja</a:t>
            </a:r>
            <a:r>
              <a:rPr lang="en-US" dirty="0" smtClean="0"/>
              <a:t>, </a:t>
            </a:r>
            <a:r>
              <a:rPr lang="en-US" dirty="0" err="1" smtClean="0"/>
              <a:t>dkk</a:t>
            </a:r>
            <a:r>
              <a:rPr lang="en-US" dirty="0" smtClean="0"/>
              <a:t>, LKS, </a:t>
            </a:r>
            <a:r>
              <a:rPr lang="en-US" dirty="0" err="1" smtClean="0"/>
              <a:t>Intan</a:t>
            </a:r>
            <a:r>
              <a:rPr lang="en-US" dirty="0" smtClean="0"/>
              <a:t> </a:t>
            </a:r>
            <a:r>
              <a:rPr lang="en-US" dirty="0" err="1" smtClean="0"/>
              <a:t>Pariwara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Film </a:t>
            </a:r>
            <a:r>
              <a:rPr lang="en-US" dirty="0" err="1" smtClean="0"/>
              <a:t>dokomenter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381000"/>
            <a:ext cx="6781800" cy="6096000"/>
          </a:xfrm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 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b="1" u="sng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YOSEF ARIF GUNAWAN, </a:t>
            </a:r>
            <a:r>
              <a:rPr lang="en-US" b="1" u="sng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S.Sos</a:t>
            </a:r>
            <a:endParaRPr lang="en-US" dirty="0" smtClean="0"/>
          </a:p>
          <a:p>
            <a:pPr algn="ctr">
              <a:buNone/>
            </a:pPr>
            <a:r>
              <a:rPr lang="en-US" sz="2000" b="1" dirty="0" smtClean="0">
                <a:latin typeface="Copperplate Gothic Light" pitchFamily="34" charset="0"/>
              </a:rPr>
              <a:t>SMA KRISTEN IMMANUEL PONTIANAK</a:t>
            </a:r>
          </a:p>
          <a:p>
            <a:pPr algn="ctr">
              <a:buNone/>
            </a:pPr>
            <a:r>
              <a:rPr lang="en-US" sz="2000" b="1" dirty="0" smtClean="0">
                <a:latin typeface="Copperplate Gothic Light" pitchFamily="34" charset="0"/>
              </a:rPr>
              <a:t>2012</a:t>
            </a:r>
          </a:p>
          <a:p>
            <a:pPr algn="ctr">
              <a:buNone/>
            </a:pPr>
            <a:endParaRPr lang="en-US" sz="2000" b="1" dirty="0" smtClean="0">
              <a:latin typeface="Copperplate Gothic Light" pitchFamily="34" charset="0"/>
            </a:endParaRPr>
          </a:p>
          <a:p>
            <a:pPr algn="ctr">
              <a:buNone/>
            </a:pPr>
            <a:endParaRPr lang="en-US" sz="2000" b="1" dirty="0" smtClean="0">
              <a:latin typeface="Copperplate Gothic Light" pitchFamily="34" charset="0"/>
            </a:endParaRPr>
          </a:p>
          <a:p>
            <a:pPr algn="ctr">
              <a:buNone/>
            </a:pPr>
            <a:endParaRPr lang="en-US" sz="2000" b="1" dirty="0" smtClean="0">
              <a:latin typeface="Copperplate Gothic Light" pitchFamily="34" charset="0"/>
            </a:endParaRPr>
          </a:p>
          <a:p>
            <a:pPr algn="ctr">
              <a:buNone/>
            </a:pPr>
            <a:endParaRPr lang="en-US" sz="2000" b="1" dirty="0" smtClean="0">
              <a:latin typeface="Copperplate Gothic Light" pitchFamily="34" charset="0"/>
            </a:endParaRPr>
          </a:p>
          <a:p>
            <a:pPr algn="ctr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SMART, WISE And ACCOUNTABLE</a:t>
            </a:r>
          </a:p>
          <a:p>
            <a:pPr algn="ctr">
              <a:buNone/>
            </a:pPr>
            <a:endParaRPr lang="en-US" sz="2000" b="1" dirty="0">
              <a:latin typeface="Copperplate Gothic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74638"/>
            <a:ext cx="6553200" cy="1143000"/>
          </a:xfr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3200" dirty="0" smtClean="0"/>
              <a:t>LATAR BELAKANG KEDATANGAN BANGSA EROPA KE INDONESIA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676400"/>
            <a:ext cx="3352800" cy="4800600"/>
          </a:xfrm>
          <a:solidFill>
            <a:schemeClr val="bg1"/>
          </a:solidFill>
          <a:ln>
            <a:solidFill>
              <a:srgbClr val="FF00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/>
          <a:lstStyle/>
          <a:p>
            <a:pPr>
              <a:buFont typeface="Wingdings" pitchFamily="2" charset="2"/>
              <a:buChar char="q"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Jatuhnya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Konstantinopel</a:t>
            </a:r>
            <a:r>
              <a:rPr lang="en-US" sz="2400" dirty="0" smtClean="0"/>
              <a:t> (</a:t>
            </a:r>
            <a:r>
              <a:rPr lang="en-US" sz="2400" dirty="0" err="1" smtClean="0"/>
              <a:t>Ibu</a:t>
            </a:r>
            <a:r>
              <a:rPr lang="en-US" sz="2400" dirty="0" smtClean="0"/>
              <a:t> Kota </a:t>
            </a:r>
            <a:r>
              <a:rPr lang="en-US" sz="2400" dirty="0" err="1" smtClean="0"/>
              <a:t>kerajaan</a:t>
            </a:r>
            <a:r>
              <a:rPr lang="en-US" sz="2400" dirty="0" smtClean="0"/>
              <a:t> </a:t>
            </a:r>
            <a:r>
              <a:rPr lang="en-US" sz="2400" dirty="0" err="1" smtClean="0"/>
              <a:t>Romawi</a:t>
            </a:r>
            <a:r>
              <a:rPr lang="en-US" sz="2400" dirty="0" smtClean="0"/>
              <a:t> </a:t>
            </a:r>
            <a:r>
              <a:rPr lang="en-US" sz="2400" dirty="0" err="1" smtClean="0"/>
              <a:t>Timur</a:t>
            </a:r>
            <a:r>
              <a:rPr lang="en-US" sz="2400" dirty="0" smtClean="0"/>
              <a:t>)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tangan</a:t>
            </a:r>
            <a:r>
              <a:rPr lang="en-US" sz="2400" dirty="0" smtClean="0"/>
              <a:t> </a:t>
            </a:r>
            <a:r>
              <a:rPr lang="en-US" sz="2400" dirty="0" err="1" smtClean="0"/>
              <a:t>Turki</a:t>
            </a:r>
            <a:r>
              <a:rPr lang="en-US" sz="2400" dirty="0" smtClean="0"/>
              <a:t> </a:t>
            </a:r>
            <a:r>
              <a:rPr lang="en-US" sz="2400" dirty="0" err="1" smtClean="0"/>
              <a:t>Usmani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1453,</a:t>
            </a:r>
          </a:p>
          <a:p>
            <a:pPr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Turki</a:t>
            </a:r>
            <a:r>
              <a:rPr lang="en-US" sz="2400" dirty="0" smtClean="0"/>
              <a:t> </a:t>
            </a:r>
            <a:r>
              <a:rPr lang="en-US" sz="2400" dirty="0" err="1" smtClean="0"/>
              <a:t>menutup</a:t>
            </a:r>
            <a:r>
              <a:rPr lang="en-US" sz="2400" dirty="0" smtClean="0"/>
              <a:t> </a:t>
            </a:r>
            <a:r>
              <a:rPr lang="en-US" sz="2400" dirty="0" err="1" smtClean="0"/>
              <a:t>Konstantinopel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orang</a:t>
            </a:r>
            <a:r>
              <a:rPr lang="en-US" sz="2400" dirty="0" smtClean="0"/>
              <a:t> </a:t>
            </a:r>
            <a:r>
              <a:rPr lang="en-US" sz="2400" dirty="0" err="1" smtClean="0"/>
              <a:t>Eropa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261182">
            <a:off x="5753235" y="3644459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err="1" smtClean="0"/>
              <a:t>Eropa</a:t>
            </a:r>
            <a:r>
              <a:rPr lang="en-US" sz="2400" dirty="0" smtClean="0"/>
              <a:t> </a:t>
            </a:r>
            <a:r>
              <a:rPr lang="en-US" sz="2400" dirty="0" err="1" smtClean="0"/>
              <a:t>mengalami</a:t>
            </a:r>
            <a:r>
              <a:rPr lang="en-US" sz="2400" dirty="0" smtClean="0"/>
              <a:t> </a:t>
            </a:r>
            <a:r>
              <a:rPr lang="en-US" sz="2400" dirty="0" err="1" smtClean="0"/>
              <a:t>kelangkaan</a:t>
            </a:r>
            <a:r>
              <a:rPr lang="en-US" sz="2400" dirty="0" smtClean="0"/>
              <a:t> </a:t>
            </a:r>
            <a:r>
              <a:rPr lang="en-US" sz="2400" dirty="0" err="1" smtClean="0"/>
              <a:t>rempah-rempah</a:t>
            </a:r>
            <a:r>
              <a:rPr lang="en-US" sz="24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0" y="5943600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akibatnya</a:t>
            </a:r>
            <a:endParaRPr lang="en-US" dirty="0"/>
          </a:p>
        </p:txBody>
      </p:sp>
      <p:sp>
        <p:nvSpPr>
          <p:cNvPr id="7" name="Curved Up Arrow 6"/>
          <p:cNvSpPr/>
          <p:nvPr/>
        </p:nvSpPr>
        <p:spPr>
          <a:xfrm>
            <a:off x="5181600" y="5486400"/>
            <a:ext cx="2362200" cy="1143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2133600" y="228600"/>
            <a:ext cx="6781800" cy="472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6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ush Script MT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0" y="381000"/>
            <a:ext cx="67056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Sekian</a:t>
            </a:r>
            <a:r>
              <a:rPr 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, </a:t>
            </a:r>
          </a:p>
          <a:p>
            <a:endParaRPr lang="en-US" sz="6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ush Script MT" pitchFamily="66" charset="0"/>
            </a:endParaRPr>
          </a:p>
          <a:p>
            <a:pPr>
              <a:tabLst>
                <a:tab pos="120650" algn="l"/>
              </a:tabLst>
            </a:pP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terimasih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atas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  <a:r>
              <a:rPr lang="en-US" sz="54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perhatiannya</a:t>
            </a:r>
            <a:r>
              <a:rPr 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Felix Titling" pitchFamily="82" charset="0"/>
              </a:rPr>
              <a:t> </a:t>
            </a:r>
          </a:p>
          <a:p>
            <a:endParaRPr lang="en-US" sz="6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ush Script MT" pitchFamily="66" charset="0"/>
            </a:endParaRPr>
          </a:p>
          <a:p>
            <a:r>
              <a:rPr lang="en-US" sz="6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Tuhan</a:t>
            </a:r>
            <a:r>
              <a:rPr 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 </a:t>
            </a:r>
            <a:r>
              <a:rPr lang="en-US" sz="6600" b="1" dirty="0" err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memberkati</a:t>
            </a:r>
            <a:r>
              <a:rPr 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FF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ush Script MT" pitchFamily="66" charset="0"/>
              </a:rPr>
              <a:t>….</a:t>
            </a:r>
            <a:endParaRPr lang="en-US" sz="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FF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Brush Script M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ju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0"/>
            <a:ext cx="73914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Up Arrow 11"/>
          <p:cNvSpPr/>
          <p:nvPr/>
        </p:nvSpPr>
        <p:spPr>
          <a:xfrm rot="1797689">
            <a:off x="4011744" y="4695783"/>
            <a:ext cx="484632" cy="1314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GOSPEL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 rot="2165826">
            <a:off x="2620454" y="2457957"/>
            <a:ext cx="14643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GLORY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71934" y="2771078"/>
            <a:ext cx="1828800" cy="1752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Perpetua Titling MT" pitchFamily="18" charset="0"/>
              </a:rPr>
              <a:t>3G</a:t>
            </a:r>
            <a:endParaRPr lang="en-US" b="1" dirty="0">
              <a:latin typeface="Perpetua Titling MT" pitchFamily="18" charset="0"/>
            </a:endParaRPr>
          </a:p>
        </p:txBody>
      </p:sp>
      <p:sp>
        <p:nvSpPr>
          <p:cNvPr id="15" name="Left Arrow 14"/>
          <p:cNvSpPr/>
          <p:nvPr/>
        </p:nvSpPr>
        <p:spPr>
          <a:xfrm rot="19395508">
            <a:off x="6278835" y="2743433"/>
            <a:ext cx="129540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GOLD</a:t>
            </a:r>
            <a:endParaRPr lang="en-US" dirty="0"/>
          </a:p>
        </p:txBody>
      </p:sp>
      <p:sp>
        <p:nvSpPr>
          <p:cNvPr id="16" name="Flowchart: Multidocument 15"/>
          <p:cNvSpPr/>
          <p:nvPr/>
        </p:nvSpPr>
        <p:spPr>
          <a:xfrm>
            <a:off x="2209800" y="304800"/>
            <a:ext cx="6629400" cy="1676400"/>
          </a:xfrm>
          <a:prstGeom prst="flowChartMultidocumen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Tujuan</a:t>
            </a:r>
            <a:r>
              <a:rPr lang="en-US" sz="3200" dirty="0" smtClean="0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kedatangan</a:t>
            </a:r>
            <a:r>
              <a:rPr lang="en-US" sz="3200" dirty="0" smtClean="0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Bangsa</a:t>
            </a:r>
            <a:r>
              <a:rPr lang="en-US" sz="3200" dirty="0" smtClean="0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Eropa</a:t>
            </a:r>
            <a:r>
              <a:rPr lang="en-US" sz="3200" dirty="0" smtClean="0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 </a:t>
            </a:r>
            <a:r>
              <a:rPr lang="en-US" sz="3200" dirty="0" err="1" smtClean="0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ke</a:t>
            </a:r>
            <a:r>
              <a:rPr lang="en-US" sz="3200" dirty="0" smtClean="0">
                <a:ln>
                  <a:solidFill>
                    <a:srgbClr val="FF0000"/>
                  </a:solidFill>
                </a:ln>
                <a:solidFill>
                  <a:srgbClr val="7030A0"/>
                </a:solidFill>
              </a:rPr>
              <a:t> Indonesia </a:t>
            </a:r>
            <a:endParaRPr lang="en-US" sz="3200" dirty="0">
              <a:ln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162800" cy="792162"/>
          </a:xfrm>
          <a:solidFill>
            <a:srgbClr val="FFFF00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800" dirty="0" err="1" smtClean="0"/>
              <a:t>Faktor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mendorong</a:t>
            </a:r>
            <a:r>
              <a:rPr lang="en-US" sz="2800" dirty="0" smtClean="0"/>
              <a:t> </a:t>
            </a:r>
            <a:r>
              <a:rPr lang="en-US" sz="2800" dirty="0" err="1" smtClean="0"/>
              <a:t>penjelajahan</a:t>
            </a:r>
            <a:r>
              <a:rPr lang="en-US" sz="2800" dirty="0" smtClean="0"/>
              <a:t> </a:t>
            </a:r>
            <a:r>
              <a:rPr lang="en-US" sz="2800" dirty="0" err="1" smtClean="0"/>
              <a:t>samudra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143000"/>
            <a:ext cx="7086600" cy="5486400"/>
          </a:xfrm>
        </p:spPr>
        <p:txBody>
          <a:bodyPr/>
          <a:lstStyle/>
          <a:p>
            <a:pPr marL="625475" indent="-625475">
              <a:buFont typeface="+mj-lt"/>
              <a:buAutoNum type="arabicPeriod"/>
            </a:pPr>
            <a:endParaRPr lang="en-US" sz="2000" dirty="0" smtClean="0"/>
          </a:p>
          <a:p>
            <a:pPr marL="625475" indent="-625475">
              <a:buFont typeface="+mj-lt"/>
              <a:buAutoNum type="arabicPeriod"/>
            </a:pPr>
            <a:r>
              <a:rPr lang="en-US" sz="2000" dirty="0" err="1" smtClean="0"/>
              <a:t>Terpengaruh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ajaran</a:t>
            </a:r>
            <a:r>
              <a:rPr lang="en-US" sz="2000" dirty="0" smtClean="0"/>
              <a:t> Copernicus </a:t>
            </a:r>
            <a:r>
              <a:rPr lang="en-US" sz="2000" dirty="0" err="1" smtClean="0"/>
              <a:t>bahwa</a:t>
            </a:r>
            <a:r>
              <a:rPr lang="en-US" sz="2000" dirty="0" smtClean="0"/>
              <a:t> </a:t>
            </a:r>
            <a:r>
              <a:rPr lang="en-US" sz="2000" dirty="0" err="1" smtClean="0"/>
              <a:t>bumi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bulat</a:t>
            </a:r>
            <a:endParaRPr lang="en-US" sz="2000" dirty="0" smtClean="0"/>
          </a:p>
          <a:p>
            <a:pPr marL="625475" indent="-625475">
              <a:buFont typeface="+mj-lt"/>
              <a:buAutoNum type="arabicPeriod"/>
            </a:pPr>
            <a:r>
              <a:rPr lang="en-US" sz="2000" dirty="0" err="1" smtClean="0"/>
              <a:t>Tertarik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kisah</a:t>
            </a:r>
            <a:r>
              <a:rPr lang="en-US" sz="2000" dirty="0" smtClean="0"/>
              <a:t> </a:t>
            </a:r>
            <a:r>
              <a:rPr lang="en-US" sz="2000" dirty="0" err="1" smtClean="0"/>
              <a:t>perjalanan</a:t>
            </a:r>
            <a:r>
              <a:rPr lang="en-US" sz="2000" dirty="0" smtClean="0"/>
              <a:t> </a:t>
            </a:r>
            <a:r>
              <a:rPr lang="en-US" sz="2000" dirty="0" err="1" smtClean="0"/>
              <a:t>Marcopolo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dunia</a:t>
            </a:r>
            <a:r>
              <a:rPr lang="en-US" sz="2000" dirty="0" smtClean="0"/>
              <a:t> </a:t>
            </a:r>
            <a:r>
              <a:rPr lang="en-US" sz="2000" dirty="0" err="1" smtClean="0"/>
              <a:t>Timur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dikatakan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buku</a:t>
            </a:r>
            <a:r>
              <a:rPr lang="en-US" sz="2000" dirty="0" smtClean="0"/>
              <a:t> “Imago Mundi” (</a:t>
            </a:r>
            <a:r>
              <a:rPr lang="en-US" sz="2000" dirty="0" err="1" smtClean="0"/>
              <a:t>Anggapan</a:t>
            </a:r>
            <a:r>
              <a:rPr lang="en-US" sz="2000" dirty="0" smtClean="0"/>
              <a:t> /</a:t>
            </a:r>
            <a:r>
              <a:rPr lang="en-US" sz="2000" dirty="0" err="1" smtClean="0"/>
              <a:t>keajaiban</a:t>
            </a:r>
            <a:r>
              <a:rPr lang="en-US" sz="2000" dirty="0" smtClean="0"/>
              <a:t> </a:t>
            </a:r>
            <a:r>
              <a:rPr lang="en-US" sz="2000" dirty="0" err="1" smtClean="0"/>
              <a:t>dunia</a:t>
            </a:r>
            <a:r>
              <a:rPr lang="en-US" sz="2000" dirty="0" smtClean="0"/>
              <a:t>)</a:t>
            </a:r>
          </a:p>
          <a:p>
            <a:pPr marL="625475" indent="-625475">
              <a:buFont typeface="+mj-lt"/>
              <a:buAutoNum type="arabicPeriod"/>
            </a:pPr>
            <a:r>
              <a:rPr lang="en-US" sz="2000" dirty="0" err="1" smtClean="0"/>
              <a:t>Timbulnya</a:t>
            </a:r>
            <a:r>
              <a:rPr lang="en-US" sz="2000" dirty="0" smtClean="0"/>
              <a:t> </a:t>
            </a:r>
            <a:r>
              <a:rPr lang="en-US" sz="2000" dirty="0" err="1" smtClean="0"/>
              <a:t>kemajuan</a:t>
            </a:r>
            <a:r>
              <a:rPr lang="en-US" sz="2000" dirty="0" smtClean="0"/>
              <a:t> </a:t>
            </a:r>
            <a:r>
              <a:rPr lang="en-US" sz="2000" dirty="0" err="1" smtClean="0"/>
              <a:t>ilmu</a:t>
            </a:r>
            <a:r>
              <a:rPr lang="en-US" sz="2000" dirty="0" smtClean="0"/>
              <a:t> </a:t>
            </a:r>
            <a:r>
              <a:rPr lang="en-US" sz="2000" dirty="0" err="1" smtClean="0"/>
              <a:t>pengetahuan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teknologi</a:t>
            </a:r>
            <a:r>
              <a:rPr lang="en-US" sz="2000" dirty="0" smtClean="0"/>
              <a:t>,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penemuan</a:t>
            </a:r>
            <a:r>
              <a:rPr lang="en-US" sz="2000" dirty="0" smtClean="0"/>
              <a:t> </a:t>
            </a:r>
            <a:r>
              <a:rPr lang="en-US" sz="2000" dirty="0" err="1" smtClean="0"/>
              <a:t>kompas</a:t>
            </a:r>
            <a:r>
              <a:rPr lang="en-US" sz="2000" dirty="0" smtClean="0"/>
              <a:t>, </a:t>
            </a:r>
            <a:r>
              <a:rPr lang="en-US" sz="2000" dirty="0" err="1" smtClean="0"/>
              <a:t>navigasi</a:t>
            </a:r>
            <a:r>
              <a:rPr lang="en-US" sz="2000" dirty="0" smtClean="0"/>
              <a:t>, </a:t>
            </a:r>
            <a:r>
              <a:rPr lang="en-US" sz="2000" dirty="0" err="1" smtClean="0"/>
              <a:t>mesin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peralatan</a:t>
            </a:r>
            <a:r>
              <a:rPr lang="en-US" sz="2000" dirty="0" smtClean="0"/>
              <a:t> </a:t>
            </a:r>
            <a:r>
              <a:rPr lang="en-US" sz="2000" dirty="0" err="1" smtClean="0"/>
              <a:t>kapal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mempermudah</a:t>
            </a:r>
            <a:r>
              <a:rPr lang="en-US" sz="2000" dirty="0" smtClean="0"/>
              <a:t> </a:t>
            </a:r>
            <a:r>
              <a:rPr lang="en-US" sz="2000" dirty="0" err="1" smtClean="0"/>
              <a:t>pelayaran</a:t>
            </a:r>
            <a:endParaRPr lang="en-US" sz="2000" dirty="0" smtClean="0"/>
          </a:p>
          <a:p>
            <a:pPr marL="625475" indent="-625475">
              <a:buFont typeface="+mj-lt"/>
              <a:buAutoNum type="arabicPeriod"/>
            </a:pPr>
            <a:r>
              <a:rPr lang="en-US" sz="2000" dirty="0" err="1" smtClean="0"/>
              <a:t>Terdorong</a:t>
            </a:r>
            <a:r>
              <a:rPr lang="en-US" sz="2000" dirty="0" smtClean="0"/>
              <a:t> </a:t>
            </a:r>
            <a:r>
              <a:rPr lang="en-US" sz="2000" dirty="0" err="1" smtClean="0"/>
              <a:t>mewujudkan</a:t>
            </a:r>
            <a:r>
              <a:rPr lang="en-US" sz="2000" dirty="0" smtClean="0"/>
              <a:t> </a:t>
            </a:r>
            <a:r>
              <a:rPr lang="en-US" sz="2000" dirty="0" err="1" smtClean="0"/>
              <a:t>semangat</a:t>
            </a:r>
            <a:r>
              <a:rPr lang="en-US" sz="2000" dirty="0" smtClean="0"/>
              <a:t> GOLD, GLORY, </a:t>
            </a:r>
            <a:r>
              <a:rPr lang="en-US" sz="2000" dirty="0" err="1" smtClean="0"/>
              <a:t>dan</a:t>
            </a:r>
            <a:r>
              <a:rPr lang="en-US" sz="2000" dirty="0" smtClean="0"/>
              <a:t> GOSPEL yang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 </a:t>
            </a:r>
            <a:r>
              <a:rPr lang="en-US" sz="2000" dirty="0" err="1" smtClean="0"/>
              <a:t>mencari</a:t>
            </a:r>
            <a:r>
              <a:rPr lang="en-US" sz="2000" dirty="0" smtClean="0"/>
              <a:t> </a:t>
            </a:r>
            <a:r>
              <a:rPr lang="en-US" sz="2000" dirty="0" err="1" smtClean="0"/>
              <a:t>kekayaan</a:t>
            </a:r>
            <a:r>
              <a:rPr lang="en-US" sz="2000" dirty="0" smtClean="0"/>
              <a:t>, </a:t>
            </a:r>
            <a:r>
              <a:rPr lang="en-US" sz="2000" dirty="0" err="1" smtClean="0"/>
              <a:t>kejayaan</a:t>
            </a:r>
            <a:r>
              <a:rPr lang="en-US" sz="2000" dirty="0" smtClean="0"/>
              <a:t>,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menyebarkan</a:t>
            </a:r>
            <a:r>
              <a:rPr lang="en-US" sz="2000" dirty="0" smtClean="0"/>
              <a:t> agama Kristen.</a:t>
            </a:r>
          </a:p>
          <a:p>
            <a:pPr marL="625475" indent="-625475">
              <a:buFont typeface="+mj-lt"/>
              <a:buAutoNum type="arabicPeriod"/>
            </a:pPr>
            <a:r>
              <a:rPr lang="en-US" sz="2000" dirty="0" err="1" smtClean="0"/>
              <a:t>Jatuhnya</a:t>
            </a:r>
            <a:r>
              <a:rPr lang="en-US" sz="2000" dirty="0" smtClean="0"/>
              <a:t> </a:t>
            </a:r>
            <a:r>
              <a:rPr lang="en-US" sz="2000" dirty="0" err="1" smtClean="0"/>
              <a:t>Konstantinopel</a:t>
            </a:r>
            <a:r>
              <a:rPr lang="en-US" sz="2000" dirty="0" smtClean="0"/>
              <a:t> yang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pusat</a:t>
            </a:r>
            <a:r>
              <a:rPr lang="en-US" sz="2000" dirty="0" smtClean="0"/>
              <a:t> </a:t>
            </a:r>
            <a:r>
              <a:rPr lang="en-US" sz="2000" dirty="0" err="1" smtClean="0"/>
              <a:t>perdagangan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laut</a:t>
            </a:r>
            <a:r>
              <a:rPr lang="en-US" sz="2000" dirty="0" smtClean="0"/>
              <a:t> Tengah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tangan</a:t>
            </a:r>
            <a:r>
              <a:rPr lang="en-US" sz="2000" dirty="0" smtClean="0"/>
              <a:t> </a:t>
            </a:r>
            <a:r>
              <a:rPr lang="en-US" sz="2000" dirty="0" err="1" smtClean="0"/>
              <a:t>Turki</a:t>
            </a:r>
            <a:r>
              <a:rPr lang="en-US" sz="2000" dirty="0" smtClean="0"/>
              <a:t> </a:t>
            </a:r>
            <a:r>
              <a:rPr lang="en-US" sz="2000" dirty="0" err="1" smtClean="0"/>
              <a:t>Usmani</a:t>
            </a:r>
            <a:r>
              <a:rPr lang="en-US" sz="2000" dirty="0" smtClean="0"/>
              <a:t>.</a:t>
            </a:r>
          </a:p>
          <a:p>
            <a:pPr marL="625475" indent="-625475">
              <a:buFont typeface="+mj-lt"/>
              <a:buAutoNum type="arabicPeriod"/>
            </a:pPr>
            <a:r>
              <a:rPr lang="en-US" sz="2000" dirty="0" err="1" smtClean="0"/>
              <a:t>Semangat</a:t>
            </a:r>
            <a:r>
              <a:rPr lang="en-US" sz="2000" dirty="0" smtClean="0"/>
              <a:t> </a:t>
            </a:r>
            <a:r>
              <a:rPr lang="en-US" sz="2000" dirty="0" err="1" smtClean="0"/>
              <a:t>Reqounquesta</a:t>
            </a:r>
            <a:r>
              <a:rPr lang="en-US" sz="2000" dirty="0" smtClean="0"/>
              <a:t> (</a:t>
            </a:r>
            <a:r>
              <a:rPr lang="en-US" sz="2000" dirty="0" err="1" smtClean="0"/>
              <a:t>balas</a:t>
            </a:r>
            <a:r>
              <a:rPr lang="en-US" sz="2000" dirty="0" smtClean="0"/>
              <a:t> </a:t>
            </a:r>
            <a:r>
              <a:rPr lang="en-US" sz="2000" dirty="0" err="1" smtClean="0"/>
              <a:t>dendam</a:t>
            </a:r>
            <a:r>
              <a:rPr lang="en-US" sz="2000" dirty="0" smtClean="0"/>
              <a:t> ) yang </a:t>
            </a:r>
            <a:r>
              <a:rPr lang="en-US" sz="2000" dirty="0" err="1" smtClean="0"/>
              <a:t>dimiliki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</a:t>
            </a:r>
            <a:r>
              <a:rPr lang="en-US" sz="2000" dirty="0" err="1" smtClean="0"/>
              <a:t>bangsa</a:t>
            </a:r>
            <a:r>
              <a:rPr lang="en-US" sz="2000" dirty="0" smtClean="0"/>
              <a:t> </a:t>
            </a:r>
            <a:r>
              <a:rPr lang="en-US" sz="2000" dirty="0" err="1" smtClean="0"/>
              <a:t>Eropa</a:t>
            </a:r>
            <a:r>
              <a:rPr lang="en-US" sz="2000" dirty="0" smtClean="0"/>
              <a:t> </a:t>
            </a:r>
            <a:r>
              <a:rPr lang="en-US" sz="2000" dirty="0" err="1" smtClean="0"/>
              <a:t>akibat</a:t>
            </a:r>
            <a:r>
              <a:rPr lang="en-US" sz="2000" dirty="0" smtClean="0"/>
              <a:t> </a:t>
            </a:r>
            <a:r>
              <a:rPr lang="en-US" sz="2000" dirty="0" err="1" smtClean="0"/>
              <a:t>kekalahan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perang</a:t>
            </a:r>
            <a:r>
              <a:rPr lang="en-US" sz="2000" dirty="0" smtClean="0"/>
              <a:t> </a:t>
            </a:r>
            <a:r>
              <a:rPr lang="en-US" sz="2000" dirty="0" err="1" smtClean="0"/>
              <a:t>salib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5445ada35332a95b75cfbe952328e53e72517"/>
</p:tagLst>
</file>

<file path=ppt/theme/theme1.xml><?xml version="1.0" encoding="utf-8"?>
<a:theme xmlns:a="http://schemas.openxmlformats.org/drawingml/2006/main" name="Template BA - SMAK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 - SMAKIM</Template>
  <TotalTime>1793</TotalTime>
  <Words>2563</Words>
  <Application>Microsoft Office PowerPoint</Application>
  <PresentationFormat>On-screen Show (4:3)</PresentationFormat>
  <Paragraphs>371</Paragraphs>
  <Slides>70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Template BA - SMAKIM</vt:lpstr>
      <vt:lpstr>Slide 1</vt:lpstr>
      <vt:lpstr>SK-KD</vt:lpstr>
      <vt:lpstr>INDIKATOR</vt:lpstr>
      <vt:lpstr>Slide 4</vt:lpstr>
      <vt:lpstr>Zaman Kegelapan </vt:lpstr>
      <vt:lpstr>Slide 6</vt:lpstr>
      <vt:lpstr>LATAR BELAKANG KEDATANGAN BANGSA EROPA KE INDONESIA</vt:lpstr>
      <vt:lpstr>Slide 8</vt:lpstr>
      <vt:lpstr>Faktor yang mendorong penjelajahan samudra</vt:lpstr>
      <vt:lpstr>Slide 10</vt:lpstr>
      <vt:lpstr> A. Masuknya Bangsa Portugis   </vt:lpstr>
      <vt:lpstr>Slide 12</vt:lpstr>
      <vt:lpstr>Slide 13</vt:lpstr>
      <vt:lpstr>Slide 14</vt:lpstr>
      <vt:lpstr>Slide 15</vt:lpstr>
      <vt:lpstr>Slide 16</vt:lpstr>
      <vt:lpstr>     B. Masuknya Bangsa Spanyol   </vt:lpstr>
      <vt:lpstr>Slide 18</vt:lpstr>
      <vt:lpstr>Slide 19</vt:lpstr>
      <vt:lpstr>C. Masuknya Bangsa Belanda</vt:lpstr>
      <vt:lpstr>Slide 21</vt:lpstr>
      <vt:lpstr>Slide 22</vt:lpstr>
      <vt:lpstr>Slide 23</vt:lpstr>
      <vt:lpstr>Slide 24</vt:lpstr>
      <vt:lpstr>Slide 25</vt:lpstr>
      <vt:lpstr> D.  Indonesia di Bawah Kekuasaan VOC </vt:lpstr>
      <vt:lpstr>Slide 27</vt:lpstr>
      <vt:lpstr>Slide 28</vt:lpstr>
      <vt:lpstr>Slide 29</vt:lpstr>
      <vt:lpstr>  E. Indonesia di Bawah Kekuasaan Pemerintah Hindia Belanda </vt:lpstr>
      <vt:lpstr>Slide 31</vt:lpstr>
      <vt:lpstr>Slide 32</vt:lpstr>
      <vt:lpstr>Slide 33</vt:lpstr>
      <vt:lpstr>Slide 34</vt:lpstr>
      <vt:lpstr>Th 1810 kerajaan belanda menjadi salah satu wilayah kekuasaan perancis  Raja Louis Napoleon Bonaparte memanggil kembali Daendels ke Belanda (Dianggap terlalu menyengsarakan rakyat)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 </vt:lpstr>
      <vt:lpstr>Slide 47</vt:lpstr>
      <vt:lpstr>Slide 48</vt:lpstr>
      <vt:lpstr>Slide 49</vt:lpstr>
      <vt:lpstr>Slide 50</vt:lpstr>
      <vt:lpstr>Slide 51</vt:lpstr>
      <vt:lpstr>Akibat Tanam Paksa</vt:lpstr>
      <vt:lpstr>Slide 53</vt:lpstr>
      <vt:lpstr>Slide 54</vt:lpstr>
      <vt:lpstr>Slide 55</vt:lpstr>
      <vt:lpstr>Slide 56</vt:lpstr>
      <vt:lpstr>Slide 57</vt:lpstr>
      <vt:lpstr>Slide 58</vt:lpstr>
      <vt:lpstr>Penghapusan sistem Tanam Paksa.</vt:lpstr>
      <vt:lpstr> 2. Sistem Usaha Swasta </vt:lpstr>
      <vt:lpstr>Slide 61</vt:lpstr>
      <vt:lpstr>Slide 62</vt:lpstr>
      <vt:lpstr>Slide 63</vt:lpstr>
      <vt:lpstr>Slide 64</vt:lpstr>
      <vt:lpstr>Politik Etis / Politik Balas Budi   Trilogi Van Deventer,</vt:lpstr>
      <vt:lpstr>Slide 66</vt:lpstr>
      <vt:lpstr> Penyimpangan </vt:lpstr>
      <vt:lpstr>Sumber Belajar </vt:lpstr>
      <vt:lpstr>Slide 69</vt:lpstr>
      <vt:lpstr>Slide 70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183</cp:revision>
  <dcterms:created xsi:type="dcterms:W3CDTF">2010-11-13T13:30:19Z</dcterms:created>
  <dcterms:modified xsi:type="dcterms:W3CDTF">2012-06-02T04:59:05Z</dcterms:modified>
</cp:coreProperties>
</file>