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5" r:id="rId6"/>
    <p:sldId id="266" r:id="rId7"/>
    <p:sldId id="261" r:id="rId8"/>
    <p:sldId id="260" r:id="rId9"/>
    <p:sldId id="267" r:id="rId10"/>
    <p:sldId id="262" r:id="rId11"/>
    <p:sldId id="268" r:id="rId12"/>
    <p:sldId id="263" r:id="rId13"/>
    <p:sldId id="264"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1773"/>
    <p:restoredTop sz="96291"/>
  </p:normalViewPr>
  <p:slideViewPr>
    <p:cSldViewPr snapToGrid="0" snapToObjects="1">
      <p:cViewPr varScale="1">
        <p:scale>
          <a:sx n="121" d="100"/>
          <a:sy n="121" d="100"/>
        </p:scale>
        <p:origin x="200" y="3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smtClean="0"/>
              <a:pPr/>
              <a:t>8/29/20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419093873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8/29/20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328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8/29/20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494548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8/29/20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981385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smtClean="0"/>
              <a:pPr/>
              <a:t>8/29/20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26285094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8/29/20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77229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8/29/20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941332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8/29/20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4798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8/29/20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52457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8/29/20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11630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8/29/20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00053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smtClean="0"/>
              <a:pPr/>
              <a:t>8/29/20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5917589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D25F8-2637-E249-A8C7-2B2C4147405C}"/>
              </a:ext>
            </a:extLst>
          </p:cNvPr>
          <p:cNvSpPr>
            <a:spLocks noGrp="1"/>
          </p:cNvSpPr>
          <p:nvPr>
            <p:ph type="ctrTitle"/>
          </p:nvPr>
        </p:nvSpPr>
        <p:spPr>
          <a:xfrm>
            <a:off x="1915123" y="1437930"/>
            <a:ext cx="8361229" cy="2098226"/>
          </a:xfrm>
        </p:spPr>
        <p:txBody>
          <a:bodyPr/>
          <a:lstStyle/>
          <a:p>
            <a:r>
              <a:rPr lang="en-US" dirty="0"/>
              <a:t>Customer Segmentation</a:t>
            </a:r>
          </a:p>
        </p:txBody>
      </p:sp>
      <p:sp>
        <p:nvSpPr>
          <p:cNvPr id="3" name="Subtitle 2">
            <a:extLst>
              <a:ext uri="{FF2B5EF4-FFF2-40B4-BE49-F238E27FC236}">
                <a16:creationId xmlns:a16="http://schemas.microsoft.com/office/drawing/2014/main" id="{A9FC1A83-B32F-BF49-B02A-5CA9A8E41351}"/>
              </a:ext>
            </a:extLst>
          </p:cNvPr>
          <p:cNvSpPr>
            <a:spLocks noGrp="1"/>
          </p:cNvSpPr>
          <p:nvPr>
            <p:ph type="subTitle" idx="1"/>
          </p:nvPr>
        </p:nvSpPr>
        <p:spPr>
          <a:xfrm>
            <a:off x="2679900" y="3696890"/>
            <a:ext cx="6831673" cy="1086237"/>
          </a:xfrm>
        </p:spPr>
        <p:txBody>
          <a:bodyPr/>
          <a:lstStyle/>
          <a:p>
            <a:r>
              <a:rPr lang="en-US" b="1" dirty="0">
                <a:latin typeface="Arial" panose="020B0604020202020204" pitchFamily="34" charset="0"/>
                <a:cs typeface="Arial" panose="020B0604020202020204" pitchFamily="34" charset="0"/>
              </a:rPr>
              <a:t>EXPOSYS DATA LABS</a:t>
            </a:r>
          </a:p>
          <a:p>
            <a:r>
              <a:rPr lang="en-US" b="1" dirty="0">
                <a:latin typeface="Arial" panose="020B0604020202020204" pitchFamily="34" charset="0"/>
                <a:cs typeface="Arial" panose="020B0604020202020204" pitchFamily="34" charset="0"/>
              </a:rPr>
              <a:t>Internship Report</a:t>
            </a:r>
          </a:p>
        </p:txBody>
      </p:sp>
      <p:sp>
        <p:nvSpPr>
          <p:cNvPr id="4" name="TextBox 3">
            <a:extLst>
              <a:ext uri="{FF2B5EF4-FFF2-40B4-BE49-F238E27FC236}">
                <a16:creationId xmlns:a16="http://schemas.microsoft.com/office/drawing/2014/main" id="{1886BC6E-0AFF-AA47-AD78-1F9F5EFB8AF0}"/>
              </a:ext>
            </a:extLst>
          </p:cNvPr>
          <p:cNvSpPr txBox="1"/>
          <p:nvPr/>
        </p:nvSpPr>
        <p:spPr>
          <a:xfrm>
            <a:off x="4967027" y="4943862"/>
            <a:ext cx="2257425" cy="400110"/>
          </a:xfrm>
          <a:prstGeom prst="rect">
            <a:avLst/>
          </a:prstGeom>
          <a:noFill/>
        </p:spPr>
        <p:txBody>
          <a:bodyPr wrap="square" rtlCol="0">
            <a:spAutoFit/>
          </a:bodyPr>
          <a:lstStyle/>
          <a:p>
            <a:pPr algn="ctr"/>
            <a:r>
              <a:rPr lang="en-US" sz="2000" b="1" dirty="0"/>
              <a:t>Arun Govind</a:t>
            </a:r>
          </a:p>
        </p:txBody>
      </p:sp>
      <p:pic>
        <p:nvPicPr>
          <p:cNvPr id="5" name="Picture 4">
            <a:extLst>
              <a:ext uri="{FF2B5EF4-FFF2-40B4-BE49-F238E27FC236}">
                <a16:creationId xmlns:a16="http://schemas.microsoft.com/office/drawing/2014/main" id="{64573AFA-66FC-BD45-AB2A-F5871F3CB1C3}"/>
              </a:ext>
            </a:extLst>
          </p:cNvPr>
          <p:cNvPicPr/>
          <p:nvPr/>
        </p:nvPicPr>
        <p:blipFill rotWithShape="1">
          <a:blip r:embed="rId2">
            <a:extLst>
              <a:ext uri="{28A0092B-C50C-407E-A947-70E740481C1C}">
                <a14:useLocalDpi xmlns:a14="http://schemas.microsoft.com/office/drawing/2010/main" val="0"/>
              </a:ext>
            </a:extLst>
          </a:blip>
          <a:srcRect t="22400" b="26800"/>
          <a:stretch/>
        </p:blipFill>
        <p:spPr bwMode="auto">
          <a:xfrm>
            <a:off x="10001250" y="354831"/>
            <a:ext cx="1947227" cy="92236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15822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8B3A4-98BD-F14E-96EA-E161D35789B2}"/>
              </a:ext>
            </a:extLst>
          </p:cNvPr>
          <p:cNvSpPr>
            <a:spLocks noGrp="1"/>
          </p:cNvSpPr>
          <p:nvPr>
            <p:ph type="title"/>
          </p:nvPr>
        </p:nvSpPr>
        <p:spPr/>
        <p:txBody>
          <a:bodyPr/>
          <a:lstStyle/>
          <a:p>
            <a:r>
              <a:rPr lang="en-US" u="sng" dirty="0"/>
              <a:t>K-Means clustering algorithm</a:t>
            </a:r>
          </a:p>
        </p:txBody>
      </p:sp>
      <p:sp>
        <p:nvSpPr>
          <p:cNvPr id="3" name="Content Placeholder 2">
            <a:extLst>
              <a:ext uri="{FF2B5EF4-FFF2-40B4-BE49-F238E27FC236}">
                <a16:creationId xmlns:a16="http://schemas.microsoft.com/office/drawing/2014/main" id="{F53E5525-B807-3545-8A65-2A0E56EECA80}"/>
              </a:ext>
            </a:extLst>
          </p:cNvPr>
          <p:cNvSpPr>
            <a:spLocks noGrp="1"/>
          </p:cNvSpPr>
          <p:nvPr>
            <p:ph idx="1"/>
          </p:nvPr>
        </p:nvSpPr>
        <p:spPr/>
        <p:txBody>
          <a:bodyPr/>
          <a:lstStyle/>
          <a:p>
            <a:pPr marL="0" indent="0">
              <a:buNone/>
            </a:pPr>
            <a:r>
              <a:rPr lang="en-GB" dirty="0"/>
              <a:t>Generic K-Means clustering algorithm: </a:t>
            </a:r>
            <a:endParaRPr lang="en-US" dirty="0"/>
          </a:p>
          <a:p>
            <a:pPr lvl="0"/>
            <a:r>
              <a:rPr lang="en-GB" u="sng" dirty="0"/>
              <a:t>STEP 1:</a:t>
            </a:r>
            <a:r>
              <a:rPr lang="en-GB" dirty="0"/>
              <a:t> Feature Normalisation </a:t>
            </a:r>
            <a:endParaRPr lang="en-US" dirty="0"/>
          </a:p>
          <a:p>
            <a:pPr lvl="0"/>
            <a:r>
              <a:rPr lang="en-GB" u="sng" dirty="0"/>
              <a:t>STEP 2:</a:t>
            </a:r>
            <a:r>
              <a:rPr lang="en-GB" dirty="0"/>
              <a:t> Centroids Initialization </a:t>
            </a:r>
            <a:endParaRPr lang="en-US" dirty="0"/>
          </a:p>
          <a:p>
            <a:pPr lvl="0"/>
            <a:r>
              <a:rPr lang="en-GB" u="sng" dirty="0"/>
              <a:t>STEP 3:</a:t>
            </a:r>
            <a:r>
              <a:rPr lang="en-GB" dirty="0"/>
              <a:t> Assignment Stage</a:t>
            </a:r>
            <a:endParaRPr lang="en-US" dirty="0"/>
          </a:p>
          <a:p>
            <a:pPr lvl="0"/>
            <a:r>
              <a:rPr lang="en-GB" u="sng" dirty="0"/>
              <a:t>STEP 4:</a:t>
            </a:r>
            <a:r>
              <a:rPr lang="en-GB" dirty="0"/>
              <a:t> Updating Stage</a:t>
            </a:r>
            <a:r>
              <a:rPr lang="en-GB" u="sng" dirty="0"/>
              <a:t> </a:t>
            </a:r>
            <a:endParaRPr lang="en-US" dirty="0"/>
          </a:p>
          <a:p>
            <a:pPr lvl="0"/>
            <a:r>
              <a:rPr lang="en-GB" u="sng" dirty="0"/>
              <a:t>STEP 5:</a:t>
            </a:r>
            <a:r>
              <a:rPr lang="en-GB" dirty="0"/>
              <a:t> Repeat steps 3 and 4 until the changes in positions of centroids are zero.</a:t>
            </a:r>
            <a:endParaRPr lang="en-US" dirty="0"/>
          </a:p>
          <a:p>
            <a:endParaRPr lang="en-US" dirty="0"/>
          </a:p>
        </p:txBody>
      </p:sp>
      <p:pic>
        <p:nvPicPr>
          <p:cNvPr id="4" name="Picture 3">
            <a:extLst>
              <a:ext uri="{FF2B5EF4-FFF2-40B4-BE49-F238E27FC236}">
                <a16:creationId xmlns:a16="http://schemas.microsoft.com/office/drawing/2014/main" id="{0EC0C6A8-A236-4744-A297-F7F77A541792}"/>
              </a:ext>
            </a:extLst>
          </p:cNvPr>
          <p:cNvPicPr/>
          <p:nvPr/>
        </p:nvPicPr>
        <p:blipFill rotWithShape="1">
          <a:blip r:embed="rId2">
            <a:extLst>
              <a:ext uri="{28A0092B-C50C-407E-A947-70E740481C1C}">
                <a14:useLocalDpi xmlns:a14="http://schemas.microsoft.com/office/drawing/2010/main" val="0"/>
              </a:ext>
            </a:extLst>
          </a:blip>
          <a:srcRect t="22400" b="26800"/>
          <a:stretch/>
        </p:blipFill>
        <p:spPr bwMode="auto">
          <a:xfrm>
            <a:off x="10001250" y="354831"/>
            <a:ext cx="1947227" cy="92236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60540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k-means clustering with example">
            <a:extLst>
              <a:ext uri="{FF2B5EF4-FFF2-40B4-BE49-F238E27FC236}">
                <a16:creationId xmlns:a16="http://schemas.microsoft.com/office/drawing/2014/main" id="{805F1B0A-FC11-C14E-A0AB-07DF02ACEC3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79232" y="1685607"/>
            <a:ext cx="6321743" cy="3486785"/>
          </a:xfrm>
          <a:prstGeom prst="rect">
            <a:avLst/>
          </a:prstGeom>
          <a:noFill/>
          <a:ln>
            <a:noFill/>
          </a:ln>
        </p:spPr>
      </p:pic>
      <p:sp>
        <p:nvSpPr>
          <p:cNvPr id="3" name="Text Box 10">
            <a:extLst>
              <a:ext uri="{FF2B5EF4-FFF2-40B4-BE49-F238E27FC236}">
                <a16:creationId xmlns:a16="http://schemas.microsoft.com/office/drawing/2014/main" id="{737E004B-6401-514B-A082-43DA04A3C55A}"/>
              </a:ext>
            </a:extLst>
          </p:cNvPr>
          <p:cNvSpPr txBox="1"/>
          <p:nvPr/>
        </p:nvSpPr>
        <p:spPr>
          <a:xfrm>
            <a:off x="8601075" y="3013501"/>
            <a:ext cx="2397443" cy="830997"/>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marL="0" marR="0" algn="ctr">
              <a:spcBef>
                <a:spcPts val="0"/>
              </a:spcBef>
              <a:spcAft>
                <a:spcPts val="1000"/>
              </a:spcAft>
            </a:pPr>
            <a:r>
              <a:rPr lang="en-GB" dirty="0"/>
              <a:t>Figure : Example for Step by Step method for K-Means method</a:t>
            </a:r>
            <a:endParaRPr lang="en-US" dirty="0"/>
          </a:p>
        </p:txBody>
      </p:sp>
      <p:pic>
        <p:nvPicPr>
          <p:cNvPr id="4" name="Picture 3">
            <a:extLst>
              <a:ext uri="{FF2B5EF4-FFF2-40B4-BE49-F238E27FC236}">
                <a16:creationId xmlns:a16="http://schemas.microsoft.com/office/drawing/2014/main" id="{50D16D40-3CD4-2848-B808-E0C6AEDBAC9F}"/>
              </a:ext>
            </a:extLst>
          </p:cNvPr>
          <p:cNvPicPr/>
          <p:nvPr/>
        </p:nvPicPr>
        <p:blipFill rotWithShape="1">
          <a:blip r:embed="rId3">
            <a:extLst>
              <a:ext uri="{28A0092B-C50C-407E-A947-70E740481C1C}">
                <a14:useLocalDpi xmlns:a14="http://schemas.microsoft.com/office/drawing/2010/main" val="0"/>
              </a:ext>
            </a:extLst>
          </a:blip>
          <a:srcRect t="22400" b="26800"/>
          <a:stretch/>
        </p:blipFill>
        <p:spPr bwMode="auto">
          <a:xfrm>
            <a:off x="10001250" y="354831"/>
            <a:ext cx="1947227" cy="92236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86739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4439D-60A7-AE4D-94FC-2C5BCEB7E53B}"/>
              </a:ext>
            </a:extLst>
          </p:cNvPr>
          <p:cNvSpPr>
            <a:spLocks noGrp="1"/>
          </p:cNvSpPr>
          <p:nvPr>
            <p:ph type="title"/>
          </p:nvPr>
        </p:nvSpPr>
        <p:spPr/>
        <p:txBody>
          <a:bodyPr/>
          <a:lstStyle/>
          <a:p>
            <a:pPr algn="ctr"/>
            <a:r>
              <a:rPr lang="en-US" u="sng" dirty="0"/>
              <a:t>TOOLS USED</a:t>
            </a:r>
          </a:p>
        </p:txBody>
      </p:sp>
      <p:sp>
        <p:nvSpPr>
          <p:cNvPr id="3" name="Content Placeholder 2">
            <a:extLst>
              <a:ext uri="{FF2B5EF4-FFF2-40B4-BE49-F238E27FC236}">
                <a16:creationId xmlns:a16="http://schemas.microsoft.com/office/drawing/2014/main" id="{1024D61F-CDC9-894D-A3AC-B2FF9830DBAA}"/>
              </a:ext>
            </a:extLst>
          </p:cNvPr>
          <p:cNvSpPr>
            <a:spLocks noGrp="1"/>
          </p:cNvSpPr>
          <p:nvPr>
            <p:ph idx="1"/>
          </p:nvPr>
        </p:nvSpPr>
        <p:spPr/>
        <p:txBody>
          <a:bodyPr/>
          <a:lstStyle/>
          <a:p>
            <a:r>
              <a:rPr lang="en-US" dirty="0"/>
              <a:t>Python (The language used for customer segmentation in the project)</a:t>
            </a:r>
          </a:p>
          <a:p>
            <a:r>
              <a:rPr lang="en-US" dirty="0"/>
              <a:t>Pandas (Used to extract the data information)</a:t>
            </a:r>
          </a:p>
          <a:p>
            <a:r>
              <a:rPr lang="en-US" dirty="0"/>
              <a:t>Matplotlib (Used to visualize distribution charts for gender)</a:t>
            </a:r>
          </a:p>
          <a:p>
            <a:r>
              <a:rPr lang="en-US" dirty="0"/>
              <a:t>Seaborn (Implemented distribution charts to depict age, income and score)</a:t>
            </a:r>
          </a:p>
          <a:p>
            <a:r>
              <a:rPr lang="en-US" dirty="0"/>
              <a:t>Scikit Learn (Processed data into clusters using K-Means algorithm)</a:t>
            </a:r>
          </a:p>
          <a:p>
            <a:r>
              <a:rPr lang="en-US" dirty="0" err="1"/>
              <a:t>Plotly</a:t>
            </a:r>
            <a:r>
              <a:rPr lang="en-US" dirty="0"/>
              <a:t> (plotted a 3D graph to show the various clusters)</a:t>
            </a:r>
          </a:p>
        </p:txBody>
      </p:sp>
      <p:pic>
        <p:nvPicPr>
          <p:cNvPr id="4" name="Picture 3">
            <a:extLst>
              <a:ext uri="{FF2B5EF4-FFF2-40B4-BE49-F238E27FC236}">
                <a16:creationId xmlns:a16="http://schemas.microsoft.com/office/drawing/2014/main" id="{C1BE014E-255C-F645-BF7D-4CDC23B36C26}"/>
              </a:ext>
            </a:extLst>
          </p:cNvPr>
          <p:cNvPicPr/>
          <p:nvPr/>
        </p:nvPicPr>
        <p:blipFill rotWithShape="1">
          <a:blip r:embed="rId2">
            <a:extLst>
              <a:ext uri="{28A0092B-C50C-407E-A947-70E740481C1C}">
                <a14:useLocalDpi xmlns:a14="http://schemas.microsoft.com/office/drawing/2010/main" val="0"/>
              </a:ext>
            </a:extLst>
          </a:blip>
          <a:srcRect t="22400" b="26800"/>
          <a:stretch/>
        </p:blipFill>
        <p:spPr bwMode="auto">
          <a:xfrm>
            <a:off x="10001250" y="354831"/>
            <a:ext cx="1947227" cy="92236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21376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79BB8-A4A2-DE49-9886-E09A19C91C0B}"/>
              </a:ext>
            </a:extLst>
          </p:cNvPr>
          <p:cNvSpPr>
            <a:spLocks noGrp="1"/>
          </p:cNvSpPr>
          <p:nvPr>
            <p:ph type="title"/>
          </p:nvPr>
        </p:nvSpPr>
        <p:spPr/>
        <p:txBody>
          <a:bodyPr/>
          <a:lstStyle/>
          <a:p>
            <a:pPr algn="ctr"/>
            <a:r>
              <a:rPr lang="en-US" u="sng" dirty="0"/>
              <a:t>RESULTS</a:t>
            </a:r>
          </a:p>
        </p:txBody>
      </p:sp>
      <p:sp>
        <p:nvSpPr>
          <p:cNvPr id="5" name="Content Placeholder 4">
            <a:extLst>
              <a:ext uri="{FF2B5EF4-FFF2-40B4-BE49-F238E27FC236}">
                <a16:creationId xmlns:a16="http://schemas.microsoft.com/office/drawing/2014/main" id="{E35B6C6E-020E-4F44-84F2-339BC3CC00EC}"/>
              </a:ext>
            </a:extLst>
          </p:cNvPr>
          <p:cNvSpPr>
            <a:spLocks noGrp="1"/>
          </p:cNvSpPr>
          <p:nvPr>
            <p:ph idx="1"/>
          </p:nvPr>
        </p:nvSpPr>
        <p:spPr>
          <a:xfrm>
            <a:off x="1371600" y="2085975"/>
            <a:ext cx="9601200" cy="3886200"/>
          </a:xfrm>
        </p:spPr>
        <p:txBody>
          <a:bodyPr>
            <a:normAutofit lnSpcReduction="10000"/>
          </a:bodyPr>
          <a:lstStyle/>
          <a:p>
            <a:r>
              <a:rPr lang="en-US" b="1" u="sng" dirty="0"/>
              <a:t>Distribution Charts</a:t>
            </a:r>
          </a:p>
          <a:p>
            <a:pPr marL="0" indent="0">
              <a:buNone/>
            </a:pPr>
            <a:r>
              <a:rPr lang="en-GB" dirty="0"/>
              <a:t>	- It shows the frequency of values in data by grouping it into equal-sized 	 	  intervals or classes . </a:t>
            </a:r>
          </a:p>
          <a:p>
            <a:pPr marL="0" indent="0">
              <a:buNone/>
            </a:pPr>
            <a:r>
              <a:rPr lang="en-GB" dirty="0"/>
              <a:t>	- It gives you an idea about the approximate probability distribution of your 	 	  quantitative data.</a:t>
            </a:r>
          </a:p>
          <a:p>
            <a:pPr marL="0" indent="0">
              <a:buNone/>
            </a:pPr>
            <a:endParaRPr lang="en-US" dirty="0"/>
          </a:p>
          <a:p>
            <a:r>
              <a:rPr lang="en-US" b="1" u="sng" dirty="0"/>
              <a:t>Clustering</a:t>
            </a:r>
          </a:p>
          <a:p>
            <a:pPr marL="0" indent="0">
              <a:buNone/>
            </a:pPr>
            <a:r>
              <a:rPr lang="en-US" dirty="0"/>
              <a:t>	-  </a:t>
            </a:r>
            <a:r>
              <a:rPr lang="en-GB" dirty="0"/>
              <a:t>A fundamental step for any unsupervised algorithm is to determine the 	 	   optimal number of clusters into which the data may be clustered. </a:t>
            </a:r>
          </a:p>
          <a:p>
            <a:pPr marL="0" indent="0">
              <a:buNone/>
            </a:pPr>
            <a:r>
              <a:rPr lang="en-GB" dirty="0"/>
              <a:t>	- The Elbow Method is one of the most popular methods to determine this 	 	  optimal value of k.</a:t>
            </a:r>
            <a:endParaRPr lang="en-US" dirty="0"/>
          </a:p>
          <a:p>
            <a:pPr marL="0" indent="0">
              <a:buNone/>
            </a:pPr>
            <a:endParaRPr lang="en-US" dirty="0"/>
          </a:p>
        </p:txBody>
      </p:sp>
      <p:pic>
        <p:nvPicPr>
          <p:cNvPr id="6" name="Picture 5">
            <a:extLst>
              <a:ext uri="{FF2B5EF4-FFF2-40B4-BE49-F238E27FC236}">
                <a16:creationId xmlns:a16="http://schemas.microsoft.com/office/drawing/2014/main" id="{8BA7CB54-97E7-514C-AC6C-68237968AE54}"/>
              </a:ext>
            </a:extLst>
          </p:cNvPr>
          <p:cNvPicPr/>
          <p:nvPr/>
        </p:nvPicPr>
        <p:blipFill rotWithShape="1">
          <a:blip r:embed="rId2">
            <a:extLst>
              <a:ext uri="{28A0092B-C50C-407E-A947-70E740481C1C}">
                <a14:useLocalDpi xmlns:a14="http://schemas.microsoft.com/office/drawing/2010/main" val="0"/>
              </a:ext>
            </a:extLst>
          </a:blip>
          <a:srcRect t="22400" b="26800"/>
          <a:stretch/>
        </p:blipFill>
        <p:spPr bwMode="auto">
          <a:xfrm>
            <a:off x="10001250" y="354831"/>
            <a:ext cx="1947227" cy="92236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94741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ED82C-933A-9F4E-AF9B-3A86882BC7DF}"/>
              </a:ext>
            </a:extLst>
          </p:cNvPr>
          <p:cNvSpPr>
            <a:spLocks noGrp="1"/>
          </p:cNvSpPr>
          <p:nvPr>
            <p:ph type="title"/>
          </p:nvPr>
        </p:nvSpPr>
        <p:spPr/>
        <p:txBody>
          <a:bodyPr/>
          <a:lstStyle/>
          <a:p>
            <a:r>
              <a:rPr lang="en-US" u="sng" dirty="0"/>
              <a:t>Distribution of Gender in the Mall</a:t>
            </a:r>
          </a:p>
        </p:txBody>
      </p:sp>
      <p:sp>
        <p:nvSpPr>
          <p:cNvPr id="3" name="Content Placeholder 2">
            <a:extLst>
              <a:ext uri="{FF2B5EF4-FFF2-40B4-BE49-F238E27FC236}">
                <a16:creationId xmlns:a16="http://schemas.microsoft.com/office/drawing/2014/main" id="{0A124D0E-BD7C-F94C-B448-5017E7858E5E}"/>
              </a:ext>
            </a:extLst>
          </p:cNvPr>
          <p:cNvSpPr>
            <a:spLocks noGrp="1"/>
          </p:cNvSpPr>
          <p:nvPr>
            <p:ph idx="1"/>
          </p:nvPr>
        </p:nvSpPr>
        <p:spPr>
          <a:xfrm>
            <a:off x="1371599" y="2171700"/>
            <a:ext cx="5829301" cy="3581400"/>
          </a:xfrm>
        </p:spPr>
        <p:txBody>
          <a:bodyPr/>
          <a:lstStyle/>
          <a:p>
            <a:pPr marL="0" indent="0">
              <a:buNone/>
            </a:pPr>
            <a:r>
              <a:rPr lang="en-GB" dirty="0"/>
              <a:t>Creating a pie chart of the distribution of gender from the Mall Customers data given to us we can see that Females are in lead with a share of 56% from the total customers whereas the Males have a share of 44%. </a:t>
            </a:r>
            <a:endParaRPr lang="en-US" dirty="0"/>
          </a:p>
        </p:txBody>
      </p:sp>
      <p:pic>
        <p:nvPicPr>
          <p:cNvPr id="4" name="Picture 3">
            <a:extLst>
              <a:ext uri="{FF2B5EF4-FFF2-40B4-BE49-F238E27FC236}">
                <a16:creationId xmlns:a16="http://schemas.microsoft.com/office/drawing/2014/main" id="{B0F80361-0AFB-C144-AECC-342E41D7917A}"/>
              </a:ext>
            </a:extLst>
          </p:cNvPr>
          <p:cNvPicPr/>
          <p:nvPr/>
        </p:nvPicPr>
        <p:blipFill rotWithShape="1">
          <a:blip r:embed="rId2">
            <a:extLst>
              <a:ext uri="{28A0092B-C50C-407E-A947-70E740481C1C}">
                <a14:useLocalDpi xmlns:a14="http://schemas.microsoft.com/office/drawing/2010/main" val="0"/>
              </a:ext>
            </a:extLst>
          </a:blip>
          <a:srcRect r="14914"/>
          <a:stretch/>
        </p:blipFill>
        <p:spPr bwMode="auto">
          <a:xfrm>
            <a:off x="7722870" y="2171700"/>
            <a:ext cx="3097530" cy="3015614"/>
          </a:xfrm>
          <a:prstGeom prst="rect">
            <a:avLst/>
          </a:prstGeom>
          <a:noFill/>
          <a:ln>
            <a:noFill/>
          </a:ln>
        </p:spPr>
      </p:pic>
      <p:pic>
        <p:nvPicPr>
          <p:cNvPr id="5" name="Picture 4">
            <a:extLst>
              <a:ext uri="{FF2B5EF4-FFF2-40B4-BE49-F238E27FC236}">
                <a16:creationId xmlns:a16="http://schemas.microsoft.com/office/drawing/2014/main" id="{17570FF1-5625-2B47-B9B4-58930FD72BC9}"/>
              </a:ext>
            </a:extLst>
          </p:cNvPr>
          <p:cNvPicPr/>
          <p:nvPr/>
        </p:nvPicPr>
        <p:blipFill rotWithShape="1">
          <a:blip r:embed="rId3">
            <a:extLst>
              <a:ext uri="{28A0092B-C50C-407E-A947-70E740481C1C}">
                <a14:useLocalDpi xmlns:a14="http://schemas.microsoft.com/office/drawing/2010/main" val="0"/>
              </a:ext>
            </a:extLst>
          </a:blip>
          <a:srcRect t="22400" b="26800"/>
          <a:stretch/>
        </p:blipFill>
        <p:spPr bwMode="auto">
          <a:xfrm>
            <a:off x="10001250" y="354831"/>
            <a:ext cx="1947227" cy="92236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02914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8621C-7510-FE4B-8894-6F56FF043BE9}"/>
              </a:ext>
            </a:extLst>
          </p:cNvPr>
          <p:cNvSpPr>
            <a:spLocks noGrp="1"/>
          </p:cNvSpPr>
          <p:nvPr>
            <p:ph type="title"/>
          </p:nvPr>
        </p:nvSpPr>
        <p:spPr/>
        <p:txBody>
          <a:bodyPr/>
          <a:lstStyle/>
          <a:p>
            <a:r>
              <a:rPr lang="en-US" u="sng" dirty="0"/>
              <a:t>Distribution of Age</a:t>
            </a:r>
          </a:p>
        </p:txBody>
      </p:sp>
      <p:sp>
        <p:nvSpPr>
          <p:cNvPr id="3" name="Content Placeholder 2">
            <a:extLst>
              <a:ext uri="{FF2B5EF4-FFF2-40B4-BE49-F238E27FC236}">
                <a16:creationId xmlns:a16="http://schemas.microsoft.com/office/drawing/2014/main" id="{356044C5-3EB0-0846-B4DA-02B9E320C7E0}"/>
              </a:ext>
            </a:extLst>
          </p:cNvPr>
          <p:cNvSpPr>
            <a:spLocks noGrp="1"/>
          </p:cNvSpPr>
          <p:nvPr>
            <p:ph idx="1"/>
          </p:nvPr>
        </p:nvSpPr>
        <p:spPr>
          <a:xfrm>
            <a:off x="1371600" y="2114549"/>
            <a:ext cx="4972050" cy="3581400"/>
          </a:xfrm>
        </p:spPr>
        <p:txBody>
          <a:bodyPr/>
          <a:lstStyle/>
          <a:p>
            <a:r>
              <a:rPr lang="en-GB" dirty="0"/>
              <a:t>It tends to be pictured that the age group of 24-40 are as often as possible appearing at the malls and include in purchases. </a:t>
            </a:r>
            <a:endParaRPr lang="en-US" dirty="0"/>
          </a:p>
        </p:txBody>
      </p:sp>
      <p:pic>
        <p:nvPicPr>
          <p:cNvPr id="4" name="Picture 3">
            <a:extLst>
              <a:ext uri="{FF2B5EF4-FFF2-40B4-BE49-F238E27FC236}">
                <a16:creationId xmlns:a16="http://schemas.microsoft.com/office/drawing/2014/main" id="{C7223C2D-D87A-9249-B45D-F4CA4844D7F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772275" y="2114549"/>
            <a:ext cx="4423410" cy="3000375"/>
          </a:xfrm>
          <a:prstGeom prst="rect">
            <a:avLst/>
          </a:prstGeom>
          <a:noFill/>
          <a:ln>
            <a:noFill/>
          </a:ln>
        </p:spPr>
      </p:pic>
      <p:pic>
        <p:nvPicPr>
          <p:cNvPr id="5" name="Picture 4">
            <a:extLst>
              <a:ext uri="{FF2B5EF4-FFF2-40B4-BE49-F238E27FC236}">
                <a16:creationId xmlns:a16="http://schemas.microsoft.com/office/drawing/2014/main" id="{725E16EF-B431-0347-AD0A-5D92FAC3F447}"/>
              </a:ext>
            </a:extLst>
          </p:cNvPr>
          <p:cNvPicPr/>
          <p:nvPr/>
        </p:nvPicPr>
        <p:blipFill rotWithShape="1">
          <a:blip r:embed="rId3">
            <a:extLst>
              <a:ext uri="{28A0092B-C50C-407E-A947-70E740481C1C}">
                <a14:useLocalDpi xmlns:a14="http://schemas.microsoft.com/office/drawing/2010/main" val="0"/>
              </a:ext>
            </a:extLst>
          </a:blip>
          <a:srcRect t="22400" b="26800"/>
          <a:stretch/>
        </p:blipFill>
        <p:spPr bwMode="auto">
          <a:xfrm>
            <a:off x="10001250" y="354831"/>
            <a:ext cx="1947227" cy="92236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13426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175F9-6FD0-C643-8B23-B0D276272E31}"/>
              </a:ext>
            </a:extLst>
          </p:cNvPr>
          <p:cNvSpPr>
            <a:spLocks noGrp="1"/>
          </p:cNvSpPr>
          <p:nvPr>
            <p:ph type="title"/>
          </p:nvPr>
        </p:nvSpPr>
        <p:spPr/>
        <p:txBody>
          <a:bodyPr/>
          <a:lstStyle/>
          <a:p>
            <a:r>
              <a:rPr lang="en-US" u="sng" dirty="0"/>
              <a:t>Distribution of Annual Income</a:t>
            </a:r>
          </a:p>
        </p:txBody>
      </p:sp>
      <p:sp>
        <p:nvSpPr>
          <p:cNvPr id="3" name="Content Placeholder 2">
            <a:extLst>
              <a:ext uri="{FF2B5EF4-FFF2-40B4-BE49-F238E27FC236}">
                <a16:creationId xmlns:a16="http://schemas.microsoft.com/office/drawing/2014/main" id="{9FDCB2F8-03C9-7240-9FCA-B5EFA93778A8}"/>
              </a:ext>
            </a:extLst>
          </p:cNvPr>
          <p:cNvSpPr>
            <a:spLocks noGrp="1"/>
          </p:cNvSpPr>
          <p:nvPr>
            <p:ph idx="1"/>
          </p:nvPr>
        </p:nvSpPr>
        <p:spPr>
          <a:xfrm>
            <a:off x="1371600" y="1966913"/>
            <a:ext cx="4724400" cy="3581400"/>
          </a:xfrm>
        </p:spPr>
        <p:txBody>
          <a:bodyPr/>
          <a:lstStyle/>
          <a:p>
            <a:r>
              <a:rPr lang="en-GB" dirty="0"/>
              <a:t>It is pleasing to see that the customers in the mall with a very much comparable frequency with their annual income ranging from $15,000-$137,000. There are more customers in the mall who have their annual income as $54,000-$78,000.</a:t>
            </a:r>
            <a:endParaRPr lang="en-US" dirty="0"/>
          </a:p>
          <a:p>
            <a:endParaRPr lang="en-US" dirty="0"/>
          </a:p>
        </p:txBody>
      </p:sp>
      <p:pic>
        <p:nvPicPr>
          <p:cNvPr id="4" name="Picture 3">
            <a:extLst>
              <a:ext uri="{FF2B5EF4-FFF2-40B4-BE49-F238E27FC236}">
                <a16:creationId xmlns:a16="http://schemas.microsoft.com/office/drawing/2014/main" id="{7DD56F6A-31DB-5441-9B73-5E22D8696F0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400800" y="1967865"/>
            <a:ext cx="5029199" cy="3375660"/>
          </a:xfrm>
          <a:prstGeom prst="rect">
            <a:avLst/>
          </a:prstGeom>
          <a:noFill/>
          <a:ln>
            <a:noFill/>
          </a:ln>
        </p:spPr>
      </p:pic>
      <p:pic>
        <p:nvPicPr>
          <p:cNvPr id="5" name="Picture 4">
            <a:extLst>
              <a:ext uri="{FF2B5EF4-FFF2-40B4-BE49-F238E27FC236}">
                <a16:creationId xmlns:a16="http://schemas.microsoft.com/office/drawing/2014/main" id="{0E2042FE-BA71-C94D-9BE0-7E907A7D6130}"/>
              </a:ext>
            </a:extLst>
          </p:cNvPr>
          <p:cNvPicPr/>
          <p:nvPr/>
        </p:nvPicPr>
        <p:blipFill rotWithShape="1">
          <a:blip r:embed="rId3">
            <a:extLst>
              <a:ext uri="{28A0092B-C50C-407E-A947-70E740481C1C}">
                <a14:useLocalDpi xmlns:a14="http://schemas.microsoft.com/office/drawing/2010/main" val="0"/>
              </a:ext>
            </a:extLst>
          </a:blip>
          <a:srcRect t="22400" b="26800"/>
          <a:stretch/>
        </p:blipFill>
        <p:spPr bwMode="auto">
          <a:xfrm>
            <a:off x="10001250" y="354831"/>
            <a:ext cx="1947227" cy="92236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117601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22F05-4091-7242-80B4-20D59CFF37FD}"/>
              </a:ext>
            </a:extLst>
          </p:cNvPr>
          <p:cNvSpPr>
            <a:spLocks noGrp="1"/>
          </p:cNvSpPr>
          <p:nvPr>
            <p:ph type="title"/>
          </p:nvPr>
        </p:nvSpPr>
        <p:spPr/>
        <p:txBody>
          <a:bodyPr/>
          <a:lstStyle/>
          <a:p>
            <a:r>
              <a:rPr lang="en-US" u="sng" dirty="0"/>
              <a:t>Distribution of Spending Score</a:t>
            </a:r>
          </a:p>
        </p:txBody>
      </p:sp>
      <p:sp>
        <p:nvSpPr>
          <p:cNvPr id="3" name="Content Placeholder 2">
            <a:extLst>
              <a:ext uri="{FF2B5EF4-FFF2-40B4-BE49-F238E27FC236}">
                <a16:creationId xmlns:a16="http://schemas.microsoft.com/office/drawing/2014/main" id="{05E4F884-F211-6241-99BA-B86FE5CDCCE8}"/>
              </a:ext>
            </a:extLst>
          </p:cNvPr>
          <p:cNvSpPr>
            <a:spLocks noGrp="1"/>
          </p:cNvSpPr>
          <p:nvPr>
            <p:ph idx="1"/>
          </p:nvPr>
        </p:nvSpPr>
        <p:spPr>
          <a:xfrm>
            <a:off x="1371600" y="2286000"/>
            <a:ext cx="5000625" cy="3581400"/>
          </a:xfrm>
        </p:spPr>
        <p:txBody>
          <a:bodyPr/>
          <a:lstStyle/>
          <a:p>
            <a:r>
              <a:rPr lang="en-GB" dirty="0"/>
              <a:t>We can conclude that most of the customers have their spending score in the range of 35-60. </a:t>
            </a:r>
            <a:endParaRPr lang="en-US" dirty="0"/>
          </a:p>
        </p:txBody>
      </p:sp>
      <p:pic>
        <p:nvPicPr>
          <p:cNvPr id="5" name="Picture 4">
            <a:extLst>
              <a:ext uri="{FF2B5EF4-FFF2-40B4-BE49-F238E27FC236}">
                <a16:creationId xmlns:a16="http://schemas.microsoft.com/office/drawing/2014/main" id="{720BCBC0-CF85-6A4B-B00B-D37B9FB56A6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715125" y="2285999"/>
            <a:ext cx="4754880" cy="3114675"/>
          </a:xfrm>
          <a:prstGeom prst="rect">
            <a:avLst/>
          </a:prstGeom>
          <a:noFill/>
          <a:ln>
            <a:noFill/>
          </a:ln>
        </p:spPr>
      </p:pic>
      <p:pic>
        <p:nvPicPr>
          <p:cNvPr id="6" name="Picture 5">
            <a:extLst>
              <a:ext uri="{FF2B5EF4-FFF2-40B4-BE49-F238E27FC236}">
                <a16:creationId xmlns:a16="http://schemas.microsoft.com/office/drawing/2014/main" id="{D1B6C285-B672-A74C-B280-59B58BBEF1CD}"/>
              </a:ext>
            </a:extLst>
          </p:cNvPr>
          <p:cNvPicPr/>
          <p:nvPr/>
        </p:nvPicPr>
        <p:blipFill rotWithShape="1">
          <a:blip r:embed="rId3">
            <a:extLst>
              <a:ext uri="{28A0092B-C50C-407E-A947-70E740481C1C}">
                <a14:useLocalDpi xmlns:a14="http://schemas.microsoft.com/office/drawing/2010/main" val="0"/>
              </a:ext>
            </a:extLst>
          </a:blip>
          <a:srcRect t="22400" b="26800"/>
          <a:stretch/>
        </p:blipFill>
        <p:spPr bwMode="auto">
          <a:xfrm>
            <a:off x="10001250" y="354831"/>
            <a:ext cx="1947227" cy="92236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456743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61A76-00A7-5741-97D1-D27DA50E413B}"/>
              </a:ext>
            </a:extLst>
          </p:cNvPr>
          <p:cNvSpPr>
            <a:spLocks noGrp="1"/>
          </p:cNvSpPr>
          <p:nvPr>
            <p:ph type="title"/>
          </p:nvPr>
        </p:nvSpPr>
        <p:spPr/>
        <p:txBody>
          <a:bodyPr/>
          <a:lstStyle/>
          <a:p>
            <a:r>
              <a:rPr lang="en-US" u="sng" dirty="0"/>
              <a:t>Clustering</a:t>
            </a:r>
          </a:p>
        </p:txBody>
      </p:sp>
      <p:sp>
        <p:nvSpPr>
          <p:cNvPr id="3" name="Content Placeholder 2">
            <a:extLst>
              <a:ext uri="{FF2B5EF4-FFF2-40B4-BE49-F238E27FC236}">
                <a16:creationId xmlns:a16="http://schemas.microsoft.com/office/drawing/2014/main" id="{C7C55FA4-2C15-4E44-AA91-0118DBDBE2EE}"/>
              </a:ext>
            </a:extLst>
          </p:cNvPr>
          <p:cNvSpPr>
            <a:spLocks noGrp="1"/>
          </p:cNvSpPr>
          <p:nvPr>
            <p:ph idx="1"/>
          </p:nvPr>
        </p:nvSpPr>
        <p:spPr>
          <a:xfrm>
            <a:off x="1371600" y="2286000"/>
            <a:ext cx="4724400" cy="3581400"/>
          </a:xfrm>
        </p:spPr>
        <p:txBody>
          <a:bodyPr/>
          <a:lstStyle/>
          <a:p>
            <a:pPr marL="0" indent="0">
              <a:buNone/>
            </a:pPr>
            <a:r>
              <a:rPr lang="en-GB" dirty="0"/>
              <a:t>After using the elbow method, we find out that n=5 is the optimal number of clusters best suited to implement the K-Means clustering. </a:t>
            </a:r>
            <a:endParaRPr lang="en-US" dirty="0"/>
          </a:p>
        </p:txBody>
      </p:sp>
      <p:pic>
        <p:nvPicPr>
          <p:cNvPr id="4" name="Picture 3">
            <a:extLst>
              <a:ext uri="{FF2B5EF4-FFF2-40B4-BE49-F238E27FC236}">
                <a16:creationId xmlns:a16="http://schemas.microsoft.com/office/drawing/2014/main" id="{72BC2A46-2405-1C4B-B1C9-E2E82F5B84D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172200" y="2171700"/>
            <a:ext cx="4876800" cy="3581400"/>
          </a:xfrm>
          <a:prstGeom prst="rect">
            <a:avLst/>
          </a:prstGeom>
          <a:noFill/>
          <a:ln>
            <a:noFill/>
          </a:ln>
        </p:spPr>
      </p:pic>
      <p:pic>
        <p:nvPicPr>
          <p:cNvPr id="5" name="Picture 4">
            <a:extLst>
              <a:ext uri="{FF2B5EF4-FFF2-40B4-BE49-F238E27FC236}">
                <a16:creationId xmlns:a16="http://schemas.microsoft.com/office/drawing/2014/main" id="{97CC566F-83FB-6243-A4D2-DC5F7623BE74}"/>
              </a:ext>
            </a:extLst>
          </p:cNvPr>
          <p:cNvPicPr/>
          <p:nvPr/>
        </p:nvPicPr>
        <p:blipFill rotWithShape="1">
          <a:blip r:embed="rId3">
            <a:extLst>
              <a:ext uri="{28A0092B-C50C-407E-A947-70E740481C1C}">
                <a14:useLocalDpi xmlns:a14="http://schemas.microsoft.com/office/drawing/2010/main" val="0"/>
              </a:ext>
            </a:extLst>
          </a:blip>
          <a:srcRect t="22400" b="26800"/>
          <a:stretch/>
        </p:blipFill>
        <p:spPr bwMode="auto">
          <a:xfrm>
            <a:off x="10001250" y="354831"/>
            <a:ext cx="1947227" cy="92236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27099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B51F4A6-D82D-0F42-B13F-3171E61E6EFA}"/>
              </a:ext>
            </a:extLst>
          </p:cNvPr>
          <p:cNvPicPr/>
          <p:nvPr/>
        </p:nvPicPr>
        <p:blipFill rotWithShape="1">
          <a:blip r:embed="rId2">
            <a:extLst>
              <a:ext uri="{28A0092B-C50C-407E-A947-70E740481C1C}">
                <a14:useLocalDpi xmlns:a14="http://schemas.microsoft.com/office/drawing/2010/main" val="0"/>
              </a:ext>
            </a:extLst>
          </a:blip>
          <a:srcRect t="22400" b="26800"/>
          <a:stretch/>
        </p:blipFill>
        <p:spPr bwMode="auto">
          <a:xfrm>
            <a:off x="10001250" y="354831"/>
            <a:ext cx="1947227" cy="922365"/>
          </a:xfrm>
          <a:prstGeom prst="rect">
            <a:avLst/>
          </a:prstGeom>
          <a:noFill/>
          <a:ln>
            <a:noFill/>
          </a:ln>
          <a:extLst>
            <a:ext uri="{53640926-AAD7-44D8-BBD7-CCE9431645EC}">
              <a14:shadowObscured xmlns:a14="http://schemas.microsoft.com/office/drawing/2010/main"/>
            </a:ext>
          </a:extLst>
        </p:spPr>
      </p:pic>
      <p:sp>
        <p:nvSpPr>
          <p:cNvPr id="3" name="Content Placeholder 2">
            <a:extLst>
              <a:ext uri="{FF2B5EF4-FFF2-40B4-BE49-F238E27FC236}">
                <a16:creationId xmlns:a16="http://schemas.microsoft.com/office/drawing/2014/main" id="{64324EA8-679B-1E47-AF99-CAD161BED639}"/>
              </a:ext>
            </a:extLst>
          </p:cNvPr>
          <p:cNvSpPr>
            <a:spLocks noGrp="1"/>
          </p:cNvSpPr>
          <p:nvPr>
            <p:ph idx="1"/>
          </p:nvPr>
        </p:nvSpPr>
        <p:spPr>
          <a:xfrm>
            <a:off x="1309688" y="880505"/>
            <a:ext cx="8691561" cy="1296234"/>
          </a:xfrm>
        </p:spPr>
        <p:txBody>
          <a:bodyPr/>
          <a:lstStyle/>
          <a:p>
            <a:pPr marL="0" indent="0">
              <a:buNone/>
            </a:pPr>
            <a:r>
              <a:rPr lang="en-GB" dirty="0"/>
              <a:t>This clustering analysis gives us an away from about the various fragments of the customers in the mall. There are obviously five sections of customers dependent on their yearly pay and spending score which are supposedly the best factors, credits to decide the fragments of a client in a mall.</a:t>
            </a:r>
            <a:endParaRPr lang="en-US" dirty="0"/>
          </a:p>
          <a:p>
            <a:endParaRPr lang="en-US" dirty="0"/>
          </a:p>
        </p:txBody>
      </p:sp>
      <p:pic>
        <p:nvPicPr>
          <p:cNvPr id="4" name="Picture 3">
            <a:extLst>
              <a:ext uri="{FF2B5EF4-FFF2-40B4-BE49-F238E27FC236}">
                <a16:creationId xmlns:a16="http://schemas.microsoft.com/office/drawing/2014/main" id="{0D25032C-6DB6-A844-83C6-0085D2919DE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466650" y="2657892"/>
            <a:ext cx="4972052" cy="3295650"/>
          </a:xfrm>
          <a:prstGeom prst="rect">
            <a:avLst/>
          </a:prstGeom>
          <a:noFill/>
          <a:ln>
            <a:noFill/>
          </a:ln>
        </p:spPr>
      </p:pic>
      <p:sp>
        <p:nvSpPr>
          <p:cNvPr id="5" name="TextBox 4">
            <a:extLst>
              <a:ext uri="{FF2B5EF4-FFF2-40B4-BE49-F238E27FC236}">
                <a16:creationId xmlns:a16="http://schemas.microsoft.com/office/drawing/2014/main" id="{0E9C219D-AFBD-4847-82E6-3F168D8D3A36}"/>
              </a:ext>
            </a:extLst>
          </p:cNvPr>
          <p:cNvSpPr txBox="1"/>
          <p:nvPr/>
        </p:nvSpPr>
        <p:spPr>
          <a:xfrm rot="10800000" flipV="1">
            <a:off x="1309689" y="2459057"/>
            <a:ext cx="4702228" cy="3693319"/>
          </a:xfrm>
          <a:prstGeom prst="rect">
            <a:avLst/>
          </a:prstGeom>
          <a:noFill/>
        </p:spPr>
        <p:txBody>
          <a:bodyPr wrap="square" rtlCol="0">
            <a:spAutoFit/>
          </a:bodyPr>
          <a:lstStyle/>
          <a:p>
            <a:pPr marL="285750" indent="-285750">
              <a:buFont typeface="Arial" panose="020B0604020202020204" pitchFamily="34" charset="0"/>
              <a:buChar char="•"/>
            </a:pPr>
            <a:r>
              <a:rPr lang="en-GB" dirty="0"/>
              <a:t>In cluster 1(red coloured), the individuals have high income and high spending scores</a:t>
            </a:r>
            <a:r>
              <a:rPr lang="en-US" dirty="0"/>
              <a:t>.</a:t>
            </a:r>
          </a:p>
          <a:p>
            <a:pPr marL="285750" indent="-285750">
              <a:buFont typeface="Arial" panose="020B0604020202020204" pitchFamily="34" charset="0"/>
              <a:buChar char="•"/>
            </a:pPr>
            <a:r>
              <a:rPr lang="en-GB" dirty="0"/>
              <a:t>In cluster 2(yellow coloured), they have low income however high spending scores</a:t>
            </a:r>
            <a:r>
              <a:rPr lang="en-US" dirty="0"/>
              <a:t> .</a:t>
            </a:r>
          </a:p>
          <a:p>
            <a:pPr marL="285750" indent="-285750">
              <a:buFont typeface="Arial" panose="020B0604020202020204" pitchFamily="34" charset="0"/>
              <a:buChar char="•"/>
            </a:pPr>
            <a:r>
              <a:rPr lang="en-GB" dirty="0"/>
              <a:t>In cluster 3(orange coloured), the individuals have high income however low spending scores. </a:t>
            </a:r>
          </a:p>
          <a:p>
            <a:pPr marL="285750" indent="-285750">
              <a:buFont typeface="Arial" panose="020B0604020202020204" pitchFamily="34" charset="0"/>
              <a:buChar char="•"/>
            </a:pPr>
            <a:r>
              <a:rPr lang="en-GB" dirty="0"/>
              <a:t>In cluster 4(blue coloured), they have low yearly income and low spending scores.</a:t>
            </a:r>
            <a:r>
              <a:rPr lang="en-US" dirty="0"/>
              <a:t> </a:t>
            </a:r>
          </a:p>
          <a:p>
            <a:pPr marL="285750" indent="-285750">
              <a:buFont typeface="Arial" panose="020B0604020202020204" pitchFamily="34" charset="0"/>
              <a:buChar char="•"/>
            </a:pPr>
            <a:r>
              <a:rPr lang="en-GB" dirty="0"/>
              <a:t>In cluster 5(purple coloured), the individuals have normal income and a normal spending score.</a:t>
            </a:r>
            <a:endParaRPr lang="en-US" dirty="0"/>
          </a:p>
        </p:txBody>
      </p:sp>
    </p:spTree>
    <p:extLst>
      <p:ext uri="{BB962C8B-B14F-4D97-AF65-F5344CB8AC3E}">
        <p14:creationId xmlns:p14="http://schemas.microsoft.com/office/powerpoint/2010/main" val="4005077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40A01-23C9-8545-8C14-013A6B167C1B}"/>
              </a:ext>
            </a:extLst>
          </p:cNvPr>
          <p:cNvSpPr>
            <a:spLocks noGrp="1"/>
          </p:cNvSpPr>
          <p:nvPr>
            <p:ph type="title"/>
          </p:nvPr>
        </p:nvSpPr>
        <p:spPr/>
        <p:txBody>
          <a:bodyPr/>
          <a:lstStyle/>
          <a:p>
            <a:r>
              <a:rPr lang="en-US" u="sng" dirty="0"/>
              <a:t>TABLE OF CONTENTS:</a:t>
            </a:r>
          </a:p>
        </p:txBody>
      </p:sp>
      <p:sp>
        <p:nvSpPr>
          <p:cNvPr id="3" name="Content Placeholder 2">
            <a:extLst>
              <a:ext uri="{FF2B5EF4-FFF2-40B4-BE49-F238E27FC236}">
                <a16:creationId xmlns:a16="http://schemas.microsoft.com/office/drawing/2014/main" id="{87E9FB1E-C87A-5F42-8B0B-947B69C0ABD2}"/>
              </a:ext>
            </a:extLst>
          </p:cNvPr>
          <p:cNvSpPr>
            <a:spLocks noGrp="1"/>
          </p:cNvSpPr>
          <p:nvPr>
            <p:ph idx="1"/>
          </p:nvPr>
        </p:nvSpPr>
        <p:spPr>
          <a:xfrm>
            <a:off x="1371600" y="2028825"/>
            <a:ext cx="9601200" cy="3581400"/>
          </a:xfrm>
        </p:spPr>
        <p:txBody>
          <a:bodyPr/>
          <a:lstStyle/>
          <a:p>
            <a:r>
              <a:rPr lang="en-US" dirty="0"/>
              <a:t>Introduction</a:t>
            </a:r>
          </a:p>
          <a:p>
            <a:r>
              <a:rPr lang="en-US" dirty="0"/>
              <a:t>Proposed Method</a:t>
            </a:r>
          </a:p>
          <a:p>
            <a:r>
              <a:rPr lang="en-US" dirty="0"/>
              <a:t>Data Information</a:t>
            </a:r>
          </a:p>
          <a:p>
            <a:r>
              <a:rPr lang="en-US" dirty="0"/>
              <a:t>Clustering</a:t>
            </a:r>
          </a:p>
          <a:p>
            <a:r>
              <a:rPr lang="en-US" dirty="0"/>
              <a:t>K-Means Clustering</a:t>
            </a:r>
          </a:p>
          <a:p>
            <a:r>
              <a:rPr lang="en-US" dirty="0"/>
              <a:t>Tools used</a:t>
            </a:r>
          </a:p>
          <a:p>
            <a:r>
              <a:rPr lang="en-US" dirty="0"/>
              <a:t>Results</a:t>
            </a:r>
          </a:p>
          <a:p>
            <a:r>
              <a:rPr lang="en-US" dirty="0"/>
              <a:t>Conclusion</a:t>
            </a:r>
          </a:p>
        </p:txBody>
      </p:sp>
      <p:pic>
        <p:nvPicPr>
          <p:cNvPr id="4" name="Picture 3">
            <a:extLst>
              <a:ext uri="{FF2B5EF4-FFF2-40B4-BE49-F238E27FC236}">
                <a16:creationId xmlns:a16="http://schemas.microsoft.com/office/drawing/2014/main" id="{D164944E-C61A-D048-8377-27E0D65A1F1C}"/>
              </a:ext>
            </a:extLst>
          </p:cNvPr>
          <p:cNvPicPr/>
          <p:nvPr/>
        </p:nvPicPr>
        <p:blipFill rotWithShape="1">
          <a:blip r:embed="rId2">
            <a:extLst>
              <a:ext uri="{28A0092B-C50C-407E-A947-70E740481C1C}">
                <a14:useLocalDpi xmlns:a14="http://schemas.microsoft.com/office/drawing/2010/main" val="0"/>
              </a:ext>
            </a:extLst>
          </a:blip>
          <a:srcRect t="22400" b="26800"/>
          <a:stretch/>
        </p:blipFill>
        <p:spPr bwMode="auto">
          <a:xfrm>
            <a:off x="10001250" y="354831"/>
            <a:ext cx="1947227" cy="92236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11538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A4633-A0E9-A742-9619-C71C327577CE}"/>
              </a:ext>
            </a:extLst>
          </p:cNvPr>
          <p:cNvSpPr>
            <a:spLocks noGrp="1"/>
          </p:cNvSpPr>
          <p:nvPr>
            <p:ph type="title"/>
          </p:nvPr>
        </p:nvSpPr>
        <p:spPr/>
        <p:txBody>
          <a:bodyPr/>
          <a:lstStyle/>
          <a:p>
            <a:pPr algn="ctr"/>
            <a:r>
              <a:rPr lang="en-US" u="sng" dirty="0"/>
              <a:t>CONCLUSION</a:t>
            </a:r>
          </a:p>
        </p:txBody>
      </p:sp>
      <p:sp>
        <p:nvSpPr>
          <p:cNvPr id="3" name="Content Placeholder 2">
            <a:extLst>
              <a:ext uri="{FF2B5EF4-FFF2-40B4-BE49-F238E27FC236}">
                <a16:creationId xmlns:a16="http://schemas.microsoft.com/office/drawing/2014/main" id="{B81696E0-26F6-F847-88F8-5F2CDDF02D0F}"/>
              </a:ext>
            </a:extLst>
          </p:cNvPr>
          <p:cNvSpPr>
            <a:spLocks noGrp="1"/>
          </p:cNvSpPr>
          <p:nvPr>
            <p:ph idx="1"/>
          </p:nvPr>
        </p:nvSpPr>
        <p:spPr/>
        <p:txBody>
          <a:bodyPr/>
          <a:lstStyle/>
          <a:p>
            <a:pPr lvl="0"/>
            <a:r>
              <a:rPr lang="en-GB" dirty="0"/>
              <a:t>The analysis shows in female gender, we have a high concentration in ranges between 75 and 100 compared to the male gender. In general, women have higher spending scores than men.</a:t>
            </a:r>
            <a:endParaRPr lang="en-US" dirty="0"/>
          </a:p>
          <a:p>
            <a:pPr lvl="0"/>
            <a:r>
              <a:rPr lang="en-GB" dirty="0"/>
              <a:t>The annual income distribution shows that in general men have higher annual income than women. </a:t>
            </a:r>
          </a:p>
          <a:p>
            <a:pPr lvl="0"/>
            <a:r>
              <a:rPr lang="en-GB" dirty="0"/>
              <a:t>Senior spending scores amasses in low and medium qualities; in high score valuation, grown-ups have the most significant levels; in gender examination, youthful and senior ladies have higher spending score esteems than youthful and senior men.</a:t>
            </a:r>
            <a:endParaRPr lang="en-US" dirty="0"/>
          </a:p>
          <a:p>
            <a:endParaRPr lang="en-US" dirty="0"/>
          </a:p>
        </p:txBody>
      </p:sp>
      <p:pic>
        <p:nvPicPr>
          <p:cNvPr id="4" name="Picture 3">
            <a:extLst>
              <a:ext uri="{FF2B5EF4-FFF2-40B4-BE49-F238E27FC236}">
                <a16:creationId xmlns:a16="http://schemas.microsoft.com/office/drawing/2014/main" id="{5633CE95-4861-A84B-A71D-0D8D3103D482}"/>
              </a:ext>
            </a:extLst>
          </p:cNvPr>
          <p:cNvPicPr/>
          <p:nvPr/>
        </p:nvPicPr>
        <p:blipFill rotWithShape="1">
          <a:blip r:embed="rId2">
            <a:extLst>
              <a:ext uri="{28A0092B-C50C-407E-A947-70E740481C1C}">
                <a14:useLocalDpi xmlns:a14="http://schemas.microsoft.com/office/drawing/2010/main" val="0"/>
              </a:ext>
            </a:extLst>
          </a:blip>
          <a:srcRect t="22400" b="26800"/>
          <a:stretch/>
        </p:blipFill>
        <p:spPr bwMode="auto">
          <a:xfrm>
            <a:off x="10001250" y="354831"/>
            <a:ext cx="1947227" cy="92236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69394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6B447-6E4F-4E4E-8BC1-32745B97B17B}"/>
              </a:ext>
            </a:extLst>
          </p:cNvPr>
          <p:cNvSpPr>
            <a:spLocks noGrp="1"/>
          </p:cNvSpPr>
          <p:nvPr>
            <p:ph type="title"/>
          </p:nvPr>
        </p:nvSpPr>
        <p:spPr/>
        <p:txBody>
          <a:bodyPr/>
          <a:lstStyle/>
          <a:p>
            <a:pPr algn="ctr"/>
            <a:r>
              <a:rPr lang="en-US" u="sng" dirty="0"/>
              <a:t>INTRODUCTION</a:t>
            </a:r>
          </a:p>
        </p:txBody>
      </p:sp>
      <p:sp>
        <p:nvSpPr>
          <p:cNvPr id="3" name="Content Placeholder 2">
            <a:extLst>
              <a:ext uri="{FF2B5EF4-FFF2-40B4-BE49-F238E27FC236}">
                <a16:creationId xmlns:a16="http://schemas.microsoft.com/office/drawing/2014/main" id="{25C43BC9-EFAB-0F48-8837-5EF6D1FB9AD8}"/>
              </a:ext>
            </a:extLst>
          </p:cNvPr>
          <p:cNvSpPr>
            <a:spLocks noGrp="1"/>
          </p:cNvSpPr>
          <p:nvPr>
            <p:ph idx="1"/>
          </p:nvPr>
        </p:nvSpPr>
        <p:spPr>
          <a:xfrm>
            <a:off x="1857375" y="2171700"/>
            <a:ext cx="8629650" cy="3581400"/>
          </a:xfrm>
        </p:spPr>
        <p:txBody>
          <a:bodyPr/>
          <a:lstStyle/>
          <a:p>
            <a:r>
              <a:rPr lang="en-GB" dirty="0"/>
              <a:t>In the present generation, it is important to comprehend client behaviour and sort clients based on their demography and purchasing behaviour. </a:t>
            </a:r>
          </a:p>
          <a:p>
            <a:pPr marL="0" indent="0">
              <a:buNone/>
            </a:pPr>
            <a:endParaRPr lang="en-GB" dirty="0"/>
          </a:p>
          <a:p>
            <a:r>
              <a:rPr lang="en-GB" dirty="0"/>
              <a:t>In the Retail sector, the various chains of hypermarkets and malls generate an exceptionally large amount of customer data. This data is generated daily across these stores and outlet malls. </a:t>
            </a:r>
          </a:p>
          <a:p>
            <a:endParaRPr lang="en-GB" dirty="0"/>
          </a:p>
          <a:p>
            <a:r>
              <a:rPr lang="en-GB" dirty="0"/>
              <a:t>This extensive database of customers transactions needs to be analysed for designing profitable strategies. </a:t>
            </a:r>
            <a:endParaRPr lang="en-US" dirty="0"/>
          </a:p>
          <a:p>
            <a:pPr marL="0" indent="0">
              <a:buNone/>
            </a:pPr>
            <a:endParaRPr lang="en-US" dirty="0"/>
          </a:p>
        </p:txBody>
      </p:sp>
      <p:pic>
        <p:nvPicPr>
          <p:cNvPr id="5" name="Picture 4">
            <a:extLst>
              <a:ext uri="{FF2B5EF4-FFF2-40B4-BE49-F238E27FC236}">
                <a16:creationId xmlns:a16="http://schemas.microsoft.com/office/drawing/2014/main" id="{183EC4E0-B1B3-0D49-85AF-776589777E61}"/>
              </a:ext>
            </a:extLst>
          </p:cNvPr>
          <p:cNvPicPr/>
          <p:nvPr/>
        </p:nvPicPr>
        <p:blipFill rotWithShape="1">
          <a:blip r:embed="rId2">
            <a:extLst>
              <a:ext uri="{28A0092B-C50C-407E-A947-70E740481C1C}">
                <a14:useLocalDpi xmlns:a14="http://schemas.microsoft.com/office/drawing/2010/main" val="0"/>
              </a:ext>
            </a:extLst>
          </a:blip>
          <a:srcRect t="22400" b="26800"/>
          <a:stretch/>
        </p:blipFill>
        <p:spPr bwMode="auto">
          <a:xfrm>
            <a:off x="10001250" y="354831"/>
            <a:ext cx="1947227" cy="92236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77245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590BC-E95A-CD49-BB98-E21DFC131B1C}"/>
              </a:ext>
            </a:extLst>
          </p:cNvPr>
          <p:cNvSpPr>
            <a:spLocks noGrp="1"/>
          </p:cNvSpPr>
          <p:nvPr>
            <p:ph type="title"/>
          </p:nvPr>
        </p:nvSpPr>
        <p:spPr/>
        <p:txBody>
          <a:bodyPr/>
          <a:lstStyle/>
          <a:p>
            <a:pPr algn="ctr"/>
            <a:r>
              <a:rPr lang="en-US" u="sng" dirty="0"/>
              <a:t>PROPOSED WORK</a:t>
            </a:r>
          </a:p>
        </p:txBody>
      </p:sp>
      <p:sp>
        <p:nvSpPr>
          <p:cNvPr id="3" name="Content Placeholder 2">
            <a:extLst>
              <a:ext uri="{FF2B5EF4-FFF2-40B4-BE49-F238E27FC236}">
                <a16:creationId xmlns:a16="http://schemas.microsoft.com/office/drawing/2014/main" id="{2F47C105-E92B-FF47-A686-D73AE021B86D}"/>
              </a:ext>
            </a:extLst>
          </p:cNvPr>
          <p:cNvSpPr>
            <a:spLocks noGrp="1"/>
          </p:cNvSpPr>
          <p:nvPr>
            <p:ph idx="1"/>
          </p:nvPr>
        </p:nvSpPr>
        <p:spPr>
          <a:xfrm>
            <a:off x="1371599" y="2286000"/>
            <a:ext cx="9858375" cy="3581400"/>
          </a:xfrm>
        </p:spPr>
        <p:txBody>
          <a:bodyPr/>
          <a:lstStyle/>
          <a:p>
            <a:r>
              <a:rPr lang="en-GB" dirty="0"/>
              <a:t>Customer segmentation is the practice of dividing a company's customers into groups that reflect similarity among customers in each group. </a:t>
            </a:r>
          </a:p>
          <a:p>
            <a:endParaRPr lang="en-GB" dirty="0"/>
          </a:p>
          <a:p>
            <a:r>
              <a:rPr lang="en-GB" dirty="0"/>
              <a:t>The goal of segmenting customers is to decide how to relate to customers in each segment to maximize the value of each customer to the business. </a:t>
            </a:r>
          </a:p>
          <a:p>
            <a:endParaRPr lang="en-GB" dirty="0"/>
          </a:p>
          <a:p>
            <a:r>
              <a:rPr lang="en-GB" dirty="0"/>
              <a:t>In this project we will be using K-Means clustering method of unsupervised learning to visualize the gender and age distributions to analyse their annual incomes and spending scores using Python.</a:t>
            </a:r>
            <a:endParaRPr lang="en-US" dirty="0"/>
          </a:p>
          <a:p>
            <a:endParaRPr lang="en-US" dirty="0"/>
          </a:p>
        </p:txBody>
      </p:sp>
      <p:pic>
        <p:nvPicPr>
          <p:cNvPr id="4" name="Picture 3">
            <a:extLst>
              <a:ext uri="{FF2B5EF4-FFF2-40B4-BE49-F238E27FC236}">
                <a16:creationId xmlns:a16="http://schemas.microsoft.com/office/drawing/2014/main" id="{0B6203A0-9412-BC4D-9759-D0694934430E}"/>
              </a:ext>
            </a:extLst>
          </p:cNvPr>
          <p:cNvPicPr/>
          <p:nvPr/>
        </p:nvPicPr>
        <p:blipFill rotWithShape="1">
          <a:blip r:embed="rId2">
            <a:extLst>
              <a:ext uri="{28A0092B-C50C-407E-A947-70E740481C1C}">
                <a14:useLocalDpi xmlns:a14="http://schemas.microsoft.com/office/drawing/2010/main" val="0"/>
              </a:ext>
            </a:extLst>
          </a:blip>
          <a:srcRect t="22400" b="26800"/>
          <a:stretch/>
        </p:blipFill>
        <p:spPr bwMode="auto">
          <a:xfrm>
            <a:off x="10001250" y="354831"/>
            <a:ext cx="1947227" cy="92236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42688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39B72-0904-3646-9509-9ADC6DC8BBFD}"/>
              </a:ext>
            </a:extLst>
          </p:cNvPr>
          <p:cNvSpPr>
            <a:spLocks noGrp="1"/>
          </p:cNvSpPr>
          <p:nvPr>
            <p:ph type="title"/>
          </p:nvPr>
        </p:nvSpPr>
        <p:spPr>
          <a:xfrm>
            <a:off x="1371600" y="685800"/>
            <a:ext cx="9601200" cy="927616"/>
          </a:xfrm>
        </p:spPr>
        <p:txBody>
          <a:bodyPr/>
          <a:lstStyle/>
          <a:p>
            <a:pPr algn="ctr"/>
            <a:r>
              <a:rPr lang="en-US" u="sng" dirty="0"/>
              <a:t>DATA INFORMATION</a:t>
            </a:r>
          </a:p>
        </p:txBody>
      </p:sp>
      <p:pic>
        <p:nvPicPr>
          <p:cNvPr id="3" name="Picture 2">
            <a:extLst>
              <a:ext uri="{FF2B5EF4-FFF2-40B4-BE49-F238E27FC236}">
                <a16:creationId xmlns:a16="http://schemas.microsoft.com/office/drawing/2014/main" id="{F53638CC-33E8-944D-B7C0-1897B0EDE80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086100" y="2903779"/>
            <a:ext cx="6172199" cy="2474331"/>
          </a:xfrm>
          <a:prstGeom prst="rect">
            <a:avLst/>
          </a:prstGeom>
          <a:noFill/>
          <a:ln>
            <a:noFill/>
          </a:ln>
        </p:spPr>
      </p:pic>
      <p:sp>
        <p:nvSpPr>
          <p:cNvPr id="4" name="Rectangle 3">
            <a:extLst>
              <a:ext uri="{FF2B5EF4-FFF2-40B4-BE49-F238E27FC236}">
                <a16:creationId xmlns:a16="http://schemas.microsoft.com/office/drawing/2014/main" id="{03B83EE5-2067-C942-92FF-5A6DD25C3E08}"/>
              </a:ext>
            </a:extLst>
          </p:cNvPr>
          <p:cNvSpPr/>
          <p:nvPr/>
        </p:nvSpPr>
        <p:spPr>
          <a:xfrm>
            <a:off x="3631991" y="5677583"/>
            <a:ext cx="4928017" cy="369332"/>
          </a:xfrm>
          <a:prstGeom prst="rect">
            <a:avLst/>
          </a:prstGeom>
        </p:spPr>
        <p:txBody>
          <a:bodyPr wrap="none">
            <a:spAutoFit/>
          </a:bodyPr>
          <a:lstStyle/>
          <a:p>
            <a:pPr algn="ctr">
              <a:spcAft>
                <a:spcPts val="1000"/>
              </a:spcAft>
            </a:pPr>
            <a:r>
              <a:rPr lang="en-GB" dirty="0"/>
              <a:t>Figure : Mall Customers data of first 5 customers</a:t>
            </a:r>
            <a:endParaRPr lang="en-US" dirty="0"/>
          </a:p>
        </p:txBody>
      </p:sp>
      <p:sp>
        <p:nvSpPr>
          <p:cNvPr id="5" name="Rectangle 4">
            <a:extLst>
              <a:ext uri="{FF2B5EF4-FFF2-40B4-BE49-F238E27FC236}">
                <a16:creationId xmlns:a16="http://schemas.microsoft.com/office/drawing/2014/main" id="{E41901FF-D05E-AF44-87E5-80DFB27C1A54}"/>
              </a:ext>
            </a:extLst>
          </p:cNvPr>
          <p:cNvSpPr/>
          <p:nvPr/>
        </p:nvSpPr>
        <p:spPr>
          <a:xfrm>
            <a:off x="1371599" y="1636028"/>
            <a:ext cx="10029825" cy="968278"/>
          </a:xfrm>
          <a:prstGeom prst="rect">
            <a:avLst/>
          </a:prstGeom>
        </p:spPr>
        <p:txBody>
          <a:bodyPr wrap="square">
            <a:spAutoFit/>
          </a:bodyPr>
          <a:lstStyle/>
          <a:p>
            <a:pPr>
              <a:lnSpc>
                <a:spcPct val="107000"/>
              </a:lnSpc>
              <a:spcAft>
                <a:spcPts val="800"/>
              </a:spcAft>
            </a:pPr>
            <a:r>
              <a:rPr lang="en-GB" dirty="0">
                <a:latin typeface="Calibri" panose="020F0502020204030204" pitchFamily="34" charset="0"/>
                <a:ea typeface="Calibri" panose="020F0502020204030204" pitchFamily="34" charset="0"/>
                <a:cs typeface="Arial" panose="020B0604020202020204" pitchFamily="34" charset="0"/>
              </a:rPr>
              <a:t>The dataset consists of 5 features representing 200 selected customers. The five features include the customer ID, gender of the customers, age of the customers, annual income of a customer and their spending score respectively.</a:t>
            </a:r>
            <a:endParaRPr lang="en-US" dirty="0">
              <a:latin typeface="Calibri" panose="020F0502020204030204" pitchFamily="34" charset="0"/>
              <a:ea typeface="Calibri" panose="020F050202020403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77198C05-2303-5341-A69A-4785AA956CC5}"/>
              </a:ext>
            </a:extLst>
          </p:cNvPr>
          <p:cNvPicPr/>
          <p:nvPr/>
        </p:nvPicPr>
        <p:blipFill rotWithShape="1">
          <a:blip r:embed="rId3">
            <a:extLst>
              <a:ext uri="{28A0092B-C50C-407E-A947-70E740481C1C}">
                <a14:useLocalDpi xmlns:a14="http://schemas.microsoft.com/office/drawing/2010/main" val="0"/>
              </a:ext>
            </a:extLst>
          </a:blip>
          <a:srcRect t="22400" b="26800"/>
          <a:stretch/>
        </p:blipFill>
        <p:spPr bwMode="auto">
          <a:xfrm>
            <a:off x="10001250" y="354831"/>
            <a:ext cx="1947227" cy="92236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12158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AD5E17-013D-E945-BF03-7088455A6D7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085974" y="494287"/>
            <a:ext cx="6372225" cy="3213735"/>
          </a:xfrm>
          <a:prstGeom prst="rect">
            <a:avLst/>
          </a:prstGeom>
          <a:noFill/>
          <a:ln>
            <a:noFill/>
          </a:ln>
        </p:spPr>
      </p:pic>
      <p:sp>
        <p:nvSpPr>
          <p:cNvPr id="4" name="Text Box 24">
            <a:extLst>
              <a:ext uri="{FF2B5EF4-FFF2-40B4-BE49-F238E27FC236}">
                <a16:creationId xmlns:a16="http://schemas.microsoft.com/office/drawing/2014/main" id="{4794940B-1881-AE49-91FD-9E3278C2D3B3}"/>
              </a:ext>
            </a:extLst>
          </p:cNvPr>
          <p:cNvSpPr txBox="1"/>
          <p:nvPr/>
        </p:nvSpPr>
        <p:spPr>
          <a:xfrm>
            <a:off x="9191626" y="2877025"/>
            <a:ext cx="2282190" cy="830997"/>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marL="0" marR="0" algn="ctr">
              <a:spcBef>
                <a:spcPts val="0"/>
              </a:spcBef>
              <a:spcAft>
                <a:spcPts val="1000"/>
              </a:spcAft>
            </a:pPr>
            <a:r>
              <a:rPr lang="en-GB" dirty="0"/>
              <a:t>Figure : Describing the mathematical factors for all features</a:t>
            </a:r>
            <a:endParaRPr lang="en-US" dirty="0"/>
          </a:p>
        </p:txBody>
      </p:sp>
      <p:sp>
        <p:nvSpPr>
          <p:cNvPr id="5" name="TextBox 4">
            <a:extLst>
              <a:ext uri="{FF2B5EF4-FFF2-40B4-BE49-F238E27FC236}">
                <a16:creationId xmlns:a16="http://schemas.microsoft.com/office/drawing/2014/main" id="{563AE6E8-B1AC-834B-A682-89867DAC9697}"/>
              </a:ext>
            </a:extLst>
          </p:cNvPr>
          <p:cNvSpPr txBox="1"/>
          <p:nvPr/>
        </p:nvSpPr>
        <p:spPr>
          <a:xfrm>
            <a:off x="1195387" y="4268569"/>
            <a:ext cx="9801226" cy="1754326"/>
          </a:xfrm>
          <a:prstGeom prst="rect">
            <a:avLst/>
          </a:prstGeom>
          <a:noFill/>
        </p:spPr>
        <p:txBody>
          <a:bodyPr wrap="square" rtlCol="0">
            <a:spAutoFit/>
          </a:bodyPr>
          <a:lstStyle/>
          <a:p>
            <a:pPr marL="285750" lvl="0" indent="-285750">
              <a:buFont typeface="Arial" panose="020B0604020202020204" pitchFamily="34" charset="0"/>
              <a:buChar char="•"/>
            </a:pPr>
            <a:r>
              <a:rPr lang="en-GB" dirty="0"/>
              <a:t>Count of the customers gives the meaning of having 200 customers in the data.</a:t>
            </a:r>
            <a:endParaRPr lang="en-US" dirty="0"/>
          </a:p>
          <a:p>
            <a:pPr marL="285750" lvl="0" indent="-285750">
              <a:buFont typeface="Arial" panose="020B0604020202020204" pitchFamily="34" charset="0"/>
              <a:buChar char="•"/>
            </a:pPr>
            <a:r>
              <a:rPr lang="en-GB" dirty="0"/>
              <a:t>The minimum age of the customers from the data is 18yrs and maximum age is 70yrs. </a:t>
            </a:r>
          </a:p>
          <a:p>
            <a:pPr marL="285750" lvl="0" indent="-285750">
              <a:buFont typeface="Arial" panose="020B0604020202020204" pitchFamily="34" charset="0"/>
              <a:buChar char="•"/>
            </a:pPr>
            <a:r>
              <a:rPr lang="en-GB" dirty="0"/>
              <a:t>The minimum annual income of the customer data is $15,000 and maximum among the data is $137,000</a:t>
            </a:r>
          </a:p>
          <a:p>
            <a:pPr marL="285750" lvl="0" indent="-285750">
              <a:buFont typeface="Arial" panose="020B0604020202020204" pitchFamily="34" charset="0"/>
              <a:buChar char="•"/>
            </a:pPr>
            <a:r>
              <a:rPr lang="en-GB" dirty="0"/>
              <a:t>Spending score ranges from 1-99 for minimum and maximum while the mean and median is 50 for the score. </a:t>
            </a:r>
            <a:endParaRPr lang="en-US" dirty="0"/>
          </a:p>
        </p:txBody>
      </p:sp>
      <p:pic>
        <p:nvPicPr>
          <p:cNvPr id="6" name="Picture 5">
            <a:extLst>
              <a:ext uri="{FF2B5EF4-FFF2-40B4-BE49-F238E27FC236}">
                <a16:creationId xmlns:a16="http://schemas.microsoft.com/office/drawing/2014/main" id="{1C91634F-B7A8-A840-A698-61B82257ECF6}"/>
              </a:ext>
            </a:extLst>
          </p:cNvPr>
          <p:cNvPicPr/>
          <p:nvPr/>
        </p:nvPicPr>
        <p:blipFill rotWithShape="1">
          <a:blip r:embed="rId3">
            <a:extLst>
              <a:ext uri="{28A0092B-C50C-407E-A947-70E740481C1C}">
                <a14:useLocalDpi xmlns:a14="http://schemas.microsoft.com/office/drawing/2010/main" val="0"/>
              </a:ext>
            </a:extLst>
          </a:blip>
          <a:srcRect t="22400" b="26800"/>
          <a:stretch/>
        </p:blipFill>
        <p:spPr bwMode="auto">
          <a:xfrm>
            <a:off x="10001250" y="354831"/>
            <a:ext cx="1947227" cy="92236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32138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FFBB3-A0E6-5D40-A6C3-EBD935205591}"/>
              </a:ext>
            </a:extLst>
          </p:cNvPr>
          <p:cNvSpPr>
            <a:spLocks noGrp="1"/>
          </p:cNvSpPr>
          <p:nvPr>
            <p:ph type="title"/>
          </p:nvPr>
        </p:nvSpPr>
        <p:spPr/>
        <p:txBody>
          <a:bodyPr/>
          <a:lstStyle/>
          <a:p>
            <a:pPr algn="ctr"/>
            <a:r>
              <a:rPr lang="en-US" u="sng" dirty="0"/>
              <a:t>CLUSTERING</a:t>
            </a:r>
          </a:p>
        </p:txBody>
      </p:sp>
      <p:sp>
        <p:nvSpPr>
          <p:cNvPr id="3" name="Content Placeholder 2">
            <a:extLst>
              <a:ext uri="{FF2B5EF4-FFF2-40B4-BE49-F238E27FC236}">
                <a16:creationId xmlns:a16="http://schemas.microsoft.com/office/drawing/2014/main" id="{8685E27A-B838-2A4E-886A-A237462498BF}"/>
              </a:ext>
            </a:extLst>
          </p:cNvPr>
          <p:cNvSpPr>
            <a:spLocks noGrp="1"/>
          </p:cNvSpPr>
          <p:nvPr>
            <p:ph idx="1"/>
          </p:nvPr>
        </p:nvSpPr>
        <p:spPr/>
        <p:txBody>
          <a:bodyPr/>
          <a:lstStyle/>
          <a:p>
            <a:r>
              <a:rPr lang="en-GB" dirty="0"/>
              <a:t>The main idea of cluster analysis is to identify groupings of objects (customers) that are similar with respect to a collection of characteristics and are as dissimilar as possible from an adjacent grouping of objects. </a:t>
            </a:r>
          </a:p>
          <a:p>
            <a:r>
              <a:rPr lang="en-GB" dirty="0"/>
              <a:t>The number of clusters is dependent upon the type of algorithm used to identify the clusters. The characteristics can be a set of data elements that describe each customer.</a:t>
            </a:r>
            <a:endParaRPr lang="en-US" dirty="0"/>
          </a:p>
          <a:p>
            <a:r>
              <a:rPr lang="en-GB" dirty="0"/>
              <a:t>Within a cluster analysis, one widely used methodology for datamining is K-Means Clustering, where K represents the number of clusters to be created.</a:t>
            </a:r>
            <a:r>
              <a:rPr lang="en-US" dirty="0"/>
              <a:t> </a:t>
            </a:r>
          </a:p>
        </p:txBody>
      </p:sp>
      <p:pic>
        <p:nvPicPr>
          <p:cNvPr id="4" name="Picture 3">
            <a:extLst>
              <a:ext uri="{FF2B5EF4-FFF2-40B4-BE49-F238E27FC236}">
                <a16:creationId xmlns:a16="http://schemas.microsoft.com/office/drawing/2014/main" id="{AAEF5435-C2C3-2D49-8923-1C0CC85EBCCF}"/>
              </a:ext>
            </a:extLst>
          </p:cNvPr>
          <p:cNvPicPr/>
          <p:nvPr/>
        </p:nvPicPr>
        <p:blipFill rotWithShape="1">
          <a:blip r:embed="rId2">
            <a:extLst>
              <a:ext uri="{28A0092B-C50C-407E-A947-70E740481C1C}">
                <a14:useLocalDpi xmlns:a14="http://schemas.microsoft.com/office/drawing/2010/main" val="0"/>
              </a:ext>
            </a:extLst>
          </a:blip>
          <a:srcRect t="22400" b="26800"/>
          <a:stretch/>
        </p:blipFill>
        <p:spPr bwMode="auto">
          <a:xfrm>
            <a:off x="10001250" y="354831"/>
            <a:ext cx="1947227" cy="92236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60146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11E10-9D40-7840-A7D4-93672A02F495}"/>
              </a:ext>
            </a:extLst>
          </p:cNvPr>
          <p:cNvSpPr>
            <a:spLocks noGrp="1"/>
          </p:cNvSpPr>
          <p:nvPr>
            <p:ph type="title"/>
          </p:nvPr>
        </p:nvSpPr>
        <p:spPr/>
        <p:txBody>
          <a:bodyPr/>
          <a:lstStyle/>
          <a:p>
            <a:pPr algn="ctr"/>
            <a:r>
              <a:rPr lang="en-US" u="sng" dirty="0"/>
              <a:t>K-MEANS CLUSTERING</a:t>
            </a:r>
          </a:p>
        </p:txBody>
      </p:sp>
      <p:sp>
        <p:nvSpPr>
          <p:cNvPr id="3" name="Content Placeholder 2">
            <a:extLst>
              <a:ext uri="{FF2B5EF4-FFF2-40B4-BE49-F238E27FC236}">
                <a16:creationId xmlns:a16="http://schemas.microsoft.com/office/drawing/2014/main" id="{F7385622-AC98-A449-BE32-B60CA49EA3A6}"/>
              </a:ext>
            </a:extLst>
          </p:cNvPr>
          <p:cNvSpPr>
            <a:spLocks noGrp="1"/>
          </p:cNvSpPr>
          <p:nvPr>
            <p:ph idx="1"/>
          </p:nvPr>
        </p:nvSpPr>
        <p:spPr/>
        <p:txBody>
          <a:bodyPr/>
          <a:lstStyle/>
          <a:p>
            <a:r>
              <a:rPr lang="en-GB" dirty="0"/>
              <a:t>Within a cluster analysis, one widely used methodology for datamining is K-Means Clustering, where K represents the number of clusters to be created.</a:t>
            </a:r>
          </a:p>
          <a:p>
            <a:r>
              <a:rPr lang="en-GB" dirty="0"/>
              <a:t> Each cluster is centred around a point called a centroid.</a:t>
            </a:r>
            <a:r>
              <a:rPr lang="en-US" dirty="0"/>
              <a:t> </a:t>
            </a:r>
          </a:p>
          <a:p>
            <a:r>
              <a:rPr lang="en-GB" dirty="0"/>
              <a:t>The centre point is made up from the average values of the data elements making up the clusters.</a:t>
            </a:r>
            <a:endParaRPr lang="en-US" dirty="0"/>
          </a:p>
          <a:p>
            <a:endParaRPr lang="en-US" dirty="0"/>
          </a:p>
        </p:txBody>
      </p:sp>
      <p:pic>
        <p:nvPicPr>
          <p:cNvPr id="4" name="Picture 3">
            <a:extLst>
              <a:ext uri="{FF2B5EF4-FFF2-40B4-BE49-F238E27FC236}">
                <a16:creationId xmlns:a16="http://schemas.microsoft.com/office/drawing/2014/main" id="{5A594603-05F1-9640-A634-3DCFE2CA15AA}"/>
              </a:ext>
            </a:extLst>
          </p:cNvPr>
          <p:cNvPicPr/>
          <p:nvPr/>
        </p:nvPicPr>
        <p:blipFill rotWithShape="1">
          <a:blip r:embed="rId2">
            <a:extLst>
              <a:ext uri="{28A0092B-C50C-407E-A947-70E740481C1C}">
                <a14:useLocalDpi xmlns:a14="http://schemas.microsoft.com/office/drawing/2010/main" val="0"/>
              </a:ext>
            </a:extLst>
          </a:blip>
          <a:srcRect t="22400" b="26800"/>
          <a:stretch/>
        </p:blipFill>
        <p:spPr bwMode="auto">
          <a:xfrm>
            <a:off x="10001250" y="354831"/>
            <a:ext cx="1947227" cy="92236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95494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F87E499-2F0C-264F-8D39-A1E39068007E}"/>
              </a:ext>
            </a:extLst>
          </p:cNvPr>
          <p:cNvPicPr/>
          <p:nvPr/>
        </p:nvPicPr>
        <p:blipFill rotWithShape="1">
          <a:blip r:embed="rId2">
            <a:extLst>
              <a:ext uri="{28A0092B-C50C-407E-A947-70E740481C1C}">
                <a14:useLocalDpi xmlns:a14="http://schemas.microsoft.com/office/drawing/2010/main" val="0"/>
              </a:ext>
            </a:extLst>
          </a:blip>
          <a:srcRect l="2693" t="3158" r="2685" b="2989"/>
          <a:stretch/>
        </p:blipFill>
        <p:spPr bwMode="auto">
          <a:xfrm>
            <a:off x="1802447" y="1334135"/>
            <a:ext cx="5769928" cy="4189730"/>
          </a:xfrm>
          <a:prstGeom prst="rect">
            <a:avLst/>
          </a:prstGeom>
          <a:ln>
            <a:noFill/>
          </a:ln>
          <a:extLst>
            <a:ext uri="{53640926-AAD7-44D8-BBD7-CCE9431645EC}">
              <a14:shadowObscured xmlns:a14="http://schemas.microsoft.com/office/drawing/2010/main"/>
            </a:ext>
          </a:extLst>
        </p:spPr>
      </p:pic>
      <p:sp>
        <p:nvSpPr>
          <p:cNvPr id="3" name="Text Box 7">
            <a:extLst>
              <a:ext uri="{FF2B5EF4-FFF2-40B4-BE49-F238E27FC236}">
                <a16:creationId xmlns:a16="http://schemas.microsoft.com/office/drawing/2014/main" id="{623BE980-4BBC-7149-B694-EDC97ECFD6E9}"/>
              </a:ext>
            </a:extLst>
          </p:cNvPr>
          <p:cNvSpPr txBox="1"/>
          <p:nvPr/>
        </p:nvSpPr>
        <p:spPr>
          <a:xfrm>
            <a:off x="8343900" y="3152001"/>
            <a:ext cx="2817178" cy="553998"/>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marL="0" marR="0" algn="ctr">
              <a:spcBef>
                <a:spcPts val="0"/>
              </a:spcBef>
              <a:spcAft>
                <a:spcPts val="1000"/>
              </a:spcAft>
            </a:pPr>
            <a:r>
              <a:rPr lang="en-GB" dirty="0"/>
              <a:t>Figure : Proposed K-Means Clustering Analysis Diagram</a:t>
            </a:r>
            <a:endParaRPr lang="en-US" dirty="0"/>
          </a:p>
        </p:txBody>
      </p:sp>
      <p:pic>
        <p:nvPicPr>
          <p:cNvPr id="4" name="Picture 3">
            <a:extLst>
              <a:ext uri="{FF2B5EF4-FFF2-40B4-BE49-F238E27FC236}">
                <a16:creationId xmlns:a16="http://schemas.microsoft.com/office/drawing/2014/main" id="{37940AC0-A75D-DC42-93D7-6B89FC1A9B20}"/>
              </a:ext>
            </a:extLst>
          </p:cNvPr>
          <p:cNvPicPr/>
          <p:nvPr/>
        </p:nvPicPr>
        <p:blipFill rotWithShape="1">
          <a:blip r:embed="rId3">
            <a:extLst>
              <a:ext uri="{28A0092B-C50C-407E-A947-70E740481C1C}">
                <a14:useLocalDpi xmlns:a14="http://schemas.microsoft.com/office/drawing/2010/main" val="0"/>
              </a:ext>
            </a:extLst>
          </a:blip>
          <a:srcRect t="22400" b="26800"/>
          <a:stretch/>
        </p:blipFill>
        <p:spPr bwMode="auto">
          <a:xfrm>
            <a:off x="10001250" y="354831"/>
            <a:ext cx="1947227" cy="92236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5661165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{DBD5DE5A-A5BD-2845-9936-9011ABFA5A61}tf10001071</Template>
  <TotalTime>156</TotalTime>
  <Words>1107</Words>
  <Application>Microsoft Macintosh PowerPoint</Application>
  <PresentationFormat>Widescreen</PresentationFormat>
  <Paragraphs>85</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Franklin Gothic Book</vt:lpstr>
      <vt:lpstr>Crop</vt:lpstr>
      <vt:lpstr>Customer Segmentation</vt:lpstr>
      <vt:lpstr>TABLE OF CONTENTS:</vt:lpstr>
      <vt:lpstr>INTRODUCTION</vt:lpstr>
      <vt:lpstr>PROPOSED WORK</vt:lpstr>
      <vt:lpstr>DATA INFORMATION</vt:lpstr>
      <vt:lpstr>PowerPoint Presentation</vt:lpstr>
      <vt:lpstr>CLUSTERING</vt:lpstr>
      <vt:lpstr>K-MEANS CLUSTERING</vt:lpstr>
      <vt:lpstr>PowerPoint Presentation</vt:lpstr>
      <vt:lpstr>K-Means clustering algorithm</vt:lpstr>
      <vt:lpstr>PowerPoint Presentation</vt:lpstr>
      <vt:lpstr>TOOLS USED</vt:lpstr>
      <vt:lpstr>RESULTS</vt:lpstr>
      <vt:lpstr>Distribution of Gender in the Mall</vt:lpstr>
      <vt:lpstr>Distribution of Age</vt:lpstr>
      <vt:lpstr>Distribution of Annual Income</vt:lpstr>
      <vt:lpstr>Distribution of Spending Score</vt:lpstr>
      <vt:lpstr>Clustering</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Segmentation</dc:title>
  <dc:creator>Microsoft Office User</dc:creator>
  <cp:lastModifiedBy>Microsoft Office User</cp:lastModifiedBy>
  <cp:revision>17</cp:revision>
  <dcterms:created xsi:type="dcterms:W3CDTF">2020-08-29T18:21:38Z</dcterms:created>
  <dcterms:modified xsi:type="dcterms:W3CDTF">2020-08-29T20:57:49Z</dcterms:modified>
</cp:coreProperties>
</file>