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04250-0E43-4C8A-B149-332AEF935822}" v="2707" dt="2021-10-31T11:40:10.118"/>
    <p1510:client id="{7688BCD3-AD0B-4B24-A90B-60002B0A7BFE}" v="116" dt="2021-10-31T11:40:34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57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5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13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5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756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3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6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1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0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3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9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2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0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3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84BA-AB1C-4BF9-9557-CAA80CCABCFB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A9B7F3-6FDC-40ED-A305-13AEB2971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7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FE19-3E73-4230-936A-268206599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Algorithmic Game Theory Semester Project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BDD02-CB9A-464A-9CF3-8C71E64FD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Topic - Hawk and Dove</a:t>
            </a:r>
          </a:p>
          <a:p>
            <a:r>
              <a:rPr lang="en-IN"/>
              <a:t>Team Members –  Aditya Piyush, Aryan Singh &amp; Jayesh Chandan</a:t>
            </a:r>
          </a:p>
          <a:p>
            <a:r>
              <a:rPr lang="en-IN"/>
              <a:t>Course Code – CS60025</a:t>
            </a:r>
          </a:p>
        </p:txBody>
      </p:sp>
    </p:spTree>
    <p:extLst>
      <p:ext uri="{BB962C8B-B14F-4D97-AF65-F5344CB8AC3E}">
        <p14:creationId xmlns:p14="http://schemas.microsoft.com/office/powerpoint/2010/main" val="4215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C045-F32A-4C57-8FF5-BC74140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1B52-A9B8-4377-8A4C-CD183C97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simulation verifies the MSNE as evolutionary stable strategy.</a:t>
            </a:r>
          </a:p>
          <a:p>
            <a:r>
              <a:rPr lang="en-US"/>
              <a:t>When B-2C &gt; 0, then the hawks dominated the population.</a:t>
            </a:r>
          </a:p>
          <a:p>
            <a:r>
              <a:rPr lang="en-US"/>
              <a:t>And as we increased the value of C (i.e. cost of fighting) the dove population started to increase.</a:t>
            </a:r>
          </a:p>
          <a:p>
            <a:r>
              <a:rPr lang="en-US"/>
              <a:t>And since doves share and don't waste energy on fighting (defensive strategy) the population size started to increase and it went from 1861 to 6993 when we change C from 25 to 60.</a:t>
            </a:r>
          </a:p>
          <a:p>
            <a:r>
              <a:rPr lang="en-US"/>
              <a:t>For an ideal community to increase its population they must punish the Hawk community by increasing cost of fighting.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2933-4786-478F-942D-2EE237B1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Hawk-Dove Model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8BAC-96E0-44CD-93D2-4BE7027B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The hawk-dove model is an evolutionary game theoretical model developed by John M. Smith (1982).</a:t>
            </a:r>
          </a:p>
          <a:p>
            <a:r>
              <a:rPr lang="en-US"/>
              <a:t> The model describes the contest between two fundamentally different behavioral strategies, hawks (selfishness) and doves (</a:t>
            </a:r>
            <a:r>
              <a:rPr lang="en-US" err="1"/>
              <a:t>prosociality</a:t>
            </a:r>
            <a:r>
              <a:rPr lang="en-US"/>
              <a:t>), when competing over a shared resource.</a:t>
            </a:r>
          </a:p>
          <a:p>
            <a:r>
              <a:rPr lang="en-US">
                <a:ea typeface="+mn-lt"/>
                <a:cs typeface="+mn-lt"/>
              </a:rPr>
              <a:t>If natural selection is based on competition, then prosocial traits should not evolve. The hawk-dove model provides a simplistic framework to investigate the conditions that favors the evolution of prosocial behavior.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Overall a hawk outcompetes doves within groups, but a group of doves outcompete a group of hawks.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Thus, for either species to evolve an Equilibrium shall exist, and we shall explore it.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7AEB-8961-4C84-A426-998A2C2A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Hawk and Dove – Normal Game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2DF6-11B7-4EC2-BD58-AF84BAE4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Game = &lt; {1, 2}, {Dove, Hawk}, u&gt;</a:t>
            </a:r>
          </a:p>
          <a:p>
            <a:r>
              <a:rPr lang="en-US"/>
              <a:t>Players : Player 1 and Player 2</a:t>
            </a:r>
          </a:p>
          <a:p>
            <a:r>
              <a:rPr lang="en-US"/>
              <a:t>Strategy : </a:t>
            </a:r>
          </a:p>
          <a:p>
            <a:pPr lvl="1"/>
            <a:r>
              <a:rPr lang="en-US"/>
              <a:t>Hawk – An aggressive Strategy, they fight for food.</a:t>
            </a:r>
          </a:p>
          <a:p>
            <a:pPr lvl="1"/>
            <a:r>
              <a:rPr lang="en-US"/>
              <a:t>Dove  - A Defensive Strategy, they share the food.</a:t>
            </a:r>
          </a:p>
          <a:p>
            <a:r>
              <a:rPr lang="en-US"/>
              <a:t>Utility Matrix : B – Available Food, C – Cost of fighting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EDCF33-414D-4513-9361-6064A42FF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83067"/>
              </p:ext>
            </p:extLst>
          </p:nvPr>
        </p:nvGraphicFramePr>
        <p:xfrm>
          <a:off x="2713522" y="4502297"/>
          <a:ext cx="8168640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37075248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2763499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30460338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Player 1 \ 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1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B/2 - C, B/2 -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5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B/2 , B/2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4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80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D92F-C6B4-4D5B-9D24-E86276ED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Equilibriums in Hawk &amp; Dove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01AF-D0BB-4C27-95C8-20F95D0B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500" y="1431993"/>
            <a:ext cx="10449838" cy="50406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If B/2 - C &gt; 0</a:t>
            </a:r>
          </a:p>
          <a:p>
            <a:pPr lvl="1"/>
            <a:r>
              <a:rPr lang="en-US"/>
              <a:t>Then Hawk, Hawk is a strictly dominant strategy equilibrium.</a:t>
            </a:r>
          </a:p>
          <a:p>
            <a:r>
              <a:rPr lang="en-US"/>
              <a:t>Else when B/2 - C &lt;= 0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If Player 1 chooses to Hawk and Player 2 chooses to play Dove</a:t>
            </a:r>
          </a:p>
          <a:p>
            <a:pPr lvl="2"/>
            <a:r>
              <a:rPr lang="en-US">
                <a:solidFill>
                  <a:srgbClr val="0070C0"/>
                </a:solidFill>
              </a:rPr>
              <a:t>Then no player has an incentive to change their strategy, B &gt; B/2 and  0&gt;= B/2 - C.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If Player 1 chooses to play Dove and Player 2 chooses to play Hawk (PSNE)</a:t>
            </a:r>
          </a:p>
          <a:p>
            <a:pPr lvl="2"/>
            <a:r>
              <a:rPr lang="en-US">
                <a:solidFill>
                  <a:srgbClr val="00B050"/>
                </a:solidFill>
              </a:rPr>
              <a:t>Then no player has an incentive to change their strategy, 0&gt;= B/2 - C and B &gt; B/2 (PSNE)</a:t>
            </a:r>
          </a:p>
          <a:p>
            <a:pPr lvl="2"/>
            <a:endParaRPr lang="en-US">
              <a:solidFill>
                <a:srgbClr val="0070C0"/>
              </a:solidFill>
            </a:endParaRPr>
          </a:p>
          <a:p>
            <a:pPr lvl="2"/>
            <a:endParaRPr lang="en-US">
              <a:solidFill>
                <a:srgbClr val="0070C0"/>
              </a:solidFill>
            </a:endParaRPr>
          </a:p>
          <a:p>
            <a:pPr lvl="2"/>
            <a:endParaRPr lang="en-US">
              <a:solidFill>
                <a:srgbClr val="0070C0"/>
              </a:solidFill>
            </a:endParaRPr>
          </a:p>
          <a:p>
            <a:pPr lvl="2"/>
            <a:endParaRPr lang="en-US">
              <a:solidFill>
                <a:srgbClr val="0070C0"/>
              </a:solidFill>
            </a:endParaRPr>
          </a:p>
          <a:p>
            <a:pPr lvl="2"/>
            <a:endParaRPr lang="en-US">
              <a:solidFill>
                <a:srgbClr val="0070C0"/>
              </a:solidFill>
            </a:endParaRPr>
          </a:p>
          <a:p>
            <a:pPr lvl="2"/>
            <a:endParaRPr lang="en-US">
              <a:solidFill>
                <a:srgbClr val="0070C0"/>
              </a:solidFill>
            </a:endParaRPr>
          </a:p>
          <a:p>
            <a:pPr lvl="1"/>
            <a:r>
              <a:rPr lang="en-US">
                <a:solidFill>
                  <a:srgbClr val="0070C0"/>
                </a:solidFill>
              </a:rPr>
              <a:t>Else when player 1 chooses Hawk and player 2 chooses Hawk, then both players have an incentive to unilaterally change their strategy to Dove, since 0 &gt;= B/2 -  C.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Else when player 1 chooses Dove and player 2 chooses Dove, 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then both players have an incentive to unilaterally change their strategy to Hawk, since B &gt;= B/2 .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1DDB28-87EB-412D-B787-0B42D9D3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82134"/>
              </p:ext>
            </p:extLst>
          </p:nvPr>
        </p:nvGraphicFramePr>
        <p:xfrm>
          <a:off x="3121272" y="3764046"/>
          <a:ext cx="6208176" cy="1767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92">
                  <a:extLst>
                    <a:ext uri="{9D8B030D-6E8A-4147-A177-3AD203B41FA5}">
                      <a16:colId xmlns:a16="http://schemas.microsoft.com/office/drawing/2014/main" val="1229152595"/>
                    </a:ext>
                  </a:extLst>
                </a:gridCol>
                <a:gridCol w="2069392">
                  <a:extLst>
                    <a:ext uri="{9D8B030D-6E8A-4147-A177-3AD203B41FA5}">
                      <a16:colId xmlns:a16="http://schemas.microsoft.com/office/drawing/2014/main" val="3115122755"/>
                    </a:ext>
                  </a:extLst>
                </a:gridCol>
                <a:gridCol w="2069392">
                  <a:extLst>
                    <a:ext uri="{9D8B030D-6E8A-4147-A177-3AD203B41FA5}">
                      <a16:colId xmlns:a16="http://schemas.microsoft.com/office/drawing/2014/main" val="2694247367"/>
                    </a:ext>
                  </a:extLst>
                </a:gridCol>
              </a:tblGrid>
              <a:tr h="5892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Player 1 \ Player 2​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Hawk​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Dove​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4453"/>
                  </a:ext>
                </a:extLst>
              </a:tr>
              <a:tr h="5892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Hawk​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B/2 - C, B/2 - C​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B, 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rgbClr val="BA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337"/>
                  </a:ext>
                </a:extLst>
              </a:tr>
              <a:tr h="58928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Dove​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0, B​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>
                          <a:effectLst/>
                        </a:rPr>
                        <a:t>B/2 , B/2​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6518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F344B4D-5351-430B-8671-AF57DA730A30}"/>
              </a:ext>
            </a:extLst>
          </p:cNvPr>
          <p:cNvGrpSpPr/>
          <p:nvPr/>
        </p:nvGrpSpPr>
        <p:grpSpPr>
          <a:xfrm>
            <a:off x="6093912" y="4692688"/>
            <a:ext cx="2181615" cy="565111"/>
            <a:chOff x="6187857" y="4932770"/>
            <a:chExt cx="2181615" cy="56511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05DBFFD-BDF5-4C55-9FC1-13BEC5278796}"/>
                </a:ext>
              </a:extLst>
            </p:cNvPr>
            <p:cNvCxnSpPr/>
            <p:nvPr/>
          </p:nvCxnSpPr>
          <p:spPr>
            <a:xfrm flipV="1">
              <a:off x="7047977" y="4940475"/>
              <a:ext cx="434236" cy="417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EFE18-736B-465D-9A94-A712F8867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7857" y="5059471"/>
              <a:ext cx="4175" cy="26722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617528-83C7-445A-AF39-B50BF6A7C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310" y="4932770"/>
              <a:ext cx="2162" cy="4021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82B82B-5BA6-4AD5-A317-0799751C24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1171" y="5493706"/>
              <a:ext cx="442585" cy="417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3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F6D1-0067-4D36-9A58-52473A1C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MSNE in Hawk and Dove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476E-A2A6-4FF9-A887-B6E5BF57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When B/2 - C &lt;= 0, </a:t>
            </a:r>
          </a:p>
          <a:p>
            <a:pPr lvl="1"/>
            <a:r>
              <a:rPr lang="en-US" sz="2000"/>
              <a:t>The game has a Mixed Strategy Nash Equilibrium</a:t>
            </a:r>
          </a:p>
          <a:p>
            <a:pPr lvl="2"/>
            <a:r>
              <a:rPr lang="en-US" sz="2000"/>
              <a:t>{ {B/2C, 1 – B/2C}, </a:t>
            </a:r>
            <a:r>
              <a:rPr lang="en-US" sz="2000">
                <a:ea typeface="+mn-lt"/>
                <a:cs typeface="+mn-lt"/>
              </a:rPr>
              <a:t>{B/2C, 1 – B/2C} }</a:t>
            </a:r>
          </a:p>
          <a:p>
            <a:pPr lvl="2"/>
            <a:r>
              <a:rPr lang="en-US" sz="2000"/>
              <a:t>In other words, player plays hawk with B/2C probability and plays dove with 1 – B/2C probability.</a:t>
            </a:r>
          </a:p>
          <a:p>
            <a:pPr lvl="2"/>
            <a:r>
              <a:rPr lang="en-US" sz="2000"/>
              <a:t>This MSNE can be interpreted as the ratio of population having the traits Hawk and dove under equilibrium condition. And we shall verify this using a simulation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00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2EA5-5AFD-48FE-82F6-E078F338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vs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4206-A663-41A2-8111-1C26423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 = 40 and C = 10 , Case of SDSE 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934AE2C-AAA4-481B-8B9D-A898F5D2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376" y="2690831"/>
            <a:ext cx="5988383" cy="40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2B-CD80-482F-9BFD-4A934A33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712" y="609600"/>
            <a:ext cx="9486900" cy="5301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B = 40 and C = 25, MSNE ( 80 : 20 ) total Population </a:t>
            </a:r>
            <a:r>
              <a:rPr lang="en-US">
                <a:latin typeface="Consolas"/>
              </a:rPr>
              <a:t>1861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 = 40 and C = 20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F3CB145-09CC-421F-8CFD-7DFC2D48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37" y="1157496"/>
            <a:ext cx="6271985" cy="39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6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36D3DB-9500-408E-8D83-328DFE68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 = 40, C = 20 (still SDSE, but the population dies soon after attaining equilibrium)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BF8D0FF-C21C-4490-9F3C-B682C703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43" y="1092714"/>
            <a:ext cx="6953577" cy="4311218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4D5B917-E332-48CD-9F47-89EC3E065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76" y="1484520"/>
            <a:ext cx="5600700" cy="37814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EE649-3006-4C18-9FD3-F021AC72B514}"/>
              </a:ext>
            </a:extLst>
          </p:cNvPr>
          <p:cNvSpPr txBox="1"/>
          <p:nvPr/>
        </p:nvSpPr>
        <p:spPr>
          <a:xfrm>
            <a:off x="2252913" y="999624"/>
            <a:ext cx="6803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 = 40, C = 60 MSNE ( 67: 33) Population size: </a:t>
            </a:r>
            <a:r>
              <a:rPr lang="en-US">
                <a:latin typeface="Consolas"/>
              </a:rPr>
              <a:t>6993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10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4B86DBD4950149B02A98CB7AF5C77A" ma:contentTypeVersion="12" ma:contentTypeDescription="Create a new document." ma:contentTypeScope="" ma:versionID="b347a501dfb3a82360c75e2bc4f4789d">
  <xsd:schema xmlns:xsd="http://www.w3.org/2001/XMLSchema" xmlns:xs="http://www.w3.org/2001/XMLSchema" xmlns:p="http://schemas.microsoft.com/office/2006/metadata/properties" xmlns:ns3="0a40b3bc-7f56-4441-8d24-58fe6d7a90df" xmlns:ns4="95da0d24-6658-4100-9baf-0366c9a8bdc2" targetNamespace="http://schemas.microsoft.com/office/2006/metadata/properties" ma:root="true" ma:fieldsID="5862ce6c8b4a9e8a25daeb47f4fcc173" ns3:_="" ns4:_="">
    <xsd:import namespace="0a40b3bc-7f56-4441-8d24-58fe6d7a90df"/>
    <xsd:import namespace="95da0d24-6658-4100-9baf-0366c9a8bd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0b3bc-7f56-4441-8d24-58fe6d7a90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da0d24-6658-4100-9baf-0366c9a8bdc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C5EE5-3B9F-418F-9195-5F5DA8C555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391BAD-512B-4E34-9A3D-70A4EC3D63E6}">
  <ds:schemaRefs>
    <ds:schemaRef ds:uri="0a40b3bc-7f56-4441-8d24-58fe6d7a90df"/>
    <ds:schemaRef ds:uri="95da0d24-6658-4100-9baf-0366c9a8bdc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DA2B08-1767-4F8D-98C5-CB64E46C22C0}">
  <ds:schemaRefs>
    <ds:schemaRef ds:uri="0a40b3bc-7f56-4441-8d24-58fe6d7a90df"/>
    <ds:schemaRef ds:uri="95da0d24-6658-4100-9baf-0366c9a8bd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Algorithmic Game Theory Semester Project </vt:lpstr>
      <vt:lpstr>Hawk-Dove Model</vt:lpstr>
      <vt:lpstr>Hawk and Dove – Normal Game Form</vt:lpstr>
      <vt:lpstr>Equilibriums in Hawk &amp; Dove</vt:lpstr>
      <vt:lpstr>MSNE in Hawk and Dove</vt:lpstr>
      <vt:lpstr>Simulation vs Theory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Game Theory Semester Project </dc:title>
  <dc:creator>Aditya SIngh</dc:creator>
  <cp:revision>2</cp:revision>
  <dcterms:created xsi:type="dcterms:W3CDTF">2021-10-29T11:27:49Z</dcterms:created>
  <dcterms:modified xsi:type="dcterms:W3CDTF">2021-10-31T11:41:47Z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0x010100794B86DBD4950149B02A98CB7AF5C77A</vt:lpwstr>
  </property>
</Properties>
</file>