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3775" r:id="rId1"/>
  </p:sldMasterIdLst>
  <p:notesMasterIdLst>
    <p:notesMasterId r:id="rId21"/>
  </p:notesMasterIdLst>
  <p:sldIdLst>
    <p:sldId id="256" r:id="rId2"/>
    <p:sldId id="287" r:id="rId3"/>
    <p:sldId id="288" r:id="rId4"/>
    <p:sldId id="258" r:id="rId5"/>
    <p:sldId id="272" r:id="rId6"/>
    <p:sldId id="289" r:id="rId7"/>
    <p:sldId id="265" r:id="rId8"/>
    <p:sldId id="290" r:id="rId9"/>
    <p:sldId id="291" r:id="rId10"/>
    <p:sldId id="292" r:id="rId11"/>
    <p:sldId id="284" r:id="rId12"/>
    <p:sldId id="285" r:id="rId13"/>
    <p:sldId id="293" r:id="rId14"/>
    <p:sldId id="279" r:id="rId15"/>
    <p:sldId id="267" r:id="rId16"/>
    <p:sldId id="268" r:id="rId17"/>
    <p:sldId id="269" r:id="rId18"/>
    <p:sldId id="286" r:id="rId19"/>
    <p:sldId id="270"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EB Garamond" panose="00000500000000000000" pitchFamily="2" charset="0"/>
      <p:regular r:id="rId28"/>
      <p:bold r:id="rId29"/>
      <p:italic r:id="rId30"/>
      <p:boldItalic r:id="rId31"/>
    </p:embeddedFont>
    <p:embeddedFont>
      <p:font typeface="Palatino Linotype" panose="02040502050505030304" pitchFamily="18"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68">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jyoti Prodhan" initials="DP" lastIdx="1" clrIdx="0">
    <p:extLst>
      <p:ext uri="{19B8F6BF-5375-455C-9EA6-DF929625EA0E}">
        <p15:presenceInfo xmlns:p15="http://schemas.microsoft.com/office/powerpoint/2012/main" userId="92fdf1f3db01b0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FD966"/>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p:scale>
          <a:sx n="98" d="100"/>
          <a:sy n="98" d="100"/>
        </p:scale>
        <p:origin x="1051" y="158"/>
      </p:cViewPr>
      <p:guideLst>
        <p:guide orient="horz" pos="1620"/>
        <p:guide pos="2880"/>
        <p:guide pos="4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de2f66e9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de2f66e9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51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de2f66e9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de2f66e9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de2f66e9e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de2f66e9e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de2f66e9e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3de2f66e9e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3de2f66e9e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3de2f66e9e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de2f66e9e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de2f66e9e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de2f66e9e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de2f66e9e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B19C-3308-2110-0C9D-70E5259B4B9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8AD9AE2-D6B4-6839-AF99-4A7C571FF08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936F2E-BD25-5CC6-EB4F-743EB22A1475}"/>
              </a:ext>
            </a:extLst>
          </p:cNvPr>
          <p:cNvSpPr>
            <a:spLocks noGrp="1"/>
          </p:cNvSpPr>
          <p:nvPr>
            <p:ph type="dt" sz="half" idx="10"/>
          </p:nvPr>
        </p:nvSpPr>
        <p:spPr/>
        <p:txBody>
          <a:bodyPr/>
          <a:lstStyle/>
          <a:p>
            <a:fld id="{B61BEF0D-F0BB-DE4B-95CE-6DB70DBA9567}" type="datetimeFigureOut">
              <a:rPr lang="en-US" smtClean="0"/>
              <a:pPr/>
              <a:t>7/10/2023</a:t>
            </a:fld>
            <a:endParaRPr lang="en-US" dirty="0"/>
          </a:p>
        </p:txBody>
      </p:sp>
      <p:sp>
        <p:nvSpPr>
          <p:cNvPr id="5" name="Footer Placeholder 4">
            <a:extLst>
              <a:ext uri="{FF2B5EF4-FFF2-40B4-BE49-F238E27FC236}">
                <a16:creationId xmlns:a16="http://schemas.microsoft.com/office/drawing/2014/main" id="{AE5F3CE8-EA3A-ACE0-7A7B-A8808C0FDD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8FF4DD-3821-F8C9-A2F7-EF5A57B649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21413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E2B0-3E6D-E1AE-FBD8-FAD44B2343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21865C-1F44-8904-1A73-0CDE56052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77A61B-76D1-8D97-1434-C9EAC728810D}"/>
              </a:ext>
            </a:extLst>
          </p:cNvPr>
          <p:cNvSpPr>
            <a:spLocks noGrp="1"/>
          </p:cNvSpPr>
          <p:nvPr>
            <p:ph type="dt" sz="half" idx="10"/>
          </p:nvPr>
        </p:nvSpPr>
        <p:spPr/>
        <p:txBody>
          <a:bodyPr/>
          <a:lstStyle/>
          <a:p>
            <a:fld id="{B61BEF0D-F0BB-DE4B-95CE-6DB70DBA9567}" type="datetimeFigureOut">
              <a:rPr lang="en-US" smtClean="0"/>
              <a:pPr/>
              <a:t>7/10/2023</a:t>
            </a:fld>
            <a:endParaRPr lang="en-US" dirty="0"/>
          </a:p>
        </p:txBody>
      </p:sp>
      <p:sp>
        <p:nvSpPr>
          <p:cNvPr id="5" name="Footer Placeholder 4">
            <a:extLst>
              <a:ext uri="{FF2B5EF4-FFF2-40B4-BE49-F238E27FC236}">
                <a16:creationId xmlns:a16="http://schemas.microsoft.com/office/drawing/2014/main" id="{537A3CF8-33F2-0B29-D4A1-EE5932A909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245736-9DD1-ACDE-A2AC-267F0F19BA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04255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4AFCC1-32DB-B90F-936C-27F5AC2D423F}"/>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5BDD5-B4AB-A998-AA32-FF67E615B706}"/>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6EDC6-3D7A-6F68-DF59-A072079BBDA7}"/>
              </a:ext>
            </a:extLst>
          </p:cNvPr>
          <p:cNvSpPr>
            <a:spLocks noGrp="1"/>
          </p:cNvSpPr>
          <p:nvPr>
            <p:ph type="dt" sz="half" idx="10"/>
          </p:nvPr>
        </p:nvSpPr>
        <p:spPr/>
        <p:txBody>
          <a:bodyPr/>
          <a:lstStyle/>
          <a:p>
            <a:fld id="{B61BEF0D-F0BB-DE4B-95CE-6DB70DBA9567}" type="datetimeFigureOut">
              <a:rPr lang="en-US" smtClean="0"/>
              <a:pPr/>
              <a:t>7/10/2023</a:t>
            </a:fld>
            <a:endParaRPr lang="en-US" dirty="0"/>
          </a:p>
        </p:txBody>
      </p:sp>
      <p:sp>
        <p:nvSpPr>
          <p:cNvPr id="5" name="Footer Placeholder 4">
            <a:extLst>
              <a:ext uri="{FF2B5EF4-FFF2-40B4-BE49-F238E27FC236}">
                <a16:creationId xmlns:a16="http://schemas.microsoft.com/office/drawing/2014/main" id="{D13EF9E9-415E-AA16-058F-9914C3F164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D3BBC0-4B64-459C-E2E5-9A11D2E0E7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00696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27944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3382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52B-AA5C-88F7-8A89-731A6B5BEC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B9DC7-8D7B-A06D-0C4A-5C35AD35D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B13D15-0689-3340-C472-BF153ABD03B5}"/>
              </a:ext>
            </a:extLst>
          </p:cNvPr>
          <p:cNvSpPr>
            <a:spLocks noGrp="1"/>
          </p:cNvSpPr>
          <p:nvPr>
            <p:ph type="dt" sz="half" idx="10"/>
          </p:nvPr>
        </p:nvSpPr>
        <p:spPr/>
        <p:txBody>
          <a:bodyPr/>
          <a:lstStyle/>
          <a:p>
            <a:fld id="{B61BEF0D-F0BB-DE4B-95CE-6DB70DBA9567}" type="datetimeFigureOut">
              <a:rPr lang="en-US" smtClean="0"/>
              <a:pPr/>
              <a:t>7/10/2023</a:t>
            </a:fld>
            <a:endParaRPr lang="en-US" dirty="0"/>
          </a:p>
        </p:txBody>
      </p:sp>
      <p:sp>
        <p:nvSpPr>
          <p:cNvPr id="5" name="Footer Placeholder 4">
            <a:extLst>
              <a:ext uri="{FF2B5EF4-FFF2-40B4-BE49-F238E27FC236}">
                <a16:creationId xmlns:a16="http://schemas.microsoft.com/office/drawing/2014/main" id="{00209DA9-9324-3E9E-6E7E-4A2703C345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E96302-D4F9-B940-ADFB-20028D36DF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04875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BE47-63E0-DA76-F29E-B499570D208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E8631B-3CED-5B5F-3513-83F261C412C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782EBA-5559-266F-00EF-AA12C226A1F9}"/>
              </a:ext>
            </a:extLst>
          </p:cNvPr>
          <p:cNvSpPr>
            <a:spLocks noGrp="1"/>
          </p:cNvSpPr>
          <p:nvPr>
            <p:ph type="dt" sz="half" idx="10"/>
          </p:nvPr>
        </p:nvSpPr>
        <p:spPr/>
        <p:txBody>
          <a:bodyPr/>
          <a:lstStyle/>
          <a:p>
            <a:fld id="{B61BEF0D-F0BB-DE4B-95CE-6DB70DBA9567}" type="datetimeFigureOut">
              <a:rPr lang="en-US" smtClean="0"/>
              <a:pPr/>
              <a:t>7/10/2023</a:t>
            </a:fld>
            <a:endParaRPr lang="en-US" dirty="0"/>
          </a:p>
        </p:txBody>
      </p:sp>
      <p:sp>
        <p:nvSpPr>
          <p:cNvPr id="5" name="Footer Placeholder 4">
            <a:extLst>
              <a:ext uri="{FF2B5EF4-FFF2-40B4-BE49-F238E27FC236}">
                <a16:creationId xmlns:a16="http://schemas.microsoft.com/office/drawing/2014/main" id="{2490952C-DAC4-D4EC-D8D7-F090FDF786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6CBAFC-7D38-A96F-9A44-5352F97588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9216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53D3-5B2E-92EC-7843-943E266B58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1C6E21-F4E7-4C6F-325A-9E06EEE3C94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F67313-BD9A-C5AB-84A7-8D58EE61793C}"/>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874FEB-40AE-8962-57FA-34AB3F083945}"/>
              </a:ext>
            </a:extLst>
          </p:cNvPr>
          <p:cNvSpPr>
            <a:spLocks noGrp="1"/>
          </p:cNvSpPr>
          <p:nvPr>
            <p:ph type="dt" sz="half" idx="10"/>
          </p:nvPr>
        </p:nvSpPr>
        <p:spPr/>
        <p:txBody>
          <a:bodyPr/>
          <a:lstStyle/>
          <a:p>
            <a:fld id="{B61BEF0D-F0BB-DE4B-95CE-6DB70DBA9567}" type="datetimeFigureOut">
              <a:rPr lang="en-US" smtClean="0"/>
              <a:pPr/>
              <a:t>7/10/2023</a:t>
            </a:fld>
            <a:endParaRPr lang="en-US" dirty="0"/>
          </a:p>
        </p:txBody>
      </p:sp>
      <p:sp>
        <p:nvSpPr>
          <p:cNvPr id="6" name="Footer Placeholder 5">
            <a:extLst>
              <a:ext uri="{FF2B5EF4-FFF2-40B4-BE49-F238E27FC236}">
                <a16:creationId xmlns:a16="http://schemas.microsoft.com/office/drawing/2014/main" id="{26FA456E-2700-EC08-F2F6-BACA269364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F4B17A-D770-CEFC-E2C8-1309047190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2996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4B34-4437-209C-3F4E-7F7FA8AD3283}"/>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7260D0-A2DD-1D2E-C71F-5F7C4F7A6EF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DA4F1-5490-155D-E468-DE2DED09D43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95A682-A225-F0EB-6108-1B33F5F2937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8B915-92F9-9152-4EDB-211544CCFB49}"/>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7B57D1-ABD1-8535-F722-999EC72A855C}"/>
              </a:ext>
            </a:extLst>
          </p:cNvPr>
          <p:cNvSpPr>
            <a:spLocks noGrp="1"/>
          </p:cNvSpPr>
          <p:nvPr>
            <p:ph type="dt" sz="half" idx="10"/>
          </p:nvPr>
        </p:nvSpPr>
        <p:spPr/>
        <p:txBody>
          <a:bodyPr/>
          <a:lstStyle/>
          <a:p>
            <a:fld id="{B61BEF0D-F0BB-DE4B-95CE-6DB70DBA9567}" type="datetimeFigureOut">
              <a:rPr lang="en-US" smtClean="0"/>
              <a:pPr/>
              <a:t>7/10/2023</a:t>
            </a:fld>
            <a:endParaRPr lang="en-US" dirty="0"/>
          </a:p>
        </p:txBody>
      </p:sp>
      <p:sp>
        <p:nvSpPr>
          <p:cNvPr id="8" name="Footer Placeholder 7">
            <a:extLst>
              <a:ext uri="{FF2B5EF4-FFF2-40B4-BE49-F238E27FC236}">
                <a16:creationId xmlns:a16="http://schemas.microsoft.com/office/drawing/2014/main" id="{EB73C9BC-A347-207A-5989-2A313613C8E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A8D2772-4E7B-FA78-973B-5496C66CB0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81408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8622-3687-9C10-57CA-444419A94B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70EDA0-6F73-1A43-E3BF-E4CF04006716}"/>
              </a:ext>
            </a:extLst>
          </p:cNvPr>
          <p:cNvSpPr>
            <a:spLocks noGrp="1"/>
          </p:cNvSpPr>
          <p:nvPr>
            <p:ph type="dt" sz="half" idx="10"/>
          </p:nvPr>
        </p:nvSpPr>
        <p:spPr/>
        <p:txBody>
          <a:bodyPr/>
          <a:lstStyle/>
          <a:p>
            <a:fld id="{B61BEF0D-F0BB-DE4B-95CE-6DB70DBA9567}" type="datetimeFigureOut">
              <a:rPr lang="en-US" smtClean="0"/>
              <a:pPr/>
              <a:t>7/10/2023</a:t>
            </a:fld>
            <a:endParaRPr lang="en-US" dirty="0"/>
          </a:p>
        </p:txBody>
      </p:sp>
      <p:sp>
        <p:nvSpPr>
          <p:cNvPr id="4" name="Footer Placeholder 3">
            <a:extLst>
              <a:ext uri="{FF2B5EF4-FFF2-40B4-BE49-F238E27FC236}">
                <a16:creationId xmlns:a16="http://schemas.microsoft.com/office/drawing/2014/main" id="{943FEFED-3CBE-67E8-711D-C3FEBC6C31A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5F244A9-CA62-CFC9-701D-CC6C7C15B62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35628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E11107-CD76-A9E8-103E-A965AB3D722B}"/>
              </a:ext>
            </a:extLst>
          </p:cNvPr>
          <p:cNvSpPr>
            <a:spLocks noGrp="1"/>
          </p:cNvSpPr>
          <p:nvPr>
            <p:ph type="dt" sz="half" idx="10"/>
          </p:nvPr>
        </p:nvSpPr>
        <p:spPr/>
        <p:txBody>
          <a:bodyPr/>
          <a:lstStyle/>
          <a:p>
            <a:fld id="{B61BEF0D-F0BB-DE4B-95CE-6DB70DBA9567}" type="datetimeFigureOut">
              <a:rPr lang="en-US" smtClean="0"/>
              <a:pPr/>
              <a:t>7/10/2023</a:t>
            </a:fld>
            <a:endParaRPr lang="en-US" dirty="0"/>
          </a:p>
        </p:txBody>
      </p:sp>
      <p:sp>
        <p:nvSpPr>
          <p:cNvPr id="3" name="Footer Placeholder 2">
            <a:extLst>
              <a:ext uri="{FF2B5EF4-FFF2-40B4-BE49-F238E27FC236}">
                <a16:creationId xmlns:a16="http://schemas.microsoft.com/office/drawing/2014/main" id="{82B5CB76-0F3D-192C-CCB7-00FFD26F42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610BDB3-7AD8-93E5-810F-4F317504B7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343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A486-18B1-DCFE-274C-402A71C3A51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EE0112-3B06-A0B8-0B2C-72FCE2CCB21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CEB249-2ABF-1DEB-F2CD-11D93CABA20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340779E-FD84-1B06-52C4-8F4BF89F04E4}"/>
              </a:ext>
            </a:extLst>
          </p:cNvPr>
          <p:cNvSpPr>
            <a:spLocks noGrp="1"/>
          </p:cNvSpPr>
          <p:nvPr>
            <p:ph type="dt" sz="half" idx="10"/>
          </p:nvPr>
        </p:nvSpPr>
        <p:spPr/>
        <p:txBody>
          <a:bodyPr/>
          <a:lstStyle/>
          <a:p>
            <a:fld id="{B61BEF0D-F0BB-DE4B-95CE-6DB70DBA9567}" type="datetimeFigureOut">
              <a:rPr lang="en-US" smtClean="0"/>
              <a:pPr/>
              <a:t>7/10/2023</a:t>
            </a:fld>
            <a:endParaRPr lang="en-US" dirty="0"/>
          </a:p>
        </p:txBody>
      </p:sp>
      <p:sp>
        <p:nvSpPr>
          <p:cNvPr id="6" name="Footer Placeholder 5">
            <a:extLst>
              <a:ext uri="{FF2B5EF4-FFF2-40B4-BE49-F238E27FC236}">
                <a16:creationId xmlns:a16="http://schemas.microsoft.com/office/drawing/2014/main" id="{03EC9097-047C-9203-69F7-622FABC84A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3C3A89-227B-53AE-1206-0DFDDF1A43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31443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56A2-13C6-93EF-9503-88B18B878E9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35DFC0-B964-3CA1-21A6-8FF994AF77E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E696EF8-6F22-DA07-41AB-625E2B6ECFC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7F64D70-FEC7-7E4A-7D8C-095E8E2D7EB8}"/>
              </a:ext>
            </a:extLst>
          </p:cNvPr>
          <p:cNvSpPr>
            <a:spLocks noGrp="1"/>
          </p:cNvSpPr>
          <p:nvPr>
            <p:ph type="dt" sz="half" idx="10"/>
          </p:nvPr>
        </p:nvSpPr>
        <p:spPr/>
        <p:txBody>
          <a:bodyPr/>
          <a:lstStyle/>
          <a:p>
            <a:fld id="{B61BEF0D-F0BB-DE4B-95CE-6DB70DBA9567}" type="datetimeFigureOut">
              <a:rPr lang="en-US" smtClean="0"/>
              <a:pPr/>
              <a:t>7/10/2023</a:t>
            </a:fld>
            <a:endParaRPr lang="en-US" dirty="0"/>
          </a:p>
        </p:txBody>
      </p:sp>
      <p:sp>
        <p:nvSpPr>
          <p:cNvPr id="6" name="Footer Placeholder 5">
            <a:extLst>
              <a:ext uri="{FF2B5EF4-FFF2-40B4-BE49-F238E27FC236}">
                <a16:creationId xmlns:a16="http://schemas.microsoft.com/office/drawing/2014/main" id="{D28DDA79-94A9-DD08-C77B-FAD990082B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4C57EF-AD90-5620-1B74-37B74C83AC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1444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EB2DD-4362-9BF7-6984-E1E23885099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6D10A3-3CBA-A86B-10ED-936797B4DB8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E4A05-35CE-CF35-C823-F32374DACF2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7/10/2023</a:t>
            </a:fld>
            <a:endParaRPr lang="en-US" dirty="0"/>
          </a:p>
        </p:txBody>
      </p:sp>
      <p:sp>
        <p:nvSpPr>
          <p:cNvPr id="5" name="Footer Placeholder 4">
            <a:extLst>
              <a:ext uri="{FF2B5EF4-FFF2-40B4-BE49-F238E27FC236}">
                <a16:creationId xmlns:a16="http://schemas.microsoft.com/office/drawing/2014/main" id="{7EEB3660-15BB-F5B7-1317-0D093C8EFA4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A787A4-9549-D496-D0F2-0C29ABC4B49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305288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ayaanzhaque/SDCNL" TargetMode="External"/><Relationship Id="rId3" Type="http://schemas.openxmlformats.org/officeDocument/2006/relationships/hyperlink" Target="https://www.who.int/publications/i/item/depression-global-health-estimates" TargetMode="External"/><Relationship Id="rId7" Type="http://schemas.openxmlformats.org/officeDocument/2006/relationships/hyperlink" Target="https://doi.org/10.5281/zenodo.2667859" TargetMode="External"/><Relationship Id="rId12" Type="http://schemas.openxmlformats.org/officeDocument/2006/relationships/hyperlink" Target="https://www.kaggle.com/datasets/nikhileswarkomati/suicide-watch"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www.who.int/publications/i/item/9789240026643" TargetMode="External"/><Relationship Id="rId11" Type="http://schemas.openxmlformats.org/officeDocument/2006/relationships/hyperlink" Target="https://zenodo.org/record/6476179#.ZGuJF3ZX6SU" TargetMode="External"/><Relationship Id="rId5" Type="http://schemas.openxmlformats.org/officeDocument/2006/relationships/hyperlink" Target="https://apps.who.int/iris/bitstream/handle/10665/331586/WHO-MSD-MER-20.3-eng.pdf" TargetMode="External"/><Relationship Id="rId10" Type="http://schemas.openxmlformats.org/officeDocument/2006/relationships/hyperlink" Target="https://www.iitp.ac.in/~ai-nlp-ml/resources.html#CEASE" TargetMode="External"/><Relationship Id="rId4" Type="http://schemas.openxmlformats.org/officeDocument/2006/relationships/hyperlink" Target="https://www.who.int/publications/i/item/9789241564779" TargetMode="External"/><Relationship Id="rId9" Type="http://schemas.openxmlformats.org/officeDocument/2006/relationships/hyperlink" Target="https://github.com/PlataformaLifeUA"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gohjiayi/suicidal-text-detection"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75709" y="548929"/>
            <a:ext cx="8392581" cy="849433"/>
          </a:xfrm>
          <a:prstGeom prst="rect">
            <a:avLst/>
          </a:prstGeom>
          <a:noFill/>
        </p:spPr>
        <p:txBody>
          <a:bodyPr spcFirstLastPara="1" wrap="square" lIns="91425" tIns="91425" rIns="91425" bIns="91425" anchor="t" anchorCtr="0">
            <a:spAutoFit/>
          </a:bodyPr>
          <a:lstStyle/>
          <a:p>
            <a:pPr marL="0" lvl="0" indent="0" algn="ctr" rtl="0">
              <a:spcBef>
                <a:spcPts val="0"/>
              </a:spcBef>
              <a:spcAft>
                <a:spcPts val="0"/>
              </a:spcAft>
              <a:buNone/>
            </a:pPr>
            <a:r>
              <a:rPr lang="en-US" sz="2400" b="1" dirty="0">
                <a:solidFill>
                  <a:srgbClr val="202122"/>
                </a:solidFill>
                <a:latin typeface="EB Garamond" panose="00000500000000000000" pitchFamily="2" charset="0"/>
                <a:ea typeface="EB Garamond" panose="00000500000000000000" pitchFamily="2" charset="0"/>
                <a:cs typeface="EB Garamond Medium"/>
                <a:sym typeface="EB Garamond Medium"/>
              </a:rPr>
              <a:t>Developing a Text Classification Model for Identifying Suicidal Ideation using Natural Language Processing Techniques</a:t>
            </a:r>
          </a:p>
        </p:txBody>
      </p:sp>
      <p:sp>
        <p:nvSpPr>
          <p:cNvPr id="55" name="Google Shape;55;p13"/>
          <p:cNvSpPr txBox="1">
            <a:spLocks noGrp="1"/>
          </p:cNvSpPr>
          <p:nvPr>
            <p:ph type="body" idx="1"/>
          </p:nvPr>
        </p:nvSpPr>
        <p:spPr>
          <a:xfrm>
            <a:off x="342539" y="1668566"/>
            <a:ext cx="8458920" cy="3139291"/>
          </a:xfrm>
          <a:prstGeom prst="rect">
            <a:avLst/>
          </a:prstGeom>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By</a:t>
            </a:r>
          </a:p>
          <a:p>
            <a:pPr marL="0" lvl="0" indent="0" algn="ctr" rtl="0">
              <a:lnSpc>
                <a:spcPct val="100000"/>
              </a:lnSpc>
              <a:spcBef>
                <a:spcPts val="0"/>
              </a:spcBef>
              <a:spcAft>
                <a:spcPts val="0"/>
              </a:spcAft>
              <a:buNone/>
            </a:pP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Arya Manikya Sinha (Roll no.-20191040, </a:t>
            </a:r>
            <a:r>
              <a:rPr lang="en-US" sz="1500" kern="100" dirty="0" err="1">
                <a:effectLst/>
                <a:latin typeface="Times New Roman" panose="02020603050405020304" pitchFamily="18" charset="0"/>
                <a:ea typeface="SimSun" panose="02010600030101010101" pitchFamily="2" charset="-122"/>
                <a:cs typeface="Times New Roman" panose="02020603050405020304" pitchFamily="18" charset="0"/>
              </a:rPr>
              <a:t>Regn</a:t>
            </a: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 No.- A7560 of 2019-20)</a:t>
            </a:r>
          </a:p>
          <a:p>
            <a:pPr marL="0" lvl="0" indent="0" algn="ctr" rtl="0">
              <a:lnSpc>
                <a:spcPct val="100000"/>
              </a:lnSpc>
              <a:spcBef>
                <a:spcPts val="0"/>
              </a:spcBef>
              <a:spcAft>
                <a:spcPts val="0"/>
              </a:spcAft>
              <a:buNone/>
            </a:pPr>
            <a:r>
              <a:rPr lang="en-US" sz="1500" kern="100" dirty="0" err="1">
                <a:effectLst/>
                <a:latin typeface="Times New Roman" panose="02020603050405020304" pitchFamily="18" charset="0"/>
                <a:ea typeface="SimSun" panose="02010600030101010101" pitchFamily="2" charset="-122"/>
                <a:cs typeface="Times New Roman" panose="02020603050405020304" pitchFamily="18" charset="0"/>
              </a:rPr>
              <a:t>Debjyoti</a:t>
            </a: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500" kern="100" dirty="0" err="1">
                <a:effectLst/>
                <a:latin typeface="Times New Roman" panose="02020603050405020304" pitchFamily="18" charset="0"/>
                <a:ea typeface="SimSun" panose="02010600030101010101" pitchFamily="2" charset="-122"/>
                <a:cs typeface="Times New Roman" panose="02020603050405020304" pitchFamily="18" charset="0"/>
              </a:rPr>
              <a:t>Prodhan</a:t>
            </a: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 (Roll no.-20191059, </a:t>
            </a:r>
            <a:r>
              <a:rPr lang="en-US" sz="1500" kern="100" dirty="0" err="1">
                <a:effectLst/>
                <a:latin typeface="Times New Roman" panose="02020603050405020304" pitchFamily="18" charset="0"/>
                <a:ea typeface="SimSun" panose="02010600030101010101" pitchFamily="2" charset="-122"/>
                <a:cs typeface="Times New Roman" panose="02020603050405020304" pitchFamily="18" charset="0"/>
              </a:rPr>
              <a:t>Regn</a:t>
            </a: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 No.- A7553 of 2019-20)</a:t>
            </a:r>
          </a:p>
          <a:p>
            <a:pPr marL="0" lvl="0" indent="0" algn="ctr" rtl="0">
              <a:lnSpc>
                <a:spcPct val="100000"/>
              </a:lnSpc>
              <a:spcBef>
                <a:spcPts val="0"/>
              </a:spcBef>
              <a:spcAft>
                <a:spcPts val="0"/>
              </a:spcAft>
              <a:buNone/>
            </a:pPr>
            <a:r>
              <a:rPr lang="en-US" sz="1500" kern="100" dirty="0" err="1">
                <a:effectLst/>
                <a:latin typeface="Times New Roman" panose="02020603050405020304" pitchFamily="18" charset="0"/>
                <a:ea typeface="SimSun" panose="02010600030101010101" pitchFamily="2" charset="-122"/>
                <a:cs typeface="Times New Roman" panose="02020603050405020304" pitchFamily="18" charset="0"/>
              </a:rPr>
              <a:t>Souvik</a:t>
            </a: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500" kern="100" dirty="0" err="1">
                <a:effectLst/>
                <a:latin typeface="Times New Roman" panose="02020603050405020304" pitchFamily="18" charset="0"/>
                <a:ea typeface="SimSun" panose="02010600030101010101" pitchFamily="2" charset="-122"/>
                <a:cs typeface="Times New Roman" panose="02020603050405020304" pitchFamily="18" charset="0"/>
              </a:rPr>
              <a:t>Modak</a:t>
            </a: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 (Roll no.-20191057, </a:t>
            </a:r>
            <a:r>
              <a:rPr lang="en-US" sz="1500" kern="100" dirty="0" err="1">
                <a:effectLst/>
                <a:latin typeface="Times New Roman" panose="02020603050405020304" pitchFamily="18" charset="0"/>
                <a:ea typeface="SimSun" panose="02010600030101010101" pitchFamily="2" charset="-122"/>
                <a:cs typeface="Times New Roman" panose="02020603050405020304" pitchFamily="18" charset="0"/>
              </a:rPr>
              <a:t>Regn</a:t>
            </a: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 No.- A7552 of 2019-20)</a:t>
            </a:r>
          </a:p>
          <a:p>
            <a:pPr marL="0" lvl="0" indent="0" algn="ctr" rtl="0">
              <a:lnSpc>
                <a:spcPct val="100000"/>
              </a:lnSpc>
              <a:spcBef>
                <a:spcPts val="0"/>
              </a:spcBef>
              <a:spcAft>
                <a:spcPts val="0"/>
              </a:spcAft>
              <a:buNone/>
            </a:pPr>
            <a:r>
              <a:rPr lang="en-US" sz="1500" kern="100" dirty="0" err="1">
                <a:effectLst/>
                <a:latin typeface="Times New Roman" panose="02020603050405020304" pitchFamily="18" charset="0"/>
                <a:ea typeface="SimSun" panose="02010600030101010101" pitchFamily="2" charset="-122"/>
                <a:cs typeface="Times New Roman" panose="02020603050405020304" pitchFamily="18" charset="0"/>
              </a:rPr>
              <a:t>Nirnay</a:t>
            </a: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 Ghosh (Roll no.-20191061, </a:t>
            </a:r>
            <a:r>
              <a:rPr lang="en-US" sz="1500" kern="100" dirty="0" err="1">
                <a:effectLst/>
                <a:latin typeface="Times New Roman" panose="02020603050405020304" pitchFamily="18" charset="0"/>
                <a:ea typeface="SimSun" panose="02010600030101010101" pitchFamily="2" charset="-122"/>
                <a:cs typeface="Times New Roman" panose="02020603050405020304" pitchFamily="18" charset="0"/>
              </a:rPr>
              <a:t>Regn</a:t>
            </a: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 No.- A7554 of 2019-20)</a:t>
            </a:r>
          </a:p>
          <a:p>
            <a:pPr marL="0" lvl="0" indent="0" algn="ctr" rtl="0">
              <a:lnSpc>
                <a:spcPct val="100000"/>
              </a:lnSpc>
              <a:spcBef>
                <a:spcPts val="0"/>
              </a:spcBef>
              <a:spcAft>
                <a:spcPts val="0"/>
              </a:spcAft>
              <a:buNone/>
            </a:pPr>
            <a:endParaRPr lang="en-US" sz="15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lvl="0" indent="0" algn="ctr" rtl="0">
              <a:lnSpc>
                <a:spcPct val="100000"/>
              </a:lnSpc>
              <a:spcBef>
                <a:spcPts val="0"/>
              </a:spcBef>
              <a:spcAft>
                <a:spcPts val="0"/>
              </a:spcAft>
              <a:buNone/>
            </a:pP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Under the Supervision of</a:t>
            </a:r>
          </a:p>
          <a:p>
            <a:pPr marL="0" lvl="0" indent="0" algn="ctr" rtl="0">
              <a:lnSpc>
                <a:spcPct val="100000"/>
              </a:lnSpc>
              <a:spcBef>
                <a:spcPts val="0"/>
              </a:spcBef>
              <a:spcAft>
                <a:spcPts val="0"/>
              </a:spcAft>
              <a:buNone/>
            </a:pP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Mr. Sumit Gupta </a:t>
            </a:r>
          </a:p>
          <a:p>
            <a:pPr marL="0" lvl="0" indent="0" algn="ctr" rtl="0">
              <a:lnSpc>
                <a:spcPct val="100000"/>
              </a:lnSpc>
              <a:spcBef>
                <a:spcPts val="0"/>
              </a:spcBef>
              <a:spcAft>
                <a:spcPts val="0"/>
              </a:spcAft>
              <a:buNone/>
            </a:pP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Assistant Professor, CSE Department</a:t>
            </a:r>
          </a:p>
          <a:p>
            <a:pPr marL="0" lvl="0" indent="0" algn="ctr" rtl="0">
              <a:lnSpc>
                <a:spcPct val="100000"/>
              </a:lnSpc>
              <a:spcBef>
                <a:spcPts val="0"/>
              </a:spcBef>
              <a:spcAft>
                <a:spcPts val="0"/>
              </a:spcAft>
              <a:buNone/>
            </a:pPr>
            <a:r>
              <a:rPr lang="en-US" sz="1500" kern="100" dirty="0">
                <a:effectLst/>
                <a:latin typeface="Times New Roman" panose="02020603050405020304" pitchFamily="18" charset="0"/>
                <a:ea typeface="SimSun" panose="02010600030101010101" pitchFamily="2" charset="-122"/>
                <a:cs typeface="Times New Roman" panose="02020603050405020304" pitchFamily="18" charset="0"/>
              </a:rPr>
              <a:t>University Institute of Technology, The University of Burdwan</a:t>
            </a:r>
          </a:p>
          <a:p>
            <a:pPr marL="0" lvl="0" indent="0" algn="ctr" rtl="0">
              <a:lnSpc>
                <a:spcPct val="100000"/>
              </a:lnSpc>
              <a:spcBef>
                <a:spcPts val="0"/>
              </a:spcBef>
              <a:spcAft>
                <a:spcPts val="0"/>
              </a:spcAft>
              <a:buNone/>
            </a:pPr>
            <a:endParaRPr lang="en-GB" sz="1400" i="1" kern="100" dirty="0">
              <a:effectLst/>
              <a:latin typeface="Times New Roman" panose="02020603050405020304" pitchFamily="18" charset="0"/>
              <a:ea typeface="SimSun" panose="02010600030101010101" pitchFamily="2" charset="-122"/>
              <a:cs typeface="Times New Roman" panose="02020603050405020304" pitchFamily="18" charset="0"/>
              <a:sym typeface="EB Garamond Medium"/>
            </a:endParaRPr>
          </a:p>
          <a:p>
            <a:pPr marL="0" lvl="0" indent="0" algn="ctr" rtl="0">
              <a:lnSpc>
                <a:spcPct val="100000"/>
              </a:lnSpc>
              <a:spcBef>
                <a:spcPts val="0"/>
              </a:spcBef>
              <a:spcAft>
                <a:spcPts val="0"/>
              </a:spcAft>
              <a:buNone/>
            </a:pPr>
            <a:endParaRPr lang="en-GB" sz="1400" i="1" kern="100" dirty="0">
              <a:effectLst/>
              <a:latin typeface="Times New Roman" panose="02020603050405020304" pitchFamily="18" charset="0"/>
              <a:ea typeface="SimSun" panose="02010600030101010101" pitchFamily="2" charset="-122"/>
              <a:cs typeface="Times New Roman" panose="02020603050405020304" pitchFamily="18" charset="0"/>
              <a:sym typeface="EB Garamond Medium"/>
            </a:endParaRPr>
          </a:p>
          <a:p>
            <a:pPr marL="0" lvl="0" indent="0" algn="ctr" rtl="0">
              <a:lnSpc>
                <a:spcPct val="100000"/>
              </a:lnSpc>
              <a:spcBef>
                <a:spcPts val="0"/>
              </a:spcBef>
              <a:spcAft>
                <a:spcPts val="0"/>
              </a:spcAft>
              <a:buNone/>
            </a:pPr>
            <a:endParaRPr lang="en-GB" sz="1400" i="1" kern="1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sym typeface="EB Garamon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8E32-9CED-F5DD-8C20-0389F614990A}"/>
              </a:ext>
            </a:extLst>
          </p:cNvPr>
          <p:cNvSpPr>
            <a:spLocks noGrp="1"/>
          </p:cNvSpPr>
          <p:nvPr>
            <p:ph type="title"/>
          </p:nvPr>
        </p:nvSpPr>
        <p:spPr>
          <a:xfrm>
            <a:off x="311700" y="110488"/>
            <a:ext cx="8520600" cy="572700"/>
          </a:xfrm>
        </p:spPr>
        <p:txBody>
          <a:bodyPr>
            <a:normAutofit fontScale="90000"/>
          </a:bodyPr>
          <a:lstStyle/>
          <a:p>
            <a:pPr algn="ctr"/>
            <a:r>
              <a:rPr kumimoji="0" lang="en-US" sz="3300" b="0" i="0" u="sng"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j-cs"/>
              </a:rPr>
              <a:t>Proposed System 2</a:t>
            </a:r>
            <a:r>
              <a:rPr lang="en-US" u="sng" dirty="0">
                <a:solidFill>
                  <a:schemeClr val="tx1"/>
                </a:solidFill>
                <a:latin typeface="EB Garamond" panose="00000500000000000000" pitchFamily="2" charset="0"/>
                <a:ea typeface="EB Garamond" panose="00000500000000000000" pitchFamily="2" charset="0"/>
              </a:rPr>
              <a:t>(contd.)</a:t>
            </a:r>
            <a:endParaRPr lang="en-IN" dirty="0"/>
          </a:p>
        </p:txBody>
      </p:sp>
      <p:pic>
        <p:nvPicPr>
          <p:cNvPr id="5" name="Picture 4">
            <a:extLst>
              <a:ext uri="{FF2B5EF4-FFF2-40B4-BE49-F238E27FC236}">
                <a16:creationId xmlns:a16="http://schemas.microsoft.com/office/drawing/2014/main" id="{0B4C8EB5-6E7E-65DD-1A95-E1C12FCA206B}"/>
              </a:ext>
            </a:extLst>
          </p:cNvPr>
          <p:cNvPicPr>
            <a:picLocks noChangeAspect="1"/>
          </p:cNvPicPr>
          <p:nvPr/>
        </p:nvPicPr>
        <p:blipFill rotWithShape="1">
          <a:blip r:embed="rId2"/>
          <a:srcRect l="3965" t="3072" r="6195" b="5744"/>
          <a:stretch/>
        </p:blipFill>
        <p:spPr>
          <a:xfrm>
            <a:off x="2388112" y="683188"/>
            <a:ext cx="4367776" cy="4045120"/>
          </a:xfrm>
          <a:prstGeom prst="rect">
            <a:avLst/>
          </a:prstGeom>
          <a:ln>
            <a:solidFill>
              <a:schemeClr val="tx1"/>
            </a:solidFill>
          </a:ln>
        </p:spPr>
      </p:pic>
      <p:sp>
        <p:nvSpPr>
          <p:cNvPr id="6" name="TextBox 5">
            <a:extLst>
              <a:ext uri="{FF2B5EF4-FFF2-40B4-BE49-F238E27FC236}">
                <a16:creationId xmlns:a16="http://schemas.microsoft.com/office/drawing/2014/main" id="{EC474D58-28FE-565D-F5A2-E1450EF5EC6C}"/>
              </a:ext>
            </a:extLst>
          </p:cNvPr>
          <p:cNvSpPr txBox="1"/>
          <p:nvPr/>
        </p:nvSpPr>
        <p:spPr>
          <a:xfrm>
            <a:off x="2858229" y="4801835"/>
            <a:ext cx="3427541"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Figure 5</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Architectural Framework of Proposed System 1</a:t>
            </a:r>
            <a:endParaRPr kumimoji="0" lang="en-IN"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28775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679548-62DB-7F9F-4493-1305588A2FC7}"/>
              </a:ext>
            </a:extLst>
          </p:cNvPr>
          <p:cNvSpPr>
            <a:spLocks noGrp="1"/>
          </p:cNvSpPr>
          <p:nvPr>
            <p:ph type="title"/>
          </p:nvPr>
        </p:nvSpPr>
        <p:spPr>
          <a:xfrm>
            <a:off x="1348247" y="107343"/>
            <a:ext cx="6447501" cy="616226"/>
          </a:xfrm>
        </p:spPr>
        <p:txBody>
          <a:bodyPr>
            <a:normAutofit/>
          </a:bodyPr>
          <a:lstStyle/>
          <a:p>
            <a:pPr algn="ctr"/>
            <a:r>
              <a:rPr lang="en-IN" u="sng" dirty="0">
                <a:solidFill>
                  <a:schemeClr val="tx1"/>
                </a:solidFill>
                <a:latin typeface="EB Garamond" panose="00000500000000000000" pitchFamily="2" charset="0"/>
                <a:ea typeface="EB Garamond" panose="00000500000000000000" pitchFamily="2" charset="0"/>
              </a:rPr>
              <a:t>Implementation </a:t>
            </a:r>
            <a:endParaRPr lang="en-IN" u="sng" dirty="0"/>
          </a:p>
        </p:txBody>
      </p:sp>
      <p:sp>
        <p:nvSpPr>
          <p:cNvPr id="6" name="Content Placeholder 5">
            <a:extLst>
              <a:ext uri="{FF2B5EF4-FFF2-40B4-BE49-F238E27FC236}">
                <a16:creationId xmlns:a16="http://schemas.microsoft.com/office/drawing/2014/main" id="{09AB8CE7-1782-F0A3-8418-5C8AAA74935D}"/>
              </a:ext>
            </a:extLst>
          </p:cNvPr>
          <p:cNvSpPr>
            <a:spLocks noGrp="1"/>
          </p:cNvSpPr>
          <p:nvPr>
            <p:ph idx="1"/>
          </p:nvPr>
        </p:nvSpPr>
        <p:spPr>
          <a:xfrm>
            <a:off x="1348247" y="723568"/>
            <a:ext cx="6447501" cy="4312589"/>
          </a:xfrm>
        </p:spPr>
        <p:txBody>
          <a:bodyPr>
            <a:normAutofit fontScale="92500" lnSpcReduction="10000"/>
          </a:bodyPr>
          <a:lstStyle/>
          <a:p>
            <a:endParaRPr lang="en-IN" sz="1400" dirty="0">
              <a:solidFill>
                <a:schemeClr val="tx1"/>
              </a:solidFill>
            </a:endParaRPr>
          </a:p>
          <a:p>
            <a:pPr>
              <a:buFont typeface="Wingdings" panose="05000000000000000000" pitchFamily="2" charset="2"/>
              <a:buChar char="Ø"/>
            </a:pPr>
            <a:r>
              <a:rPr lang="en-IN" sz="17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Coding Environment:</a:t>
            </a:r>
          </a:p>
          <a:p>
            <a:pPr lvl="1">
              <a:spcBef>
                <a:spcPts val="600"/>
              </a:spcBef>
              <a:buFont typeface="Wingdings" panose="05000000000000000000" pitchFamily="2" charset="2"/>
              <a:buChar char="q"/>
            </a:pPr>
            <a:r>
              <a:rPr lang="en-IN" sz="15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Python and its associated libraries such as scikit-learn, </a:t>
            </a:r>
            <a:r>
              <a:rPr lang="en-IN" sz="150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Keras</a:t>
            </a:r>
            <a:r>
              <a:rPr lang="en-IN" sz="15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sz="1500" dirty="0">
                <a:latin typeface="Times New Roman" panose="02020603050405020304" pitchFamily="18" charset="0"/>
                <a:ea typeface="SimSun" panose="02010600030101010101" pitchFamily="2" charset="-122"/>
                <a:cs typeface="Times New Roman" panose="02020603050405020304" pitchFamily="18" charset="0"/>
              </a:rPr>
              <a:t>and</a:t>
            </a:r>
            <a:r>
              <a:rPr lang="en-IN" sz="15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TensorFlow</a:t>
            </a:r>
          </a:p>
          <a:p>
            <a:pPr lvl="1">
              <a:spcBef>
                <a:spcPts val="600"/>
              </a:spcBef>
              <a:buFont typeface="Wingdings" panose="05000000000000000000" pitchFamily="2" charset="2"/>
              <a:buChar char="q"/>
            </a:pPr>
            <a:r>
              <a:rPr lang="en-IN" sz="15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“Google </a:t>
            </a:r>
            <a:r>
              <a:rPr lang="en-IN" sz="150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colab</a:t>
            </a:r>
            <a:r>
              <a:rPr lang="en-IN" sz="15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Platform</a:t>
            </a:r>
            <a:endParaRPr lang="en-IN" sz="17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Ø"/>
            </a:pPr>
            <a:r>
              <a:rPr lang="en-IN" sz="1700" b="1" dirty="0">
                <a:solidFill>
                  <a:schemeClr val="tx1"/>
                </a:solidFill>
                <a:latin typeface="Times New Roman" panose="02020603050405020304" pitchFamily="18" charset="0"/>
                <a:cs typeface="Times New Roman" panose="02020603050405020304" pitchFamily="18" charset="0"/>
              </a:rPr>
              <a:t>Datasets:</a:t>
            </a:r>
          </a:p>
          <a:p>
            <a:pPr marL="1285875" lvl="3" indent="-342900">
              <a:buFont typeface="+mj-lt"/>
              <a:buAutoNum type="arabicPeriod"/>
            </a:pPr>
            <a:r>
              <a:rPr lang="en-IN" sz="1500" dirty="0">
                <a:solidFill>
                  <a:schemeClr val="tx1"/>
                </a:solidFill>
                <a:effectLst/>
                <a:latin typeface="Times New Roman" panose="02020603050405020304" pitchFamily="18" charset="0"/>
                <a:ea typeface="SimSun" panose="02010600030101010101" pitchFamily="2" charset="-122"/>
              </a:rPr>
              <a:t>The </a:t>
            </a:r>
            <a:r>
              <a:rPr lang="en-IN" sz="1500" i="1" dirty="0">
                <a:solidFill>
                  <a:schemeClr val="tx1"/>
                </a:solidFill>
                <a:effectLst/>
                <a:latin typeface="Times New Roman" panose="02020603050405020304" pitchFamily="18" charset="0"/>
                <a:ea typeface="SimSun" panose="02010600030101010101" pitchFamily="2" charset="-122"/>
              </a:rPr>
              <a:t>Reddit C-SSRS Suicide Dataset (Reddit Dataset)</a:t>
            </a:r>
            <a:r>
              <a:rPr lang="en-IN" sz="1500" dirty="0">
                <a:solidFill>
                  <a:schemeClr val="tx1"/>
                </a:solidFill>
                <a:effectLst/>
                <a:latin typeface="Times New Roman" panose="02020603050405020304" pitchFamily="18" charset="0"/>
                <a:ea typeface="SimSun" panose="02010600030101010101" pitchFamily="2" charset="-122"/>
              </a:rPr>
              <a:t>[9]</a:t>
            </a:r>
          </a:p>
          <a:p>
            <a:pPr marL="1285875" lvl="3" indent="-342900">
              <a:buFont typeface="+mj-lt"/>
              <a:buAutoNum type="arabicPeriod"/>
            </a:pPr>
            <a:r>
              <a:rPr lang="en-IN" sz="1500" dirty="0">
                <a:solidFill>
                  <a:schemeClr val="tx1"/>
                </a:solidFill>
                <a:effectLst/>
                <a:latin typeface="Times New Roman" panose="02020603050405020304" pitchFamily="18" charset="0"/>
                <a:ea typeface="SimSun" panose="02010600030101010101" pitchFamily="2" charset="-122"/>
              </a:rPr>
              <a:t>The </a:t>
            </a:r>
            <a:r>
              <a:rPr lang="en-IN" sz="1500" i="1" dirty="0">
                <a:solidFill>
                  <a:schemeClr val="tx1"/>
                </a:solidFill>
                <a:effectLst/>
                <a:latin typeface="Times New Roman" panose="02020603050405020304" pitchFamily="18" charset="0"/>
                <a:ea typeface="SimSun" panose="02010600030101010101" pitchFamily="2" charset="-122"/>
              </a:rPr>
              <a:t>SDCNL Dataset</a:t>
            </a:r>
            <a:r>
              <a:rPr lang="en-IN" sz="1500" dirty="0">
                <a:solidFill>
                  <a:schemeClr val="tx1"/>
                </a:solidFill>
                <a:effectLst/>
                <a:latin typeface="Times New Roman" panose="02020603050405020304" pitchFamily="18" charset="0"/>
                <a:ea typeface="SimSun" panose="02010600030101010101" pitchFamily="2" charset="-122"/>
              </a:rPr>
              <a:t> [10]</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285875" lvl="3" indent="-342900">
              <a:buFont typeface="+mj-lt"/>
              <a:buAutoNum type="arabicPeriod"/>
            </a:pPr>
            <a:r>
              <a:rPr lang="en-IN" sz="1500" dirty="0">
                <a:solidFill>
                  <a:schemeClr val="tx1"/>
                </a:solidFill>
                <a:effectLst/>
                <a:latin typeface="Times New Roman" panose="02020603050405020304" pitchFamily="18" charset="0"/>
                <a:ea typeface="SimSun" panose="02010600030101010101" pitchFamily="2" charset="-122"/>
              </a:rPr>
              <a:t>The </a:t>
            </a:r>
            <a:r>
              <a:rPr lang="en-IN" sz="1500" i="1" dirty="0" err="1">
                <a:solidFill>
                  <a:schemeClr val="tx1"/>
                </a:solidFill>
                <a:effectLst/>
                <a:latin typeface="Times New Roman" panose="02020603050405020304" pitchFamily="18" charset="0"/>
                <a:ea typeface="SimSun" panose="02010600030101010101" pitchFamily="2" charset="-122"/>
              </a:rPr>
              <a:t>Life_Corpus</a:t>
            </a:r>
            <a:r>
              <a:rPr lang="en-IN" sz="1500" i="1" dirty="0">
                <a:solidFill>
                  <a:schemeClr val="tx1"/>
                </a:solidFill>
                <a:effectLst/>
                <a:latin typeface="Times New Roman" panose="02020603050405020304" pitchFamily="18" charset="0"/>
                <a:ea typeface="SimSun" panose="02010600030101010101" pitchFamily="2" charset="-122"/>
              </a:rPr>
              <a:t> Dataset</a:t>
            </a:r>
            <a:r>
              <a:rPr lang="en-IN" sz="1500" dirty="0">
                <a:solidFill>
                  <a:schemeClr val="tx1"/>
                </a:solidFill>
                <a:effectLst/>
                <a:latin typeface="Times New Roman" panose="02020603050405020304" pitchFamily="18" charset="0"/>
                <a:ea typeface="SimSun" panose="02010600030101010101" pitchFamily="2" charset="-122"/>
              </a:rPr>
              <a:t> </a:t>
            </a:r>
            <a:r>
              <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a:t>
            </a:r>
          </a:p>
          <a:p>
            <a:pPr marL="1285875" lvl="3" indent="-342900">
              <a:buFont typeface="+mj-lt"/>
              <a:buAutoNum type="arabicPeriod"/>
            </a:pPr>
            <a:r>
              <a:rPr lang="en-IN" sz="1500" dirty="0">
                <a:solidFill>
                  <a:schemeClr val="tx1"/>
                </a:solidFill>
                <a:effectLst/>
                <a:latin typeface="Times New Roman" panose="02020603050405020304" pitchFamily="18" charset="0"/>
                <a:ea typeface="SimSun" panose="02010600030101010101" pitchFamily="2" charset="-122"/>
              </a:rPr>
              <a:t>The </a:t>
            </a:r>
            <a:r>
              <a:rPr lang="en-IN" sz="1500" i="1" dirty="0">
                <a:solidFill>
                  <a:schemeClr val="tx1"/>
                </a:solidFill>
                <a:effectLst/>
                <a:latin typeface="Times New Roman" panose="02020603050405020304" pitchFamily="18" charset="0"/>
                <a:ea typeface="SimSun" panose="02010600030101010101" pitchFamily="2" charset="-122"/>
              </a:rPr>
              <a:t>CEASE Dataset</a:t>
            </a:r>
            <a:r>
              <a:rPr lang="en-IN" sz="1500" dirty="0">
                <a:solidFill>
                  <a:schemeClr val="tx1"/>
                </a:solidFill>
                <a:effectLst/>
                <a:latin typeface="Times New Roman" panose="02020603050405020304" pitchFamily="18" charset="0"/>
                <a:ea typeface="SimSun" panose="02010600030101010101" pitchFamily="2" charset="-122"/>
              </a:rPr>
              <a:t> </a:t>
            </a:r>
            <a:r>
              <a:rPr lang="en-IN" sz="1500" dirty="0">
                <a:solidFill>
                  <a:schemeClr val="tx1"/>
                </a:solidFill>
                <a:latin typeface="Times New Roman" panose="02020603050405020304" pitchFamily="18" charset="0"/>
                <a:cs typeface="Times New Roman" panose="02020603050405020304" pitchFamily="18" charset="0"/>
              </a:rPr>
              <a:t>[12]</a:t>
            </a:r>
          </a:p>
          <a:p>
            <a:pPr marL="1285875" lvl="3" indent="-342900">
              <a:buFont typeface="+mj-lt"/>
              <a:buAutoNum type="arabicPeriod"/>
            </a:pPr>
            <a:r>
              <a:rPr lang="en-IN" sz="1500" dirty="0">
                <a:solidFill>
                  <a:schemeClr val="tx1"/>
                </a:solidFill>
                <a:effectLst/>
                <a:latin typeface="Times New Roman" panose="02020603050405020304" pitchFamily="18" charset="0"/>
                <a:ea typeface="SimSun" panose="02010600030101010101" pitchFamily="2" charset="-122"/>
              </a:rPr>
              <a:t>The </a:t>
            </a:r>
            <a:r>
              <a:rPr lang="en-IN" sz="1500" i="1" dirty="0">
                <a:solidFill>
                  <a:schemeClr val="tx1"/>
                </a:solidFill>
                <a:effectLst/>
                <a:latin typeface="Times New Roman" panose="02020603050405020304" pitchFamily="18" charset="0"/>
                <a:ea typeface="SimSun" panose="02010600030101010101" pitchFamily="2" charset="-122"/>
              </a:rPr>
              <a:t>SWMH Dataset</a:t>
            </a:r>
            <a:r>
              <a:rPr lang="en-IN" sz="1500" dirty="0">
                <a:solidFill>
                  <a:schemeClr val="tx1"/>
                </a:solidFill>
                <a:effectLst/>
                <a:latin typeface="Times New Roman" panose="02020603050405020304" pitchFamily="18" charset="0"/>
                <a:ea typeface="SimSun" panose="02010600030101010101" pitchFamily="2" charset="-122"/>
              </a:rPr>
              <a:t> [13</a:t>
            </a:r>
            <a:r>
              <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1285875" lvl="3" indent="-342900">
              <a:buFont typeface="+mj-lt"/>
              <a:buAutoNum type="arabicPeriod"/>
            </a:pPr>
            <a:r>
              <a:rPr lang="en-IN" sz="1500" dirty="0">
                <a:solidFill>
                  <a:schemeClr val="tx1"/>
                </a:solidFill>
                <a:effectLst/>
                <a:latin typeface="Times New Roman" panose="02020603050405020304" pitchFamily="18" charset="0"/>
                <a:ea typeface="SimSun" panose="02010600030101010101" pitchFamily="2" charset="-122"/>
              </a:rPr>
              <a:t>The </a:t>
            </a:r>
            <a:r>
              <a:rPr lang="en-IN" sz="1500" i="1" dirty="0">
                <a:solidFill>
                  <a:schemeClr val="tx1"/>
                </a:solidFill>
                <a:effectLst/>
                <a:latin typeface="Times New Roman" panose="02020603050405020304" pitchFamily="18" charset="0"/>
                <a:ea typeface="SimSun" panose="02010600030101010101" pitchFamily="2" charset="-122"/>
              </a:rPr>
              <a:t>Suicide and Depression Detection (SDD) Dataset</a:t>
            </a:r>
            <a:r>
              <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[14]</a:t>
            </a:r>
          </a:p>
          <a:p>
            <a:pPr marL="342900" lvl="1" indent="0">
              <a:buNone/>
            </a:pPr>
            <a:endParaRPr lang="en-IN" sz="17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700" b="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a:t>
            </a:r>
            <a:r>
              <a:rPr kumimoji="0" lang="en-IN" sz="1700" b="1"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rain-test split ratio:</a:t>
            </a:r>
          </a:p>
          <a:p>
            <a:pPr marL="1371600" lvl="3" indent="-342900">
              <a:buFont typeface="+mj-lt"/>
              <a:buAutoNum type="arabicPeriod"/>
            </a:pPr>
            <a:r>
              <a:rPr kumimoji="0" lang="en-IN" sz="150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80:20 split</a:t>
            </a:r>
          </a:p>
          <a:p>
            <a:pPr marL="1371600" lvl="3" indent="-342900">
              <a:buFont typeface="+mj-lt"/>
              <a:buAutoNum type="arabicPeriod"/>
            </a:pPr>
            <a:r>
              <a:rPr lang="en-IN" sz="15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5-fold</a:t>
            </a:r>
          </a:p>
          <a:p>
            <a:pPr marL="1371600" lvl="3" indent="-342900">
              <a:buFont typeface="+mj-lt"/>
              <a:buAutoNum type="arabicPeriod"/>
            </a:pPr>
            <a:r>
              <a:rPr lang="en-IN" sz="15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10-fold</a:t>
            </a:r>
            <a:endParaRPr lang="en-IN" sz="15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b="1" dirty="0">
              <a:solidFill>
                <a:schemeClr val="tx1"/>
              </a:solidFill>
              <a:latin typeface="Times New Roman" panose="02020603050405020304" pitchFamily="18" charset="0"/>
              <a:cs typeface="Times New Roman" panose="02020603050405020304" pitchFamily="18" charset="0"/>
            </a:endParaRPr>
          </a:p>
          <a:p>
            <a:pPr marL="942975" lvl="3" indent="0">
              <a:buNone/>
            </a:pP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287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546E-39B9-24B4-DFF3-B0A8752BE9FC}"/>
              </a:ext>
            </a:extLst>
          </p:cNvPr>
          <p:cNvSpPr>
            <a:spLocks noGrp="1"/>
          </p:cNvSpPr>
          <p:nvPr>
            <p:ph type="title"/>
          </p:nvPr>
        </p:nvSpPr>
        <p:spPr>
          <a:xfrm>
            <a:off x="1295621" y="186856"/>
            <a:ext cx="6447501" cy="400912"/>
          </a:xfrm>
        </p:spPr>
        <p:txBody>
          <a:bodyPr>
            <a:noAutofit/>
          </a:bodyPr>
          <a:lstStyle/>
          <a:p>
            <a:pPr algn="ctr"/>
            <a:r>
              <a:rPr lang="en-IN" u="sng" dirty="0">
                <a:solidFill>
                  <a:schemeClr val="tx1"/>
                </a:solidFill>
                <a:latin typeface="EB Garamond" panose="00000500000000000000" pitchFamily="2" charset="0"/>
                <a:ea typeface="EB Garamond" panose="00000500000000000000" pitchFamily="2" charset="0"/>
              </a:rPr>
              <a:t>Results</a:t>
            </a:r>
            <a:r>
              <a:rPr lang="en-IN" sz="2400" u="sng" dirty="0">
                <a:solidFill>
                  <a:schemeClr val="tx1"/>
                </a:solidFill>
              </a:rPr>
              <a:t> </a:t>
            </a:r>
            <a:endParaRPr lang="en-IN" sz="2400" dirty="0">
              <a:solidFill>
                <a:schemeClr val="tx1"/>
              </a:solidFill>
            </a:endParaRPr>
          </a:p>
        </p:txBody>
      </p:sp>
      <p:sp>
        <p:nvSpPr>
          <p:cNvPr id="6" name="TextBox 5">
            <a:extLst>
              <a:ext uri="{FF2B5EF4-FFF2-40B4-BE49-F238E27FC236}">
                <a16:creationId xmlns:a16="http://schemas.microsoft.com/office/drawing/2014/main" id="{783EE35E-29F1-C918-E225-418587ED1A8B}"/>
              </a:ext>
            </a:extLst>
          </p:cNvPr>
          <p:cNvSpPr txBox="1"/>
          <p:nvPr/>
        </p:nvSpPr>
        <p:spPr>
          <a:xfrm>
            <a:off x="1295621" y="1044930"/>
            <a:ext cx="6747035" cy="276999"/>
          </a:xfrm>
          <a:prstGeom prst="rect">
            <a:avLst/>
          </a:prstGeom>
          <a:noFill/>
        </p:spPr>
        <p:txBody>
          <a:bodyPr wrap="square" rtlCol="0">
            <a:spAutoFit/>
          </a:bodyPr>
          <a:lstStyle/>
          <a:p>
            <a:pPr algn="ctr"/>
            <a:r>
              <a:rPr lang="en-US" sz="1200" b="1" dirty="0">
                <a:effectLst/>
                <a:latin typeface="Arial" panose="020B0604020202020204" pitchFamily="34" charset="0"/>
                <a:ea typeface="Times New Roman" panose="02020603050405020304" pitchFamily="18" charset="0"/>
                <a:cs typeface="Arial" panose="020B0604020202020204" pitchFamily="34" charset="0"/>
              </a:rPr>
              <a:t>Table 1</a:t>
            </a:r>
            <a:r>
              <a:rPr lang="en-US" sz="1200" dirty="0">
                <a:effectLst/>
                <a:latin typeface="Arial" panose="020B0604020202020204" pitchFamily="34" charset="0"/>
                <a:ea typeface="Times New Roman" panose="02020603050405020304" pitchFamily="18" charset="0"/>
                <a:cs typeface="Arial" panose="020B0604020202020204" pitchFamily="34" charset="0"/>
              </a:rPr>
              <a:t>. Accuracy Scores Obtained for Different Datasets Using Machine Learning </a:t>
            </a:r>
            <a:r>
              <a:rPr lang="en-US" sz="1200" dirty="0">
                <a:latin typeface="Arial" panose="020B0604020202020204" pitchFamily="34" charset="0"/>
                <a:ea typeface="Times New Roman" panose="02020603050405020304" pitchFamily="18" charset="0"/>
                <a:cs typeface="Arial" panose="020B0604020202020204" pitchFamily="34" charset="0"/>
              </a:rPr>
              <a:t> Approach</a:t>
            </a:r>
            <a:endParaRPr lang="en-IN" sz="1200"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F5C239E7-BBF6-A93B-C859-F77DA2FD0EF1}"/>
              </a:ext>
            </a:extLst>
          </p:cNvPr>
          <p:cNvGraphicFramePr>
            <a:graphicFrameLocks noGrp="1"/>
          </p:cNvGraphicFramePr>
          <p:nvPr>
            <p:extLst>
              <p:ext uri="{D42A27DB-BD31-4B8C-83A1-F6EECF244321}">
                <p14:modId xmlns:p14="http://schemas.microsoft.com/office/powerpoint/2010/main" val="2803629076"/>
              </p:ext>
            </p:extLst>
          </p:nvPr>
        </p:nvGraphicFramePr>
        <p:xfrm>
          <a:off x="909314" y="1466181"/>
          <a:ext cx="7325371" cy="3371539"/>
        </p:xfrm>
        <a:graphic>
          <a:graphicData uri="http://schemas.openxmlformats.org/drawingml/2006/table">
            <a:tbl>
              <a:tblPr/>
              <a:tblGrid>
                <a:gridCol w="916972">
                  <a:extLst>
                    <a:ext uri="{9D8B030D-6E8A-4147-A177-3AD203B41FA5}">
                      <a16:colId xmlns:a16="http://schemas.microsoft.com/office/drawing/2014/main" val="1806193247"/>
                    </a:ext>
                  </a:extLst>
                </a:gridCol>
                <a:gridCol w="479326">
                  <a:extLst>
                    <a:ext uri="{9D8B030D-6E8A-4147-A177-3AD203B41FA5}">
                      <a16:colId xmlns:a16="http://schemas.microsoft.com/office/drawing/2014/main" val="712998441"/>
                    </a:ext>
                  </a:extLst>
                </a:gridCol>
                <a:gridCol w="479326">
                  <a:extLst>
                    <a:ext uri="{9D8B030D-6E8A-4147-A177-3AD203B41FA5}">
                      <a16:colId xmlns:a16="http://schemas.microsoft.com/office/drawing/2014/main" val="69508017"/>
                    </a:ext>
                  </a:extLst>
                </a:gridCol>
                <a:gridCol w="479326">
                  <a:extLst>
                    <a:ext uri="{9D8B030D-6E8A-4147-A177-3AD203B41FA5}">
                      <a16:colId xmlns:a16="http://schemas.microsoft.com/office/drawing/2014/main" val="1324794627"/>
                    </a:ext>
                  </a:extLst>
                </a:gridCol>
                <a:gridCol w="552269">
                  <a:extLst>
                    <a:ext uri="{9D8B030D-6E8A-4147-A177-3AD203B41FA5}">
                      <a16:colId xmlns:a16="http://schemas.microsoft.com/office/drawing/2014/main" val="2342538424"/>
                    </a:ext>
                  </a:extLst>
                </a:gridCol>
                <a:gridCol w="552269">
                  <a:extLst>
                    <a:ext uri="{9D8B030D-6E8A-4147-A177-3AD203B41FA5}">
                      <a16:colId xmlns:a16="http://schemas.microsoft.com/office/drawing/2014/main" val="2130139386"/>
                    </a:ext>
                  </a:extLst>
                </a:gridCol>
                <a:gridCol w="552269">
                  <a:extLst>
                    <a:ext uri="{9D8B030D-6E8A-4147-A177-3AD203B41FA5}">
                      <a16:colId xmlns:a16="http://schemas.microsoft.com/office/drawing/2014/main" val="4138274323"/>
                    </a:ext>
                  </a:extLst>
                </a:gridCol>
                <a:gridCol w="552269">
                  <a:extLst>
                    <a:ext uri="{9D8B030D-6E8A-4147-A177-3AD203B41FA5}">
                      <a16:colId xmlns:a16="http://schemas.microsoft.com/office/drawing/2014/main" val="3198335289"/>
                    </a:ext>
                  </a:extLst>
                </a:gridCol>
                <a:gridCol w="552269">
                  <a:extLst>
                    <a:ext uri="{9D8B030D-6E8A-4147-A177-3AD203B41FA5}">
                      <a16:colId xmlns:a16="http://schemas.microsoft.com/office/drawing/2014/main" val="1873775677"/>
                    </a:ext>
                  </a:extLst>
                </a:gridCol>
                <a:gridCol w="552269">
                  <a:extLst>
                    <a:ext uri="{9D8B030D-6E8A-4147-A177-3AD203B41FA5}">
                      <a16:colId xmlns:a16="http://schemas.microsoft.com/office/drawing/2014/main" val="4121148932"/>
                    </a:ext>
                  </a:extLst>
                </a:gridCol>
                <a:gridCol w="552269">
                  <a:extLst>
                    <a:ext uri="{9D8B030D-6E8A-4147-A177-3AD203B41FA5}">
                      <a16:colId xmlns:a16="http://schemas.microsoft.com/office/drawing/2014/main" val="2425690289"/>
                    </a:ext>
                  </a:extLst>
                </a:gridCol>
                <a:gridCol w="552269">
                  <a:extLst>
                    <a:ext uri="{9D8B030D-6E8A-4147-A177-3AD203B41FA5}">
                      <a16:colId xmlns:a16="http://schemas.microsoft.com/office/drawing/2014/main" val="1513219236"/>
                    </a:ext>
                  </a:extLst>
                </a:gridCol>
                <a:gridCol w="552269">
                  <a:extLst>
                    <a:ext uri="{9D8B030D-6E8A-4147-A177-3AD203B41FA5}">
                      <a16:colId xmlns:a16="http://schemas.microsoft.com/office/drawing/2014/main" val="3708051039"/>
                    </a:ext>
                  </a:extLst>
                </a:gridCol>
              </a:tblGrid>
              <a:tr h="382526">
                <a:tc rowSpan="3">
                  <a:txBody>
                    <a:bodyPr/>
                    <a:lstStyle/>
                    <a:p>
                      <a:pPr algn="ctr" rtl="0" fontAlgn="ctr">
                        <a:spcBef>
                          <a:spcPts val="0"/>
                        </a:spcBef>
                        <a:spcAft>
                          <a:spcPts val="0"/>
                        </a:spcAft>
                      </a:pPr>
                      <a:r>
                        <a:rPr lang="en-IN" sz="800" b="1" i="0" u="none" strike="noStrike" dirty="0">
                          <a:solidFill>
                            <a:srgbClr val="000000"/>
                          </a:solidFill>
                          <a:effectLst/>
                          <a:latin typeface="Arial" panose="020B0604020202020204" pitchFamily="34" charset="0"/>
                        </a:rPr>
                        <a:t>Datasets</a:t>
                      </a:r>
                      <a:endParaRPr lang="en-IN" sz="1100" b="1" dirty="0">
                        <a:effectLst/>
                      </a:endParaRPr>
                    </a:p>
                  </a:txBody>
                  <a:tcPr marL="43024" marR="43024" marT="43024" marB="43024" anchor="ctr">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gridSpan="12">
                  <a:txBody>
                    <a:bodyPr/>
                    <a:lstStyle/>
                    <a:p>
                      <a:pPr algn="ctr" rtl="0" fontAlgn="t">
                        <a:spcBef>
                          <a:spcPts val="1200"/>
                        </a:spcBef>
                        <a:spcAft>
                          <a:spcPts val="0"/>
                        </a:spcAft>
                      </a:pPr>
                      <a:r>
                        <a:rPr lang="en-IN" sz="800" b="1" i="0" u="none" strike="noStrike" dirty="0">
                          <a:solidFill>
                            <a:srgbClr val="000000"/>
                          </a:solidFill>
                          <a:effectLst/>
                          <a:latin typeface="Arial" panose="020B0604020202020204" pitchFamily="34" charset="0"/>
                        </a:rPr>
                        <a:t>Machine Learning</a:t>
                      </a:r>
                      <a:endParaRPr lang="en-IN" sz="1100" b="1"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0070197"/>
                  </a:ext>
                </a:extLst>
              </a:tr>
              <a:tr h="382526">
                <a:tc vMerge="1">
                  <a:txBody>
                    <a:bodyPr/>
                    <a:lstStyle/>
                    <a:p>
                      <a:endParaRPr lang="en-IN"/>
                    </a:p>
                  </a:txBody>
                  <a:tcPr/>
                </a:tc>
                <a:tc gridSpan="3">
                  <a:txBody>
                    <a:bodyPr/>
                    <a:lstStyle/>
                    <a:p>
                      <a:pPr algn="ctr" rtl="0" fontAlgn="t">
                        <a:spcBef>
                          <a:spcPts val="1200"/>
                        </a:spcBef>
                        <a:spcAft>
                          <a:spcPts val="0"/>
                        </a:spcAft>
                      </a:pPr>
                      <a:r>
                        <a:rPr lang="en-IN" sz="800" b="1" i="0" u="none" strike="noStrike" dirty="0">
                          <a:solidFill>
                            <a:srgbClr val="000000"/>
                          </a:solidFill>
                          <a:effectLst/>
                          <a:latin typeface="Arial" panose="020B0604020202020204" pitchFamily="34" charset="0"/>
                        </a:rPr>
                        <a:t>SVM</a:t>
                      </a:r>
                      <a:endParaRPr lang="en-IN" sz="1100" b="1"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rtl="0" fontAlgn="t">
                        <a:spcBef>
                          <a:spcPts val="1200"/>
                        </a:spcBef>
                        <a:spcAft>
                          <a:spcPts val="0"/>
                        </a:spcAft>
                      </a:pPr>
                      <a:r>
                        <a:rPr lang="en-IN" sz="800" b="1" i="0" u="none" strike="noStrike" dirty="0">
                          <a:solidFill>
                            <a:srgbClr val="000000"/>
                          </a:solidFill>
                          <a:effectLst/>
                          <a:latin typeface="Arial" panose="020B0604020202020204" pitchFamily="34" charset="0"/>
                        </a:rPr>
                        <a:t>NB</a:t>
                      </a:r>
                      <a:endParaRPr lang="en-IN" sz="1100" b="1"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rtl="0" fontAlgn="t">
                        <a:spcBef>
                          <a:spcPts val="1200"/>
                        </a:spcBef>
                        <a:spcAft>
                          <a:spcPts val="0"/>
                        </a:spcAft>
                      </a:pPr>
                      <a:r>
                        <a:rPr lang="en-IN" sz="800" b="1" i="0" u="none" strike="noStrike" dirty="0">
                          <a:solidFill>
                            <a:srgbClr val="000000"/>
                          </a:solidFill>
                          <a:effectLst/>
                          <a:latin typeface="Arial" panose="020B0604020202020204" pitchFamily="34" charset="0"/>
                        </a:rPr>
                        <a:t>RF</a:t>
                      </a:r>
                      <a:endParaRPr lang="en-IN" sz="1100" b="1"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rtl="0" fontAlgn="t">
                        <a:spcBef>
                          <a:spcPts val="1200"/>
                        </a:spcBef>
                        <a:spcAft>
                          <a:spcPts val="0"/>
                        </a:spcAft>
                      </a:pPr>
                      <a:r>
                        <a:rPr lang="en-IN" sz="800" b="1" i="0" u="none" strike="noStrike" dirty="0">
                          <a:solidFill>
                            <a:srgbClr val="000000"/>
                          </a:solidFill>
                          <a:effectLst/>
                          <a:latin typeface="Arial" panose="020B0604020202020204" pitchFamily="34" charset="0"/>
                        </a:rPr>
                        <a:t>LR</a:t>
                      </a:r>
                      <a:endParaRPr lang="en-IN" sz="1100" b="1"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53160231"/>
                  </a:ext>
                </a:extLst>
              </a:tr>
              <a:tr h="612042">
                <a:tc vMerge="1">
                  <a:txBody>
                    <a:bodyPr/>
                    <a:lstStyle/>
                    <a:p>
                      <a:endParaRPr lang="en-IN"/>
                    </a:p>
                  </a:txBody>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80:20</a:t>
                      </a:r>
                      <a:endParaRPr lang="en-IN" sz="1100" b="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5-fold</a:t>
                      </a:r>
                      <a:endParaRPr lang="en-IN" sz="1100" b="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10-fold</a:t>
                      </a:r>
                      <a:endParaRPr lang="en-IN" sz="1100" b="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80:20</a:t>
                      </a:r>
                      <a:endParaRPr lang="en-IN" sz="1100" b="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5-fold</a:t>
                      </a:r>
                      <a:endParaRPr lang="en-IN" sz="1100" b="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10-fold</a:t>
                      </a:r>
                      <a:endParaRPr lang="en-IN" sz="1100" b="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80:20</a:t>
                      </a:r>
                      <a:endParaRPr lang="en-IN" sz="1100" b="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5-fold</a:t>
                      </a:r>
                      <a:endParaRPr lang="en-IN" sz="1100" b="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10-fold</a:t>
                      </a:r>
                      <a:endParaRPr lang="en-IN" sz="1100" b="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80:20</a:t>
                      </a:r>
                      <a:endParaRPr lang="en-IN" sz="1100" b="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5-fold</a:t>
                      </a:r>
                      <a:endParaRPr lang="en-IN" sz="1100" b="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10-fold</a:t>
                      </a:r>
                      <a:endParaRPr lang="en-IN" sz="1100" b="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2595424"/>
                  </a:ext>
                </a:extLst>
              </a:tr>
              <a:tr h="350254">
                <a:tc>
                  <a:txBody>
                    <a:bodyPr/>
                    <a:lstStyle/>
                    <a:p>
                      <a:pPr algn="ctr" rtl="0" fontAlgn="t">
                        <a:spcBef>
                          <a:spcPts val="1200"/>
                        </a:spcBef>
                        <a:spcAft>
                          <a:spcPts val="0"/>
                        </a:spcAft>
                      </a:pPr>
                      <a:r>
                        <a:rPr lang="en-IN" sz="800" b="0" i="1" u="none" strike="noStrike">
                          <a:solidFill>
                            <a:srgbClr val="000000"/>
                          </a:solidFill>
                          <a:effectLst/>
                          <a:latin typeface="Arial" panose="020B0604020202020204" pitchFamily="34" charset="0"/>
                        </a:rPr>
                        <a:t>Reddit Dataset</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75</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80</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81</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77</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82</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82</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77</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78</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78</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77</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81</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80</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5444339"/>
                  </a:ext>
                </a:extLst>
              </a:tr>
              <a:tr h="316000">
                <a:tc>
                  <a:txBody>
                    <a:bodyPr/>
                    <a:lstStyle/>
                    <a:p>
                      <a:pPr algn="ctr" rtl="0" fontAlgn="t">
                        <a:spcBef>
                          <a:spcPts val="1200"/>
                        </a:spcBef>
                        <a:spcAft>
                          <a:spcPts val="0"/>
                        </a:spcAft>
                      </a:pPr>
                      <a:r>
                        <a:rPr lang="en-IN" sz="800" b="0" i="1" u="none" strike="noStrike">
                          <a:solidFill>
                            <a:srgbClr val="000000"/>
                          </a:solidFill>
                          <a:effectLst/>
                          <a:latin typeface="Arial" panose="020B0604020202020204" pitchFamily="34" charset="0"/>
                        </a:rPr>
                        <a:t>SDCNL</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70</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70</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68</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69</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68</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67</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68</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66</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65</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71</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71</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69</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7788751"/>
                  </a:ext>
                </a:extLst>
              </a:tr>
              <a:tr h="350254">
                <a:tc>
                  <a:txBody>
                    <a:bodyPr/>
                    <a:lstStyle/>
                    <a:p>
                      <a:pPr algn="ctr" rtl="0" fontAlgn="t">
                        <a:spcBef>
                          <a:spcPts val="1200"/>
                        </a:spcBef>
                        <a:spcAft>
                          <a:spcPts val="0"/>
                        </a:spcAft>
                      </a:pPr>
                      <a:r>
                        <a:rPr lang="en-IN" sz="800" b="0" i="1" u="none" strike="noStrike">
                          <a:solidFill>
                            <a:srgbClr val="000000"/>
                          </a:solidFill>
                          <a:effectLst/>
                          <a:latin typeface="Arial" panose="020B0604020202020204" pitchFamily="34" charset="0"/>
                        </a:rPr>
                        <a:t>SDD Dataset</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94</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93</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93</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92</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92</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92</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83</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83</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83</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93</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93</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93</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295123"/>
                  </a:ext>
                </a:extLst>
              </a:tr>
              <a:tr h="345937">
                <a:tc>
                  <a:txBody>
                    <a:bodyPr/>
                    <a:lstStyle/>
                    <a:p>
                      <a:pPr algn="ctr" rtl="0" fontAlgn="t">
                        <a:spcBef>
                          <a:spcPts val="1200"/>
                        </a:spcBef>
                        <a:spcAft>
                          <a:spcPts val="0"/>
                        </a:spcAft>
                      </a:pPr>
                      <a:r>
                        <a:rPr lang="en-IN" sz="800" b="0" i="1" u="none" strike="noStrike">
                          <a:solidFill>
                            <a:srgbClr val="000000"/>
                          </a:solidFill>
                          <a:effectLst/>
                          <a:latin typeface="Arial" panose="020B0604020202020204" pitchFamily="34" charset="0"/>
                        </a:rPr>
                        <a:t>Life_Corpus</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80</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80</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82</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75</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77</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80</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80</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80</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81</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80</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81</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82</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351599"/>
                  </a:ext>
                </a:extLst>
              </a:tr>
              <a:tr h="316000">
                <a:tc>
                  <a:txBody>
                    <a:bodyPr/>
                    <a:lstStyle/>
                    <a:p>
                      <a:pPr algn="ctr" rtl="0" fontAlgn="t">
                        <a:spcBef>
                          <a:spcPts val="1200"/>
                        </a:spcBef>
                        <a:spcAft>
                          <a:spcPts val="0"/>
                        </a:spcAft>
                      </a:pPr>
                      <a:r>
                        <a:rPr lang="en-IN" sz="800" b="0" i="1" u="none" strike="noStrike">
                          <a:solidFill>
                            <a:srgbClr val="000000"/>
                          </a:solidFill>
                          <a:effectLst/>
                          <a:latin typeface="Arial" panose="020B0604020202020204" pitchFamily="34" charset="0"/>
                        </a:rPr>
                        <a:t>CEASE</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78</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78</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79</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75</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72</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72</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67</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66</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66</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78</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77</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78</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2646841"/>
                  </a:ext>
                </a:extLst>
              </a:tr>
              <a:tr h="316000">
                <a:tc>
                  <a:txBody>
                    <a:bodyPr/>
                    <a:lstStyle/>
                    <a:p>
                      <a:pPr algn="ctr" rtl="0" fontAlgn="t">
                        <a:spcBef>
                          <a:spcPts val="1200"/>
                        </a:spcBef>
                        <a:spcAft>
                          <a:spcPts val="0"/>
                        </a:spcAft>
                      </a:pPr>
                      <a:r>
                        <a:rPr lang="en-IN" sz="800" b="0" i="1" u="none" strike="noStrike">
                          <a:solidFill>
                            <a:srgbClr val="000000"/>
                          </a:solidFill>
                          <a:effectLst/>
                          <a:latin typeface="Arial" panose="020B0604020202020204" pitchFamily="34" charset="0"/>
                        </a:rPr>
                        <a:t>SWMH</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54</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80</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80</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52</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79</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79</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53</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75</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74</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54</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a:solidFill>
                            <a:srgbClr val="000000"/>
                          </a:solidFill>
                          <a:effectLst/>
                          <a:latin typeface="Arial" panose="020B0604020202020204" pitchFamily="34" charset="0"/>
                        </a:rPr>
                        <a:t>81</a:t>
                      </a:r>
                      <a:endParaRPr lang="en-IN" sz="110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800" b="0" i="0" u="none" strike="noStrike" dirty="0">
                          <a:solidFill>
                            <a:srgbClr val="000000"/>
                          </a:solidFill>
                          <a:effectLst/>
                          <a:latin typeface="Arial" panose="020B0604020202020204" pitchFamily="34" charset="0"/>
                        </a:rPr>
                        <a:t>82</a:t>
                      </a:r>
                      <a:endParaRPr lang="en-IN" sz="1100" dirty="0">
                        <a:effectLst/>
                      </a:endParaRPr>
                    </a:p>
                  </a:txBody>
                  <a:tcPr marL="77444" marR="77444" marT="38722" marB="38722">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1707331"/>
                  </a:ext>
                </a:extLst>
              </a:tr>
            </a:tbl>
          </a:graphicData>
        </a:graphic>
      </p:graphicFrame>
      <p:sp>
        <p:nvSpPr>
          <p:cNvPr id="11" name="Rectangle 2">
            <a:extLst>
              <a:ext uri="{FF2B5EF4-FFF2-40B4-BE49-F238E27FC236}">
                <a16:creationId xmlns:a16="http://schemas.microsoft.com/office/drawing/2014/main" id="{9AB6D7D7-D052-452E-9C81-908B01E7EA5C}"/>
              </a:ext>
            </a:extLst>
          </p:cNvPr>
          <p:cNvSpPr>
            <a:spLocks noChangeArrowheads="1"/>
          </p:cNvSpPr>
          <p:nvPr/>
        </p:nvSpPr>
        <p:spPr bwMode="auto">
          <a:xfrm>
            <a:off x="2303463" y="1370013"/>
            <a:ext cx="10242600" cy="452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3871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8448-5298-41A6-367A-D4C685B547FA}"/>
              </a:ext>
            </a:extLst>
          </p:cNvPr>
          <p:cNvSpPr>
            <a:spLocks noGrp="1"/>
          </p:cNvSpPr>
          <p:nvPr>
            <p:ph type="title"/>
          </p:nvPr>
        </p:nvSpPr>
        <p:spPr>
          <a:xfrm>
            <a:off x="628649" y="16491"/>
            <a:ext cx="7886700" cy="515510"/>
          </a:xfrm>
        </p:spPr>
        <p:txBody>
          <a:bodyPr>
            <a:normAutofit fontScale="90000"/>
          </a:bodyPr>
          <a:lstStyle/>
          <a:p>
            <a:pPr algn="ctr"/>
            <a:r>
              <a:rPr lang="en-IN" u="sng" dirty="0">
                <a:solidFill>
                  <a:schemeClr val="tx1"/>
                </a:solidFill>
                <a:latin typeface="EB Garamond" panose="00000500000000000000" pitchFamily="2" charset="0"/>
                <a:ea typeface="EB Garamond" panose="00000500000000000000" pitchFamily="2" charset="0"/>
              </a:rPr>
              <a:t>Results(contd.)</a:t>
            </a:r>
            <a:endParaRPr lang="en-IN" dirty="0"/>
          </a:p>
        </p:txBody>
      </p:sp>
      <p:graphicFrame>
        <p:nvGraphicFramePr>
          <p:cNvPr id="8" name="Table 7">
            <a:extLst>
              <a:ext uri="{FF2B5EF4-FFF2-40B4-BE49-F238E27FC236}">
                <a16:creationId xmlns:a16="http://schemas.microsoft.com/office/drawing/2014/main" id="{E67582FC-9A77-BCB2-F3A7-5042FFBEB0B5}"/>
              </a:ext>
            </a:extLst>
          </p:cNvPr>
          <p:cNvGraphicFramePr>
            <a:graphicFrameLocks noGrp="1"/>
          </p:cNvGraphicFramePr>
          <p:nvPr>
            <p:extLst>
              <p:ext uri="{D42A27DB-BD31-4B8C-83A1-F6EECF244321}">
                <p14:modId xmlns:p14="http://schemas.microsoft.com/office/powerpoint/2010/main" val="2929873818"/>
              </p:ext>
            </p:extLst>
          </p:nvPr>
        </p:nvGraphicFramePr>
        <p:xfrm>
          <a:off x="1058789" y="700023"/>
          <a:ext cx="7026421" cy="2827986"/>
        </p:xfrm>
        <a:graphic>
          <a:graphicData uri="http://schemas.openxmlformats.org/drawingml/2006/table">
            <a:tbl>
              <a:tblPr/>
              <a:tblGrid>
                <a:gridCol w="1040224">
                  <a:extLst>
                    <a:ext uri="{9D8B030D-6E8A-4147-A177-3AD203B41FA5}">
                      <a16:colId xmlns:a16="http://schemas.microsoft.com/office/drawing/2014/main" val="3222211920"/>
                    </a:ext>
                  </a:extLst>
                </a:gridCol>
                <a:gridCol w="529926">
                  <a:extLst>
                    <a:ext uri="{9D8B030D-6E8A-4147-A177-3AD203B41FA5}">
                      <a16:colId xmlns:a16="http://schemas.microsoft.com/office/drawing/2014/main" val="74312903"/>
                    </a:ext>
                  </a:extLst>
                </a:gridCol>
                <a:gridCol w="549553">
                  <a:extLst>
                    <a:ext uri="{9D8B030D-6E8A-4147-A177-3AD203B41FA5}">
                      <a16:colId xmlns:a16="http://schemas.microsoft.com/office/drawing/2014/main" val="267213444"/>
                    </a:ext>
                  </a:extLst>
                </a:gridCol>
                <a:gridCol w="667314">
                  <a:extLst>
                    <a:ext uri="{9D8B030D-6E8A-4147-A177-3AD203B41FA5}">
                      <a16:colId xmlns:a16="http://schemas.microsoft.com/office/drawing/2014/main" val="146093554"/>
                    </a:ext>
                  </a:extLst>
                </a:gridCol>
                <a:gridCol w="520112">
                  <a:extLst>
                    <a:ext uri="{9D8B030D-6E8A-4147-A177-3AD203B41FA5}">
                      <a16:colId xmlns:a16="http://schemas.microsoft.com/office/drawing/2014/main" val="220616827"/>
                    </a:ext>
                  </a:extLst>
                </a:gridCol>
                <a:gridCol w="569179">
                  <a:extLst>
                    <a:ext uri="{9D8B030D-6E8A-4147-A177-3AD203B41FA5}">
                      <a16:colId xmlns:a16="http://schemas.microsoft.com/office/drawing/2014/main" val="2994190199"/>
                    </a:ext>
                  </a:extLst>
                </a:gridCol>
                <a:gridCol w="667314">
                  <a:extLst>
                    <a:ext uri="{9D8B030D-6E8A-4147-A177-3AD203B41FA5}">
                      <a16:colId xmlns:a16="http://schemas.microsoft.com/office/drawing/2014/main" val="2709392331"/>
                    </a:ext>
                  </a:extLst>
                </a:gridCol>
                <a:gridCol w="539739">
                  <a:extLst>
                    <a:ext uri="{9D8B030D-6E8A-4147-A177-3AD203B41FA5}">
                      <a16:colId xmlns:a16="http://schemas.microsoft.com/office/drawing/2014/main" val="3106413796"/>
                    </a:ext>
                  </a:extLst>
                </a:gridCol>
                <a:gridCol w="569179">
                  <a:extLst>
                    <a:ext uri="{9D8B030D-6E8A-4147-A177-3AD203B41FA5}">
                      <a16:colId xmlns:a16="http://schemas.microsoft.com/office/drawing/2014/main" val="2839531456"/>
                    </a:ext>
                  </a:extLst>
                </a:gridCol>
                <a:gridCol w="647687">
                  <a:extLst>
                    <a:ext uri="{9D8B030D-6E8A-4147-A177-3AD203B41FA5}">
                      <a16:colId xmlns:a16="http://schemas.microsoft.com/office/drawing/2014/main" val="2754226709"/>
                    </a:ext>
                  </a:extLst>
                </a:gridCol>
                <a:gridCol w="726194">
                  <a:extLst>
                    <a:ext uri="{9D8B030D-6E8A-4147-A177-3AD203B41FA5}">
                      <a16:colId xmlns:a16="http://schemas.microsoft.com/office/drawing/2014/main" val="3139432318"/>
                    </a:ext>
                  </a:extLst>
                </a:gridCol>
              </a:tblGrid>
              <a:tr h="233909">
                <a:tc rowSpan="3">
                  <a:txBody>
                    <a:bodyPr/>
                    <a:lstStyle/>
                    <a:p>
                      <a:pPr algn="ctr" rtl="0" fontAlgn="t">
                        <a:spcBef>
                          <a:spcPts val="0"/>
                        </a:spcBef>
                        <a:spcAft>
                          <a:spcPts val="0"/>
                        </a:spcAft>
                      </a:pPr>
                      <a:br>
                        <a:rPr lang="en-IN" b="1" dirty="0">
                          <a:effectLst/>
                        </a:rPr>
                      </a:br>
                      <a:br>
                        <a:rPr lang="en-IN" b="1" dirty="0">
                          <a:effectLst/>
                        </a:rPr>
                      </a:br>
                      <a:r>
                        <a:rPr lang="en-IN" sz="1200" b="1" i="0" u="none" strike="noStrike" dirty="0">
                          <a:solidFill>
                            <a:srgbClr val="000000"/>
                          </a:solidFill>
                          <a:effectLst/>
                          <a:latin typeface="Times New Roman" panose="02020603050405020304" pitchFamily="18" charset="0"/>
                        </a:rPr>
                        <a:t>Dataset</a:t>
                      </a:r>
                      <a:endParaRPr lang="en-IN"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gridSpan="10">
                  <a:txBody>
                    <a:bodyPr/>
                    <a:lstStyle/>
                    <a:p>
                      <a:pPr algn="ctr" rtl="0" fontAlgn="t">
                        <a:spcBef>
                          <a:spcPts val="0"/>
                        </a:spcBef>
                        <a:spcAft>
                          <a:spcPts val="0"/>
                        </a:spcAft>
                      </a:pPr>
                      <a:r>
                        <a:rPr lang="en-IN" sz="1200" b="1" i="0" u="none" strike="noStrike" dirty="0">
                          <a:solidFill>
                            <a:srgbClr val="000000"/>
                          </a:solidFill>
                          <a:effectLst/>
                          <a:latin typeface="Times New Roman" panose="02020603050405020304" pitchFamily="18" charset="0"/>
                        </a:rPr>
                        <a:t>Deep Learning</a:t>
                      </a:r>
                      <a:endParaRPr lang="en-IN"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33089712"/>
                  </a:ext>
                </a:extLst>
              </a:tr>
              <a:tr h="233909">
                <a:tc vMerge="1">
                  <a:txBody>
                    <a:bodyPr/>
                    <a:lstStyle/>
                    <a:p>
                      <a:endParaRPr lang="en-IN"/>
                    </a:p>
                  </a:txBody>
                  <a:tcPr/>
                </a:tc>
                <a:tc gridSpan="3">
                  <a:txBody>
                    <a:bodyPr/>
                    <a:lstStyle/>
                    <a:p>
                      <a:pPr algn="ctr" rtl="0" fontAlgn="t">
                        <a:spcBef>
                          <a:spcPts val="0"/>
                        </a:spcBef>
                        <a:spcAft>
                          <a:spcPts val="0"/>
                        </a:spcAft>
                      </a:pPr>
                      <a:r>
                        <a:rPr lang="en-IN" sz="1200" b="1" i="0" u="none" strike="noStrike" dirty="0">
                          <a:solidFill>
                            <a:srgbClr val="000000"/>
                          </a:solidFill>
                          <a:effectLst/>
                          <a:latin typeface="Times New Roman" panose="02020603050405020304" pitchFamily="18" charset="0"/>
                        </a:rPr>
                        <a:t>LSTM </a:t>
                      </a:r>
                      <a:endParaRPr lang="en-IN"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rtl="0" fontAlgn="t">
                        <a:spcBef>
                          <a:spcPts val="0"/>
                        </a:spcBef>
                        <a:spcAft>
                          <a:spcPts val="0"/>
                        </a:spcAft>
                      </a:pPr>
                      <a:r>
                        <a:rPr lang="en-IN" sz="1200" b="1" i="0" u="none" strike="noStrike">
                          <a:solidFill>
                            <a:srgbClr val="000000"/>
                          </a:solidFill>
                          <a:effectLst/>
                          <a:latin typeface="Times New Roman" panose="02020603050405020304" pitchFamily="18" charset="0"/>
                        </a:rPr>
                        <a:t>Bi-LSTM</a:t>
                      </a:r>
                      <a:endParaRPr lang="en-IN" b="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rtl="0" fontAlgn="t">
                        <a:spcBef>
                          <a:spcPts val="0"/>
                        </a:spcBef>
                        <a:spcAft>
                          <a:spcPts val="0"/>
                        </a:spcAft>
                      </a:pPr>
                      <a:r>
                        <a:rPr lang="en-IN" sz="1200" b="1" i="0" u="none" strike="noStrike" dirty="0">
                          <a:solidFill>
                            <a:srgbClr val="000000"/>
                          </a:solidFill>
                          <a:effectLst/>
                          <a:latin typeface="Times New Roman" panose="02020603050405020304" pitchFamily="18" charset="0"/>
                        </a:rPr>
                        <a:t>CNN</a:t>
                      </a:r>
                      <a:endParaRPr lang="en-IN"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ctr" rtl="0" fontAlgn="t">
                        <a:spcBef>
                          <a:spcPts val="0"/>
                        </a:spcBef>
                        <a:spcAft>
                          <a:spcPts val="0"/>
                        </a:spcAft>
                      </a:pPr>
                      <a:r>
                        <a:rPr lang="en-IN" sz="1200" b="1" i="0" u="none" strike="noStrike" dirty="0">
                          <a:solidFill>
                            <a:srgbClr val="000000"/>
                          </a:solidFill>
                          <a:effectLst/>
                          <a:latin typeface="Times New Roman" panose="02020603050405020304" pitchFamily="18" charset="0"/>
                        </a:rPr>
                        <a:t>BERT</a:t>
                      </a:r>
                      <a:endParaRPr lang="en-IN"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2005497"/>
                  </a:ext>
                </a:extLst>
              </a:tr>
              <a:tr h="348946">
                <a:tc vMerge="1">
                  <a:txBody>
                    <a:bodyPr/>
                    <a:lstStyle/>
                    <a:p>
                      <a:endParaRPr lang="en-IN"/>
                    </a:p>
                  </a:txBody>
                  <a:tcPr/>
                </a:tc>
                <a:tc>
                  <a:txBody>
                    <a:bodyPr/>
                    <a:lstStyle/>
                    <a:p>
                      <a:pPr algn="ctr" rtl="0" fontAlgn="t">
                        <a:spcBef>
                          <a:spcPts val="1200"/>
                        </a:spcBef>
                        <a:spcAft>
                          <a:spcPts val="0"/>
                        </a:spcAft>
                      </a:pPr>
                      <a:r>
                        <a:rPr lang="en-IN" sz="1100" b="0" i="0" u="none" strike="noStrike">
                          <a:solidFill>
                            <a:srgbClr val="000000"/>
                          </a:solidFill>
                          <a:effectLst/>
                          <a:latin typeface="Arial" panose="020B0604020202020204" pitchFamily="34" charset="0"/>
                        </a:rPr>
                        <a:t>80:20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100" b="0" i="0" u="none" strike="noStrike">
                          <a:solidFill>
                            <a:srgbClr val="000000"/>
                          </a:solidFill>
                          <a:effectLst/>
                          <a:latin typeface="Arial" panose="020B0604020202020204" pitchFamily="34" charset="0"/>
                        </a:rPr>
                        <a:t>5-Fold</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100" b="0" i="0" u="none" strike="noStrike">
                          <a:solidFill>
                            <a:srgbClr val="000000"/>
                          </a:solidFill>
                          <a:effectLst/>
                          <a:latin typeface="Arial" panose="020B0604020202020204" pitchFamily="34" charset="0"/>
                        </a:rPr>
                        <a:t>10-Fold</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100" b="0" i="0" u="none" strike="noStrike" dirty="0">
                          <a:solidFill>
                            <a:srgbClr val="000000"/>
                          </a:solidFill>
                          <a:effectLst/>
                          <a:latin typeface="Arial" panose="020B0604020202020204" pitchFamily="34" charset="0"/>
                        </a:rPr>
                        <a:t>80:20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100" b="0" i="0" u="none" strike="noStrike" dirty="0">
                          <a:solidFill>
                            <a:srgbClr val="000000"/>
                          </a:solidFill>
                          <a:effectLst/>
                          <a:latin typeface="Arial" panose="020B0604020202020204" pitchFamily="34" charset="0"/>
                        </a:rPr>
                        <a:t>5-Fold</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100" b="0" i="0" u="none" strike="noStrike" dirty="0">
                          <a:solidFill>
                            <a:srgbClr val="000000"/>
                          </a:solidFill>
                          <a:effectLst/>
                          <a:latin typeface="Arial" panose="020B0604020202020204" pitchFamily="34" charset="0"/>
                        </a:rPr>
                        <a:t>10-Fold</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100" b="0" i="0" u="none" strike="noStrike" dirty="0">
                          <a:solidFill>
                            <a:srgbClr val="000000"/>
                          </a:solidFill>
                          <a:effectLst/>
                          <a:latin typeface="Arial" panose="020B0604020202020204" pitchFamily="34" charset="0"/>
                        </a:rPr>
                        <a:t>80:20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100" b="0" i="0" u="none" strike="noStrike">
                          <a:solidFill>
                            <a:srgbClr val="000000"/>
                          </a:solidFill>
                          <a:effectLst/>
                          <a:latin typeface="Arial" panose="020B0604020202020204" pitchFamily="34" charset="0"/>
                        </a:rPr>
                        <a:t>5-Fold</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100" b="0" i="0" u="none" strike="noStrike">
                          <a:solidFill>
                            <a:srgbClr val="000000"/>
                          </a:solidFill>
                          <a:effectLst/>
                          <a:latin typeface="Arial" panose="020B0604020202020204" pitchFamily="34" charset="0"/>
                        </a:rPr>
                        <a:t>10-Fold</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100" b="0" i="0" u="none" strike="noStrike">
                          <a:solidFill>
                            <a:srgbClr val="000000"/>
                          </a:solidFill>
                          <a:effectLst/>
                          <a:latin typeface="Arial" panose="020B0604020202020204" pitchFamily="34" charset="0"/>
                        </a:rPr>
                        <a:t>80:20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817845"/>
                  </a:ext>
                </a:extLst>
              </a:tr>
              <a:tr h="299097">
                <a:tc>
                  <a:txBody>
                    <a:bodyPr/>
                    <a:lstStyle/>
                    <a:p>
                      <a:pPr algn="ctr" rtl="0" fontAlgn="t">
                        <a:spcBef>
                          <a:spcPts val="1200"/>
                        </a:spcBef>
                        <a:spcAft>
                          <a:spcPts val="0"/>
                        </a:spcAft>
                      </a:pPr>
                      <a:r>
                        <a:rPr lang="en-IN" sz="1000" b="0" i="1" u="none" strike="noStrike" dirty="0">
                          <a:solidFill>
                            <a:srgbClr val="000000"/>
                          </a:solidFill>
                          <a:effectLst/>
                          <a:latin typeface="Arial" panose="020B0604020202020204" pitchFamily="34" charset="0"/>
                        </a:rPr>
                        <a:t>Reddit Dataset</a:t>
                      </a:r>
                      <a:endParaRPr lang="en-IN" i="1" dirty="0">
                        <a:effectLst/>
                      </a:endParaRPr>
                    </a:p>
                  </a:txBody>
                  <a:tcPr>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82</a:t>
                      </a:r>
                      <a:endParaRPr lang="en-IN" dirty="0">
                        <a:effectLst/>
                      </a:endParaRPr>
                    </a:p>
                  </a:txBody>
                  <a:tcPr marL="63500" marR="63500" marT="63500" marB="63500">
                    <a:lnL w="8458"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91.2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93</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78.4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78.4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81</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78.4</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78.4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78</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515852"/>
                  </a:ext>
                </a:extLst>
              </a:tr>
              <a:tr h="233909">
                <a:tc>
                  <a:txBody>
                    <a:bodyPr/>
                    <a:lstStyle/>
                    <a:p>
                      <a:pPr algn="ctr" rtl="0" fontAlgn="t">
                        <a:spcBef>
                          <a:spcPts val="1200"/>
                        </a:spcBef>
                        <a:spcAft>
                          <a:spcPts val="0"/>
                        </a:spcAft>
                      </a:pPr>
                      <a:r>
                        <a:rPr lang="en-IN" sz="1000" b="0" i="1" u="none" strike="noStrike" dirty="0">
                          <a:solidFill>
                            <a:srgbClr val="000000"/>
                          </a:solidFill>
                          <a:effectLst/>
                          <a:latin typeface="Arial" panose="020B0604020202020204" pitchFamily="34" charset="0"/>
                        </a:rPr>
                        <a:t>SDCNL</a:t>
                      </a:r>
                      <a:endParaRPr lang="en-IN" i="1" dirty="0">
                        <a:effectLst/>
                      </a:endParaRPr>
                    </a:p>
                  </a:txBody>
                  <a:tcPr>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67</a:t>
                      </a:r>
                      <a:endParaRPr lang="en-IN">
                        <a:effectLst/>
                      </a:endParaRPr>
                    </a:p>
                  </a:txBody>
                  <a:tcPr marL="63500" marR="63500" marT="63500" marB="63500">
                    <a:lnL w="8458"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93.5</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95</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62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63.2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61.1</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66</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59.4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60.7</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55</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3371299"/>
                  </a:ext>
                </a:extLst>
              </a:tr>
              <a:tr h="299097">
                <a:tc>
                  <a:txBody>
                    <a:bodyPr/>
                    <a:lstStyle/>
                    <a:p>
                      <a:pPr algn="ctr" rtl="0" fontAlgn="t">
                        <a:spcBef>
                          <a:spcPts val="1200"/>
                        </a:spcBef>
                        <a:spcAft>
                          <a:spcPts val="0"/>
                        </a:spcAft>
                      </a:pPr>
                      <a:r>
                        <a:rPr lang="en-IN" sz="1000" b="0" i="1" u="none" strike="noStrike" dirty="0">
                          <a:solidFill>
                            <a:srgbClr val="000000"/>
                          </a:solidFill>
                          <a:effectLst/>
                          <a:latin typeface="Arial" panose="020B0604020202020204" pitchFamily="34" charset="0"/>
                        </a:rPr>
                        <a:t>SDD Dataset</a:t>
                      </a:r>
                      <a:endParaRPr lang="en-IN" i="1" dirty="0">
                        <a:effectLst/>
                      </a:endParaRPr>
                    </a:p>
                  </a:txBody>
                  <a:tcPr>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88</a:t>
                      </a:r>
                      <a:endParaRPr lang="en-IN">
                        <a:effectLst/>
                      </a:endParaRPr>
                    </a:p>
                  </a:txBody>
                  <a:tcPr marL="63500" marR="63500" marT="63500" marB="63500">
                    <a:lnL w="8458"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92.5</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92</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87</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85</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86</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86</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86</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88</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3317386"/>
                  </a:ext>
                </a:extLst>
              </a:tr>
              <a:tr h="299097">
                <a:tc>
                  <a:txBody>
                    <a:bodyPr/>
                    <a:lstStyle/>
                    <a:p>
                      <a:pPr algn="ctr" rtl="0" fontAlgn="t">
                        <a:spcBef>
                          <a:spcPts val="1200"/>
                        </a:spcBef>
                        <a:spcAft>
                          <a:spcPts val="0"/>
                        </a:spcAft>
                      </a:pPr>
                      <a:r>
                        <a:rPr lang="en-IN" sz="1000" b="0" i="1" u="none" strike="noStrike" dirty="0">
                          <a:solidFill>
                            <a:srgbClr val="000000"/>
                          </a:solidFill>
                          <a:effectLst/>
                          <a:latin typeface="Arial" panose="020B0604020202020204" pitchFamily="34" charset="0"/>
                        </a:rPr>
                        <a:t>Life_Corpus</a:t>
                      </a:r>
                      <a:endParaRPr lang="en-IN" i="1" dirty="0">
                        <a:effectLst/>
                      </a:endParaRPr>
                    </a:p>
                  </a:txBody>
                  <a:tcPr>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85</a:t>
                      </a:r>
                      <a:endParaRPr lang="en-IN">
                        <a:effectLst/>
                      </a:endParaRPr>
                    </a:p>
                  </a:txBody>
                  <a:tcPr marL="63500" marR="63500" marT="63500" marB="63500">
                    <a:lnL w="8458"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90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92.8</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85</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68.2</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70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87</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67</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57.4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85</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1601975"/>
                  </a:ext>
                </a:extLst>
              </a:tr>
              <a:tr h="233909">
                <a:tc>
                  <a:txBody>
                    <a:bodyPr/>
                    <a:lstStyle/>
                    <a:p>
                      <a:pPr algn="ctr" rtl="0" fontAlgn="t">
                        <a:spcBef>
                          <a:spcPts val="1200"/>
                        </a:spcBef>
                        <a:spcAft>
                          <a:spcPts val="0"/>
                        </a:spcAft>
                      </a:pPr>
                      <a:r>
                        <a:rPr lang="en-IN" sz="1000" b="0" i="1" u="none" strike="noStrike" dirty="0">
                          <a:solidFill>
                            <a:srgbClr val="000000"/>
                          </a:solidFill>
                          <a:effectLst/>
                          <a:latin typeface="Arial" panose="020B0604020202020204" pitchFamily="34" charset="0"/>
                        </a:rPr>
                        <a:t>CEASE</a:t>
                      </a:r>
                      <a:endParaRPr lang="en-IN" i="1" dirty="0">
                        <a:effectLst/>
                      </a:endParaRPr>
                    </a:p>
                  </a:txBody>
                  <a:tcPr>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76</a:t>
                      </a:r>
                      <a:endParaRPr lang="en-IN">
                        <a:effectLst/>
                      </a:endParaRPr>
                    </a:p>
                  </a:txBody>
                  <a:tcPr marL="63500" marR="63500" marT="63500" marB="63500">
                    <a:lnL w="8458"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92.8</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93.2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77</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67.2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68</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77</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64.4</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65</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68</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1907031"/>
                  </a:ext>
                </a:extLst>
              </a:tr>
              <a:tr h="233909">
                <a:tc>
                  <a:txBody>
                    <a:bodyPr/>
                    <a:lstStyle/>
                    <a:p>
                      <a:pPr algn="ctr" rtl="0" fontAlgn="t">
                        <a:spcBef>
                          <a:spcPts val="1200"/>
                        </a:spcBef>
                        <a:spcAft>
                          <a:spcPts val="0"/>
                        </a:spcAft>
                      </a:pPr>
                      <a:r>
                        <a:rPr lang="en-IN" sz="1000" b="0" i="1" u="none" strike="noStrike" dirty="0">
                          <a:solidFill>
                            <a:srgbClr val="000000"/>
                          </a:solidFill>
                          <a:effectLst/>
                          <a:latin typeface="Arial" panose="020B0604020202020204" pitchFamily="34" charset="0"/>
                        </a:rPr>
                        <a:t>SWMH</a:t>
                      </a:r>
                      <a:endParaRPr lang="en-IN" i="1" dirty="0">
                        <a:effectLst/>
                      </a:endParaRPr>
                    </a:p>
                  </a:txBody>
                  <a:tcPr>
                    <a:lnL w="8458" cap="flat" cmpd="sng" algn="ctr">
                      <a:solidFill>
                        <a:srgbClr val="000000"/>
                      </a:solidFill>
                      <a:prstDash val="solid"/>
                      <a:round/>
                      <a:headEnd type="none" w="med" len="med"/>
                      <a:tailEnd type="none" w="med" len="med"/>
                    </a:lnL>
                    <a:lnR w="8458" cap="flat" cmpd="sng" algn="ctr">
                      <a:solidFill>
                        <a:srgbClr val="000000"/>
                      </a:solidFill>
                      <a:prstDash val="solid"/>
                      <a:round/>
                      <a:headEnd type="none" w="med" len="med"/>
                      <a:tailEnd type="none" w="med" len="med"/>
                    </a:lnR>
                    <a:lnT w="8458" cap="flat" cmpd="sng" algn="ctr">
                      <a:solidFill>
                        <a:srgbClr val="000000"/>
                      </a:solidFill>
                      <a:prstDash val="solid"/>
                      <a:round/>
                      <a:headEnd type="none" w="med" len="med"/>
                      <a:tailEnd type="none" w="med" len="med"/>
                    </a:lnT>
                    <a:lnB w="8458"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71</a:t>
                      </a:r>
                      <a:endParaRPr lang="en-IN">
                        <a:effectLst/>
                      </a:endParaRPr>
                    </a:p>
                  </a:txBody>
                  <a:tcPr marL="63500" marR="63500" marT="63500" marB="63500">
                    <a:lnL w="8458"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87</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91</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73</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73</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74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68</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a:solidFill>
                            <a:srgbClr val="000000"/>
                          </a:solidFill>
                          <a:effectLst/>
                          <a:latin typeface="Times New Roman" panose="02020603050405020304" pitchFamily="18" charset="0"/>
                        </a:rPr>
                        <a:t>70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71</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rPr>
                        <a:t>60</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2404352"/>
                  </a:ext>
                </a:extLst>
              </a:tr>
            </a:tbl>
          </a:graphicData>
        </a:graphic>
      </p:graphicFrame>
      <p:sp>
        <p:nvSpPr>
          <p:cNvPr id="9" name="Rectangle 3">
            <a:extLst>
              <a:ext uri="{FF2B5EF4-FFF2-40B4-BE49-F238E27FC236}">
                <a16:creationId xmlns:a16="http://schemas.microsoft.com/office/drawing/2014/main" id="{F3F02B5B-63BA-C849-1A5F-C87EA07180B8}"/>
              </a:ext>
            </a:extLst>
          </p:cNvPr>
          <p:cNvSpPr>
            <a:spLocks noChangeArrowheads="1"/>
          </p:cNvSpPr>
          <p:nvPr/>
        </p:nvSpPr>
        <p:spPr bwMode="auto">
          <a:xfrm>
            <a:off x="1844675"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id="{2E314A46-D4F9-98BE-FCCD-F6487D7D4DF1}"/>
              </a:ext>
            </a:extLst>
          </p:cNvPr>
          <p:cNvSpPr txBox="1"/>
          <p:nvPr/>
        </p:nvSpPr>
        <p:spPr>
          <a:xfrm>
            <a:off x="1246749" y="428651"/>
            <a:ext cx="683846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Table 2</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Accuracy Scores Obtained for Different Datasets Using Deep Learning  Approach</a:t>
            </a:r>
            <a:endPar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2" name="Table 11">
            <a:extLst>
              <a:ext uri="{FF2B5EF4-FFF2-40B4-BE49-F238E27FC236}">
                <a16:creationId xmlns:a16="http://schemas.microsoft.com/office/drawing/2014/main" id="{358512DF-CCB9-D03E-D8EE-036127386799}"/>
              </a:ext>
            </a:extLst>
          </p:cNvPr>
          <p:cNvGraphicFramePr>
            <a:graphicFrameLocks noGrp="1"/>
          </p:cNvGraphicFramePr>
          <p:nvPr>
            <p:extLst>
              <p:ext uri="{D42A27DB-BD31-4B8C-83A1-F6EECF244321}">
                <p14:modId xmlns:p14="http://schemas.microsoft.com/office/powerpoint/2010/main" val="1071562053"/>
              </p:ext>
            </p:extLst>
          </p:nvPr>
        </p:nvGraphicFramePr>
        <p:xfrm>
          <a:off x="289168" y="4085634"/>
          <a:ext cx="8565662" cy="874460"/>
        </p:xfrm>
        <a:graphic>
          <a:graphicData uri="http://schemas.openxmlformats.org/drawingml/2006/table">
            <a:tbl>
              <a:tblPr firstRow="1" firstCol="1" bandRow="1"/>
              <a:tblGrid>
                <a:gridCol w="1223666">
                  <a:extLst>
                    <a:ext uri="{9D8B030D-6E8A-4147-A177-3AD203B41FA5}">
                      <a16:colId xmlns:a16="http://schemas.microsoft.com/office/drawing/2014/main" val="862534781"/>
                    </a:ext>
                  </a:extLst>
                </a:gridCol>
                <a:gridCol w="1223666">
                  <a:extLst>
                    <a:ext uri="{9D8B030D-6E8A-4147-A177-3AD203B41FA5}">
                      <a16:colId xmlns:a16="http://schemas.microsoft.com/office/drawing/2014/main" val="1643869780"/>
                    </a:ext>
                  </a:extLst>
                </a:gridCol>
                <a:gridCol w="1223666">
                  <a:extLst>
                    <a:ext uri="{9D8B030D-6E8A-4147-A177-3AD203B41FA5}">
                      <a16:colId xmlns:a16="http://schemas.microsoft.com/office/drawing/2014/main" val="3485572155"/>
                    </a:ext>
                  </a:extLst>
                </a:gridCol>
                <a:gridCol w="1223666">
                  <a:extLst>
                    <a:ext uri="{9D8B030D-6E8A-4147-A177-3AD203B41FA5}">
                      <a16:colId xmlns:a16="http://schemas.microsoft.com/office/drawing/2014/main" val="3439371427"/>
                    </a:ext>
                  </a:extLst>
                </a:gridCol>
                <a:gridCol w="1223666">
                  <a:extLst>
                    <a:ext uri="{9D8B030D-6E8A-4147-A177-3AD203B41FA5}">
                      <a16:colId xmlns:a16="http://schemas.microsoft.com/office/drawing/2014/main" val="4142854275"/>
                    </a:ext>
                  </a:extLst>
                </a:gridCol>
                <a:gridCol w="1223666">
                  <a:extLst>
                    <a:ext uri="{9D8B030D-6E8A-4147-A177-3AD203B41FA5}">
                      <a16:colId xmlns:a16="http://schemas.microsoft.com/office/drawing/2014/main" val="220150959"/>
                    </a:ext>
                  </a:extLst>
                </a:gridCol>
                <a:gridCol w="1223666">
                  <a:extLst>
                    <a:ext uri="{9D8B030D-6E8A-4147-A177-3AD203B41FA5}">
                      <a16:colId xmlns:a16="http://schemas.microsoft.com/office/drawing/2014/main" val="1063140353"/>
                    </a:ext>
                  </a:extLst>
                </a:gridCol>
              </a:tblGrid>
              <a:tr h="250520">
                <a:tc rowSpan="2">
                  <a:txBody>
                    <a:bodyPr/>
                    <a:lstStyle/>
                    <a:p>
                      <a:pPr algn="ctr">
                        <a:lnSpc>
                          <a:spcPct val="107000"/>
                        </a:lnSpc>
                        <a:spcAft>
                          <a:spcPts val="0"/>
                        </a:spcAft>
                      </a:pPr>
                      <a:r>
                        <a:rPr lang="en-IN" sz="1050" b="1" kern="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Model</a:t>
                      </a:r>
                      <a:endParaRPr lang="en-IN" sz="1000" kern="10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ct val="107000"/>
                        </a:lnSpc>
                        <a:spcAft>
                          <a:spcPts val="0"/>
                        </a:spcAft>
                      </a:pPr>
                      <a:r>
                        <a:rPr lang="en-IN" sz="1050" b="1" kern="0" dirty="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Datasets</a:t>
                      </a:r>
                      <a:endParaRPr lang="en-IN" sz="1000" kern="100" dirty="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86638599"/>
                  </a:ext>
                </a:extLst>
              </a:tr>
              <a:tr h="291815">
                <a:tc vMerge="1">
                  <a:txBody>
                    <a:bodyPr/>
                    <a:lstStyle/>
                    <a:p>
                      <a:endParaRPr lang="en-IN"/>
                    </a:p>
                  </a:txBody>
                  <a:tcPr/>
                </a:tc>
                <a:tc>
                  <a:txBody>
                    <a:bodyPr/>
                    <a:lstStyle/>
                    <a:p>
                      <a:pPr algn="ctr">
                        <a:lnSpc>
                          <a:spcPct val="107000"/>
                        </a:lnSpc>
                        <a:spcAft>
                          <a:spcPts val="0"/>
                        </a:spcAft>
                      </a:pPr>
                      <a:r>
                        <a:rPr lang="en-IN" sz="1050" b="1" kern="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Reddit Dataset</a:t>
                      </a:r>
                      <a:endParaRPr lang="en-IN" sz="1000" kern="10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050" b="1" kern="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SDCNL</a:t>
                      </a:r>
                      <a:endParaRPr lang="en-IN" sz="1000" kern="10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050" b="1" kern="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SDD Dataset</a:t>
                      </a:r>
                      <a:endParaRPr lang="en-IN" sz="1000" kern="10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050" b="1" kern="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Life_Corpus</a:t>
                      </a:r>
                      <a:endParaRPr lang="en-IN" sz="1000" kern="10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050" b="1" kern="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CEASE</a:t>
                      </a:r>
                      <a:endParaRPr lang="en-IN" sz="1000" kern="10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050" b="1" kern="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SWMH</a:t>
                      </a:r>
                      <a:endParaRPr lang="en-IN" sz="1000" kern="10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4566432"/>
                  </a:ext>
                </a:extLst>
              </a:tr>
              <a:tr h="291815">
                <a:tc>
                  <a:txBody>
                    <a:bodyPr/>
                    <a:lstStyle/>
                    <a:p>
                      <a:pPr algn="ctr">
                        <a:lnSpc>
                          <a:spcPct val="107000"/>
                        </a:lnSpc>
                        <a:spcAft>
                          <a:spcPts val="0"/>
                        </a:spcAft>
                      </a:pPr>
                      <a:r>
                        <a:rPr lang="en-IN" sz="1050" i="1" kern="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Proposed System 2</a:t>
                      </a:r>
                      <a:endParaRPr lang="en-IN" sz="1000" kern="10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050" kern="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97.4</a:t>
                      </a:r>
                      <a:endParaRPr lang="en-IN" sz="1000" kern="10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050" kern="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94.4</a:t>
                      </a:r>
                      <a:endParaRPr lang="en-IN" sz="1000" kern="10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050" kern="0" dirty="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93.7</a:t>
                      </a:r>
                      <a:endParaRPr lang="en-IN" sz="1000" kern="100" dirty="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050" kern="0" dirty="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97.14</a:t>
                      </a:r>
                      <a:endParaRPr lang="en-IN" sz="1000" kern="100" dirty="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050" kern="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99.2</a:t>
                      </a:r>
                      <a:endParaRPr lang="en-IN" sz="1000" kern="10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050" kern="0" dirty="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91.5</a:t>
                      </a:r>
                      <a:endParaRPr lang="en-IN" sz="1000" kern="100" dirty="0">
                        <a:effectLst/>
                        <a:latin typeface="Calibri" panose="020F0502020204030204" pitchFamily="34" charset="0"/>
                        <a:ea typeface="Calibri" panose="020F0502020204030204" pitchFamily="34" charset="0"/>
                        <a:cs typeface="Vrinda" panose="020B0502040204020203"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9087106"/>
                  </a:ext>
                </a:extLst>
              </a:tr>
            </a:tbl>
          </a:graphicData>
        </a:graphic>
      </p:graphicFrame>
      <p:sp>
        <p:nvSpPr>
          <p:cNvPr id="13" name="Rectangle 4">
            <a:extLst>
              <a:ext uri="{FF2B5EF4-FFF2-40B4-BE49-F238E27FC236}">
                <a16:creationId xmlns:a16="http://schemas.microsoft.com/office/drawing/2014/main" id="{2E784C89-A6BF-8DFC-51EA-F85325DD5D97}"/>
              </a:ext>
            </a:extLst>
          </p:cNvPr>
          <p:cNvSpPr>
            <a:spLocks noChangeArrowheads="1"/>
          </p:cNvSpPr>
          <p:nvPr/>
        </p:nvSpPr>
        <p:spPr bwMode="auto">
          <a:xfrm>
            <a:off x="2186069" y="3696031"/>
            <a:ext cx="4959819"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Table 3</a:t>
            </a:r>
            <a:r>
              <a:rPr kumimoji="0" lang="en-US" altLang="en-US" sz="13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Accuracy of selected datasets using Proposed System 2</a:t>
            </a:r>
            <a:endParaRPr kumimoji="0" lang="en-US" altLang="en-US" sz="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437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0697-CB6C-8472-9D81-BF109D9179E3}"/>
              </a:ext>
            </a:extLst>
          </p:cNvPr>
          <p:cNvSpPr>
            <a:spLocks noGrp="1"/>
          </p:cNvSpPr>
          <p:nvPr>
            <p:ph type="title"/>
          </p:nvPr>
        </p:nvSpPr>
        <p:spPr>
          <a:xfrm>
            <a:off x="5968121" y="79494"/>
            <a:ext cx="2814873" cy="449249"/>
          </a:xfrm>
        </p:spPr>
        <p:txBody>
          <a:bodyPr>
            <a:noAutofit/>
          </a:bodyPr>
          <a:lstStyle/>
          <a:p>
            <a:pPr algn="ctr"/>
            <a:r>
              <a:rPr lang="en-IN" u="sng" dirty="0">
                <a:solidFill>
                  <a:schemeClr val="tx1"/>
                </a:solidFill>
                <a:latin typeface="EB Garamond" panose="00000500000000000000" pitchFamily="2" charset="0"/>
                <a:ea typeface="EB Garamond" panose="00000500000000000000" pitchFamily="2" charset="0"/>
              </a:rPr>
              <a:t>Results(contd.)</a:t>
            </a:r>
            <a:endParaRPr lang="en-IN" dirty="0">
              <a:latin typeface="EB Garamond" panose="00000500000000000000" pitchFamily="2" charset="0"/>
              <a:ea typeface="EB Garamond" panose="00000500000000000000" pitchFamily="2" charset="0"/>
            </a:endParaRPr>
          </a:p>
        </p:txBody>
      </p:sp>
      <p:sp>
        <p:nvSpPr>
          <p:cNvPr id="10" name="TextBox 9">
            <a:extLst>
              <a:ext uri="{FF2B5EF4-FFF2-40B4-BE49-F238E27FC236}">
                <a16:creationId xmlns:a16="http://schemas.microsoft.com/office/drawing/2014/main" id="{027E7863-FA28-1663-AE44-08F31B279FFF}"/>
              </a:ext>
            </a:extLst>
          </p:cNvPr>
          <p:cNvSpPr txBox="1"/>
          <p:nvPr/>
        </p:nvSpPr>
        <p:spPr>
          <a:xfrm>
            <a:off x="1126643" y="73287"/>
            <a:ext cx="4405477" cy="461665"/>
          </a:xfrm>
          <a:prstGeom prst="rect">
            <a:avLst/>
          </a:prstGeom>
          <a:noFill/>
        </p:spPr>
        <p:txBody>
          <a:bodyPr wrap="square" rtlCol="0">
            <a:spAutoFit/>
          </a:bodyPr>
          <a:lstStyle/>
          <a:p>
            <a:pPr algn="ctr"/>
            <a:r>
              <a:rPr lang="en-US" sz="1200" b="1" dirty="0">
                <a:effectLst/>
                <a:latin typeface="Arial" panose="020B0604020202020204" pitchFamily="34" charset="0"/>
                <a:ea typeface="Times New Roman" panose="02020603050405020304" pitchFamily="18" charset="0"/>
                <a:cs typeface="Arial" panose="020B0604020202020204" pitchFamily="34" charset="0"/>
              </a:rPr>
              <a:t>Table 4.</a:t>
            </a:r>
            <a:r>
              <a:rPr lang="en-US" sz="1200" dirty="0">
                <a:effectLst/>
                <a:latin typeface="Arial" panose="020B0604020202020204" pitchFamily="34" charset="0"/>
                <a:ea typeface="Times New Roman" panose="02020603050405020304" pitchFamily="18" charset="0"/>
                <a:cs typeface="Arial" panose="020B0604020202020204" pitchFamily="34" charset="0"/>
              </a:rPr>
              <a:t> Performance Comparison of Proposed Work with other existing Suicidal Ideation systems</a:t>
            </a:r>
            <a:endParaRPr lang="en-IN"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3" name="TextBox 2">
            <a:extLst>
              <a:ext uri="{FF2B5EF4-FFF2-40B4-BE49-F238E27FC236}">
                <a16:creationId xmlns:a16="http://schemas.microsoft.com/office/drawing/2014/main" id="{8CC894E3-A76F-85F9-7754-1602519EA550}"/>
              </a:ext>
            </a:extLst>
          </p:cNvPr>
          <p:cNvSpPr txBox="1"/>
          <p:nvPr/>
        </p:nvSpPr>
        <p:spPr>
          <a:xfrm>
            <a:off x="5842218" y="537986"/>
            <a:ext cx="3066680" cy="3693319"/>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q"/>
            </a:pPr>
            <a:r>
              <a:rPr lang="en-US" sz="1600" dirty="0">
                <a:effectLst/>
                <a:latin typeface="Times New Roman" panose="02020603050405020304" pitchFamily="18" charset="0"/>
                <a:ea typeface="SimSun" panose="02010600030101010101" pitchFamily="2" charset="-122"/>
              </a:rPr>
              <a:t>The </a:t>
            </a:r>
            <a:r>
              <a:rPr lang="en-US" sz="1600" dirty="0">
                <a:latin typeface="Times New Roman" panose="02020603050405020304" pitchFamily="18" charset="0"/>
                <a:ea typeface="SimSun" panose="02010600030101010101" pitchFamily="2" charset="-122"/>
              </a:rPr>
              <a:t>Proposed System 2</a:t>
            </a:r>
            <a:r>
              <a:rPr lang="en-US" sz="1600" dirty="0">
                <a:effectLst/>
                <a:latin typeface="Times New Roman" panose="02020603050405020304" pitchFamily="18" charset="0"/>
                <a:ea typeface="SimSun" panose="02010600030101010101" pitchFamily="2" charset="-122"/>
              </a:rPr>
              <a:t> manages to perform better when compared to other existing works for four datasets viz. Reddit, Life_Corpus, CEASE, and SWMH with an accuracy score of 97.4%, 97.14%, 99.2%, and 91.5% respectively.</a:t>
            </a:r>
          </a:p>
          <a:p>
            <a:pPr algn="just">
              <a:spcBef>
                <a:spcPts val="600"/>
              </a:spcBef>
            </a:pPr>
            <a:endParaRPr lang="en-US" sz="1600" dirty="0">
              <a:latin typeface="Times New Roman" panose="02020603050405020304" pitchFamily="18" charset="0"/>
              <a:ea typeface="SimSun" panose="02010600030101010101" pitchFamily="2" charset="-122"/>
            </a:endParaRPr>
          </a:p>
          <a:p>
            <a:pPr marL="285750" indent="-285750" algn="just">
              <a:spcBef>
                <a:spcPts val="600"/>
              </a:spcBef>
              <a:buFont typeface="Wingdings" panose="05000000000000000000" pitchFamily="2" charset="2"/>
              <a:buChar char="q"/>
            </a:pPr>
            <a:r>
              <a:rPr lang="en-US" sz="1600" dirty="0">
                <a:effectLst/>
                <a:latin typeface="Times New Roman" panose="02020603050405020304" pitchFamily="18" charset="0"/>
                <a:ea typeface="SimSun" panose="02010600030101010101" pitchFamily="2" charset="-122"/>
              </a:rPr>
              <a:t>But </a:t>
            </a:r>
            <a:r>
              <a:rPr lang="en-US" sz="1600" dirty="0">
                <a:latin typeface="Times New Roman" panose="02020603050405020304" pitchFamily="18" charset="0"/>
                <a:ea typeface="SimSun" panose="02010600030101010101" pitchFamily="2" charset="-122"/>
              </a:rPr>
              <a:t>for SDCNL &amp; SDD Dataset the Proposed System 2 is unable to beat the result of existing works</a:t>
            </a:r>
            <a:endParaRPr lang="en-IN" sz="1600" dirty="0">
              <a:effectLst/>
              <a:latin typeface="Times New Roman" panose="02020603050405020304" pitchFamily="18" charset="0"/>
              <a:ea typeface="SimSun" panose="02010600030101010101" pitchFamily="2" charset="-122"/>
            </a:endParaRPr>
          </a:p>
        </p:txBody>
      </p:sp>
      <p:graphicFrame>
        <p:nvGraphicFramePr>
          <p:cNvPr id="18" name="Table 17">
            <a:extLst>
              <a:ext uri="{FF2B5EF4-FFF2-40B4-BE49-F238E27FC236}">
                <a16:creationId xmlns:a16="http://schemas.microsoft.com/office/drawing/2014/main" id="{76DCBF85-67EE-6B31-C68C-82242D2EB136}"/>
              </a:ext>
            </a:extLst>
          </p:cNvPr>
          <p:cNvGraphicFramePr>
            <a:graphicFrameLocks noGrp="1"/>
          </p:cNvGraphicFramePr>
          <p:nvPr>
            <p:extLst>
              <p:ext uri="{D42A27DB-BD31-4B8C-83A1-F6EECF244321}">
                <p14:modId xmlns:p14="http://schemas.microsoft.com/office/powerpoint/2010/main" val="544001296"/>
              </p:ext>
            </p:extLst>
          </p:nvPr>
        </p:nvGraphicFramePr>
        <p:xfrm>
          <a:off x="609600" y="537985"/>
          <a:ext cx="5134707" cy="4532225"/>
        </p:xfrm>
        <a:graphic>
          <a:graphicData uri="http://schemas.openxmlformats.org/drawingml/2006/table">
            <a:tbl>
              <a:tblPr firstRow="1" firstCol="1" bandRow="1">
                <a:tableStyleId>{5C22544A-7EE6-4342-B048-85BDC9FD1C3A}</a:tableStyleId>
              </a:tblPr>
              <a:tblGrid>
                <a:gridCol w="1258277">
                  <a:extLst>
                    <a:ext uri="{9D8B030D-6E8A-4147-A177-3AD203B41FA5}">
                      <a16:colId xmlns:a16="http://schemas.microsoft.com/office/drawing/2014/main" val="2653561315"/>
                    </a:ext>
                  </a:extLst>
                </a:gridCol>
                <a:gridCol w="1414585">
                  <a:extLst>
                    <a:ext uri="{9D8B030D-6E8A-4147-A177-3AD203B41FA5}">
                      <a16:colId xmlns:a16="http://schemas.microsoft.com/office/drawing/2014/main" val="1443765558"/>
                    </a:ext>
                  </a:extLst>
                </a:gridCol>
                <a:gridCol w="1178168">
                  <a:extLst>
                    <a:ext uri="{9D8B030D-6E8A-4147-A177-3AD203B41FA5}">
                      <a16:colId xmlns:a16="http://schemas.microsoft.com/office/drawing/2014/main" val="4015188986"/>
                    </a:ext>
                  </a:extLst>
                </a:gridCol>
                <a:gridCol w="1283677">
                  <a:extLst>
                    <a:ext uri="{9D8B030D-6E8A-4147-A177-3AD203B41FA5}">
                      <a16:colId xmlns:a16="http://schemas.microsoft.com/office/drawing/2014/main" val="1241485474"/>
                    </a:ext>
                  </a:extLst>
                </a:gridCol>
              </a:tblGrid>
              <a:tr h="284242">
                <a:tc>
                  <a:txBody>
                    <a:bodyPr/>
                    <a:lstStyle/>
                    <a:p>
                      <a:pPr algn="ctr">
                        <a:lnSpc>
                          <a:spcPct val="107000"/>
                        </a:lnSpc>
                        <a:spcAft>
                          <a:spcPts val="800"/>
                        </a:spcAft>
                      </a:pPr>
                      <a:r>
                        <a:rPr lang="en-IN" sz="600" kern="0" dirty="0">
                          <a:effectLst/>
                        </a:rPr>
                        <a:t>Datasets</a:t>
                      </a:r>
                      <a:endParaRPr lang="en-IN" sz="600" kern="100" dirty="0">
                        <a:effectLst/>
                        <a:latin typeface="Calibri" panose="020F0502020204030204" pitchFamily="34" charset="0"/>
                        <a:ea typeface="Calibri" panose="020F0502020204030204" pitchFamily="34" charset="0"/>
                        <a:cs typeface="Vrinda" panose="020B0502040204020203" pitchFamily="34" charset="0"/>
                      </a:endParaRPr>
                    </a:p>
                  </a:txBody>
                  <a:tcPr marL="42086" marR="42086" marT="42086" marB="42086" anchor="ctr"/>
                </a:tc>
                <a:tc>
                  <a:txBody>
                    <a:bodyPr/>
                    <a:lstStyle/>
                    <a:p>
                      <a:pPr algn="ctr">
                        <a:lnSpc>
                          <a:spcPct val="107000"/>
                        </a:lnSpc>
                        <a:spcAft>
                          <a:spcPts val="800"/>
                        </a:spcAft>
                      </a:pPr>
                      <a:r>
                        <a:rPr lang="en-IN" sz="600" kern="0">
                          <a:effectLst/>
                        </a:rPr>
                        <a:t>Authors</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9352" marR="9352" marT="9352" marB="9352" anchor="ctr"/>
                </a:tc>
                <a:tc>
                  <a:txBody>
                    <a:bodyPr/>
                    <a:lstStyle/>
                    <a:p>
                      <a:pPr algn="ctr">
                        <a:lnSpc>
                          <a:spcPct val="107000"/>
                        </a:lnSpc>
                        <a:spcAft>
                          <a:spcPts val="800"/>
                        </a:spcAft>
                      </a:pPr>
                      <a:r>
                        <a:rPr lang="en-IN" sz="600" kern="0">
                          <a:effectLst/>
                        </a:rPr>
                        <a:t>Technique / Features</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Reported Result</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9352" marR="9352" marT="9352" marB="9352" anchor="ctr"/>
                </a:tc>
                <a:extLst>
                  <a:ext uri="{0D108BD9-81ED-4DB2-BD59-A6C34878D82A}">
                    <a16:rowId xmlns:a16="http://schemas.microsoft.com/office/drawing/2014/main" val="1958698670"/>
                  </a:ext>
                </a:extLst>
              </a:tr>
              <a:tr h="258291">
                <a:tc rowSpan="3">
                  <a:txBody>
                    <a:bodyPr/>
                    <a:lstStyle/>
                    <a:p>
                      <a:pPr algn="ctr">
                        <a:lnSpc>
                          <a:spcPct val="107000"/>
                        </a:lnSpc>
                        <a:spcAft>
                          <a:spcPts val="800"/>
                        </a:spcAft>
                      </a:pPr>
                      <a:r>
                        <a:rPr lang="en-IN" sz="600" kern="0">
                          <a:effectLst/>
                        </a:rPr>
                        <a:t>Reddit Dataset</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3507" marR="3507" marT="3507" marB="3507" anchor="ctr"/>
                </a:tc>
                <a:tc>
                  <a:txBody>
                    <a:bodyPr/>
                    <a:lstStyle/>
                    <a:p>
                      <a:pPr algn="ctr">
                        <a:lnSpc>
                          <a:spcPct val="107000"/>
                        </a:lnSpc>
                        <a:spcAft>
                          <a:spcPts val="800"/>
                        </a:spcAft>
                      </a:pPr>
                      <a:r>
                        <a:rPr lang="en-IN" sz="600" kern="0">
                          <a:effectLst/>
                        </a:rPr>
                        <a:t>Gupta et al. [11]</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NB, Semantic Features</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71</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951845340"/>
                  </a:ext>
                </a:extLst>
              </a:tr>
              <a:tr h="146386">
                <a:tc vMerge="1">
                  <a:txBody>
                    <a:bodyPr/>
                    <a:lstStyle/>
                    <a:p>
                      <a:endParaRPr lang="en-IN"/>
                    </a:p>
                  </a:txBody>
                  <a:tcPr/>
                </a:tc>
                <a:tc>
                  <a:txBody>
                    <a:bodyPr/>
                    <a:lstStyle/>
                    <a:p>
                      <a:pPr algn="ctr">
                        <a:lnSpc>
                          <a:spcPct val="107000"/>
                        </a:lnSpc>
                        <a:spcAft>
                          <a:spcPts val="800"/>
                        </a:spcAft>
                      </a:pPr>
                      <a:r>
                        <a:rPr lang="en-IN" sz="600" kern="0">
                          <a:effectLst/>
                        </a:rPr>
                        <a:t>Proposed System 1</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LSTM</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82</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3079152644"/>
                  </a:ext>
                </a:extLst>
              </a:tr>
              <a:tr h="174961">
                <a:tc vMerge="1">
                  <a:txBody>
                    <a:bodyPr/>
                    <a:lstStyle/>
                    <a:p>
                      <a:endParaRPr lang="en-IN"/>
                    </a:p>
                  </a:txBody>
                  <a:tcPr/>
                </a:tc>
                <a:tc>
                  <a:txBody>
                    <a:bodyPr/>
                    <a:lstStyle/>
                    <a:p>
                      <a:pPr algn="ctr">
                        <a:lnSpc>
                          <a:spcPct val="107000"/>
                        </a:lnSpc>
                        <a:spcAft>
                          <a:spcPts val="800"/>
                        </a:spcAft>
                      </a:pPr>
                      <a:r>
                        <a:rPr lang="en-IN" sz="600" kern="0">
                          <a:effectLst/>
                        </a:rPr>
                        <a:t>Proposed System 2</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Hybrid model</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97.4</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3791222183"/>
                  </a:ext>
                </a:extLst>
              </a:tr>
              <a:tr h="258291">
                <a:tc rowSpan="3">
                  <a:txBody>
                    <a:bodyPr/>
                    <a:lstStyle/>
                    <a:p>
                      <a:pPr algn="ctr">
                        <a:lnSpc>
                          <a:spcPct val="107000"/>
                        </a:lnSpc>
                        <a:spcAft>
                          <a:spcPts val="800"/>
                        </a:spcAft>
                      </a:pPr>
                      <a:r>
                        <a:rPr lang="en-IN" sz="600" kern="0">
                          <a:effectLst/>
                        </a:rPr>
                        <a:t>SDCNL</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3507" marR="3507" marT="3507" marB="3507" anchor="ctr"/>
                </a:tc>
                <a:tc>
                  <a:txBody>
                    <a:bodyPr/>
                    <a:lstStyle/>
                    <a:p>
                      <a:pPr algn="ctr">
                        <a:lnSpc>
                          <a:spcPct val="107000"/>
                        </a:lnSpc>
                        <a:spcAft>
                          <a:spcPts val="800"/>
                        </a:spcAft>
                      </a:pPr>
                      <a:r>
                        <a:rPr lang="en-IN" sz="600" kern="0">
                          <a:effectLst/>
                        </a:rPr>
                        <a:t>Proposed System 1</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LR, TF-IDF(1), TF-IDF(2)</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71</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1553719174"/>
                  </a:ext>
                </a:extLst>
              </a:tr>
              <a:tr h="174961">
                <a:tc vMerge="1">
                  <a:txBody>
                    <a:bodyPr/>
                    <a:lstStyle/>
                    <a:p>
                      <a:endParaRPr lang="en-IN"/>
                    </a:p>
                  </a:txBody>
                  <a:tcPr/>
                </a:tc>
                <a:tc>
                  <a:txBody>
                    <a:bodyPr/>
                    <a:lstStyle/>
                    <a:p>
                      <a:pPr algn="ctr">
                        <a:lnSpc>
                          <a:spcPct val="107000"/>
                        </a:lnSpc>
                        <a:spcAft>
                          <a:spcPts val="800"/>
                        </a:spcAft>
                      </a:pPr>
                      <a:r>
                        <a:rPr lang="en-IN" sz="600" kern="0">
                          <a:effectLst/>
                        </a:rPr>
                        <a:t>Proposed System 2</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Hybrid model</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94.4</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3708016740"/>
                  </a:ext>
                </a:extLst>
              </a:tr>
              <a:tr h="341622">
                <a:tc vMerge="1">
                  <a:txBody>
                    <a:bodyPr/>
                    <a:lstStyle/>
                    <a:p>
                      <a:endParaRPr lang="en-IN"/>
                    </a:p>
                  </a:txBody>
                  <a:tcPr/>
                </a:tc>
                <a:tc>
                  <a:txBody>
                    <a:bodyPr/>
                    <a:lstStyle/>
                    <a:p>
                      <a:pPr algn="ctr">
                        <a:lnSpc>
                          <a:spcPct val="107000"/>
                        </a:lnSpc>
                        <a:spcAft>
                          <a:spcPts val="800"/>
                        </a:spcAft>
                      </a:pPr>
                      <a:r>
                        <a:rPr lang="en-IN" sz="600" kern="0">
                          <a:effectLst/>
                        </a:rPr>
                        <a:t>Haque et al [36]</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guse-dense with UMAP-KMeans</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98.18</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4163079174"/>
                  </a:ext>
                </a:extLst>
              </a:tr>
              <a:tr h="174961">
                <a:tc rowSpan="3">
                  <a:txBody>
                    <a:bodyPr/>
                    <a:lstStyle/>
                    <a:p>
                      <a:pPr algn="ctr">
                        <a:lnSpc>
                          <a:spcPct val="107000"/>
                        </a:lnSpc>
                        <a:spcAft>
                          <a:spcPts val="800"/>
                        </a:spcAft>
                      </a:pPr>
                      <a:r>
                        <a:rPr lang="en-IN" sz="600" kern="0">
                          <a:effectLst/>
                        </a:rPr>
                        <a:t>SDD Dataset</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3507" marR="3507" marT="3507" marB="3507" anchor="ctr"/>
                </a:tc>
                <a:tc>
                  <a:txBody>
                    <a:bodyPr/>
                    <a:lstStyle/>
                    <a:p>
                      <a:pPr algn="ctr">
                        <a:lnSpc>
                          <a:spcPct val="107000"/>
                        </a:lnSpc>
                        <a:spcAft>
                          <a:spcPts val="800"/>
                        </a:spcAft>
                      </a:pPr>
                      <a:r>
                        <a:rPr lang="en-IN" sz="600" kern="0">
                          <a:effectLst/>
                        </a:rPr>
                        <a:t>Proposed System 2</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Hybrid model</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93.7</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1816600398"/>
                  </a:ext>
                </a:extLst>
              </a:tr>
              <a:tr h="311552">
                <a:tc vMerge="1">
                  <a:txBody>
                    <a:bodyPr/>
                    <a:lstStyle/>
                    <a:p>
                      <a:endParaRPr lang="en-IN"/>
                    </a:p>
                  </a:txBody>
                  <a:tcPr/>
                </a:tc>
                <a:tc>
                  <a:txBody>
                    <a:bodyPr/>
                    <a:lstStyle/>
                    <a:p>
                      <a:pPr algn="ctr">
                        <a:lnSpc>
                          <a:spcPct val="107000"/>
                        </a:lnSpc>
                        <a:spcAft>
                          <a:spcPts val="800"/>
                        </a:spcAft>
                      </a:pPr>
                      <a:r>
                        <a:rPr lang="en-IN" sz="600" kern="0">
                          <a:effectLst/>
                        </a:rPr>
                        <a:t>Proposed System 1</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SVM, TF-IDF(1), TF-IDF(2)</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94</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3209873949"/>
                  </a:ext>
                </a:extLst>
              </a:tr>
              <a:tr h="146386">
                <a:tc vMerge="1">
                  <a:txBody>
                    <a:bodyPr/>
                    <a:lstStyle/>
                    <a:p>
                      <a:endParaRPr lang="en-IN"/>
                    </a:p>
                  </a:txBody>
                  <a:tcPr/>
                </a:tc>
                <a:tc>
                  <a:txBody>
                    <a:bodyPr/>
                    <a:lstStyle/>
                    <a:p>
                      <a:pPr algn="ctr">
                        <a:lnSpc>
                          <a:spcPct val="107000"/>
                        </a:lnSpc>
                        <a:spcAft>
                          <a:spcPts val="800"/>
                        </a:spcAft>
                      </a:pPr>
                      <a:r>
                        <a:rPr lang="en-IN" sz="600" kern="0">
                          <a:effectLst/>
                        </a:rPr>
                        <a:t>Yi et al [47]</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Electra</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97</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2780027516"/>
                  </a:ext>
                </a:extLst>
              </a:tr>
              <a:tr h="146386">
                <a:tc rowSpan="5">
                  <a:txBody>
                    <a:bodyPr/>
                    <a:lstStyle/>
                    <a:p>
                      <a:pPr algn="ctr">
                        <a:lnSpc>
                          <a:spcPct val="107000"/>
                        </a:lnSpc>
                        <a:spcAft>
                          <a:spcPts val="800"/>
                        </a:spcAft>
                      </a:pPr>
                      <a:r>
                        <a:rPr lang="en-IN" sz="600" kern="0">
                          <a:effectLst/>
                        </a:rPr>
                        <a:t>Life_Corpus</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3507" marR="3507" marT="3507" marB="3507" anchor="ctr"/>
                </a:tc>
                <a:tc>
                  <a:txBody>
                    <a:bodyPr/>
                    <a:lstStyle/>
                    <a:p>
                      <a:pPr algn="ctr">
                        <a:lnSpc>
                          <a:spcPct val="107000"/>
                        </a:lnSpc>
                        <a:spcAft>
                          <a:spcPts val="800"/>
                        </a:spcAft>
                      </a:pPr>
                      <a:r>
                        <a:rPr lang="en-IN" sz="600" kern="0">
                          <a:effectLst/>
                        </a:rPr>
                        <a:t>Caicedo et al [8]</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Rasa</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0.49 ± 0.02 (Macro f1)</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2732801920"/>
                  </a:ext>
                </a:extLst>
              </a:tr>
              <a:tr h="341622">
                <a:tc vMerge="1">
                  <a:txBody>
                    <a:bodyPr/>
                    <a:lstStyle/>
                    <a:p>
                      <a:endParaRPr lang="en-IN"/>
                    </a:p>
                  </a:txBody>
                  <a:tcPr/>
                </a:tc>
                <a:tc>
                  <a:txBody>
                    <a:bodyPr/>
                    <a:lstStyle/>
                    <a:p>
                      <a:pPr algn="ctr">
                        <a:lnSpc>
                          <a:spcPct val="107000"/>
                        </a:lnSpc>
                        <a:spcAft>
                          <a:spcPts val="800"/>
                        </a:spcAft>
                      </a:pPr>
                      <a:r>
                        <a:rPr lang="en-IN" sz="600" kern="0">
                          <a:effectLst/>
                        </a:rPr>
                        <a:t>Parraga-Alava et al [20]</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Hierarchical clustering. average</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0.79 (F1)</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3619792139"/>
                  </a:ext>
                </a:extLst>
              </a:tr>
              <a:tr h="146386">
                <a:tc vMerge="1">
                  <a:txBody>
                    <a:bodyPr/>
                    <a:lstStyle/>
                    <a:p>
                      <a:endParaRPr lang="en-IN"/>
                    </a:p>
                  </a:txBody>
                  <a:tcPr/>
                </a:tc>
                <a:tc>
                  <a:txBody>
                    <a:bodyPr/>
                    <a:lstStyle/>
                    <a:p>
                      <a:pPr algn="ctr">
                        <a:lnSpc>
                          <a:spcPct val="107000"/>
                        </a:lnSpc>
                        <a:spcAft>
                          <a:spcPts val="800"/>
                        </a:spcAft>
                      </a:pPr>
                      <a:r>
                        <a:rPr lang="en-IN" sz="600" kern="0">
                          <a:effectLst/>
                        </a:rPr>
                        <a:t>Proposed System 1</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CNN</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87</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1592486313"/>
                  </a:ext>
                </a:extLst>
              </a:tr>
              <a:tr h="515751">
                <a:tc vMerge="1">
                  <a:txBody>
                    <a:bodyPr/>
                    <a:lstStyle/>
                    <a:p>
                      <a:endParaRPr lang="en-IN"/>
                    </a:p>
                  </a:txBody>
                  <a:tcPr/>
                </a:tc>
                <a:tc>
                  <a:txBody>
                    <a:bodyPr/>
                    <a:lstStyle/>
                    <a:p>
                      <a:pPr algn="ctr">
                        <a:lnSpc>
                          <a:spcPct val="107000"/>
                        </a:lnSpc>
                        <a:spcAft>
                          <a:spcPts val="800"/>
                        </a:spcAft>
                      </a:pPr>
                      <a:r>
                        <a:rPr lang="en-IN" sz="600" kern="0">
                          <a:effectLst/>
                        </a:rPr>
                        <a:t>Caicedo et al [16]</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POS, SYNSETS, lemma, word RandomCommitte</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0.958 (F1)</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1947744686"/>
                  </a:ext>
                </a:extLst>
              </a:tr>
              <a:tr h="174961">
                <a:tc vMerge="1">
                  <a:txBody>
                    <a:bodyPr/>
                    <a:lstStyle/>
                    <a:p>
                      <a:endParaRPr lang="en-IN"/>
                    </a:p>
                  </a:txBody>
                  <a:tcPr/>
                </a:tc>
                <a:tc>
                  <a:txBody>
                    <a:bodyPr/>
                    <a:lstStyle/>
                    <a:p>
                      <a:pPr algn="ctr">
                        <a:lnSpc>
                          <a:spcPct val="107000"/>
                        </a:lnSpc>
                        <a:spcAft>
                          <a:spcPts val="800"/>
                        </a:spcAft>
                      </a:pPr>
                      <a:r>
                        <a:rPr lang="en-IN" sz="600" kern="0">
                          <a:effectLst/>
                        </a:rPr>
                        <a:t>Proposed System 2</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Hybrid model</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97.14</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3788950528"/>
                  </a:ext>
                </a:extLst>
              </a:tr>
              <a:tr h="146386">
                <a:tc rowSpan="3">
                  <a:txBody>
                    <a:bodyPr/>
                    <a:lstStyle/>
                    <a:p>
                      <a:pPr algn="ctr">
                        <a:lnSpc>
                          <a:spcPct val="107000"/>
                        </a:lnSpc>
                        <a:spcAft>
                          <a:spcPts val="800"/>
                        </a:spcAft>
                      </a:pPr>
                      <a:r>
                        <a:rPr lang="en-IN" sz="600" kern="0">
                          <a:effectLst/>
                        </a:rPr>
                        <a:t>CEASE</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3507" marR="3507" marT="3507" marB="3507" anchor="ctr"/>
                </a:tc>
                <a:tc>
                  <a:txBody>
                    <a:bodyPr/>
                    <a:lstStyle/>
                    <a:p>
                      <a:pPr algn="ctr">
                        <a:lnSpc>
                          <a:spcPct val="107000"/>
                        </a:lnSpc>
                        <a:spcAft>
                          <a:spcPts val="800"/>
                        </a:spcAft>
                      </a:pPr>
                      <a:r>
                        <a:rPr lang="en-IN" sz="600" kern="0">
                          <a:effectLst/>
                        </a:rPr>
                        <a:t>Ghosh et al [32]</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CNN</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59.54</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2797273733"/>
                  </a:ext>
                </a:extLst>
              </a:tr>
              <a:tr h="146386">
                <a:tc vMerge="1">
                  <a:txBody>
                    <a:bodyPr/>
                    <a:lstStyle/>
                    <a:p>
                      <a:endParaRPr lang="en-IN"/>
                    </a:p>
                  </a:txBody>
                  <a:tcPr/>
                </a:tc>
                <a:tc>
                  <a:txBody>
                    <a:bodyPr/>
                    <a:lstStyle/>
                    <a:p>
                      <a:pPr algn="ctr">
                        <a:lnSpc>
                          <a:spcPct val="107000"/>
                        </a:lnSpc>
                        <a:spcAft>
                          <a:spcPts val="800"/>
                        </a:spcAft>
                      </a:pPr>
                      <a:r>
                        <a:rPr lang="en-IN" sz="600" kern="0">
                          <a:effectLst/>
                        </a:rPr>
                        <a:t>Proposed System 1</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CNN</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77</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774380689"/>
                  </a:ext>
                </a:extLst>
              </a:tr>
              <a:tr h="174961">
                <a:tc vMerge="1">
                  <a:txBody>
                    <a:bodyPr/>
                    <a:lstStyle/>
                    <a:p>
                      <a:endParaRPr lang="en-IN"/>
                    </a:p>
                  </a:txBody>
                  <a:tcPr/>
                </a:tc>
                <a:tc>
                  <a:txBody>
                    <a:bodyPr/>
                    <a:lstStyle/>
                    <a:p>
                      <a:pPr algn="ctr">
                        <a:lnSpc>
                          <a:spcPct val="107000"/>
                        </a:lnSpc>
                        <a:spcAft>
                          <a:spcPts val="800"/>
                        </a:spcAft>
                      </a:pPr>
                      <a:r>
                        <a:rPr lang="en-IN" sz="600" kern="0">
                          <a:effectLst/>
                        </a:rPr>
                        <a:t>Proposed System 2</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Hybrid model</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99.2</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1336780886"/>
                  </a:ext>
                </a:extLst>
              </a:tr>
              <a:tr h="146386">
                <a:tc rowSpan="3">
                  <a:txBody>
                    <a:bodyPr/>
                    <a:lstStyle/>
                    <a:p>
                      <a:pPr algn="ctr">
                        <a:lnSpc>
                          <a:spcPct val="107000"/>
                        </a:lnSpc>
                        <a:spcAft>
                          <a:spcPts val="800"/>
                        </a:spcAft>
                      </a:pPr>
                      <a:r>
                        <a:rPr lang="en-IN" sz="600" kern="0">
                          <a:effectLst/>
                        </a:rPr>
                        <a:t>SWMH</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3507" marR="3507" marT="3507" marB="3507" anchor="ctr"/>
                </a:tc>
                <a:tc>
                  <a:txBody>
                    <a:bodyPr/>
                    <a:lstStyle/>
                    <a:p>
                      <a:pPr algn="ctr">
                        <a:lnSpc>
                          <a:spcPct val="107000"/>
                        </a:lnSpc>
                        <a:spcAft>
                          <a:spcPts val="800"/>
                        </a:spcAft>
                      </a:pPr>
                      <a:r>
                        <a:rPr lang="en-IN" sz="600" kern="0">
                          <a:effectLst/>
                        </a:rPr>
                        <a:t>Ji et al [46]</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RN</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dirty="0">
                          <a:effectLst/>
                        </a:rPr>
                        <a:t>64</a:t>
                      </a:r>
                      <a:endParaRPr lang="en-IN" sz="600" kern="100" dirty="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2554491598"/>
                  </a:ext>
                </a:extLst>
              </a:tr>
              <a:tr h="146386">
                <a:tc vMerge="1">
                  <a:txBody>
                    <a:bodyPr/>
                    <a:lstStyle/>
                    <a:p>
                      <a:endParaRPr lang="en-IN"/>
                    </a:p>
                  </a:txBody>
                  <a:tcPr/>
                </a:tc>
                <a:tc>
                  <a:txBody>
                    <a:bodyPr/>
                    <a:lstStyle/>
                    <a:p>
                      <a:pPr algn="ctr">
                        <a:lnSpc>
                          <a:spcPct val="107000"/>
                        </a:lnSpc>
                        <a:spcAft>
                          <a:spcPts val="800"/>
                        </a:spcAft>
                      </a:pPr>
                      <a:r>
                        <a:rPr lang="en-IN" sz="600" kern="0">
                          <a:effectLst/>
                        </a:rPr>
                        <a:t>Proposed System 1</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Bi-LSTM</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a:effectLst/>
                        </a:rPr>
                        <a:t>73</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2522958209"/>
                  </a:ext>
                </a:extLst>
              </a:tr>
              <a:tr h="174961">
                <a:tc vMerge="1">
                  <a:txBody>
                    <a:bodyPr/>
                    <a:lstStyle/>
                    <a:p>
                      <a:endParaRPr lang="en-IN"/>
                    </a:p>
                  </a:txBody>
                  <a:tcPr/>
                </a:tc>
                <a:tc>
                  <a:txBody>
                    <a:bodyPr/>
                    <a:lstStyle/>
                    <a:p>
                      <a:pPr algn="ctr">
                        <a:lnSpc>
                          <a:spcPct val="107000"/>
                        </a:lnSpc>
                        <a:spcAft>
                          <a:spcPts val="800"/>
                        </a:spcAft>
                      </a:pPr>
                      <a:r>
                        <a:rPr lang="en-IN" sz="600" kern="0">
                          <a:effectLst/>
                        </a:rPr>
                        <a:t>Proposed System 2</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tc>
                  <a:txBody>
                    <a:bodyPr/>
                    <a:lstStyle/>
                    <a:p>
                      <a:pPr algn="ctr">
                        <a:lnSpc>
                          <a:spcPct val="107000"/>
                        </a:lnSpc>
                        <a:spcAft>
                          <a:spcPts val="800"/>
                        </a:spcAft>
                      </a:pPr>
                      <a:r>
                        <a:rPr lang="en-IN" sz="600" kern="0">
                          <a:effectLst/>
                        </a:rPr>
                        <a:t>Hybrid model</a:t>
                      </a:r>
                      <a:endParaRPr lang="en-IN" sz="600" kern="100">
                        <a:effectLst/>
                        <a:latin typeface="Calibri" panose="020F0502020204030204" pitchFamily="34" charset="0"/>
                        <a:ea typeface="Calibri" panose="020F0502020204030204" pitchFamily="34" charset="0"/>
                        <a:cs typeface="Vrinda" panose="020B0502040204020203" pitchFamily="34" charset="0"/>
                      </a:endParaRPr>
                    </a:p>
                  </a:txBody>
                  <a:tcPr marL="4676" marR="4676" marT="4676" marB="4676" anchor="ctr"/>
                </a:tc>
                <a:tc>
                  <a:txBody>
                    <a:bodyPr/>
                    <a:lstStyle/>
                    <a:p>
                      <a:pPr algn="ctr">
                        <a:lnSpc>
                          <a:spcPct val="107000"/>
                        </a:lnSpc>
                        <a:spcAft>
                          <a:spcPts val="800"/>
                        </a:spcAft>
                      </a:pPr>
                      <a:r>
                        <a:rPr lang="en-IN" sz="600" kern="0" dirty="0">
                          <a:effectLst/>
                        </a:rPr>
                        <a:t>91.5</a:t>
                      </a:r>
                      <a:endParaRPr lang="en-IN" sz="600" kern="100" dirty="0">
                        <a:effectLst/>
                        <a:latin typeface="Calibri" panose="020F0502020204030204" pitchFamily="34" charset="0"/>
                        <a:ea typeface="Calibri" panose="020F0502020204030204" pitchFamily="34" charset="0"/>
                        <a:cs typeface="Vrinda" panose="020B0502040204020203" pitchFamily="34" charset="0"/>
                      </a:endParaRPr>
                    </a:p>
                  </a:txBody>
                  <a:tcPr marL="23381" marR="23381" marT="23381" marB="23381" anchor="ctr"/>
                </a:tc>
                <a:extLst>
                  <a:ext uri="{0D108BD9-81ED-4DB2-BD59-A6C34878D82A}">
                    <a16:rowId xmlns:a16="http://schemas.microsoft.com/office/drawing/2014/main" val="3618644269"/>
                  </a:ext>
                </a:extLst>
              </a:tr>
            </a:tbl>
          </a:graphicData>
        </a:graphic>
      </p:graphicFrame>
    </p:spTree>
    <p:extLst>
      <p:ext uri="{BB962C8B-B14F-4D97-AF65-F5344CB8AC3E}">
        <p14:creationId xmlns:p14="http://schemas.microsoft.com/office/powerpoint/2010/main" val="237145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140225"/>
            <a:ext cx="8520600" cy="707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u="sng" dirty="0">
                <a:solidFill>
                  <a:schemeClr val="tx1"/>
                </a:solidFill>
                <a:latin typeface="EB Garamond" panose="00000500000000000000" pitchFamily="2" charset="0"/>
                <a:ea typeface="EB Garamond" panose="00000500000000000000" pitchFamily="2" charset="0"/>
              </a:rPr>
              <a:t>Conclusion</a:t>
            </a:r>
            <a:endParaRPr u="sng" dirty="0">
              <a:solidFill>
                <a:schemeClr val="tx1"/>
              </a:solidFill>
              <a:latin typeface="EB Garamond" panose="00000500000000000000" pitchFamily="2" charset="0"/>
              <a:ea typeface="EB Garamond" panose="00000500000000000000" pitchFamily="2" charset="0"/>
            </a:endParaRPr>
          </a:p>
        </p:txBody>
      </p:sp>
      <p:sp>
        <p:nvSpPr>
          <p:cNvPr id="130" name="Google Shape;130;p24"/>
          <p:cNvSpPr txBox="1">
            <a:spLocks noGrp="1"/>
          </p:cNvSpPr>
          <p:nvPr>
            <p:ph type="body" idx="1"/>
          </p:nvPr>
        </p:nvSpPr>
        <p:spPr>
          <a:xfrm>
            <a:off x="601899" y="870160"/>
            <a:ext cx="7940202" cy="3654948"/>
          </a:xfrm>
          <a:prstGeom prst="rect">
            <a:avLst/>
          </a:prstGeom>
          <a:noFill/>
        </p:spPr>
        <p:txBody>
          <a:bodyPr spcFirstLastPara="1" wrap="square" lIns="91425" tIns="91425" rIns="91425" bIns="91425" anchor="t" anchorCtr="0">
            <a:noAutofit/>
          </a:bodyPr>
          <a:lstStyle/>
          <a:p>
            <a:pPr algn="just">
              <a:spcBef>
                <a:spcPts val="600"/>
              </a:spcBef>
            </a:pPr>
            <a:r>
              <a:rPr lang="en-US" sz="1400" dirty="0">
                <a:effectLst/>
                <a:latin typeface="Times New Roman" panose="02020603050405020304" pitchFamily="18" charset="0"/>
                <a:ea typeface="Times New Roman" panose="02020603050405020304" pitchFamily="18" charset="0"/>
              </a:rPr>
              <a:t>Project focus: Identifying suicidal intent through depression detection from texts using ML and DL techniques.</a:t>
            </a:r>
          </a:p>
          <a:p>
            <a:pPr algn="just">
              <a:spcBef>
                <a:spcPts val="600"/>
              </a:spcBef>
            </a:pPr>
            <a:r>
              <a:rPr lang="en-US" sz="1400" dirty="0">
                <a:effectLst/>
                <a:latin typeface="Times New Roman" panose="02020603050405020304" pitchFamily="18" charset="0"/>
                <a:ea typeface="Times New Roman" panose="02020603050405020304" pitchFamily="18" charset="0"/>
              </a:rPr>
              <a:t>Research analysis: Multiple research works were analyzed to identify suitable features, ML, and DL techniques.</a:t>
            </a:r>
          </a:p>
          <a:p>
            <a:pPr algn="just">
              <a:spcBef>
                <a:spcPts val="600"/>
              </a:spcBef>
            </a:pPr>
            <a:r>
              <a:rPr lang="en-US" sz="1400" dirty="0">
                <a:effectLst/>
                <a:latin typeface="Times New Roman" panose="02020603050405020304" pitchFamily="18" charset="0"/>
                <a:ea typeface="Times New Roman" panose="02020603050405020304" pitchFamily="18" charset="0"/>
              </a:rPr>
              <a:t>Dataset collection: Six different datasets were collected from previous research papers.</a:t>
            </a:r>
          </a:p>
          <a:p>
            <a:pPr algn="just">
              <a:spcBef>
                <a:spcPts val="600"/>
              </a:spcBef>
            </a:pPr>
            <a:r>
              <a:rPr lang="en-US" sz="1400" dirty="0">
                <a:effectLst/>
                <a:latin typeface="Times New Roman" panose="02020603050405020304" pitchFamily="18" charset="0"/>
                <a:ea typeface="Times New Roman" panose="02020603050405020304" pitchFamily="18" charset="0"/>
              </a:rPr>
              <a:t>Proposed System 1: Workflow proposed with system architecture and flowchart. Features extracted: </a:t>
            </a:r>
            <a:r>
              <a:rPr lang="en-US" sz="1400" dirty="0" err="1">
                <a:effectLst/>
                <a:latin typeface="Times New Roman" panose="02020603050405020304" pitchFamily="18" charset="0"/>
                <a:ea typeface="Times New Roman" panose="02020603050405020304" pitchFamily="18" charset="0"/>
              </a:rPr>
              <a:t>BoW</a:t>
            </a:r>
            <a:r>
              <a:rPr lang="en-US" sz="1400" dirty="0">
                <a:effectLst/>
                <a:latin typeface="Times New Roman" panose="02020603050405020304" pitchFamily="18" charset="0"/>
                <a:ea typeface="Times New Roman" panose="02020603050405020304" pitchFamily="18" charset="0"/>
              </a:rPr>
              <a:t> (unigram), TF-IDF (unigram), </a:t>
            </a:r>
            <a:r>
              <a:rPr lang="en-US" sz="1400" dirty="0" err="1">
                <a:effectLst/>
                <a:latin typeface="Times New Roman" panose="02020603050405020304" pitchFamily="18" charset="0"/>
                <a:ea typeface="Times New Roman" panose="02020603050405020304" pitchFamily="18" charset="0"/>
              </a:rPr>
              <a:t>BoW</a:t>
            </a:r>
            <a:r>
              <a:rPr lang="en-US" sz="1400" dirty="0">
                <a:effectLst/>
                <a:latin typeface="Times New Roman" panose="02020603050405020304" pitchFamily="18" charset="0"/>
                <a:ea typeface="Times New Roman" panose="02020603050405020304" pitchFamily="18" charset="0"/>
              </a:rPr>
              <a:t> (bigram), TF-IDF (bigram). ML classifiers: SVM, NB, LR, RF. DL classifiers: LSTM, Bi-LSTM, CNN, BERT. Accuracy results for different datasets.</a:t>
            </a:r>
          </a:p>
          <a:p>
            <a:pPr algn="just">
              <a:spcBef>
                <a:spcPts val="600"/>
              </a:spcBef>
            </a:pPr>
            <a:r>
              <a:rPr lang="en-US" sz="1400" dirty="0">
                <a:effectLst/>
                <a:latin typeface="Times New Roman" panose="02020603050405020304" pitchFamily="18" charset="0"/>
                <a:ea typeface="Times New Roman" panose="02020603050405020304" pitchFamily="18" charset="0"/>
              </a:rPr>
              <a:t>Proposed System 2: Workflow proposed with system architecture and flowchart. A hybrid approach using LSTM, SVM, and VADER Lexicon. Accuracy results for different datasets.</a:t>
            </a:r>
          </a:p>
          <a:p>
            <a:pPr algn="just">
              <a:spcBef>
                <a:spcPts val="600"/>
              </a:spcBef>
            </a:pPr>
            <a:r>
              <a:rPr lang="en-US" sz="1400" dirty="0">
                <a:effectLst/>
                <a:latin typeface="Times New Roman" panose="02020603050405020304" pitchFamily="18" charset="0"/>
                <a:ea typeface="Times New Roman" panose="02020603050405020304" pitchFamily="18" charset="0"/>
              </a:rPr>
              <a:t>Comparison: Proposed systems outperform existing works for Reddit, Life_Corpus, CEASE, and SWMH datasets. Promising results for SDCNL and SDD datasets, but further research is needed.</a:t>
            </a:r>
          </a:p>
          <a:p>
            <a:pPr algn="just">
              <a:spcBef>
                <a:spcPts val="600"/>
              </a:spcBef>
            </a:pPr>
            <a:r>
              <a:rPr lang="en-US" sz="1400" dirty="0">
                <a:effectLst/>
                <a:latin typeface="Times New Roman" panose="02020603050405020304" pitchFamily="18" charset="0"/>
                <a:ea typeface="Times New Roman" panose="02020603050405020304" pitchFamily="18" charset="0"/>
              </a:rPr>
              <a:t>Overall, the proposed models show better performance and accuracy compared to existing works in several datasets. However, there is room for improvement and further research on specific datasets.</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solidFill>
                  <a:schemeClr val="tx1"/>
                </a:solidFill>
                <a:latin typeface="EB Garamond" panose="00000500000000000000" pitchFamily="2" charset="0"/>
                <a:ea typeface="EB Garamond" panose="00000500000000000000" pitchFamily="2" charset="0"/>
              </a:rPr>
              <a:t>Future Work</a:t>
            </a:r>
            <a:endParaRPr u="sng" dirty="0">
              <a:solidFill>
                <a:schemeClr val="tx1"/>
              </a:solidFill>
              <a:latin typeface="EB Garamond" panose="00000500000000000000" pitchFamily="2" charset="0"/>
              <a:ea typeface="EB Garamond" panose="00000500000000000000" pitchFamily="2" charset="0"/>
            </a:endParaRPr>
          </a:p>
        </p:txBody>
      </p:sp>
      <p:sp>
        <p:nvSpPr>
          <p:cNvPr id="136" name="Google Shape;136;p25"/>
          <p:cNvSpPr txBox="1">
            <a:spLocks noGrp="1"/>
          </p:cNvSpPr>
          <p:nvPr>
            <p:ph type="body" idx="1"/>
          </p:nvPr>
        </p:nvSpPr>
        <p:spPr>
          <a:xfrm>
            <a:off x="311700" y="1152475"/>
            <a:ext cx="8307000" cy="2035142"/>
          </a:xfrm>
          <a:prstGeom prst="rect">
            <a:avLst/>
          </a:prstGeom>
        </p:spPr>
        <p:txBody>
          <a:bodyPr spcFirstLastPara="1" wrap="square" lIns="91425" tIns="91425" rIns="91425" bIns="91425" anchor="t" anchorCtr="0">
            <a:spAutoFit/>
          </a:bodyPr>
          <a:lstStyle/>
          <a:p>
            <a:pPr marL="342900" lvl="0" indent="-342900" algn="just">
              <a:lnSpc>
                <a:spcPct val="107000"/>
              </a:lnSpc>
              <a:spcBef>
                <a:spcPts val="1200"/>
              </a:spcBef>
              <a:buFont typeface="Symbol" panose="05050102010706020507" pitchFamily="18" charset="2"/>
              <a:buChar char=""/>
            </a:pPr>
            <a:r>
              <a:rPr lang="en-IN"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ord embedding techniques such as “Word2vec”,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GloVe</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FastText</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ELMo</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mbedding” can be utilized.</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Font typeface="Symbol" panose="05050102010706020507" pitchFamily="18" charset="2"/>
              <a:buChar char=""/>
            </a:pPr>
            <a:r>
              <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 can be trained with </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other </a:t>
            </a:r>
            <a:r>
              <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datasets such as CEASE v2.0 etc.</a:t>
            </a:r>
            <a:endParaRPr lang="en-IN"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Font typeface="Symbol" panose="05050102010706020507" pitchFamily="18" charset="2"/>
              <a:buChar char=""/>
            </a:pPr>
            <a:r>
              <a:rPr lang="en-IN" sz="1500" dirty="0">
                <a:solidFill>
                  <a:schemeClr val="tx1"/>
                </a:solidFill>
                <a:effectLst/>
                <a:latin typeface="Times New Roman" panose="02020603050405020304" pitchFamily="18" charset="0"/>
                <a:ea typeface="SimSun" panose="02010600030101010101" pitchFamily="2" charset="-122"/>
              </a:rPr>
              <a:t>A GUI-based application for common user can be developed.</a:t>
            </a:r>
          </a:p>
          <a:p>
            <a:pPr marL="342900" lvl="0" indent="-342900" algn="just">
              <a:lnSpc>
                <a:spcPct val="107000"/>
              </a:lnSpc>
              <a:spcBef>
                <a:spcPts val="1200"/>
              </a:spcBef>
              <a:buFont typeface="Symbol" panose="05050102010706020507" pitchFamily="18" charset="2"/>
              <a:buChar char=""/>
            </a:pPr>
            <a:r>
              <a:rPr lang="en-IN"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etection suicidal tendencies from handwritten notes can be a potential domain for further research.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21456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tx1"/>
                </a:solidFill>
                <a:latin typeface="EB Garamond" panose="00000500000000000000" pitchFamily="2" charset="0"/>
                <a:ea typeface="EB Garamond" panose="00000500000000000000" pitchFamily="2" charset="0"/>
              </a:rPr>
              <a:t>References</a:t>
            </a:r>
            <a:endParaRPr u="sng" dirty="0">
              <a:solidFill>
                <a:schemeClr val="tx1"/>
              </a:solidFill>
              <a:latin typeface="EB Garamond" panose="00000500000000000000" pitchFamily="2" charset="0"/>
              <a:ea typeface="EB Garamond" panose="00000500000000000000" pitchFamily="2" charset="0"/>
            </a:endParaRPr>
          </a:p>
        </p:txBody>
      </p:sp>
      <p:sp>
        <p:nvSpPr>
          <p:cNvPr id="142" name="Google Shape;142;p26"/>
          <p:cNvSpPr txBox="1">
            <a:spLocks noGrp="1"/>
          </p:cNvSpPr>
          <p:nvPr>
            <p:ph type="body" idx="1"/>
          </p:nvPr>
        </p:nvSpPr>
        <p:spPr>
          <a:xfrm>
            <a:off x="311700" y="683941"/>
            <a:ext cx="8520600" cy="4311805"/>
          </a:xfrm>
          <a:prstGeom prst="rect">
            <a:avLst/>
          </a:prstGeom>
          <a:solidFill>
            <a:schemeClr val="bg1"/>
          </a:solidFill>
        </p:spPr>
        <p:txBody>
          <a:bodyPr spcFirstLastPara="1" wrap="square" lIns="91425" tIns="91425" rIns="91425" bIns="91425" anchor="t" anchorCtr="0">
            <a:normAutofit fontScale="92500" lnSpcReduction="20000"/>
          </a:bodyPr>
          <a:lstStyle/>
          <a:p>
            <a:pPr marL="0" lvl="0" indent="0" algn="just">
              <a:spcBef>
                <a:spcPts val="600"/>
              </a:spcBef>
              <a:buNone/>
              <a:tabLst>
                <a:tab pos="228600" algn="l"/>
              </a:tabLst>
            </a:pPr>
            <a:r>
              <a:rPr lang="en-US" sz="1200" kern="100" spc="10" dirty="0">
                <a:effectLst/>
                <a:latin typeface="Times New Roman" panose="02020603050405020304" pitchFamily="18" charset="0"/>
                <a:ea typeface="SimSun" panose="02010600030101010101" pitchFamily="2" charset="-122"/>
              </a:rPr>
              <a:t>[1].World Health Organization, “Depression and Other Common Mental Disorders: Global Health Estimates,” Retrieved from 	</a:t>
            </a:r>
            <a:r>
              <a:rPr lang="en-US" sz="1200" u="sng" kern="100" spc="10" dirty="0">
                <a:solidFill>
                  <a:srgbClr val="0070C0"/>
                </a:solidFill>
                <a:effectLst/>
                <a:latin typeface="Times New Roman" panose="02020603050405020304" pitchFamily="18" charset="0"/>
                <a:ea typeface="SimSun" panose="02010600030101010101" pitchFamily="2" charset="-122"/>
                <a:hlinkClick r:id="rId3">
                  <a:extLst>
                    <a:ext uri="{A12FA001-AC4F-418D-AE19-62706E023703}">
                      <ahyp:hlinkClr xmlns:ahyp="http://schemas.microsoft.com/office/drawing/2018/hyperlinkcolor" val="tx"/>
                    </a:ext>
                  </a:extLst>
                </a:hlinkClick>
              </a:rPr>
              <a:t>https://www.who.int/publications/i/item/depression-global-health-estimates</a:t>
            </a:r>
            <a:r>
              <a:rPr lang="en-US" sz="1200" kern="100" spc="10" dirty="0">
                <a:effectLst/>
                <a:latin typeface="Times New Roman" panose="02020603050405020304" pitchFamily="18" charset="0"/>
                <a:ea typeface="SimSun" panose="02010600030101010101" pitchFamily="2" charset="-122"/>
              </a:rPr>
              <a:t>, </a:t>
            </a:r>
            <a:r>
              <a:rPr lang="en-US" sz="1200" b="1" kern="100" spc="10" dirty="0">
                <a:effectLst/>
                <a:latin typeface="Times New Roman" panose="02020603050405020304" pitchFamily="18" charset="0"/>
                <a:ea typeface="SimSun" panose="02010600030101010101" pitchFamily="2" charset="-122"/>
              </a:rPr>
              <a:t>2017</a:t>
            </a:r>
            <a:r>
              <a:rPr lang="en-US" sz="1200" kern="100" spc="10" dirty="0">
                <a:effectLst/>
                <a:latin typeface="Times New Roman" panose="02020603050405020304" pitchFamily="18" charset="0"/>
                <a:ea typeface="SimSun" panose="02010600030101010101" pitchFamily="2" charset="-122"/>
              </a:rPr>
              <a:t>.</a:t>
            </a:r>
            <a:endParaRPr lang="en-IN" sz="1200" dirty="0">
              <a:effectLst/>
              <a:latin typeface="Times New Roman" panose="02020603050405020304" pitchFamily="18" charset="0"/>
              <a:ea typeface="SimSun" panose="02010600030101010101" pitchFamily="2" charset="-122"/>
            </a:endParaRPr>
          </a:p>
          <a:p>
            <a:pPr marL="0" lvl="0" indent="0" algn="l">
              <a:spcBef>
                <a:spcPts val="600"/>
              </a:spcBef>
              <a:buNone/>
              <a:tabLst>
                <a:tab pos="228600" algn="l"/>
              </a:tabLst>
            </a:pPr>
            <a:r>
              <a:rPr lang="en-US" sz="1200" kern="100" spc="10" dirty="0">
                <a:effectLst/>
                <a:latin typeface="Times New Roman" panose="02020603050405020304" pitchFamily="18" charset="0"/>
                <a:ea typeface="SimSun" panose="02010600030101010101" pitchFamily="2" charset="-122"/>
              </a:rPr>
              <a:t>[2].World Health Organization, “Preventing suicide: A global imperative,” Retrieved from   	</a:t>
            </a:r>
            <a:r>
              <a:rPr lang="en-US" sz="1200" u="sng" kern="100" spc="10" dirty="0">
                <a:solidFill>
                  <a:srgbClr val="0070C0"/>
                </a:solidFill>
                <a:effectLst/>
                <a:latin typeface="Times New Roman" panose="02020603050405020304" pitchFamily="18" charset="0"/>
                <a:ea typeface="SimSun" panose="02010600030101010101" pitchFamily="2" charset="-122"/>
                <a:hlinkClick r:id="rId4">
                  <a:extLst>
                    <a:ext uri="{A12FA001-AC4F-418D-AE19-62706E023703}">
                      <ahyp:hlinkClr xmlns:ahyp="http://schemas.microsoft.com/office/drawing/2018/hyperlinkcolor" val="tx"/>
                    </a:ext>
                  </a:extLst>
                </a:hlinkClick>
              </a:rPr>
              <a:t>https://www.who.int/publications/i/item/9789241564779</a:t>
            </a:r>
            <a:r>
              <a:rPr lang="en-US" sz="1200" kern="100" spc="10" dirty="0">
                <a:effectLst/>
                <a:latin typeface="Times New Roman" panose="02020603050405020304" pitchFamily="18" charset="0"/>
                <a:ea typeface="SimSun" panose="02010600030101010101" pitchFamily="2" charset="-122"/>
              </a:rPr>
              <a:t>, </a:t>
            </a:r>
            <a:r>
              <a:rPr lang="en-US" sz="1200" b="1" kern="100" spc="10" dirty="0">
                <a:effectLst/>
                <a:latin typeface="Times New Roman" panose="02020603050405020304" pitchFamily="18" charset="0"/>
                <a:ea typeface="SimSun" panose="02010600030101010101" pitchFamily="2" charset="-122"/>
              </a:rPr>
              <a:t>2019</a:t>
            </a:r>
            <a:r>
              <a:rPr lang="en-US" sz="1200" kern="100" spc="10" dirty="0">
                <a:effectLst/>
                <a:latin typeface="Times New Roman" panose="02020603050405020304" pitchFamily="18" charset="0"/>
                <a:ea typeface="SimSun" panose="02010600030101010101" pitchFamily="2" charset="-122"/>
              </a:rPr>
              <a:t>.</a:t>
            </a:r>
            <a:endParaRPr lang="en-IN" sz="1200" dirty="0">
              <a:effectLst/>
              <a:latin typeface="Times New Roman" panose="02020603050405020304" pitchFamily="18" charset="0"/>
              <a:ea typeface="SimSun" panose="02010600030101010101" pitchFamily="2" charset="-122"/>
            </a:endParaRPr>
          </a:p>
          <a:p>
            <a:pPr marL="0" lvl="0" indent="0" algn="l">
              <a:spcBef>
                <a:spcPts val="600"/>
              </a:spcBef>
              <a:buNone/>
              <a:tabLst>
                <a:tab pos="228600" algn="l"/>
              </a:tabLst>
            </a:pPr>
            <a:r>
              <a:rPr lang="en-US" sz="1200" kern="100" spc="10" dirty="0">
                <a:effectLst/>
                <a:latin typeface="Times New Roman" panose="02020603050405020304" pitchFamily="18" charset="0"/>
                <a:ea typeface="SimSun" panose="02010600030101010101" pitchFamily="2" charset="-122"/>
              </a:rPr>
              <a:t>[3].World Health Organization, “Suicide worldwide in 2019: Global Health Estimates,” Retrieved from 	</a:t>
            </a:r>
            <a:r>
              <a:rPr lang="en-US" sz="1200" u="sng" kern="100" spc="10" dirty="0">
                <a:solidFill>
                  <a:srgbClr val="0070C0"/>
                </a:solidFill>
                <a:effectLst/>
                <a:latin typeface="Times New Roman" panose="02020603050405020304" pitchFamily="18" charset="0"/>
                <a:ea typeface="SimSun" panose="02010600030101010101" pitchFamily="2" charset="-122"/>
                <a:hlinkClick r:id="rId5">
                  <a:extLst>
                    <a:ext uri="{A12FA001-AC4F-418D-AE19-62706E023703}">
                      <ahyp:hlinkClr xmlns:ahyp="http://schemas.microsoft.com/office/drawing/2018/hyperlinkcolor" val="tx"/>
                    </a:ext>
                  </a:extLst>
                </a:hlinkClick>
              </a:rPr>
              <a:t>https://apps.who.int/iris/bitstream/handle/10665/331586/WHO-MSD-MER-20.3-eng.pdf</a:t>
            </a:r>
            <a:r>
              <a:rPr lang="en-US" sz="1200" kern="100" spc="10" dirty="0">
                <a:effectLst/>
                <a:latin typeface="Times New Roman" panose="02020603050405020304" pitchFamily="18" charset="0"/>
                <a:ea typeface="SimSun" panose="02010600030101010101" pitchFamily="2" charset="-122"/>
              </a:rPr>
              <a:t>, </a:t>
            </a:r>
            <a:r>
              <a:rPr lang="en-US" sz="1200" b="1" kern="100" spc="10" dirty="0">
                <a:effectLst/>
                <a:latin typeface="Times New Roman" panose="02020603050405020304" pitchFamily="18" charset="0"/>
                <a:ea typeface="SimSun" panose="02010600030101010101" pitchFamily="2" charset="-122"/>
              </a:rPr>
              <a:t>2020</a:t>
            </a:r>
            <a:r>
              <a:rPr lang="en-US" sz="1200" kern="100" spc="10" dirty="0">
                <a:effectLst/>
                <a:latin typeface="Times New Roman" panose="02020603050405020304" pitchFamily="18" charset="0"/>
                <a:ea typeface="SimSun" panose="02010600030101010101" pitchFamily="2" charset="-122"/>
              </a:rPr>
              <a:t>.</a:t>
            </a:r>
          </a:p>
          <a:p>
            <a:pPr marL="0" lvl="0" indent="0" algn="l">
              <a:spcBef>
                <a:spcPts val="600"/>
              </a:spcBef>
              <a:buNone/>
              <a:tabLst>
                <a:tab pos="228600" algn="l"/>
              </a:tabLst>
            </a:pPr>
            <a:r>
              <a:rPr lang="en-US" sz="1200" kern="100" spc="10" dirty="0">
                <a:latin typeface="Times New Roman" panose="02020603050405020304" pitchFamily="18" charset="0"/>
                <a:ea typeface="SimSun" panose="02010600030101010101" pitchFamily="2" charset="-122"/>
              </a:rPr>
              <a:t>[4].</a:t>
            </a:r>
            <a:r>
              <a:rPr lang="en-US" sz="1200" kern="100" spc="10" dirty="0">
                <a:effectLst/>
                <a:latin typeface="Times New Roman" panose="02020603050405020304" pitchFamily="18" charset="0"/>
                <a:ea typeface="SimSun" panose="02010600030101010101" pitchFamily="2" charset="-122"/>
              </a:rPr>
              <a:t>World Health Organization, “Suicide worldwide in 2019: Global Health Estimates,” Retrieved from 	</a:t>
            </a:r>
            <a:r>
              <a:rPr lang="en-US" sz="1200" u="sng" kern="100" spc="10" dirty="0">
                <a:solidFill>
                  <a:srgbClr val="0070C0"/>
                </a:solidFill>
                <a:effectLst/>
                <a:latin typeface="Times New Roman" panose="02020603050405020304" pitchFamily="18" charset="0"/>
                <a:ea typeface="SimSun" panose="02010600030101010101" pitchFamily="2" charset="-122"/>
                <a:hlinkClick r:id="rId6">
                  <a:extLst>
                    <a:ext uri="{A12FA001-AC4F-418D-AE19-62706E023703}">
                      <ahyp:hlinkClr xmlns:ahyp="http://schemas.microsoft.com/office/drawing/2018/hyperlinkcolor" val="tx"/>
                    </a:ext>
                  </a:extLst>
                </a:hlinkClick>
              </a:rPr>
              <a:t>https://www.who.int/publications/i/item/9789240026643</a:t>
            </a:r>
            <a:r>
              <a:rPr lang="en-US" sz="1200" kern="100" spc="10" dirty="0">
                <a:effectLst/>
                <a:latin typeface="Times New Roman" panose="02020603050405020304" pitchFamily="18" charset="0"/>
                <a:ea typeface="SimSun" panose="02010600030101010101" pitchFamily="2" charset="-122"/>
              </a:rPr>
              <a:t>, </a:t>
            </a:r>
            <a:r>
              <a:rPr lang="en-US" sz="1200" b="1" kern="100" spc="10" dirty="0">
                <a:effectLst/>
                <a:latin typeface="Times New Roman" panose="02020603050405020304" pitchFamily="18" charset="0"/>
                <a:ea typeface="SimSun" panose="02010600030101010101" pitchFamily="2" charset="-122"/>
              </a:rPr>
              <a:t>2021</a:t>
            </a:r>
          </a:p>
          <a:p>
            <a:pPr marL="0" lvl="0" indent="0" algn="just">
              <a:spcBef>
                <a:spcPts val="600"/>
              </a:spcBef>
              <a:buNone/>
              <a:tabLst>
                <a:tab pos="228600" algn="l"/>
              </a:tabLst>
            </a:pPr>
            <a:r>
              <a:rPr lang="en-US" sz="1200" kern="100" spc="10" dirty="0">
                <a:latin typeface="Times New Roman" panose="02020603050405020304" pitchFamily="18" charset="0"/>
                <a:ea typeface="SimSun" panose="02010600030101010101" pitchFamily="2" charset="-122"/>
              </a:rPr>
              <a:t>[5].</a:t>
            </a:r>
            <a:r>
              <a:rPr lang="en-US" sz="1200" kern="100" spc="10" dirty="0">
                <a:effectLst/>
                <a:latin typeface="Times New Roman" panose="02020603050405020304" pitchFamily="18" charset="0"/>
                <a:ea typeface="SimSun" panose="02010600030101010101" pitchFamily="2" charset="-122"/>
              </a:rPr>
              <a:t> S.T. </a:t>
            </a:r>
            <a:r>
              <a:rPr lang="en-US" sz="1200" kern="100" spc="10" dirty="0" err="1">
                <a:effectLst/>
                <a:latin typeface="Times New Roman" panose="02020603050405020304" pitchFamily="18" charset="0"/>
                <a:ea typeface="SimSun" panose="02010600030101010101" pitchFamily="2" charset="-122"/>
              </a:rPr>
              <a:t>Rabani</a:t>
            </a:r>
            <a:r>
              <a:rPr lang="en-US" sz="1200" kern="100" spc="10" dirty="0">
                <a:effectLst/>
                <a:latin typeface="Times New Roman" panose="02020603050405020304" pitchFamily="18" charset="0"/>
                <a:ea typeface="SimSun" panose="02010600030101010101" pitchFamily="2" charset="-122"/>
              </a:rPr>
              <a:t>, Q.R. Khan, A.M.U.D. </a:t>
            </a:r>
            <a:r>
              <a:rPr lang="en-US" sz="1200" kern="100" spc="10" dirty="0" err="1">
                <a:effectLst/>
                <a:latin typeface="Times New Roman" panose="02020603050405020304" pitchFamily="18" charset="0"/>
                <a:ea typeface="SimSun" panose="02010600030101010101" pitchFamily="2" charset="-122"/>
              </a:rPr>
              <a:t>Khanday</a:t>
            </a:r>
            <a:r>
              <a:rPr lang="en-US" sz="1200" kern="100" spc="10" dirty="0">
                <a:effectLst/>
                <a:latin typeface="Times New Roman" panose="02020603050405020304" pitchFamily="18" charset="0"/>
                <a:ea typeface="SimSun" panose="02010600030101010101" pitchFamily="2" charset="-122"/>
              </a:rPr>
              <a:t>, “Detection of suicidal ideation on Twitter using machine learning &amp; ensemble approaches,” 	</a:t>
            </a:r>
            <a:r>
              <a:rPr lang="en-US" sz="1200" i="1" kern="100" spc="10" dirty="0">
                <a:effectLst/>
                <a:latin typeface="Times New Roman" panose="02020603050405020304" pitchFamily="18" charset="0"/>
                <a:ea typeface="SimSun" panose="02010600030101010101" pitchFamily="2" charset="-122"/>
              </a:rPr>
              <a:t>Baghdad Science Journal</a:t>
            </a:r>
            <a:r>
              <a:rPr lang="en-US" sz="1200" kern="100" spc="10" dirty="0">
                <a:effectLst/>
                <a:latin typeface="Times New Roman" panose="02020603050405020304" pitchFamily="18" charset="0"/>
                <a:ea typeface="SimSun" panose="02010600030101010101" pitchFamily="2" charset="-122"/>
              </a:rPr>
              <a:t>, </a:t>
            </a:r>
            <a:r>
              <a:rPr lang="en-US" sz="1200" b="1" kern="100" spc="10" dirty="0">
                <a:effectLst/>
                <a:latin typeface="Times New Roman" panose="02020603050405020304" pitchFamily="18" charset="0"/>
                <a:ea typeface="SimSun" panose="02010600030101010101" pitchFamily="2" charset="-122"/>
              </a:rPr>
              <a:t>17(4)</a:t>
            </a:r>
            <a:r>
              <a:rPr lang="en-US" sz="1200" kern="100" spc="10" dirty="0">
                <a:effectLst/>
                <a:latin typeface="Times New Roman" panose="02020603050405020304" pitchFamily="18" charset="0"/>
                <a:ea typeface="SimSun" panose="02010600030101010101" pitchFamily="2" charset="-122"/>
              </a:rPr>
              <a:t>, </a:t>
            </a:r>
            <a:r>
              <a:rPr lang="en-US" sz="1200" b="1" kern="100" spc="10" dirty="0">
                <a:effectLst/>
                <a:latin typeface="Times New Roman" panose="02020603050405020304" pitchFamily="18" charset="0"/>
                <a:ea typeface="SimSun" panose="02010600030101010101" pitchFamily="2" charset="-122"/>
              </a:rPr>
              <a:t>1328-1328</a:t>
            </a:r>
            <a:r>
              <a:rPr lang="en-US" sz="1200" kern="100" spc="10" dirty="0">
                <a:effectLst/>
                <a:latin typeface="Times New Roman" panose="02020603050405020304" pitchFamily="18" charset="0"/>
                <a:ea typeface="SimSun" panose="02010600030101010101" pitchFamily="2" charset="-122"/>
              </a:rPr>
              <a:t>,</a:t>
            </a:r>
            <a:r>
              <a:rPr lang="en-US" sz="1200" b="1" kern="100" spc="10" dirty="0">
                <a:effectLst/>
                <a:latin typeface="Times New Roman" panose="02020603050405020304" pitchFamily="18" charset="0"/>
                <a:ea typeface="SimSun" panose="02010600030101010101" pitchFamily="2" charset="-122"/>
              </a:rPr>
              <a:t> 2020</a:t>
            </a:r>
            <a:r>
              <a:rPr lang="en-US" sz="1200" kern="100" spc="10" dirty="0">
                <a:effectLst/>
                <a:latin typeface="Times New Roman" panose="02020603050405020304" pitchFamily="18" charset="0"/>
                <a:ea typeface="SimSun" panose="02010600030101010101" pitchFamily="2" charset="-122"/>
              </a:rPr>
              <a:t>.</a:t>
            </a:r>
            <a:endParaRPr lang="en-IN" sz="1400" dirty="0">
              <a:effectLst/>
              <a:latin typeface="Times New Roman" panose="02020603050405020304" pitchFamily="18" charset="0"/>
              <a:ea typeface="SimSun" panose="02010600030101010101" pitchFamily="2" charset="-122"/>
            </a:endParaRPr>
          </a:p>
          <a:p>
            <a:pPr marL="0" lvl="0" indent="0" algn="just">
              <a:spcBef>
                <a:spcPts val="600"/>
              </a:spcBef>
              <a:buNone/>
              <a:tabLst>
                <a:tab pos="228600" algn="l"/>
              </a:tabLst>
            </a:pPr>
            <a:r>
              <a:rPr lang="en-US" sz="1200" kern="100" spc="10" dirty="0">
                <a:effectLst/>
                <a:latin typeface="Times New Roman" panose="02020603050405020304" pitchFamily="18" charset="0"/>
                <a:ea typeface="SimSun" panose="02010600030101010101" pitchFamily="2" charset="-122"/>
              </a:rPr>
              <a:t>[6]. R.W.A. </a:t>
            </a:r>
            <a:r>
              <a:rPr lang="en-US" sz="1200" kern="100" spc="10" dirty="0" err="1">
                <a:effectLst/>
                <a:latin typeface="Times New Roman" panose="02020603050405020304" pitchFamily="18" charset="0"/>
                <a:ea typeface="SimSun" panose="02010600030101010101" pitchFamily="2" charset="-122"/>
              </a:rPr>
              <a:t>Caicedo</a:t>
            </a:r>
            <a:r>
              <a:rPr lang="en-US" sz="1200" kern="100" spc="10" dirty="0">
                <a:effectLst/>
                <a:latin typeface="Times New Roman" panose="02020603050405020304" pitchFamily="18" charset="0"/>
                <a:ea typeface="SimSun" panose="02010600030101010101" pitchFamily="2" charset="-122"/>
              </a:rPr>
              <a:t>, J.M. Soriano, H.A.M. </a:t>
            </a:r>
            <a:r>
              <a:rPr lang="en-US" sz="1200" kern="100" spc="10" dirty="0" err="1">
                <a:effectLst/>
                <a:latin typeface="Times New Roman" panose="02020603050405020304" pitchFamily="18" charset="0"/>
                <a:ea typeface="SimSun" panose="02010600030101010101" pitchFamily="2" charset="-122"/>
              </a:rPr>
              <a:t>Sasieta</a:t>
            </a:r>
            <a:r>
              <a:rPr lang="en-US" sz="1200" kern="100" spc="10" dirty="0">
                <a:effectLst/>
                <a:latin typeface="Times New Roman" panose="02020603050405020304" pitchFamily="18" charset="0"/>
                <a:ea typeface="SimSun" panose="02010600030101010101" pitchFamily="2" charset="-122"/>
              </a:rPr>
              <a:t>, “Bootstrapping semi-supervised annotation method for potential suicidal messages,”</a:t>
            </a:r>
            <a:r>
              <a:rPr lang="en-US" sz="1200" i="1" kern="100" spc="10" dirty="0">
                <a:effectLst/>
                <a:latin typeface="Times New Roman" panose="02020603050405020304" pitchFamily="18" charset="0"/>
                <a:ea typeface="SimSun" panose="02010600030101010101" pitchFamily="2" charset="-122"/>
              </a:rPr>
              <a:t> Internet 	Interventions</a:t>
            </a:r>
            <a:r>
              <a:rPr lang="en-US" sz="1200" kern="100" spc="10" dirty="0">
                <a:effectLst/>
                <a:latin typeface="Times New Roman" panose="02020603050405020304" pitchFamily="18" charset="0"/>
                <a:ea typeface="SimSun" panose="02010600030101010101" pitchFamily="2" charset="-122"/>
              </a:rPr>
              <a:t>, </a:t>
            </a:r>
            <a:r>
              <a:rPr lang="en-US" sz="1200" b="1" kern="100" spc="10" dirty="0">
                <a:effectLst/>
                <a:latin typeface="Times New Roman" panose="02020603050405020304" pitchFamily="18" charset="0"/>
                <a:ea typeface="SimSun" panose="02010600030101010101" pitchFamily="2" charset="-122"/>
              </a:rPr>
              <a:t>100519</a:t>
            </a:r>
            <a:r>
              <a:rPr lang="en-US" sz="1200" kern="100" spc="10" dirty="0">
                <a:effectLst/>
                <a:latin typeface="Times New Roman" panose="02020603050405020304" pitchFamily="18" charset="0"/>
                <a:ea typeface="SimSun" panose="02010600030101010101" pitchFamily="2" charset="-122"/>
              </a:rPr>
              <a:t>,</a:t>
            </a:r>
            <a:r>
              <a:rPr lang="en-US" sz="1200" b="1" kern="100" spc="10" dirty="0">
                <a:effectLst/>
                <a:latin typeface="Times New Roman" panose="02020603050405020304" pitchFamily="18" charset="0"/>
                <a:ea typeface="SimSun" panose="02010600030101010101" pitchFamily="2" charset="-122"/>
              </a:rPr>
              <a:t> 2022</a:t>
            </a:r>
            <a:r>
              <a:rPr lang="en-US" sz="1200" kern="100" spc="10" dirty="0">
                <a:effectLst/>
                <a:latin typeface="Times New Roman" panose="02020603050405020304" pitchFamily="18" charset="0"/>
                <a:ea typeface="SimSun" panose="02010600030101010101" pitchFamily="2" charset="-122"/>
              </a:rPr>
              <a:t>.</a:t>
            </a:r>
            <a:endParaRPr lang="en-IN" sz="1400" dirty="0">
              <a:effectLst/>
              <a:latin typeface="Times New Roman" panose="02020603050405020304" pitchFamily="18" charset="0"/>
              <a:ea typeface="SimSun" panose="02010600030101010101" pitchFamily="2" charset="-122"/>
            </a:endParaRPr>
          </a:p>
          <a:p>
            <a:pPr marL="0" lvl="0" indent="0" algn="just">
              <a:spcBef>
                <a:spcPts val="600"/>
              </a:spcBef>
              <a:buNone/>
              <a:tabLst>
                <a:tab pos="228600" algn="l"/>
              </a:tabLst>
            </a:pPr>
            <a:r>
              <a:rPr lang="en-US" sz="1200" kern="100" spc="10" dirty="0">
                <a:effectLst/>
                <a:latin typeface="Times New Roman" panose="02020603050405020304" pitchFamily="18" charset="0"/>
                <a:ea typeface="SimSun" panose="02010600030101010101" pitchFamily="2" charset="-122"/>
              </a:rPr>
              <a:t>[7]. J. Kim, J. Lee, E. Park, J. Han, “A deep learning model for detecting mental illness from user content on social media,” </a:t>
            </a:r>
            <a:r>
              <a:rPr lang="en-US" sz="1200" i="1" kern="100" spc="10" dirty="0">
                <a:effectLst/>
                <a:latin typeface="Times New Roman" panose="02020603050405020304" pitchFamily="18" charset="0"/>
                <a:ea typeface="SimSun" panose="02010600030101010101" pitchFamily="2" charset="-122"/>
              </a:rPr>
              <a:t>Scientific reports</a:t>
            </a:r>
            <a:r>
              <a:rPr lang="en-US" sz="1200" kern="100" spc="10" dirty="0">
                <a:effectLst/>
                <a:latin typeface="Times New Roman" panose="02020603050405020304" pitchFamily="18" charset="0"/>
                <a:ea typeface="SimSun" panose="02010600030101010101" pitchFamily="2" charset="-122"/>
              </a:rPr>
              <a:t>, 	</a:t>
            </a:r>
            <a:r>
              <a:rPr lang="en-US" sz="1200" b="1" kern="100" spc="10" dirty="0">
                <a:effectLst/>
                <a:latin typeface="Times New Roman" panose="02020603050405020304" pitchFamily="18" charset="0"/>
                <a:ea typeface="SimSun" panose="02010600030101010101" pitchFamily="2" charset="-122"/>
              </a:rPr>
              <a:t>10(1)</a:t>
            </a:r>
            <a:r>
              <a:rPr lang="en-US" sz="1200" kern="100" spc="10" dirty="0">
                <a:effectLst/>
                <a:latin typeface="Times New Roman" panose="02020603050405020304" pitchFamily="18" charset="0"/>
                <a:ea typeface="SimSun" panose="02010600030101010101" pitchFamily="2" charset="-122"/>
              </a:rPr>
              <a:t>, </a:t>
            </a:r>
            <a:r>
              <a:rPr lang="en-US" sz="1200" b="1" kern="100" spc="10" dirty="0">
                <a:effectLst/>
                <a:latin typeface="Times New Roman" panose="02020603050405020304" pitchFamily="18" charset="0"/>
                <a:ea typeface="SimSun" panose="02010600030101010101" pitchFamily="2" charset="-122"/>
              </a:rPr>
              <a:t>1-6</a:t>
            </a:r>
            <a:r>
              <a:rPr lang="en-US" sz="1200" kern="100" spc="10" dirty="0">
                <a:effectLst/>
                <a:latin typeface="Times New Roman" panose="02020603050405020304" pitchFamily="18" charset="0"/>
                <a:ea typeface="SimSun" panose="02010600030101010101" pitchFamily="2" charset="-122"/>
              </a:rPr>
              <a:t>, </a:t>
            </a:r>
            <a:r>
              <a:rPr lang="en-US" sz="1200" b="1" kern="100" spc="10" dirty="0">
                <a:effectLst/>
                <a:latin typeface="Times New Roman" panose="02020603050405020304" pitchFamily="18" charset="0"/>
                <a:ea typeface="SimSun" panose="02010600030101010101" pitchFamily="2" charset="-122"/>
              </a:rPr>
              <a:t>2020</a:t>
            </a:r>
            <a:r>
              <a:rPr lang="en-US" sz="1200" kern="100" spc="10" dirty="0">
                <a:effectLst/>
                <a:latin typeface="Times New Roman" panose="02020603050405020304" pitchFamily="18" charset="0"/>
                <a:ea typeface="SimSun" panose="02010600030101010101" pitchFamily="2" charset="-122"/>
              </a:rPr>
              <a:t>.</a:t>
            </a:r>
            <a:endParaRPr lang="en-IN" sz="1400" dirty="0">
              <a:effectLst/>
              <a:latin typeface="Times New Roman" panose="02020603050405020304" pitchFamily="18" charset="0"/>
              <a:ea typeface="SimSun" panose="02010600030101010101" pitchFamily="2" charset="-122"/>
            </a:endParaRPr>
          </a:p>
          <a:p>
            <a:pPr marL="0" lvl="0" indent="0" algn="just">
              <a:spcBef>
                <a:spcPts val="600"/>
              </a:spcBef>
              <a:buNone/>
              <a:tabLst>
                <a:tab pos="228600" algn="l"/>
              </a:tabLst>
            </a:pPr>
            <a:r>
              <a:rPr lang="en-US" sz="1200" kern="100" spc="10" dirty="0">
                <a:effectLst/>
                <a:latin typeface="Times New Roman" panose="02020603050405020304" pitchFamily="18" charset="0"/>
                <a:ea typeface="SimSun" panose="02010600030101010101" pitchFamily="2" charset="-122"/>
              </a:rPr>
              <a:t>[8]. S. Long, R. Cabral, J. Poon, S.C. Han, “A Quantitative and Qualitative Analysis of Suicide Ideation Detection using Deep Learning,” </a:t>
            </a:r>
            <a:r>
              <a:rPr lang="en-US" sz="1200" kern="100" spc="10" dirty="0" err="1">
                <a:effectLst/>
                <a:latin typeface="Times New Roman" panose="02020603050405020304" pitchFamily="18" charset="0"/>
                <a:ea typeface="SimSun" panose="02010600030101010101" pitchFamily="2" charset="-122"/>
              </a:rPr>
              <a:t>arXiv</a:t>
            </a:r>
            <a:r>
              <a:rPr lang="en-US" sz="1200" kern="100" spc="10" dirty="0">
                <a:effectLst/>
                <a:latin typeface="Times New Roman" panose="02020603050405020304" pitchFamily="18" charset="0"/>
                <a:ea typeface="SimSun" panose="02010600030101010101" pitchFamily="2" charset="-122"/>
              </a:rPr>
              <a:t> 	preprint arXiv:2206.08673, </a:t>
            </a:r>
            <a:r>
              <a:rPr lang="en-US" sz="1200" b="1" kern="100" spc="10" dirty="0">
                <a:effectLst/>
                <a:latin typeface="Times New Roman" panose="02020603050405020304" pitchFamily="18" charset="0"/>
                <a:ea typeface="SimSun" panose="02010600030101010101" pitchFamily="2" charset="-122"/>
              </a:rPr>
              <a:t>2022</a:t>
            </a:r>
            <a:r>
              <a:rPr lang="en-US" sz="1200" kern="100" spc="10" dirty="0">
                <a:effectLst/>
                <a:latin typeface="Times New Roman" panose="02020603050405020304" pitchFamily="18" charset="0"/>
                <a:ea typeface="SimSun" panose="02010600030101010101" pitchFamily="2" charset="-122"/>
              </a:rPr>
              <a:t>.</a:t>
            </a:r>
            <a:endParaRPr lang="en-IN" sz="1400" dirty="0">
              <a:effectLst/>
              <a:latin typeface="Times New Roman" panose="02020603050405020304" pitchFamily="18" charset="0"/>
              <a:ea typeface="SimSun" panose="02010600030101010101" pitchFamily="2" charset="-122"/>
            </a:endParaRPr>
          </a:p>
          <a:p>
            <a:pPr marL="0" indent="0">
              <a:spcBef>
                <a:spcPts val="600"/>
              </a:spcBef>
              <a:buNone/>
              <a:tabLst>
                <a:tab pos="228600" algn="l"/>
              </a:tabLst>
            </a:pPr>
            <a:r>
              <a:rPr lang="en-US" sz="1200" kern="100" spc="1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lang="en-US" sz="1200" kern="100" spc="10" dirty="0">
                <a:latin typeface="Times New Roman" panose="02020603050405020304" pitchFamily="18" charset="0"/>
                <a:ea typeface="SimSun" panose="02010600030101010101" pitchFamily="2" charset="-122"/>
                <a:cs typeface="Times New Roman" panose="02020603050405020304" pitchFamily="18" charset="0"/>
              </a:rPr>
              <a:t>9</a:t>
            </a:r>
            <a:r>
              <a:rPr lang="en-US" sz="1200" kern="100" spc="1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lang="en-US" sz="1200" kern="100" spc="10" dirty="0">
                <a:effectLst/>
                <a:latin typeface="Times New Roman" panose="02020603050405020304" pitchFamily="18" charset="0"/>
                <a:ea typeface="SimSun" panose="02010600030101010101" pitchFamily="2" charset="-122"/>
              </a:rPr>
              <a:t> M. Gaur, A. </a:t>
            </a:r>
            <a:r>
              <a:rPr lang="en-US" sz="1200" kern="100" spc="10" dirty="0" err="1">
                <a:effectLst/>
                <a:latin typeface="Times New Roman" panose="02020603050405020304" pitchFamily="18" charset="0"/>
                <a:ea typeface="SimSun" panose="02010600030101010101" pitchFamily="2" charset="-122"/>
              </a:rPr>
              <a:t>Alambo</a:t>
            </a:r>
            <a:r>
              <a:rPr lang="en-US" sz="1200" kern="100" spc="10" dirty="0">
                <a:effectLst/>
                <a:latin typeface="Times New Roman" panose="02020603050405020304" pitchFamily="18" charset="0"/>
                <a:ea typeface="SimSun" panose="02010600030101010101" pitchFamily="2" charset="-122"/>
              </a:rPr>
              <a:t>, J.P. Sain, U. </a:t>
            </a:r>
            <a:r>
              <a:rPr lang="en-US" sz="1200" kern="100" spc="10" dirty="0" err="1">
                <a:effectLst/>
                <a:latin typeface="Times New Roman" panose="02020603050405020304" pitchFamily="18" charset="0"/>
                <a:ea typeface="SimSun" panose="02010600030101010101" pitchFamily="2" charset="-122"/>
              </a:rPr>
              <a:t>Kurscuncu</a:t>
            </a:r>
            <a:r>
              <a:rPr lang="en-US" sz="1200" kern="100" spc="10" dirty="0">
                <a:effectLst/>
                <a:latin typeface="Times New Roman" panose="02020603050405020304" pitchFamily="18" charset="0"/>
                <a:ea typeface="SimSun" panose="02010600030101010101" pitchFamily="2" charset="-122"/>
              </a:rPr>
              <a:t>, K. </a:t>
            </a:r>
            <a:r>
              <a:rPr lang="en-US" sz="1200" kern="100" spc="10" dirty="0" err="1">
                <a:effectLst/>
                <a:latin typeface="Times New Roman" panose="02020603050405020304" pitchFamily="18" charset="0"/>
                <a:ea typeface="SimSun" panose="02010600030101010101" pitchFamily="2" charset="-122"/>
              </a:rPr>
              <a:t>Thirunarayan</a:t>
            </a:r>
            <a:r>
              <a:rPr lang="en-US" sz="1200" kern="100" spc="10" dirty="0">
                <a:effectLst/>
                <a:latin typeface="Times New Roman" panose="02020603050405020304" pitchFamily="18" charset="0"/>
                <a:ea typeface="SimSun" panose="02010600030101010101" pitchFamily="2" charset="-122"/>
              </a:rPr>
              <a:t>, R. </a:t>
            </a:r>
            <a:r>
              <a:rPr lang="en-US" sz="1200" kern="100" spc="10" dirty="0" err="1">
                <a:effectLst/>
                <a:latin typeface="Times New Roman" panose="02020603050405020304" pitchFamily="18" charset="0"/>
                <a:ea typeface="SimSun" panose="02010600030101010101" pitchFamily="2" charset="-122"/>
              </a:rPr>
              <a:t>Kavuluru</a:t>
            </a:r>
            <a:r>
              <a:rPr lang="en-US" sz="1200" kern="100" spc="10" dirty="0">
                <a:effectLst/>
                <a:latin typeface="Times New Roman" panose="02020603050405020304" pitchFamily="18" charset="0"/>
                <a:ea typeface="SimSun" panose="02010600030101010101" pitchFamily="2" charset="-122"/>
              </a:rPr>
              <a:t>, A. Sheth, R. Welton, J. Pathak, “Reddit C-SSRS suicide 	dataset,” </a:t>
            </a:r>
            <a:r>
              <a:rPr lang="en-US" sz="1200" i="1" kern="100" spc="10" dirty="0" err="1">
                <a:effectLst/>
                <a:latin typeface="Times New Roman" panose="02020603050405020304" pitchFamily="18" charset="0"/>
                <a:ea typeface="SimSun" panose="02010600030101010101" pitchFamily="2" charset="-122"/>
              </a:rPr>
              <a:t>Zenodo</a:t>
            </a:r>
            <a:r>
              <a:rPr lang="en-US" sz="1200" kern="100" spc="10" dirty="0">
                <a:effectLst/>
                <a:latin typeface="Times New Roman" panose="02020603050405020304" pitchFamily="18" charset="0"/>
                <a:ea typeface="SimSun" panose="02010600030101010101" pitchFamily="2" charset="-122"/>
              </a:rPr>
              <a:t>, </a:t>
            </a:r>
            <a:r>
              <a:rPr lang="en-US" sz="1200" u="sng" kern="100" spc="10" dirty="0">
                <a:solidFill>
                  <a:srgbClr val="0070C0"/>
                </a:solidFill>
                <a:effectLst/>
                <a:latin typeface="Times New Roman" panose="02020603050405020304" pitchFamily="18" charset="0"/>
                <a:ea typeface="SimSun" panose="02010600030101010101" pitchFamily="2" charset="-122"/>
                <a:hlinkClick r:id="rId7">
                  <a:extLst>
                    <a:ext uri="{A12FA001-AC4F-418D-AE19-62706E023703}">
                      <ahyp:hlinkClr xmlns:ahyp="http://schemas.microsoft.com/office/drawing/2018/hyperlinkcolor" val="tx"/>
                    </a:ext>
                  </a:extLst>
                </a:hlinkClick>
              </a:rPr>
              <a:t>https://doi.org/10.5281/zenodo.2667859</a:t>
            </a:r>
            <a:r>
              <a:rPr lang="en-US" sz="1200" kern="100" spc="10" dirty="0">
                <a:effectLst/>
                <a:latin typeface="Times New Roman" panose="02020603050405020304" pitchFamily="18" charset="0"/>
                <a:ea typeface="SimSun" panose="02010600030101010101" pitchFamily="2" charset="-122"/>
              </a:rPr>
              <a:t>, </a:t>
            </a:r>
            <a:r>
              <a:rPr lang="en-US" sz="1200" b="1" kern="100" spc="10" dirty="0">
                <a:effectLst/>
                <a:latin typeface="Times New Roman" panose="02020603050405020304" pitchFamily="18" charset="0"/>
                <a:ea typeface="SimSun" panose="02010600030101010101" pitchFamily="2" charset="-122"/>
              </a:rPr>
              <a:t>2019</a:t>
            </a:r>
            <a:r>
              <a:rPr lang="en-US" sz="1200" kern="100" spc="10" dirty="0">
                <a:effectLst/>
                <a:latin typeface="Times New Roman" panose="02020603050405020304" pitchFamily="18" charset="0"/>
                <a:ea typeface="SimSun" panose="02010600030101010101" pitchFamily="2" charset="-122"/>
              </a:rPr>
              <a:t>.</a:t>
            </a:r>
            <a:endParaRPr lang="en-IN" sz="1200" dirty="0">
              <a:effectLst/>
              <a:latin typeface="Times New Roman" panose="02020603050405020304" pitchFamily="18" charset="0"/>
              <a:ea typeface="SimSun" panose="02010600030101010101" pitchFamily="2" charset="-122"/>
            </a:endParaRPr>
          </a:p>
          <a:p>
            <a:pPr marL="0" indent="0">
              <a:spcBef>
                <a:spcPts val="600"/>
              </a:spcBef>
              <a:buNone/>
              <a:tabLst>
                <a:tab pos="228600" algn="l"/>
              </a:tabLst>
            </a:pP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r>
              <a:rPr lang="en-US" sz="1200" u="sng" kern="100" spc="10" dirty="0">
                <a:solidFill>
                  <a:srgbClr val="0070C0"/>
                </a:solidFill>
                <a:effectLst/>
                <a:latin typeface="Times New Roman" panose="02020603050405020304" pitchFamily="18" charset="0"/>
                <a:ea typeface="SimSun" panose="02010600030101010101" pitchFamily="2" charset="-122"/>
                <a:hlinkClick r:id="rId8">
                  <a:extLst>
                    <a:ext uri="{A12FA001-AC4F-418D-AE19-62706E023703}">
                      <ahyp:hlinkClr xmlns:ahyp="http://schemas.microsoft.com/office/drawing/2018/hyperlinkcolor" val="tx"/>
                    </a:ext>
                  </a:extLst>
                </a:hlinkClick>
              </a:rPr>
              <a:t> https://github.com/ayaanzhaque/SDCNL</a:t>
            </a:r>
            <a:endParaRPr lang="en-US" sz="1200" u="sng" kern="100" spc="10" dirty="0">
              <a:solidFill>
                <a:srgbClr val="0070C0"/>
              </a:solidFill>
              <a:effectLst/>
              <a:latin typeface="Times New Roman" panose="02020603050405020304" pitchFamily="18" charset="0"/>
              <a:ea typeface="SimSun" panose="02010600030101010101" pitchFamily="2" charset="-122"/>
            </a:endParaRPr>
          </a:p>
          <a:p>
            <a:pPr marL="0" indent="0">
              <a:spcBef>
                <a:spcPts val="600"/>
              </a:spcBef>
              <a:buNone/>
              <a:tabLst>
                <a:tab pos="228600" algn="l"/>
              </a:tabLst>
            </a:pPr>
            <a:r>
              <a:rPr lang="en-US" sz="1200" kern="100" spc="10" dirty="0">
                <a:solidFill>
                  <a:schemeClr val="tx1"/>
                </a:solidFill>
                <a:latin typeface="Times New Roman" panose="02020603050405020304" pitchFamily="18" charset="0"/>
                <a:ea typeface="SimSun" panose="02010600030101010101" pitchFamily="2" charset="-122"/>
              </a:rPr>
              <a:t>[11].</a:t>
            </a:r>
            <a:r>
              <a:rPr lang="en-US" sz="1200" u="sng" kern="100" spc="10" dirty="0">
                <a:solidFill>
                  <a:srgbClr val="99CA3C"/>
                </a:solidFill>
                <a:effectLst/>
                <a:latin typeface="Times New Roman" panose="02020603050405020304" pitchFamily="18" charset="0"/>
                <a:ea typeface="SimSun" panose="02010600030101010101" pitchFamily="2" charset="-122"/>
                <a:hlinkClick r:id="rId9">
                  <a:extLst>
                    <a:ext uri="{A12FA001-AC4F-418D-AE19-62706E023703}">
                      <ahyp:hlinkClr xmlns:ahyp="http://schemas.microsoft.com/office/drawing/2018/hyperlinkcolor" val="tx"/>
                    </a:ext>
                  </a:extLst>
                </a:hlinkClick>
              </a:rPr>
              <a:t> </a:t>
            </a:r>
            <a:r>
              <a:rPr lang="en-US" sz="1200" u="sng" kern="100" spc="10" dirty="0">
                <a:solidFill>
                  <a:srgbClr val="0070C0"/>
                </a:solidFill>
                <a:effectLst/>
                <a:latin typeface="Times New Roman" panose="02020603050405020304" pitchFamily="18" charset="0"/>
                <a:ea typeface="SimSun" panose="02010600030101010101" pitchFamily="2" charset="-122"/>
                <a:hlinkClick r:id="rId9">
                  <a:extLst>
                    <a:ext uri="{A12FA001-AC4F-418D-AE19-62706E023703}">
                      <ahyp:hlinkClr xmlns:ahyp="http://schemas.microsoft.com/office/drawing/2018/hyperlinkcolor" val="tx"/>
                    </a:ext>
                  </a:extLst>
                </a:hlinkClick>
              </a:rPr>
              <a:t>https://github.com/PlataformaLifeUA</a:t>
            </a:r>
            <a:r>
              <a:rPr lang="en-US" sz="1200" kern="100" spc="10" dirty="0">
                <a:solidFill>
                  <a:srgbClr val="0070C0"/>
                </a:solidFill>
                <a:effectLst/>
                <a:latin typeface="Times New Roman" panose="02020603050405020304" pitchFamily="18" charset="0"/>
                <a:ea typeface="SimSun" panose="02010600030101010101" pitchFamily="2" charset="-122"/>
              </a:rPr>
              <a:t>.</a:t>
            </a:r>
            <a:endParaRPr lang="en-IN" sz="1200" dirty="0">
              <a:solidFill>
                <a:srgbClr val="0070C0"/>
              </a:solidFill>
              <a:effectLst/>
              <a:latin typeface="Times New Roman" panose="02020603050405020304" pitchFamily="18" charset="0"/>
              <a:ea typeface="SimSun" panose="02010600030101010101" pitchFamily="2" charset="-122"/>
            </a:endParaRPr>
          </a:p>
          <a:p>
            <a:pPr marL="0" indent="0">
              <a:spcBef>
                <a:spcPts val="600"/>
              </a:spcBef>
              <a:buNone/>
              <a:tabLst>
                <a:tab pos="228600" algn="l"/>
              </a:tabLst>
            </a:pPr>
            <a:r>
              <a:rPr lang="en-IN" sz="1200" dirty="0">
                <a:solidFill>
                  <a:schemeClr val="tx1"/>
                </a:solidFill>
                <a:effectLst/>
                <a:latin typeface="Times New Roman" panose="02020603050405020304" pitchFamily="18" charset="0"/>
                <a:ea typeface="SimSun" panose="02010600030101010101" pitchFamily="2" charset="-122"/>
              </a:rPr>
              <a:t>[12].</a:t>
            </a:r>
            <a:r>
              <a:rPr lang="en-US" sz="1200" u="sng" kern="100" spc="10" dirty="0">
                <a:solidFill>
                  <a:srgbClr val="99CA3C"/>
                </a:solidFill>
                <a:effectLst/>
                <a:latin typeface="Times New Roman" panose="02020603050405020304" pitchFamily="18" charset="0"/>
                <a:ea typeface="SimSun" panose="02010600030101010101" pitchFamily="2" charset="-122"/>
                <a:hlinkClick r:id="rId10">
                  <a:extLst>
                    <a:ext uri="{A12FA001-AC4F-418D-AE19-62706E023703}">
                      <ahyp:hlinkClr xmlns:ahyp="http://schemas.microsoft.com/office/drawing/2018/hyperlinkcolor" val="tx"/>
                    </a:ext>
                  </a:extLst>
                </a:hlinkClick>
              </a:rPr>
              <a:t> </a:t>
            </a:r>
            <a:r>
              <a:rPr lang="en-US" sz="1200" u="sng" kern="100" spc="10" dirty="0">
                <a:solidFill>
                  <a:srgbClr val="0070C0"/>
                </a:solidFill>
                <a:effectLst/>
                <a:latin typeface="Times New Roman" panose="02020603050405020304" pitchFamily="18" charset="0"/>
                <a:ea typeface="SimSun" panose="02010600030101010101" pitchFamily="2" charset="-122"/>
                <a:hlinkClick r:id="rId10">
                  <a:extLst>
                    <a:ext uri="{A12FA001-AC4F-418D-AE19-62706E023703}">
                      <ahyp:hlinkClr xmlns:ahyp="http://schemas.microsoft.com/office/drawing/2018/hyperlinkcolor" val="tx"/>
                    </a:ext>
                  </a:extLst>
                </a:hlinkClick>
              </a:rPr>
              <a:t>https://www.iitp.ac.in/~ai-nlp-ml/resources.html#CEASE</a:t>
            </a:r>
            <a:endParaRPr lang="en-IN" sz="1200" dirty="0">
              <a:solidFill>
                <a:srgbClr val="0070C0"/>
              </a:solidFill>
              <a:effectLst/>
              <a:latin typeface="Times New Roman" panose="02020603050405020304" pitchFamily="18" charset="0"/>
              <a:ea typeface="SimSun" panose="02010600030101010101" pitchFamily="2" charset="-122"/>
            </a:endParaRPr>
          </a:p>
          <a:p>
            <a:pPr marL="0" indent="0">
              <a:spcBef>
                <a:spcPts val="600"/>
              </a:spcBef>
              <a:buNone/>
              <a:tabLst>
                <a:tab pos="228600" algn="l"/>
              </a:tabLst>
            </a:pPr>
            <a:r>
              <a:rPr lang="en-IN" sz="1200" dirty="0">
                <a:solidFill>
                  <a:schemeClr val="tx1"/>
                </a:solidFill>
                <a:effectLst/>
                <a:latin typeface="Times New Roman" panose="02020603050405020304" pitchFamily="18" charset="0"/>
                <a:ea typeface="SimSun" panose="02010600030101010101" pitchFamily="2" charset="-122"/>
              </a:rPr>
              <a:t>[13].</a:t>
            </a:r>
            <a:r>
              <a:rPr lang="en-US" sz="1200" u="sng" kern="100" spc="10" dirty="0">
                <a:solidFill>
                  <a:srgbClr val="99CA3C"/>
                </a:solidFill>
                <a:effectLst/>
                <a:latin typeface="Times New Roman" panose="02020603050405020304" pitchFamily="18" charset="0"/>
                <a:ea typeface="SimSun" panose="02010600030101010101" pitchFamily="2" charset="-122"/>
                <a:hlinkClick r:id="rId11">
                  <a:extLst>
                    <a:ext uri="{A12FA001-AC4F-418D-AE19-62706E023703}">
                      <ahyp:hlinkClr xmlns:ahyp="http://schemas.microsoft.com/office/drawing/2018/hyperlinkcolor" val="tx"/>
                    </a:ext>
                  </a:extLst>
                </a:hlinkClick>
              </a:rPr>
              <a:t> </a:t>
            </a:r>
            <a:r>
              <a:rPr lang="en-US" sz="1200" u="sng" kern="100" spc="10" dirty="0">
                <a:solidFill>
                  <a:srgbClr val="0070C0"/>
                </a:solidFill>
                <a:effectLst/>
                <a:latin typeface="Times New Roman" panose="02020603050405020304" pitchFamily="18" charset="0"/>
                <a:ea typeface="SimSun" panose="02010600030101010101" pitchFamily="2" charset="-122"/>
                <a:hlinkClick r:id="rId11">
                  <a:extLst>
                    <a:ext uri="{A12FA001-AC4F-418D-AE19-62706E023703}">
                      <ahyp:hlinkClr xmlns:ahyp="http://schemas.microsoft.com/office/drawing/2018/hyperlinkcolor" val="tx"/>
                    </a:ext>
                  </a:extLst>
                </a:hlinkClick>
              </a:rPr>
              <a:t>https://zenodo.org/record/6476179#.ZGuJF3ZX6SU</a:t>
            </a:r>
            <a:endParaRPr lang="en-IN" sz="1200" dirty="0">
              <a:solidFill>
                <a:srgbClr val="0070C0"/>
              </a:solidFill>
              <a:effectLst/>
              <a:latin typeface="Times New Roman" panose="02020603050405020304" pitchFamily="18" charset="0"/>
              <a:ea typeface="SimSun" panose="02010600030101010101" pitchFamily="2" charset="-122"/>
            </a:endParaRPr>
          </a:p>
          <a:p>
            <a:pPr marL="0" indent="0">
              <a:spcBef>
                <a:spcPts val="600"/>
              </a:spcBef>
              <a:buNone/>
              <a:tabLst>
                <a:tab pos="228600" algn="l"/>
              </a:tabLst>
            </a:pPr>
            <a:r>
              <a:rPr lang="en-IN" sz="1200" dirty="0">
                <a:solidFill>
                  <a:schemeClr val="tx1"/>
                </a:solidFill>
                <a:effectLst/>
                <a:latin typeface="Times New Roman" panose="02020603050405020304" pitchFamily="18" charset="0"/>
                <a:ea typeface="SimSun" panose="02010600030101010101" pitchFamily="2" charset="-122"/>
              </a:rPr>
              <a:t>[14].</a:t>
            </a:r>
            <a:r>
              <a:rPr lang="en-US" sz="1200" u="sng" kern="100" spc="10" dirty="0">
                <a:solidFill>
                  <a:srgbClr val="99CA3C"/>
                </a:solidFill>
                <a:effectLst/>
                <a:latin typeface="Times New Roman" panose="02020603050405020304" pitchFamily="18" charset="0"/>
                <a:ea typeface="SimSun" panose="02010600030101010101" pitchFamily="2" charset="-122"/>
                <a:hlinkClick r:id="rId12">
                  <a:extLst>
                    <a:ext uri="{A12FA001-AC4F-418D-AE19-62706E023703}">
                      <ahyp:hlinkClr xmlns:ahyp="http://schemas.microsoft.com/office/drawing/2018/hyperlinkcolor" val="tx"/>
                    </a:ext>
                  </a:extLst>
                </a:hlinkClick>
              </a:rPr>
              <a:t> </a:t>
            </a:r>
            <a:r>
              <a:rPr lang="en-US" sz="1200" u="sng" kern="100" spc="10" dirty="0">
                <a:solidFill>
                  <a:srgbClr val="0070C0"/>
                </a:solidFill>
                <a:effectLst/>
                <a:latin typeface="Times New Roman" panose="02020603050405020304" pitchFamily="18" charset="0"/>
                <a:ea typeface="SimSun" panose="02010600030101010101" pitchFamily="2" charset="-122"/>
                <a:hlinkClick r:id="rId12">
                  <a:extLst>
                    <a:ext uri="{A12FA001-AC4F-418D-AE19-62706E023703}">
                      <ahyp:hlinkClr xmlns:ahyp="http://schemas.microsoft.com/office/drawing/2018/hyperlinkcolor" val="tx"/>
                    </a:ext>
                  </a:extLst>
                </a:hlinkClick>
              </a:rPr>
              <a:t>https://www.kaggle.com/datasets/nikhileswarkomati/suicide-watch</a:t>
            </a:r>
            <a:endParaRPr lang="en-IN" sz="1200" dirty="0">
              <a:solidFill>
                <a:srgbClr val="0070C0"/>
              </a:solidFill>
              <a:effectLst/>
              <a:latin typeface="Times New Roman" panose="02020603050405020304" pitchFamily="18" charset="0"/>
              <a:ea typeface="SimSun" panose="02010600030101010101" pitchFamily="2" charset="-122"/>
            </a:endParaRPr>
          </a:p>
          <a:p>
            <a:pPr marL="0" indent="0">
              <a:spcBef>
                <a:spcPts val="600"/>
              </a:spcBef>
              <a:buNone/>
              <a:tabLst>
                <a:tab pos="228600" algn="l"/>
              </a:tabLst>
            </a:pPr>
            <a:endParaRPr lang="en-IN" sz="1200" dirty="0">
              <a:solidFill>
                <a:schemeClr val="tx1"/>
              </a:solidFill>
              <a:effectLst/>
              <a:latin typeface="Times New Roman" panose="02020603050405020304" pitchFamily="18" charset="0"/>
              <a:ea typeface="SimSun" panose="02010600030101010101" pitchFamily="2" charset="-122"/>
            </a:endParaRPr>
          </a:p>
          <a:p>
            <a:pPr marL="0" lvl="0" indent="0" algn="l">
              <a:spcBef>
                <a:spcPts val="600"/>
              </a:spcBef>
              <a:buNone/>
              <a:tabLst>
                <a:tab pos="228600" algn="l"/>
              </a:tabLst>
            </a:pP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3137-BCD3-7BBA-3D4E-7C8A152A7393}"/>
              </a:ext>
            </a:extLst>
          </p:cNvPr>
          <p:cNvSpPr>
            <a:spLocks noGrp="1"/>
          </p:cNvSpPr>
          <p:nvPr>
            <p:ph type="title"/>
          </p:nvPr>
        </p:nvSpPr>
        <p:spPr/>
        <p:txBody>
          <a:bodyPr>
            <a:normAutofit fontScale="90000"/>
          </a:bodyPr>
          <a:lstStyle/>
          <a:p>
            <a:r>
              <a:rPr lang="en" u="sng" dirty="0">
                <a:solidFill>
                  <a:schemeClr val="tx1"/>
                </a:solidFill>
                <a:latin typeface="EB Garamond" panose="00000500000000000000" pitchFamily="2" charset="0"/>
                <a:ea typeface="EB Garamond" panose="00000500000000000000" pitchFamily="2" charset="0"/>
              </a:rPr>
              <a:t>References(contd.)</a:t>
            </a:r>
            <a:endParaRPr lang="en-IN" dirty="0"/>
          </a:p>
        </p:txBody>
      </p:sp>
      <p:sp>
        <p:nvSpPr>
          <p:cNvPr id="3" name="Text Placeholder 2">
            <a:extLst>
              <a:ext uri="{FF2B5EF4-FFF2-40B4-BE49-F238E27FC236}">
                <a16:creationId xmlns:a16="http://schemas.microsoft.com/office/drawing/2014/main" id="{22663B71-0ED2-B016-F961-5BA078ECF768}"/>
              </a:ext>
            </a:extLst>
          </p:cNvPr>
          <p:cNvSpPr>
            <a:spLocks noGrp="1"/>
          </p:cNvSpPr>
          <p:nvPr>
            <p:ph type="body" idx="1"/>
          </p:nvPr>
        </p:nvSpPr>
        <p:spPr>
          <a:xfrm>
            <a:off x="311700" y="921834"/>
            <a:ext cx="8408554" cy="3932105"/>
          </a:xfrm>
          <a:solidFill>
            <a:schemeClr val="bg1"/>
          </a:solidFill>
        </p:spPr>
        <p:txBody>
          <a:bodyPr>
            <a:noAutofit/>
          </a:bodyPr>
          <a:lstStyle/>
          <a:p>
            <a:pPr marL="114300" indent="0" algn="just">
              <a:spcBef>
                <a:spcPts val="600"/>
              </a:spcBef>
              <a:buNone/>
            </a:pPr>
            <a:r>
              <a:rPr lang="en-IN" sz="1100" dirty="0">
                <a:latin typeface="Times New Roman" panose="02020603050405020304" pitchFamily="18" charset="0"/>
                <a:cs typeface="Times New Roman" panose="02020603050405020304" pitchFamily="18" charset="0"/>
              </a:rPr>
              <a:t>[15].</a:t>
            </a:r>
            <a:r>
              <a:rPr lang="en-US" sz="1100" kern="100" spc="10" dirty="0">
                <a:effectLst/>
                <a:latin typeface="Times New Roman" panose="02020603050405020304" pitchFamily="18" charset="0"/>
                <a:ea typeface="SimSun" panose="02010600030101010101" pitchFamily="2" charset="-122"/>
              </a:rPr>
              <a:t> S. Gupta, D. Das, M. Chatterjee, S. </a:t>
            </a:r>
            <a:r>
              <a:rPr lang="en-US" sz="1100" kern="100" spc="10" dirty="0" err="1">
                <a:effectLst/>
                <a:latin typeface="Times New Roman" panose="02020603050405020304" pitchFamily="18" charset="0"/>
                <a:ea typeface="SimSun" panose="02010600030101010101" pitchFamily="2" charset="-122"/>
              </a:rPr>
              <a:t>Naskar</a:t>
            </a:r>
            <a:r>
              <a:rPr lang="en-US" sz="1100" kern="100" spc="10" dirty="0">
                <a:effectLst/>
                <a:latin typeface="Times New Roman" panose="02020603050405020304" pitchFamily="18" charset="0"/>
                <a:ea typeface="SimSun" panose="02010600030101010101" pitchFamily="2" charset="-122"/>
              </a:rPr>
              <a:t>, “Machine Learning-Based Social Media Analysis for Suicide Risk Assessment,” </a:t>
            </a:r>
            <a:r>
              <a:rPr lang="en-US" sz="1100" i="1" kern="100" spc="10" dirty="0">
                <a:effectLst/>
                <a:latin typeface="Times New Roman" panose="02020603050405020304" pitchFamily="18" charset="0"/>
                <a:ea typeface="SimSun" panose="02010600030101010101" pitchFamily="2" charset="-122"/>
              </a:rPr>
              <a:t>In Emerging Technologies in Data Mining and Information Security</a:t>
            </a:r>
            <a:r>
              <a:rPr lang="en-US" sz="1100" kern="100" spc="10" dirty="0">
                <a:effectLst/>
                <a:latin typeface="Times New Roman" panose="02020603050405020304" pitchFamily="18" charset="0"/>
                <a:ea typeface="SimSun" panose="02010600030101010101" pitchFamily="2" charset="-122"/>
              </a:rPr>
              <a:t>, Springer, Singapore, pp.</a:t>
            </a:r>
            <a:r>
              <a:rPr lang="en-US" sz="1100" b="1" kern="100" spc="10" dirty="0">
                <a:effectLst/>
                <a:latin typeface="Times New Roman" panose="02020603050405020304" pitchFamily="18" charset="0"/>
                <a:ea typeface="SimSun" panose="02010600030101010101" pitchFamily="2" charset="-122"/>
              </a:rPr>
              <a:t> 385-393</a:t>
            </a:r>
            <a:r>
              <a:rPr lang="en-US" sz="1100" kern="100" spc="10" dirty="0">
                <a:effectLst/>
                <a:latin typeface="Times New Roman" panose="02020603050405020304" pitchFamily="18" charset="0"/>
                <a:ea typeface="SimSun" panose="02010600030101010101" pitchFamily="2" charset="-122"/>
              </a:rPr>
              <a:t>, </a:t>
            </a:r>
            <a:r>
              <a:rPr lang="en-US" sz="1100" b="1" kern="100" spc="10" dirty="0">
                <a:effectLst/>
                <a:latin typeface="Times New Roman" panose="02020603050405020304" pitchFamily="18" charset="0"/>
                <a:ea typeface="SimSun" panose="02010600030101010101" pitchFamily="2" charset="-122"/>
              </a:rPr>
              <a:t>2021</a:t>
            </a:r>
          </a:p>
          <a:p>
            <a:pPr marL="114300" indent="0" algn="just">
              <a:spcBef>
                <a:spcPts val="600"/>
              </a:spcBef>
              <a:buNone/>
            </a:pPr>
            <a:r>
              <a:rPr lang="en-US" sz="1100" kern="100" spc="10" dirty="0">
                <a:latin typeface="Times New Roman" panose="02020603050405020304" pitchFamily="18" charset="0"/>
                <a:ea typeface="SimSun" panose="02010600030101010101" pitchFamily="2" charset="-122"/>
                <a:cs typeface="Times New Roman" panose="02020603050405020304" pitchFamily="18" charset="0"/>
              </a:rPr>
              <a:t>[16].</a:t>
            </a:r>
            <a:r>
              <a:rPr lang="en-US" sz="1100" kern="100" spc="10" dirty="0">
                <a:effectLst/>
                <a:latin typeface="Times New Roman" panose="02020603050405020304" pitchFamily="18" charset="0"/>
                <a:ea typeface="SimSun" panose="02010600030101010101" pitchFamily="2" charset="-122"/>
              </a:rPr>
              <a:t> A. Haque, V. Reddi, T. </a:t>
            </a:r>
            <a:r>
              <a:rPr lang="en-US" sz="1100" kern="100" spc="10" dirty="0" err="1">
                <a:effectLst/>
                <a:latin typeface="Times New Roman" panose="02020603050405020304" pitchFamily="18" charset="0"/>
                <a:ea typeface="SimSun" panose="02010600030101010101" pitchFamily="2" charset="-122"/>
              </a:rPr>
              <a:t>Giallanza</a:t>
            </a:r>
            <a:r>
              <a:rPr lang="en-US" sz="1100" kern="100" spc="10" dirty="0">
                <a:effectLst/>
                <a:latin typeface="Times New Roman" panose="02020603050405020304" pitchFamily="18" charset="0"/>
                <a:ea typeface="SimSun" panose="02010600030101010101" pitchFamily="2" charset="-122"/>
              </a:rPr>
              <a:t>, “Deep learning for suicide and depression identification with unsupervised label correction,” </a:t>
            </a:r>
            <a:r>
              <a:rPr lang="en-US" sz="1100" i="1" kern="100" spc="10" dirty="0">
                <a:effectLst/>
                <a:latin typeface="Times New Roman" panose="02020603050405020304" pitchFamily="18" charset="0"/>
                <a:ea typeface="SimSun" panose="02010600030101010101" pitchFamily="2" charset="-122"/>
              </a:rPr>
              <a:t>In Artificial Neural Networks and Machine Learning–ICANN 2021: 30th International Conference on Artificial Neural Networks</a:t>
            </a:r>
            <a:r>
              <a:rPr lang="en-US" sz="1100" kern="100" spc="10" dirty="0">
                <a:effectLst/>
                <a:latin typeface="Times New Roman" panose="02020603050405020304" pitchFamily="18" charset="0"/>
                <a:ea typeface="SimSun" panose="02010600030101010101" pitchFamily="2" charset="-122"/>
              </a:rPr>
              <a:t>, Bratislava, Slovakia, Vol </a:t>
            </a:r>
            <a:r>
              <a:rPr lang="en-US" sz="1100" b="1" kern="100" spc="10" dirty="0">
                <a:effectLst/>
                <a:latin typeface="Times New Roman" panose="02020603050405020304" pitchFamily="18" charset="0"/>
                <a:ea typeface="SimSun" panose="02010600030101010101" pitchFamily="2" charset="-122"/>
              </a:rPr>
              <a:t>30, </a:t>
            </a:r>
            <a:r>
              <a:rPr lang="en-US" sz="1100" kern="100" spc="10" dirty="0">
                <a:effectLst/>
                <a:latin typeface="Times New Roman" panose="02020603050405020304" pitchFamily="18" charset="0"/>
                <a:ea typeface="SimSun" panose="02010600030101010101" pitchFamily="2" charset="-122"/>
              </a:rPr>
              <a:t>Springer International Publishing, pp. </a:t>
            </a:r>
            <a:r>
              <a:rPr lang="en-US" sz="1100" b="1" kern="100" spc="10" dirty="0">
                <a:effectLst/>
                <a:latin typeface="Times New Roman" panose="02020603050405020304" pitchFamily="18" charset="0"/>
                <a:ea typeface="SimSun" panose="02010600030101010101" pitchFamily="2" charset="-122"/>
              </a:rPr>
              <a:t>436-447</a:t>
            </a:r>
            <a:r>
              <a:rPr lang="en-US" sz="1100" kern="100" spc="10" dirty="0">
                <a:effectLst/>
                <a:latin typeface="Times New Roman" panose="02020603050405020304" pitchFamily="18" charset="0"/>
                <a:ea typeface="SimSun" panose="02010600030101010101" pitchFamily="2" charset="-122"/>
              </a:rPr>
              <a:t>, </a:t>
            </a:r>
            <a:r>
              <a:rPr lang="en-US" sz="1100" b="1" kern="100" spc="10" dirty="0">
                <a:effectLst/>
                <a:latin typeface="Times New Roman" panose="02020603050405020304" pitchFamily="18" charset="0"/>
                <a:ea typeface="SimSun" panose="02010600030101010101" pitchFamily="2" charset="-122"/>
              </a:rPr>
              <a:t>2021</a:t>
            </a:r>
          </a:p>
          <a:p>
            <a:pPr marL="114300" indent="0" algn="just">
              <a:spcBef>
                <a:spcPts val="600"/>
              </a:spcBef>
              <a:buNone/>
            </a:pPr>
            <a:r>
              <a:rPr lang="en-IN" sz="1100" dirty="0">
                <a:latin typeface="Times New Roman" panose="02020603050405020304" pitchFamily="18" charset="0"/>
                <a:cs typeface="Times New Roman" panose="02020603050405020304" pitchFamily="18" charset="0"/>
              </a:rPr>
              <a:t>[17].</a:t>
            </a:r>
            <a:r>
              <a:rPr lang="en-US" sz="1100" kern="100" spc="10" dirty="0">
                <a:effectLst/>
                <a:latin typeface="Times New Roman" panose="02020603050405020304" pitchFamily="18" charset="0"/>
                <a:ea typeface="SimSun" panose="02010600030101010101" pitchFamily="2" charset="-122"/>
              </a:rPr>
              <a:t> A.S.S. Wen, G.J. Yi, L.Z. Hui, L. Xiao, Q.Y. Zhen, “Suicidal Text Detection,” Retrieved from:  </a:t>
            </a:r>
            <a:r>
              <a:rPr lang="en-US" sz="1100" u="sng" kern="100" spc="10" dirty="0">
                <a:solidFill>
                  <a:srgbClr val="0070C0"/>
                </a:solidFill>
                <a:effectLst/>
                <a:latin typeface="Times New Roman" panose="02020603050405020304" pitchFamily="18" charset="0"/>
                <a:ea typeface="SimSun" panose="02010600030101010101" pitchFamily="2" charset="-122"/>
                <a:hlinkClick r:id="rId2">
                  <a:extLst>
                    <a:ext uri="{A12FA001-AC4F-418D-AE19-62706E023703}">
                      <ahyp:hlinkClr xmlns:ahyp="http://schemas.microsoft.com/office/drawing/2018/hyperlinkcolor" val="tx"/>
                    </a:ext>
                  </a:extLst>
                </a:hlinkClick>
              </a:rPr>
              <a:t>https://github.com/gohjiayi/suicidal-text-detection</a:t>
            </a:r>
            <a:r>
              <a:rPr lang="en-US" sz="1100" kern="100" spc="10" dirty="0">
                <a:effectLst/>
                <a:latin typeface="Times New Roman" panose="02020603050405020304" pitchFamily="18" charset="0"/>
                <a:ea typeface="SimSun" panose="02010600030101010101" pitchFamily="2" charset="-122"/>
              </a:rPr>
              <a:t>, </a:t>
            </a:r>
            <a:r>
              <a:rPr lang="en-US" sz="1100" b="1" kern="100" spc="10" dirty="0">
                <a:effectLst/>
                <a:latin typeface="Times New Roman" panose="02020603050405020304" pitchFamily="18" charset="0"/>
                <a:ea typeface="SimSun" panose="02010600030101010101" pitchFamily="2" charset="-122"/>
              </a:rPr>
              <a:t>2021</a:t>
            </a:r>
            <a:r>
              <a:rPr lang="en-US" sz="1100" kern="100" spc="10" dirty="0">
                <a:effectLst/>
                <a:latin typeface="Times New Roman" panose="02020603050405020304" pitchFamily="18" charset="0"/>
                <a:ea typeface="SimSun" panose="02010600030101010101" pitchFamily="2" charset="-122"/>
              </a:rPr>
              <a:t>.</a:t>
            </a:r>
            <a:endParaRPr lang="en-IN" sz="1100" dirty="0">
              <a:effectLst/>
              <a:latin typeface="Times New Roman" panose="02020603050405020304" pitchFamily="18" charset="0"/>
              <a:ea typeface="SimSun" panose="02010600030101010101" pitchFamily="2" charset="-122"/>
            </a:endParaRPr>
          </a:p>
          <a:p>
            <a:pPr marL="114300" indent="0" algn="just">
              <a:spcBef>
                <a:spcPts val="600"/>
              </a:spcBef>
              <a:buNone/>
            </a:pPr>
            <a:r>
              <a:rPr lang="en-IN" sz="1100" dirty="0">
                <a:latin typeface="Times New Roman" panose="02020603050405020304" pitchFamily="18" charset="0"/>
                <a:cs typeface="Times New Roman" panose="02020603050405020304" pitchFamily="18" charset="0"/>
              </a:rPr>
              <a:t>[18].</a:t>
            </a:r>
            <a:r>
              <a:rPr lang="en-US" sz="1100" kern="100" spc="10" dirty="0">
                <a:effectLst/>
                <a:latin typeface="Times New Roman" panose="02020603050405020304" pitchFamily="18" charset="0"/>
                <a:ea typeface="SimSun" panose="02010600030101010101" pitchFamily="2" charset="-122"/>
              </a:rPr>
              <a:t> J. </a:t>
            </a:r>
            <a:r>
              <a:rPr lang="en-US" sz="1100" kern="100" spc="10" dirty="0" err="1">
                <a:effectLst/>
                <a:latin typeface="Times New Roman" panose="02020603050405020304" pitchFamily="18" charset="0"/>
                <a:ea typeface="SimSun" panose="02010600030101010101" pitchFamily="2" charset="-122"/>
              </a:rPr>
              <a:t>Parraga</a:t>
            </a:r>
            <a:r>
              <a:rPr lang="en-US" sz="1100" kern="100" spc="10" dirty="0">
                <a:effectLst/>
                <a:latin typeface="Times New Roman" panose="02020603050405020304" pitchFamily="18" charset="0"/>
                <a:ea typeface="SimSun" panose="02010600030101010101" pitchFamily="2" charset="-122"/>
              </a:rPr>
              <a:t>-Alava, R.A. </a:t>
            </a:r>
            <a:r>
              <a:rPr lang="en-US" sz="1100" kern="100" spc="10" dirty="0" err="1">
                <a:effectLst/>
                <a:latin typeface="Times New Roman" panose="02020603050405020304" pitchFamily="18" charset="0"/>
                <a:ea typeface="SimSun" panose="02010600030101010101" pitchFamily="2" charset="-122"/>
              </a:rPr>
              <a:t>Caicedo</a:t>
            </a:r>
            <a:r>
              <a:rPr lang="en-US" sz="1100" kern="100" spc="10" dirty="0">
                <a:effectLst/>
                <a:latin typeface="Times New Roman" panose="02020603050405020304" pitchFamily="18" charset="0"/>
                <a:ea typeface="SimSun" panose="02010600030101010101" pitchFamily="2" charset="-122"/>
              </a:rPr>
              <a:t>, J.M. Gómez, M. </a:t>
            </a:r>
            <a:r>
              <a:rPr lang="en-US" sz="1100" kern="100" spc="10" dirty="0" err="1">
                <a:effectLst/>
                <a:latin typeface="Times New Roman" panose="02020603050405020304" pitchFamily="18" charset="0"/>
                <a:ea typeface="SimSun" panose="02010600030101010101" pitchFamily="2" charset="-122"/>
              </a:rPr>
              <a:t>Inostroza</a:t>
            </a:r>
            <a:r>
              <a:rPr lang="en-US" sz="1100" kern="100" spc="10" dirty="0">
                <a:effectLst/>
                <a:latin typeface="Times New Roman" panose="02020603050405020304" pitchFamily="18" charset="0"/>
                <a:ea typeface="SimSun" panose="02010600030101010101" pitchFamily="2" charset="-122"/>
              </a:rPr>
              <a:t>-Ponta, “An unsupervised learning approach for automatically to categorize potential suicide messages in social media,” </a:t>
            </a:r>
            <a:r>
              <a:rPr lang="en-US" sz="1100" i="1" kern="100" spc="10" dirty="0">
                <a:effectLst/>
                <a:latin typeface="Times New Roman" panose="02020603050405020304" pitchFamily="18" charset="0"/>
                <a:ea typeface="SimSun" panose="02010600030101010101" pitchFamily="2" charset="-122"/>
              </a:rPr>
              <a:t>In 2019 38th International Conference of the Chilean Computer Science Society (SCCC)</a:t>
            </a:r>
            <a:r>
              <a:rPr lang="en-US" sz="1100" kern="100" spc="10" dirty="0">
                <a:effectLst/>
                <a:latin typeface="Times New Roman" panose="02020603050405020304" pitchFamily="18" charset="0"/>
                <a:ea typeface="SimSun" panose="02010600030101010101" pitchFamily="2" charset="-122"/>
              </a:rPr>
              <a:t>, IEEE, pp. </a:t>
            </a:r>
            <a:r>
              <a:rPr lang="en-US" sz="1100" b="1" kern="100" spc="10" dirty="0">
                <a:effectLst/>
                <a:latin typeface="Times New Roman" panose="02020603050405020304" pitchFamily="18" charset="0"/>
                <a:ea typeface="SimSun" panose="02010600030101010101" pitchFamily="2" charset="-122"/>
              </a:rPr>
              <a:t>1-8</a:t>
            </a:r>
            <a:r>
              <a:rPr lang="en-US" sz="1100" kern="100" spc="10" dirty="0">
                <a:effectLst/>
                <a:latin typeface="Times New Roman" panose="02020603050405020304" pitchFamily="18" charset="0"/>
                <a:ea typeface="SimSun" panose="02010600030101010101" pitchFamily="2" charset="-122"/>
              </a:rPr>
              <a:t>, </a:t>
            </a:r>
            <a:r>
              <a:rPr lang="en-US" sz="1100" b="1" kern="100" spc="10" dirty="0">
                <a:effectLst/>
                <a:latin typeface="Times New Roman" panose="02020603050405020304" pitchFamily="18" charset="0"/>
                <a:ea typeface="SimSun" panose="02010600030101010101" pitchFamily="2" charset="-122"/>
              </a:rPr>
              <a:t>2019</a:t>
            </a:r>
            <a:r>
              <a:rPr lang="en-US" sz="1100" kern="100" spc="10" dirty="0">
                <a:effectLst/>
                <a:latin typeface="Times New Roman" panose="02020603050405020304" pitchFamily="18" charset="0"/>
                <a:ea typeface="SimSun" panose="02010600030101010101" pitchFamily="2" charset="-122"/>
              </a:rPr>
              <a:t>.</a:t>
            </a:r>
            <a:endParaRPr lang="en-IN" sz="1100" dirty="0">
              <a:effectLst/>
              <a:latin typeface="Times New Roman" panose="02020603050405020304" pitchFamily="18" charset="0"/>
              <a:ea typeface="SimSun" panose="02010600030101010101" pitchFamily="2" charset="-122"/>
            </a:endParaRPr>
          </a:p>
          <a:p>
            <a:pPr marL="114300" indent="0" algn="just">
              <a:spcBef>
                <a:spcPts val="600"/>
              </a:spcBef>
              <a:buNone/>
            </a:pPr>
            <a:r>
              <a:rPr lang="en-IN" sz="1100" dirty="0">
                <a:latin typeface="Times New Roman" panose="02020603050405020304" pitchFamily="18" charset="0"/>
                <a:cs typeface="Times New Roman" panose="02020603050405020304" pitchFamily="18" charset="0"/>
              </a:rPr>
              <a:t>[19].</a:t>
            </a:r>
            <a:r>
              <a:rPr lang="en-US" sz="1100" kern="100" spc="10" dirty="0">
                <a:effectLst/>
                <a:latin typeface="Times New Roman" panose="02020603050405020304" pitchFamily="18" charset="0"/>
                <a:ea typeface="SimSun" panose="02010600030101010101" pitchFamily="2" charset="-122"/>
              </a:rPr>
              <a:t> R.W.A. </a:t>
            </a:r>
            <a:r>
              <a:rPr lang="en-US" sz="1100" kern="100" spc="10" dirty="0" err="1">
                <a:effectLst/>
                <a:latin typeface="Times New Roman" panose="02020603050405020304" pitchFamily="18" charset="0"/>
                <a:ea typeface="SimSun" panose="02010600030101010101" pitchFamily="2" charset="-122"/>
              </a:rPr>
              <a:t>Caicedo</a:t>
            </a:r>
            <a:r>
              <a:rPr lang="en-US" sz="1100" kern="100" spc="10" dirty="0">
                <a:effectLst/>
                <a:latin typeface="Times New Roman" panose="02020603050405020304" pitchFamily="18" charset="0"/>
                <a:ea typeface="SimSun" panose="02010600030101010101" pitchFamily="2" charset="-122"/>
              </a:rPr>
              <a:t>, J.M.G. Soriano, H.A.M. </a:t>
            </a:r>
            <a:r>
              <a:rPr lang="en-US" sz="1100" kern="100" spc="10" dirty="0" err="1">
                <a:effectLst/>
                <a:latin typeface="Times New Roman" panose="02020603050405020304" pitchFamily="18" charset="0"/>
                <a:ea typeface="SimSun" panose="02010600030101010101" pitchFamily="2" charset="-122"/>
              </a:rPr>
              <a:t>Sasieta</a:t>
            </a:r>
            <a:r>
              <a:rPr lang="en-US" sz="1100" kern="100" spc="10" dirty="0">
                <a:effectLst/>
                <a:latin typeface="Times New Roman" panose="02020603050405020304" pitchFamily="18" charset="0"/>
                <a:ea typeface="SimSun" panose="02010600030101010101" pitchFamily="2" charset="-122"/>
              </a:rPr>
              <a:t>, “Assessment of supervised classifiers for the task of detecting messages with suicidal ideation,” </a:t>
            </a:r>
            <a:r>
              <a:rPr lang="en-US" sz="1100" i="1" kern="100" spc="10" dirty="0" err="1">
                <a:effectLst/>
                <a:latin typeface="Times New Roman" panose="02020603050405020304" pitchFamily="18" charset="0"/>
                <a:ea typeface="SimSun" panose="02010600030101010101" pitchFamily="2" charset="-122"/>
              </a:rPr>
              <a:t>Heliyon</a:t>
            </a:r>
            <a:r>
              <a:rPr lang="en-US" sz="1100" kern="100" spc="10" dirty="0">
                <a:effectLst/>
                <a:latin typeface="Times New Roman" panose="02020603050405020304" pitchFamily="18" charset="0"/>
                <a:ea typeface="SimSun" panose="02010600030101010101" pitchFamily="2" charset="-122"/>
              </a:rPr>
              <a:t>, </a:t>
            </a:r>
            <a:r>
              <a:rPr lang="en-US" sz="1100" b="1" kern="100" spc="10" dirty="0">
                <a:effectLst/>
                <a:latin typeface="Times New Roman" panose="02020603050405020304" pitchFamily="18" charset="0"/>
                <a:ea typeface="SimSun" panose="02010600030101010101" pitchFamily="2" charset="-122"/>
              </a:rPr>
              <a:t>6(8)</a:t>
            </a:r>
            <a:r>
              <a:rPr lang="en-US" sz="1100" kern="100" spc="10" dirty="0">
                <a:effectLst/>
                <a:latin typeface="Times New Roman" panose="02020603050405020304" pitchFamily="18" charset="0"/>
                <a:ea typeface="SimSun" panose="02010600030101010101" pitchFamily="2" charset="-122"/>
              </a:rPr>
              <a:t>, </a:t>
            </a:r>
            <a:r>
              <a:rPr lang="en-US" sz="1100" b="1" kern="100" spc="10" dirty="0">
                <a:effectLst/>
                <a:latin typeface="Times New Roman" panose="02020603050405020304" pitchFamily="18" charset="0"/>
                <a:ea typeface="SimSun" panose="02010600030101010101" pitchFamily="2" charset="-122"/>
              </a:rPr>
              <a:t>e04412</a:t>
            </a:r>
            <a:r>
              <a:rPr lang="en-US" sz="1100" kern="100" spc="10" dirty="0">
                <a:effectLst/>
                <a:latin typeface="Times New Roman" panose="02020603050405020304" pitchFamily="18" charset="0"/>
                <a:ea typeface="SimSun" panose="02010600030101010101" pitchFamily="2" charset="-122"/>
              </a:rPr>
              <a:t>, </a:t>
            </a:r>
            <a:r>
              <a:rPr lang="en-US" sz="1100" b="1" kern="100" spc="10" dirty="0">
                <a:effectLst/>
                <a:latin typeface="Times New Roman" panose="02020603050405020304" pitchFamily="18" charset="0"/>
                <a:ea typeface="SimSun" panose="02010600030101010101" pitchFamily="2" charset="-122"/>
              </a:rPr>
              <a:t>2020</a:t>
            </a:r>
            <a:r>
              <a:rPr lang="en-US" sz="1100" kern="100" spc="10" dirty="0">
                <a:effectLst/>
                <a:latin typeface="Times New Roman" panose="02020603050405020304" pitchFamily="18" charset="0"/>
                <a:ea typeface="SimSun" panose="02010600030101010101" pitchFamily="2" charset="-122"/>
              </a:rPr>
              <a:t>.</a:t>
            </a:r>
          </a:p>
          <a:p>
            <a:pPr marL="114300" indent="0" algn="just">
              <a:spcBef>
                <a:spcPts val="600"/>
              </a:spcBef>
              <a:buNone/>
            </a:pPr>
            <a:r>
              <a:rPr lang="en-IN" sz="1100" dirty="0">
                <a:effectLst/>
                <a:latin typeface="Times New Roman" panose="02020603050405020304" pitchFamily="18" charset="0"/>
                <a:ea typeface="SimSun" panose="02010600030101010101" pitchFamily="2" charset="-122"/>
              </a:rPr>
              <a:t>[</a:t>
            </a:r>
            <a:r>
              <a:rPr lang="en-IN" sz="1100" dirty="0">
                <a:latin typeface="Times New Roman" panose="02020603050405020304" pitchFamily="18" charset="0"/>
                <a:ea typeface="SimSun" panose="02010600030101010101" pitchFamily="2" charset="-122"/>
              </a:rPr>
              <a:t>20</a:t>
            </a:r>
            <a:r>
              <a:rPr lang="en-IN" sz="1100" dirty="0">
                <a:effectLst/>
                <a:latin typeface="Times New Roman" panose="02020603050405020304" pitchFamily="18" charset="0"/>
                <a:ea typeface="SimSun" panose="02010600030101010101" pitchFamily="2" charset="-122"/>
              </a:rPr>
              <a:t>].</a:t>
            </a:r>
            <a:r>
              <a:rPr lang="en-US" sz="1100" kern="100" spc="10" dirty="0">
                <a:effectLst/>
                <a:latin typeface="Times New Roman" panose="02020603050405020304" pitchFamily="18" charset="0"/>
                <a:ea typeface="SimSun" panose="02010600030101010101" pitchFamily="2" charset="-122"/>
              </a:rPr>
              <a:t> S. Ghosh, A. </a:t>
            </a:r>
            <a:r>
              <a:rPr lang="en-US" sz="1100" kern="100" spc="10" dirty="0" err="1">
                <a:effectLst/>
                <a:latin typeface="Times New Roman" panose="02020603050405020304" pitchFamily="18" charset="0"/>
                <a:ea typeface="SimSun" panose="02010600030101010101" pitchFamily="2" charset="-122"/>
              </a:rPr>
              <a:t>Ekbal</a:t>
            </a:r>
            <a:r>
              <a:rPr lang="en-US" sz="1100" kern="100" spc="10" dirty="0">
                <a:effectLst/>
                <a:latin typeface="Times New Roman" panose="02020603050405020304" pitchFamily="18" charset="0"/>
                <a:ea typeface="SimSun" panose="02010600030101010101" pitchFamily="2" charset="-122"/>
              </a:rPr>
              <a:t>, P, Bhattacharyya, “Cease, a corpus of emotion annotated suicide notes in English,” </a:t>
            </a:r>
            <a:r>
              <a:rPr lang="en-US" sz="1100" i="1" kern="100" spc="10" dirty="0">
                <a:effectLst/>
                <a:latin typeface="Times New Roman" panose="02020603050405020304" pitchFamily="18" charset="0"/>
                <a:ea typeface="SimSun" panose="02010600030101010101" pitchFamily="2" charset="-122"/>
              </a:rPr>
              <a:t>In Proceedings of the 12th Language Resources and Evaluation Conference,</a:t>
            </a:r>
            <a:r>
              <a:rPr lang="en-US" sz="1100" kern="100" spc="10" dirty="0">
                <a:effectLst/>
                <a:latin typeface="Times New Roman" panose="02020603050405020304" pitchFamily="18" charset="0"/>
                <a:ea typeface="SimSun" panose="02010600030101010101" pitchFamily="2" charset="-122"/>
              </a:rPr>
              <a:t> pp. </a:t>
            </a:r>
            <a:r>
              <a:rPr lang="en-US" sz="1100" b="1" kern="100" spc="10" dirty="0">
                <a:effectLst/>
                <a:latin typeface="Times New Roman" panose="02020603050405020304" pitchFamily="18" charset="0"/>
                <a:ea typeface="SimSun" panose="02010600030101010101" pitchFamily="2" charset="-122"/>
              </a:rPr>
              <a:t>1618-1626</a:t>
            </a:r>
            <a:r>
              <a:rPr lang="en-US" sz="1100" kern="100" spc="10" dirty="0">
                <a:effectLst/>
                <a:latin typeface="Times New Roman" panose="02020603050405020304" pitchFamily="18" charset="0"/>
                <a:ea typeface="SimSun" panose="02010600030101010101" pitchFamily="2" charset="-122"/>
              </a:rPr>
              <a:t>, </a:t>
            </a:r>
            <a:r>
              <a:rPr lang="en-US" sz="1100" b="1" kern="100" spc="10" dirty="0">
                <a:effectLst/>
                <a:latin typeface="Times New Roman" panose="02020603050405020304" pitchFamily="18" charset="0"/>
                <a:ea typeface="SimSun" panose="02010600030101010101" pitchFamily="2" charset="-122"/>
              </a:rPr>
              <a:t>2020.</a:t>
            </a:r>
          </a:p>
          <a:p>
            <a:pPr marL="114300" indent="0" algn="just">
              <a:spcBef>
                <a:spcPts val="600"/>
              </a:spcBef>
              <a:buNone/>
            </a:pPr>
            <a:r>
              <a:rPr lang="en-IN" sz="1100" dirty="0">
                <a:effectLst/>
                <a:latin typeface="Times New Roman" panose="02020603050405020304" pitchFamily="18" charset="0"/>
                <a:ea typeface="SimSun" panose="02010600030101010101" pitchFamily="2" charset="-122"/>
              </a:rPr>
              <a:t>[21].</a:t>
            </a:r>
            <a:r>
              <a:rPr lang="en-US" sz="1100" kern="100" spc="10" dirty="0">
                <a:effectLst/>
                <a:latin typeface="Times New Roman" panose="02020603050405020304" pitchFamily="18" charset="0"/>
                <a:ea typeface="SimSun" panose="02010600030101010101" pitchFamily="2" charset="-122"/>
              </a:rPr>
              <a:t> S. Ji, X. Li, Z. Huang, E. Cambria, “Suicidal ideation and mental disorder detection with attentive relation networks,”</a:t>
            </a:r>
            <a:r>
              <a:rPr lang="en-US" sz="1100" i="1" kern="100" spc="10" dirty="0">
                <a:effectLst/>
                <a:latin typeface="Times New Roman" panose="02020603050405020304" pitchFamily="18" charset="0"/>
                <a:ea typeface="SimSun" panose="02010600030101010101" pitchFamily="2" charset="-122"/>
              </a:rPr>
              <a:t> Neural Computing and Applications</a:t>
            </a:r>
            <a:r>
              <a:rPr lang="en-US" sz="1100" kern="100" spc="10" dirty="0">
                <a:effectLst/>
                <a:latin typeface="Times New Roman" panose="02020603050405020304" pitchFamily="18" charset="0"/>
                <a:ea typeface="SimSun" panose="02010600030101010101" pitchFamily="2" charset="-122"/>
              </a:rPr>
              <a:t>, </a:t>
            </a:r>
            <a:r>
              <a:rPr lang="en-US" sz="1100" b="1" kern="100" spc="10" dirty="0">
                <a:effectLst/>
                <a:latin typeface="Times New Roman" panose="02020603050405020304" pitchFamily="18" charset="0"/>
                <a:ea typeface="SimSun" panose="02010600030101010101" pitchFamily="2" charset="-122"/>
              </a:rPr>
              <a:t>34(13)</a:t>
            </a:r>
            <a:r>
              <a:rPr lang="en-US" sz="1100" kern="100" spc="10" dirty="0">
                <a:effectLst/>
                <a:latin typeface="Times New Roman" panose="02020603050405020304" pitchFamily="18" charset="0"/>
                <a:ea typeface="SimSun" panose="02010600030101010101" pitchFamily="2" charset="-122"/>
              </a:rPr>
              <a:t>, </a:t>
            </a:r>
            <a:r>
              <a:rPr lang="en-US" sz="1100" b="1" kern="100" spc="10" dirty="0">
                <a:effectLst/>
                <a:latin typeface="Times New Roman" panose="02020603050405020304" pitchFamily="18" charset="0"/>
                <a:ea typeface="SimSun" panose="02010600030101010101" pitchFamily="2" charset="-122"/>
              </a:rPr>
              <a:t>10309-10319</a:t>
            </a:r>
            <a:r>
              <a:rPr lang="en-US" sz="1100" kern="100" spc="10" dirty="0">
                <a:effectLst/>
                <a:latin typeface="Times New Roman" panose="02020603050405020304" pitchFamily="18" charset="0"/>
                <a:ea typeface="SimSun" panose="02010600030101010101" pitchFamily="2" charset="-122"/>
              </a:rPr>
              <a:t>, </a:t>
            </a:r>
            <a:r>
              <a:rPr lang="en-US" sz="1100" b="1" kern="100" spc="10" dirty="0">
                <a:effectLst/>
                <a:latin typeface="Times New Roman" panose="02020603050405020304" pitchFamily="18" charset="0"/>
                <a:ea typeface="SimSun" panose="02010600030101010101" pitchFamily="2" charset="-122"/>
              </a:rPr>
              <a:t>2022</a:t>
            </a:r>
            <a:r>
              <a:rPr lang="en-US" sz="1100" kern="100" spc="10" dirty="0">
                <a:effectLst/>
                <a:latin typeface="Times New Roman" panose="02020603050405020304" pitchFamily="18" charset="0"/>
                <a:ea typeface="SimSun" panose="02010600030101010101" pitchFamily="2" charset="-122"/>
              </a:rPr>
              <a:t>.</a:t>
            </a:r>
            <a:endParaRPr lang="en-IN" sz="1100" dirty="0">
              <a:effectLst/>
              <a:latin typeface="Times New Roman" panose="02020603050405020304" pitchFamily="18" charset="0"/>
              <a:ea typeface="SimSun" panose="02010600030101010101" pitchFamily="2" charset="-122"/>
            </a:endParaRPr>
          </a:p>
          <a:p>
            <a:pPr marL="114300" indent="0" algn="just">
              <a:spcBef>
                <a:spcPts val="600"/>
              </a:spcBef>
              <a:buNone/>
            </a:pPr>
            <a:endParaRPr lang="en-IN" sz="1200" dirty="0">
              <a:effectLst/>
              <a:latin typeface="Times New Roman" panose="02020603050405020304" pitchFamily="18" charset="0"/>
              <a:ea typeface="SimSun" panose="02010600030101010101" pitchFamily="2" charset="-122"/>
            </a:endParaRPr>
          </a:p>
          <a:p>
            <a:pPr marL="114300" indent="0" algn="just">
              <a:spcBef>
                <a:spcPts val="600"/>
              </a:spcBef>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122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000" dirty="0">
                <a:latin typeface="EB Garamond" panose="00000500000000000000" pitchFamily="2" charset="0"/>
                <a:ea typeface="EB Garamond" panose="00000500000000000000" pitchFamily="2" charset="0"/>
              </a:rPr>
              <a:t>Thank You</a:t>
            </a:r>
            <a:endParaRPr sz="4000" dirty="0">
              <a:latin typeface="EB Garamond" panose="00000500000000000000" pitchFamily="2" charset="0"/>
              <a:ea typeface="EB Garamond" panose="000005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13625" y="2164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u="sng" dirty="0">
                <a:latin typeface="EB Garamond" panose="00000500000000000000" pitchFamily="2" charset="0"/>
                <a:ea typeface="EB Garamond" panose="00000500000000000000" pitchFamily="2" charset="0"/>
              </a:rPr>
              <a:t>Contents</a:t>
            </a:r>
            <a:endParaRPr u="sng" dirty="0">
              <a:latin typeface="EB Garamond" panose="00000500000000000000" pitchFamily="2" charset="0"/>
              <a:ea typeface="EB Garamond" panose="00000500000000000000" pitchFamily="2" charset="0"/>
            </a:endParaRPr>
          </a:p>
        </p:txBody>
      </p:sp>
      <p:sp>
        <p:nvSpPr>
          <p:cNvPr id="61" name="Google Shape;61;p14"/>
          <p:cNvSpPr txBox="1">
            <a:spLocks noGrp="1"/>
          </p:cNvSpPr>
          <p:nvPr>
            <p:ph type="body" idx="1"/>
          </p:nvPr>
        </p:nvSpPr>
        <p:spPr>
          <a:xfrm>
            <a:off x="891540" y="771475"/>
            <a:ext cx="7940760" cy="4186200"/>
          </a:xfrm>
          <a:prstGeom prst="rect">
            <a:avLst/>
          </a:prstGeom>
        </p:spPr>
        <p:txBody>
          <a:bodyPr spcFirstLastPara="1" wrap="square" lIns="91425" tIns="91425" rIns="91425" bIns="91425" anchor="t" anchorCtr="0">
            <a:noAutofit/>
          </a:bodyPr>
          <a:lstStyle/>
          <a:p>
            <a:pPr marL="412750" lvl="0" indent="-285750" algn="l" rtl="0">
              <a:lnSpc>
                <a:spcPct val="150000"/>
              </a:lnSpc>
              <a:spcBef>
                <a:spcPts val="0"/>
              </a:spcBef>
              <a:spcAft>
                <a:spcPts val="0"/>
              </a:spcAft>
              <a:buClr>
                <a:srgbClr val="202122"/>
              </a:buClr>
              <a:buSzPts val="1600"/>
              <a:buFont typeface="Wingdings" panose="05000000000000000000" pitchFamily="2" charset="2"/>
              <a:buChar char="q"/>
            </a:pPr>
            <a:r>
              <a:rPr lang="en-IN" sz="1600" b="1" dirty="0">
                <a:solidFill>
                  <a:srgbClr val="202122"/>
                </a:solidFill>
                <a:latin typeface="Times New Roman" panose="02020603050405020304" pitchFamily="18" charset="0"/>
                <a:cs typeface="Times New Roman" panose="02020603050405020304" pitchFamily="18" charset="0"/>
              </a:rPr>
              <a:t>Objective</a:t>
            </a:r>
          </a:p>
          <a:p>
            <a:pPr marL="412750" lvl="0" indent="-285750" algn="l" rtl="0">
              <a:lnSpc>
                <a:spcPct val="150000"/>
              </a:lnSpc>
              <a:spcBef>
                <a:spcPts val="0"/>
              </a:spcBef>
              <a:spcAft>
                <a:spcPts val="0"/>
              </a:spcAft>
              <a:buClr>
                <a:srgbClr val="202122"/>
              </a:buClr>
              <a:buSzPts val="1600"/>
              <a:buFont typeface="Wingdings" panose="05000000000000000000" pitchFamily="2" charset="2"/>
              <a:buChar char="q"/>
            </a:pPr>
            <a:r>
              <a:rPr lang="en-IN" sz="1600" b="1" dirty="0">
                <a:solidFill>
                  <a:srgbClr val="202122"/>
                </a:solidFill>
                <a:latin typeface="Times New Roman" panose="02020603050405020304" pitchFamily="18" charset="0"/>
                <a:cs typeface="Times New Roman" panose="02020603050405020304" pitchFamily="18" charset="0"/>
              </a:rPr>
              <a:t>Introduction</a:t>
            </a:r>
          </a:p>
          <a:p>
            <a:pPr marL="412750" lvl="0" indent="-285750" algn="l" rtl="0">
              <a:lnSpc>
                <a:spcPct val="150000"/>
              </a:lnSpc>
              <a:spcBef>
                <a:spcPts val="0"/>
              </a:spcBef>
              <a:spcAft>
                <a:spcPts val="0"/>
              </a:spcAft>
              <a:buClr>
                <a:srgbClr val="202122"/>
              </a:buClr>
              <a:buSzPts val="1600"/>
              <a:buFont typeface="Wingdings" panose="05000000000000000000" pitchFamily="2" charset="2"/>
              <a:buChar char="q"/>
            </a:pPr>
            <a:r>
              <a:rPr lang="en-IN" sz="1600" b="1" dirty="0">
                <a:solidFill>
                  <a:srgbClr val="202122"/>
                </a:solidFill>
                <a:latin typeface="Times New Roman" panose="02020603050405020304" pitchFamily="18" charset="0"/>
                <a:cs typeface="Times New Roman" panose="02020603050405020304" pitchFamily="18" charset="0"/>
              </a:rPr>
              <a:t>Related Works</a:t>
            </a:r>
          </a:p>
          <a:p>
            <a:pPr marL="412750" lvl="0" indent="-285750" algn="l" rtl="0">
              <a:lnSpc>
                <a:spcPct val="150000"/>
              </a:lnSpc>
              <a:spcBef>
                <a:spcPts val="0"/>
              </a:spcBef>
              <a:spcAft>
                <a:spcPts val="0"/>
              </a:spcAft>
              <a:buClr>
                <a:srgbClr val="202122"/>
              </a:buClr>
              <a:buSzPts val="1600"/>
              <a:buFont typeface="Wingdings" panose="05000000000000000000" pitchFamily="2" charset="2"/>
              <a:buChar char="q"/>
            </a:pPr>
            <a:r>
              <a:rPr lang="en-IN" sz="1600" b="1" dirty="0">
                <a:solidFill>
                  <a:srgbClr val="202122"/>
                </a:solidFill>
                <a:latin typeface="Times New Roman" panose="02020603050405020304" pitchFamily="18" charset="0"/>
                <a:cs typeface="Times New Roman" panose="02020603050405020304" pitchFamily="18" charset="0"/>
              </a:rPr>
              <a:t>Proposed Methodology</a:t>
            </a:r>
          </a:p>
          <a:p>
            <a:pPr marL="869950" lvl="1" indent="-285750">
              <a:lnSpc>
                <a:spcPct val="150000"/>
              </a:lnSpc>
              <a:buClr>
                <a:srgbClr val="202122"/>
              </a:buClr>
              <a:buSzPts val="1600"/>
              <a:buFont typeface="Wingdings" panose="05000000000000000000" pitchFamily="2" charset="2"/>
              <a:buChar char="§"/>
            </a:pPr>
            <a:r>
              <a:rPr lang="en-IN" sz="1300" b="1" dirty="0">
                <a:solidFill>
                  <a:srgbClr val="202122"/>
                </a:solidFill>
                <a:latin typeface="Times New Roman" panose="02020603050405020304" pitchFamily="18" charset="0"/>
                <a:cs typeface="Times New Roman" panose="02020603050405020304" pitchFamily="18" charset="0"/>
              </a:rPr>
              <a:t>Proposed System 1</a:t>
            </a:r>
          </a:p>
          <a:p>
            <a:pPr marL="869950" lvl="1" indent="-285750">
              <a:lnSpc>
                <a:spcPct val="150000"/>
              </a:lnSpc>
              <a:buClr>
                <a:srgbClr val="202122"/>
              </a:buClr>
              <a:buSzPts val="1600"/>
              <a:buFont typeface="Wingdings" panose="05000000000000000000" pitchFamily="2" charset="2"/>
              <a:buChar char="§"/>
            </a:pPr>
            <a:r>
              <a:rPr lang="en-IN" sz="1300" b="1" dirty="0">
                <a:solidFill>
                  <a:srgbClr val="202122"/>
                </a:solidFill>
                <a:latin typeface="Times New Roman" panose="02020603050405020304" pitchFamily="18" charset="0"/>
                <a:cs typeface="Times New Roman" panose="02020603050405020304" pitchFamily="18" charset="0"/>
              </a:rPr>
              <a:t>Proposed System 2</a:t>
            </a:r>
            <a:endParaRPr sz="1300" b="1" dirty="0">
              <a:solidFill>
                <a:srgbClr val="202122"/>
              </a:solidFill>
              <a:latin typeface="Times New Roman" panose="02020603050405020304" pitchFamily="18" charset="0"/>
              <a:cs typeface="Times New Roman" panose="02020603050405020304" pitchFamily="18" charset="0"/>
            </a:endParaRPr>
          </a:p>
          <a:p>
            <a:pPr marL="412750" lvl="0" indent="-285750" algn="l" rtl="0">
              <a:lnSpc>
                <a:spcPct val="150000"/>
              </a:lnSpc>
              <a:spcBef>
                <a:spcPts val="0"/>
              </a:spcBef>
              <a:spcAft>
                <a:spcPts val="0"/>
              </a:spcAft>
              <a:buClr>
                <a:srgbClr val="202122"/>
              </a:buClr>
              <a:buSzPts val="1600"/>
              <a:buFont typeface="Wingdings" panose="05000000000000000000" pitchFamily="2" charset="2"/>
              <a:buChar char="q"/>
            </a:pPr>
            <a:r>
              <a:rPr lang="en" sz="1600" b="1" dirty="0">
                <a:solidFill>
                  <a:srgbClr val="202122"/>
                </a:solidFill>
                <a:latin typeface="Times New Roman" panose="02020603050405020304" pitchFamily="18" charset="0"/>
                <a:cs typeface="Times New Roman" panose="02020603050405020304" pitchFamily="18" charset="0"/>
              </a:rPr>
              <a:t>Implementation</a:t>
            </a:r>
          </a:p>
          <a:p>
            <a:pPr marL="412750" indent="-285750">
              <a:lnSpc>
                <a:spcPct val="150000"/>
              </a:lnSpc>
              <a:buClr>
                <a:srgbClr val="202122"/>
              </a:buClr>
              <a:buSzPts val="1600"/>
              <a:buFont typeface="Wingdings" panose="05000000000000000000" pitchFamily="2" charset="2"/>
              <a:buChar char="q"/>
            </a:pPr>
            <a:r>
              <a:rPr lang="en-IN" sz="1600" b="1" dirty="0">
                <a:solidFill>
                  <a:srgbClr val="202122"/>
                </a:solidFill>
                <a:latin typeface="Times New Roman" panose="02020603050405020304" pitchFamily="18" charset="0"/>
                <a:cs typeface="Times New Roman" panose="02020603050405020304" pitchFamily="18" charset="0"/>
              </a:rPr>
              <a:t>Result</a:t>
            </a:r>
            <a:endParaRPr lang="en" sz="1600" b="1" dirty="0">
              <a:solidFill>
                <a:srgbClr val="202122"/>
              </a:solidFill>
              <a:latin typeface="Times New Roman" panose="02020603050405020304" pitchFamily="18" charset="0"/>
              <a:cs typeface="Times New Roman" panose="02020603050405020304" pitchFamily="18" charset="0"/>
            </a:endParaRPr>
          </a:p>
          <a:p>
            <a:pPr marL="412750" lvl="0" indent="-285750" algn="l" rtl="0">
              <a:lnSpc>
                <a:spcPct val="150000"/>
              </a:lnSpc>
              <a:spcBef>
                <a:spcPts val="0"/>
              </a:spcBef>
              <a:spcAft>
                <a:spcPts val="0"/>
              </a:spcAft>
              <a:buClr>
                <a:srgbClr val="202122"/>
              </a:buClr>
              <a:buSzPts val="1600"/>
              <a:buFont typeface="Wingdings" panose="05000000000000000000" pitchFamily="2" charset="2"/>
              <a:buChar char="q"/>
            </a:pPr>
            <a:r>
              <a:rPr lang="en" sz="1600" b="1" dirty="0">
                <a:solidFill>
                  <a:srgbClr val="202122"/>
                </a:solidFill>
                <a:latin typeface="Times New Roman" panose="02020603050405020304" pitchFamily="18" charset="0"/>
                <a:cs typeface="Times New Roman" panose="02020603050405020304" pitchFamily="18" charset="0"/>
              </a:rPr>
              <a:t>Conclusion</a:t>
            </a:r>
            <a:endParaRPr sz="1600" b="1" dirty="0">
              <a:solidFill>
                <a:srgbClr val="202122"/>
              </a:solidFill>
              <a:latin typeface="Times New Roman" panose="02020603050405020304" pitchFamily="18" charset="0"/>
              <a:cs typeface="Times New Roman" panose="02020603050405020304" pitchFamily="18" charset="0"/>
            </a:endParaRPr>
          </a:p>
          <a:p>
            <a:pPr marL="412750" lvl="0" indent="-285750" algn="l" rtl="0">
              <a:lnSpc>
                <a:spcPct val="150000"/>
              </a:lnSpc>
              <a:spcBef>
                <a:spcPts val="0"/>
              </a:spcBef>
              <a:spcAft>
                <a:spcPts val="0"/>
              </a:spcAft>
              <a:buClr>
                <a:srgbClr val="202122"/>
              </a:buClr>
              <a:buSzPts val="1600"/>
              <a:buFont typeface="Wingdings" panose="05000000000000000000" pitchFamily="2" charset="2"/>
              <a:buChar char="q"/>
            </a:pPr>
            <a:r>
              <a:rPr lang="en" sz="1600" b="1" dirty="0">
                <a:solidFill>
                  <a:srgbClr val="202122"/>
                </a:solidFill>
                <a:latin typeface="Times New Roman" panose="02020603050405020304" pitchFamily="18" charset="0"/>
                <a:cs typeface="Times New Roman" panose="02020603050405020304" pitchFamily="18" charset="0"/>
              </a:rPr>
              <a:t>Future Work</a:t>
            </a:r>
          </a:p>
          <a:p>
            <a:pPr marL="127000" lvl="0" indent="0" algn="l" rtl="0">
              <a:lnSpc>
                <a:spcPct val="150000"/>
              </a:lnSpc>
              <a:spcBef>
                <a:spcPts val="0"/>
              </a:spcBef>
              <a:spcAft>
                <a:spcPts val="0"/>
              </a:spcAft>
              <a:buClr>
                <a:srgbClr val="202122"/>
              </a:buClr>
              <a:buSzPts val="1600"/>
              <a:buNone/>
            </a:pPr>
            <a:endParaRPr sz="1600" b="1" dirty="0">
              <a:solidFill>
                <a:srgbClr val="202122"/>
              </a:solidFill>
            </a:endParaRPr>
          </a:p>
        </p:txBody>
      </p:sp>
    </p:spTree>
    <p:extLst>
      <p:ext uri="{BB962C8B-B14F-4D97-AF65-F5344CB8AC3E}">
        <p14:creationId xmlns:p14="http://schemas.microsoft.com/office/powerpoint/2010/main" val="259265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A9F07-40B6-E0ED-D56C-3AADEF505E87}"/>
              </a:ext>
            </a:extLst>
          </p:cNvPr>
          <p:cNvSpPr>
            <a:spLocks noGrp="1"/>
          </p:cNvSpPr>
          <p:nvPr>
            <p:ph type="title"/>
          </p:nvPr>
        </p:nvSpPr>
        <p:spPr>
          <a:xfrm>
            <a:off x="267628" y="465192"/>
            <a:ext cx="8608741" cy="861060"/>
          </a:xfrm>
        </p:spPr>
        <p:txBody>
          <a:bodyPr>
            <a:normAutofit/>
          </a:bodyPr>
          <a:lstStyle/>
          <a:p>
            <a:pPr algn="ctr"/>
            <a:r>
              <a:rPr lang="en-IN" u="sng" dirty="0">
                <a:solidFill>
                  <a:schemeClr val="tx1"/>
                </a:solidFill>
                <a:latin typeface="EB Garamond" panose="00000500000000000000" pitchFamily="2" charset="0"/>
                <a:ea typeface="EB Garamond" panose="00000500000000000000" pitchFamily="2" charset="0"/>
              </a:rPr>
              <a:t>Objective</a:t>
            </a:r>
          </a:p>
        </p:txBody>
      </p:sp>
      <p:sp>
        <p:nvSpPr>
          <p:cNvPr id="3" name="TextBox 2">
            <a:extLst>
              <a:ext uri="{FF2B5EF4-FFF2-40B4-BE49-F238E27FC236}">
                <a16:creationId xmlns:a16="http://schemas.microsoft.com/office/drawing/2014/main" id="{C3E2687E-2062-F49B-06DE-8E4E4603C7F0}"/>
              </a:ext>
            </a:extLst>
          </p:cNvPr>
          <p:cNvSpPr txBox="1"/>
          <p:nvPr/>
        </p:nvSpPr>
        <p:spPr>
          <a:xfrm>
            <a:off x="1201042" y="1925419"/>
            <a:ext cx="6741915" cy="1015663"/>
          </a:xfrm>
          <a:prstGeom prst="rect">
            <a:avLst/>
          </a:prstGeom>
          <a:noFill/>
        </p:spPr>
        <p:txBody>
          <a:bodyPr wrap="square" rtlCol="0">
            <a:spAutoFit/>
          </a:bodyPr>
          <a:lstStyle/>
          <a:p>
            <a:pPr marL="139700" algn="just">
              <a:buSzPts val="1400"/>
            </a:pPr>
            <a:r>
              <a:rPr lang="en-US" sz="2000" dirty="0">
                <a:solidFill>
                  <a:schemeClr val="dk1"/>
                </a:solidFill>
                <a:latin typeface="Times New Roman" panose="02020603050405020304" pitchFamily="18" charset="0"/>
                <a:cs typeface="Times New Roman" panose="02020603050405020304" pitchFamily="18" charset="0"/>
              </a:rPr>
              <a:t>“</a:t>
            </a:r>
            <a:r>
              <a:rPr lang="en-IN" sz="2000" b="1" i="1" dirty="0">
                <a:effectLst/>
                <a:latin typeface="Times New Roman" panose="02020603050405020304" pitchFamily="18" charset="0"/>
                <a:ea typeface="SimSun" panose="02010600030101010101" pitchFamily="2" charset="-122"/>
              </a:rPr>
              <a:t>To </a:t>
            </a:r>
            <a:r>
              <a:rPr lang="en-US" sz="2000" b="1" i="1" dirty="0">
                <a:solidFill>
                  <a:schemeClr val="dk1"/>
                </a:solidFill>
                <a:latin typeface="Times New Roman" panose="02020603050405020304" pitchFamily="18" charset="0"/>
                <a:cs typeface="Times New Roman" panose="02020603050405020304" pitchFamily="18" charset="0"/>
              </a:rPr>
              <a:t>identify signs of depression and predict the presence of suicidal tendencies</a:t>
            </a:r>
            <a:r>
              <a:rPr lang="en-IN" sz="2000" b="1" i="1" dirty="0">
                <a:effectLst/>
                <a:latin typeface="Times New Roman" panose="02020603050405020304" pitchFamily="18" charset="0"/>
                <a:ea typeface="SimSun" panose="02010600030101010101" pitchFamily="2" charset="-122"/>
              </a:rPr>
              <a:t> in texts using Natural Language Processing techniques.</a:t>
            </a:r>
            <a:r>
              <a:rPr lang="en-US" sz="2000" dirty="0">
                <a:solidFill>
                  <a:schemeClr val="dk1"/>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40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solidFill>
                  <a:schemeClr val="tx1"/>
                </a:solidFill>
                <a:latin typeface="EB Garamond" panose="00000500000000000000" pitchFamily="2" charset="0"/>
                <a:ea typeface="EB Garamond" panose="00000500000000000000" pitchFamily="2" charset="0"/>
              </a:rPr>
              <a:t>Introduction</a:t>
            </a:r>
            <a:endParaRPr u="sng" dirty="0">
              <a:solidFill>
                <a:schemeClr val="tx1"/>
              </a:solidFill>
              <a:latin typeface="EB Garamond" panose="00000500000000000000" pitchFamily="2" charset="0"/>
              <a:ea typeface="EB Garamond" panose="00000500000000000000" pitchFamily="2" charset="0"/>
            </a:endParaRPr>
          </a:p>
        </p:txBody>
      </p:sp>
      <p:sp>
        <p:nvSpPr>
          <p:cNvPr id="67" name="Google Shape;67;p15"/>
          <p:cNvSpPr txBox="1">
            <a:spLocks noGrp="1"/>
          </p:cNvSpPr>
          <p:nvPr>
            <p:ph type="body" idx="1"/>
          </p:nvPr>
        </p:nvSpPr>
        <p:spPr>
          <a:xfrm>
            <a:off x="311700" y="1152475"/>
            <a:ext cx="8520600" cy="2428925"/>
          </a:xfrm>
          <a:prstGeom prst="rect">
            <a:avLst/>
          </a:prstGeom>
          <a:noFill/>
        </p:spPr>
        <p:txBody>
          <a:bodyPr spcFirstLastPara="1" wrap="square" lIns="91425" tIns="91425" rIns="91425" bIns="91425" anchor="t" anchorCtr="0">
            <a:normAutofit/>
          </a:bodyPr>
          <a:lstStyle/>
          <a:p>
            <a:pPr marL="457200" lvl="0" indent="-317500" algn="l" rtl="0">
              <a:spcBef>
                <a:spcPts val="1000"/>
              </a:spcBef>
              <a:spcAft>
                <a:spcPts val="0"/>
              </a:spcAft>
              <a:buSzPts val="1400"/>
              <a:buFont typeface="Wingdings" panose="05000000000000000000" pitchFamily="2" charset="2"/>
              <a:buChar char="Ø"/>
            </a:pPr>
            <a:r>
              <a:rPr lang="en-IN" sz="1500" dirty="0">
                <a:effectLst/>
                <a:latin typeface="Times New Roman" panose="02020603050405020304" pitchFamily="18" charset="0"/>
                <a:ea typeface="SimSun" panose="02010600030101010101" pitchFamily="2" charset="-122"/>
              </a:rPr>
              <a:t>As per the World Health Organization (WHO), suicide is a primary cause of death among individuals between 15-29 years old worldwide [1]. </a:t>
            </a:r>
            <a:endParaRPr lang="en-US" sz="1500" dirty="0">
              <a:solidFill>
                <a:srgbClr val="2E2E2E"/>
              </a:solidFill>
              <a:latin typeface="Times New Roman" panose="02020603050405020304" pitchFamily="18" charset="0"/>
              <a:ea typeface="SimSun" panose="02010600030101010101" pitchFamily="2" charset="-122"/>
              <a:cs typeface="Times New Roman" panose="02020603050405020304" pitchFamily="18" charset="0"/>
            </a:endParaRPr>
          </a:p>
          <a:p>
            <a:pPr marL="457200" lvl="0" indent="-317500" algn="l" rtl="0">
              <a:spcBef>
                <a:spcPts val="1000"/>
              </a:spcBef>
              <a:spcAft>
                <a:spcPts val="0"/>
              </a:spcAft>
              <a:buSzPts val="1400"/>
              <a:buFont typeface="Wingdings" panose="05000000000000000000" pitchFamily="2" charset="2"/>
              <a:buChar char="Ø"/>
            </a:pPr>
            <a:endParaRPr lang="en-US" sz="1500" dirty="0">
              <a:solidFill>
                <a:schemeClr val="dk1"/>
              </a:solidFill>
              <a:latin typeface="Times New Roman" panose="02020603050405020304" pitchFamily="18" charset="0"/>
              <a:cs typeface="Times New Roman" panose="02020603050405020304" pitchFamily="18" charset="0"/>
            </a:endParaRPr>
          </a:p>
          <a:p>
            <a:pPr marL="457200" lvl="0" indent="-317500" algn="l" rtl="0">
              <a:spcAft>
                <a:spcPts val="0"/>
              </a:spcAft>
              <a:buSzPts val="1400"/>
              <a:buFont typeface="Wingdings" panose="05000000000000000000" pitchFamily="2" charset="2"/>
              <a:buChar char="Ø"/>
            </a:pPr>
            <a:r>
              <a:rPr lang="en-IN" sz="1500" dirty="0">
                <a:effectLst/>
                <a:latin typeface="Times New Roman" panose="02020603050405020304" pitchFamily="18" charset="0"/>
                <a:ea typeface="SimSun" panose="02010600030101010101" pitchFamily="2" charset="-122"/>
              </a:rPr>
              <a:t>Depression and suicide are two of the most critical mental health problems prevalent in the current era. It is estimated that depression affects over 264 million people globally, while suicide is responsible for over 800,000 deaths annually, leading to increased suicidal ideation [2, 3]. </a:t>
            </a:r>
          </a:p>
          <a:p>
            <a:pPr marL="457200" lvl="0" indent="-317500" algn="l" rtl="0">
              <a:spcAft>
                <a:spcPts val="0"/>
              </a:spcAft>
              <a:buSzPts val="1400"/>
              <a:buFont typeface="Wingdings" panose="05000000000000000000" pitchFamily="2" charset="2"/>
              <a:buChar char="Ø"/>
            </a:pPr>
            <a:endParaRPr lang="en-IN" sz="1500" dirty="0">
              <a:effectLst/>
              <a:latin typeface="Times New Roman" panose="02020603050405020304" pitchFamily="18" charset="0"/>
              <a:ea typeface="SimSun" panose="02010600030101010101" pitchFamily="2" charset="-122"/>
            </a:endParaRPr>
          </a:p>
          <a:p>
            <a:pPr marL="457200" lvl="0" indent="-317500" algn="l" rtl="0">
              <a:spcAft>
                <a:spcPts val="0"/>
              </a:spcAft>
              <a:buSzPts val="1400"/>
              <a:buFont typeface="Wingdings" panose="05000000000000000000" pitchFamily="2" charset="2"/>
              <a:buChar char="Ø"/>
            </a:pPr>
            <a:r>
              <a:rPr lang="en-IN" sz="1500" dirty="0">
                <a:effectLst/>
                <a:latin typeface="Times New Roman" panose="02020603050405020304" pitchFamily="18" charset="0"/>
                <a:ea typeface="SimSun" panose="02010600030101010101" pitchFamily="2" charset="-122"/>
              </a:rPr>
              <a:t>Suicidal ideation is one of the most critical symptoms of depression and is often difficult to detect [4]. </a:t>
            </a:r>
            <a:endParaRPr sz="15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BD4A39-567A-02CE-AE21-51306819E1F6}"/>
              </a:ext>
            </a:extLst>
          </p:cNvPr>
          <p:cNvSpPr>
            <a:spLocks noGrp="1"/>
          </p:cNvSpPr>
          <p:nvPr>
            <p:ph type="title"/>
          </p:nvPr>
        </p:nvSpPr>
        <p:spPr>
          <a:xfrm>
            <a:off x="508001" y="114300"/>
            <a:ext cx="8155939" cy="990600"/>
          </a:xfrm>
        </p:spPr>
        <p:txBody>
          <a:bodyPr/>
          <a:lstStyle/>
          <a:p>
            <a:pPr algn="ctr"/>
            <a:r>
              <a:rPr lang="en" u="sng" dirty="0">
                <a:solidFill>
                  <a:schemeClr val="tx1"/>
                </a:solidFill>
                <a:latin typeface="EB Garamond"/>
                <a:ea typeface="EB Garamond"/>
                <a:cs typeface="EB Garamond"/>
                <a:sym typeface="EB Garamond"/>
              </a:rPr>
              <a:t>Related Works</a:t>
            </a:r>
            <a:endParaRPr lang="en-IN" dirty="0">
              <a:solidFill>
                <a:schemeClr val="tx1"/>
              </a:solidFill>
            </a:endParaRPr>
          </a:p>
        </p:txBody>
      </p:sp>
      <p:sp>
        <p:nvSpPr>
          <p:cNvPr id="6" name="Content Placeholder 5">
            <a:extLst>
              <a:ext uri="{FF2B5EF4-FFF2-40B4-BE49-F238E27FC236}">
                <a16:creationId xmlns:a16="http://schemas.microsoft.com/office/drawing/2014/main" id="{8B1E5FDE-90C9-E9F2-CB99-7467D9752B36}"/>
              </a:ext>
            </a:extLst>
          </p:cNvPr>
          <p:cNvSpPr>
            <a:spLocks noGrp="1"/>
          </p:cNvSpPr>
          <p:nvPr>
            <p:ph idx="1"/>
          </p:nvPr>
        </p:nvSpPr>
        <p:spPr>
          <a:xfrm>
            <a:off x="508001" y="914400"/>
            <a:ext cx="8155939" cy="3616622"/>
          </a:xfrm>
        </p:spPr>
        <p:txBody>
          <a:bodyPr/>
          <a:lstStyle/>
          <a:p>
            <a:pPr marL="457200" lvl="0" indent="-342900" algn="l" rtl="0">
              <a:spcBef>
                <a:spcPts val="0"/>
              </a:spcBef>
              <a:spcAft>
                <a:spcPts val="0"/>
              </a:spcAft>
              <a:buClr>
                <a:schemeClr val="dk1"/>
              </a:buClr>
              <a:buSzPts val="1800"/>
              <a:buChar char="●"/>
            </a:pPr>
            <a:endParaRPr lang="en-US" sz="1200" dirty="0">
              <a:solidFill>
                <a:schemeClr val="dk1"/>
              </a:solidFill>
            </a:endParaRPr>
          </a:p>
          <a:p>
            <a:pPr marL="114300" lvl="0" indent="0" algn="l" rtl="0">
              <a:spcBef>
                <a:spcPts val="0"/>
              </a:spcBef>
              <a:spcAft>
                <a:spcPts val="0"/>
              </a:spcAft>
              <a:buClr>
                <a:schemeClr val="dk1"/>
              </a:buClr>
              <a:buSzPts val="1800"/>
              <a:buNone/>
            </a:pPr>
            <a:endParaRPr lang="en-US" sz="1400" dirty="0">
              <a:solidFill>
                <a:schemeClr val="dk1"/>
              </a:solidFill>
            </a:endParaRPr>
          </a:p>
          <a:p>
            <a:pPr lvl="0" algn="l" rtl="0">
              <a:spcBef>
                <a:spcPts val="0"/>
              </a:spcBef>
              <a:spcAft>
                <a:spcPts val="0"/>
              </a:spcAft>
              <a:buClr>
                <a:schemeClr val="dk1"/>
              </a:buClr>
              <a:buSzPts val="1800"/>
              <a:buFont typeface="Arial" panose="020B0604020202020204" pitchFamily="34" charset="0"/>
              <a:buChar char="•"/>
            </a:pPr>
            <a:endParaRPr lang="en-US" sz="1400" dirty="0">
              <a:solidFill>
                <a:schemeClr val="dk1"/>
              </a:solidFill>
            </a:endParaRPr>
          </a:p>
          <a:p>
            <a:pPr marL="0" indent="0">
              <a:buNone/>
            </a:pPr>
            <a:endParaRPr lang="en-IN" dirty="0"/>
          </a:p>
        </p:txBody>
      </p:sp>
      <p:sp>
        <p:nvSpPr>
          <p:cNvPr id="2" name="Rectangle 2">
            <a:extLst>
              <a:ext uri="{FF2B5EF4-FFF2-40B4-BE49-F238E27FC236}">
                <a16:creationId xmlns:a16="http://schemas.microsoft.com/office/drawing/2014/main" id="{3D1D55B7-B179-A99A-15A4-D3E9A8E2E90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3">
            <a:extLst>
              <a:ext uri="{FF2B5EF4-FFF2-40B4-BE49-F238E27FC236}">
                <a16:creationId xmlns:a16="http://schemas.microsoft.com/office/drawing/2014/main" id="{C27EF733-DF0F-A963-015C-1E38AEAD78F2}"/>
              </a:ext>
            </a:extLst>
          </p:cNvPr>
          <p:cNvSpPr>
            <a:spLocks noChangeArrowheads="1"/>
          </p:cNvSpPr>
          <p:nvPr/>
        </p:nvSpPr>
        <p:spPr bwMode="auto">
          <a:xfrm>
            <a:off x="4749796" y="4130912"/>
            <a:ext cx="39141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Figure 1</a:t>
            </a: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Pie chart depicting the commonly used ML techniques as per ML-based existing works on Suicidal Ideation.</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3359CE21-4995-1575-E557-DB6F8CE8911E}"/>
              </a:ext>
            </a:extLst>
          </p:cNvPr>
          <p:cNvSpPr>
            <a:spLocks noChangeArrowheads="1"/>
          </p:cNvSpPr>
          <p:nvPr/>
        </p:nvSpPr>
        <p:spPr bwMode="auto">
          <a:xfrm>
            <a:off x="4356101" y="994240"/>
            <a:ext cx="6073360" cy="481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7" name="Picture 1">
            <a:extLst>
              <a:ext uri="{FF2B5EF4-FFF2-40B4-BE49-F238E27FC236}">
                <a16:creationId xmlns:a16="http://schemas.microsoft.com/office/drawing/2014/main" id="{1D22331A-2B5D-12F1-B7FC-E9E1389D6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796" y="1475519"/>
            <a:ext cx="3914144" cy="24274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980C07-8935-0D17-7458-B910A292A877}"/>
              </a:ext>
            </a:extLst>
          </p:cNvPr>
          <p:cNvSpPr txBox="1"/>
          <p:nvPr/>
        </p:nvSpPr>
        <p:spPr>
          <a:xfrm>
            <a:off x="508001" y="1475519"/>
            <a:ext cx="3848100" cy="2185214"/>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en-IN" sz="1400" dirty="0">
                <a:latin typeface="Times New Roman" panose="02020603050405020304" pitchFamily="18" charset="0"/>
                <a:ea typeface="SimSun" panose="02010600030101010101" pitchFamily="2" charset="-122"/>
              </a:rPr>
              <a:t>F</a:t>
            </a:r>
            <a:r>
              <a:rPr lang="en-IN" sz="1400" dirty="0">
                <a:effectLst/>
                <a:latin typeface="Times New Roman" panose="02020603050405020304" pitchFamily="18" charset="0"/>
                <a:ea typeface="SimSun" panose="02010600030101010101" pitchFamily="2" charset="-122"/>
              </a:rPr>
              <a:t>our commonly used ML classifiers </a:t>
            </a:r>
            <a:r>
              <a:rPr lang="en-IN" sz="1400" dirty="0">
                <a:latin typeface="Times New Roman" panose="02020603050405020304" pitchFamily="18" charset="0"/>
                <a:ea typeface="SimSun" panose="02010600030101010101" pitchFamily="2" charset="-122"/>
              </a:rPr>
              <a:t>are</a:t>
            </a:r>
            <a:r>
              <a:rPr lang="en-IN" sz="1400" dirty="0">
                <a:effectLst/>
                <a:latin typeface="Times New Roman" panose="02020603050405020304" pitchFamily="18" charset="0"/>
                <a:ea typeface="SimSun" panose="02010600030101010101" pitchFamily="2" charset="-122"/>
              </a:rPr>
              <a:t> SVM, NB, RF, and LR. </a:t>
            </a:r>
          </a:p>
          <a:p>
            <a:pPr marL="285750" indent="-285750" algn="just">
              <a:spcBef>
                <a:spcPts val="600"/>
              </a:spcBef>
              <a:buFont typeface="Arial" panose="020B0604020202020204" pitchFamily="34" charset="0"/>
              <a:buChar char="•"/>
            </a:pPr>
            <a:r>
              <a:rPr lang="en-IN" sz="1400" dirty="0" err="1">
                <a:effectLst/>
                <a:latin typeface="Times New Roman" panose="02020603050405020304" pitchFamily="18" charset="0"/>
                <a:ea typeface="SimSun" panose="02010600030101010101" pitchFamily="2" charset="-122"/>
              </a:rPr>
              <a:t>Rabani</a:t>
            </a:r>
            <a:r>
              <a:rPr lang="en-IN" sz="1400" dirty="0">
                <a:effectLst/>
                <a:latin typeface="Times New Roman" panose="02020603050405020304" pitchFamily="18" charset="0"/>
                <a:ea typeface="SimSun" panose="02010600030101010101" pitchFamily="2" charset="-122"/>
              </a:rPr>
              <a:t> et al. [5] suggest that the performance of RF is best with an accuracy of 98.5%, while NB has the lowest accuracy at 81.7%.</a:t>
            </a:r>
          </a:p>
          <a:p>
            <a:pPr marL="285750" indent="-285750" algn="just">
              <a:spcBef>
                <a:spcPts val="600"/>
              </a:spcBef>
              <a:buFont typeface="Arial" panose="020B0604020202020204" pitchFamily="34" charset="0"/>
              <a:buChar char="•"/>
            </a:pPr>
            <a:r>
              <a:rPr lang="en-IN" sz="1400" dirty="0">
                <a:effectLst/>
                <a:latin typeface="Times New Roman" panose="02020603050405020304" pitchFamily="18" charset="0"/>
                <a:ea typeface="SimSun" panose="02010600030101010101" pitchFamily="2" charset="-122"/>
              </a:rPr>
              <a:t>In paper [6], the authors have implemented SVM and Bag of Words (</a:t>
            </a:r>
            <a:r>
              <a:rPr lang="en-IN" sz="1400" dirty="0" err="1">
                <a:effectLst/>
                <a:latin typeface="Times New Roman" panose="02020603050405020304" pitchFamily="18" charset="0"/>
                <a:ea typeface="SimSun" panose="02010600030101010101" pitchFamily="2" charset="-122"/>
              </a:rPr>
              <a:t>BoW</a:t>
            </a:r>
            <a:r>
              <a:rPr lang="en-IN" sz="1400" dirty="0">
                <a:effectLst/>
                <a:latin typeface="Times New Roman" panose="02020603050405020304" pitchFamily="18" charset="0"/>
                <a:ea typeface="SimSun" panose="02010600030101010101" pitchFamily="2" charset="-122"/>
              </a:rPr>
              <a:t>) for binary classification, achieving a macro F1 score of 0.78-0.81.</a:t>
            </a:r>
            <a:endParaRPr lang="en-IN" sz="1400" dirty="0"/>
          </a:p>
        </p:txBody>
      </p:sp>
    </p:spTree>
    <p:extLst>
      <p:ext uri="{BB962C8B-B14F-4D97-AF65-F5344CB8AC3E}">
        <p14:creationId xmlns:p14="http://schemas.microsoft.com/office/powerpoint/2010/main" val="201639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108B-5042-D511-E8FE-9C33C4B4D6EF}"/>
              </a:ext>
            </a:extLst>
          </p:cNvPr>
          <p:cNvSpPr>
            <a:spLocks noGrp="1"/>
          </p:cNvSpPr>
          <p:nvPr>
            <p:ph type="title"/>
          </p:nvPr>
        </p:nvSpPr>
        <p:spPr>
          <a:xfrm>
            <a:off x="628650" y="273844"/>
            <a:ext cx="7886700" cy="677727"/>
          </a:xfrm>
        </p:spPr>
        <p:txBody>
          <a:bodyPr/>
          <a:lstStyle/>
          <a:p>
            <a:pPr algn="ctr"/>
            <a:r>
              <a:rPr lang="en" u="sng" dirty="0">
                <a:solidFill>
                  <a:schemeClr val="tx1"/>
                </a:solidFill>
                <a:latin typeface="EB Garamond"/>
                <a:ea typeface="EB Garamond"/>
                <a:cs typeface="EB Garamond"/>
                <a:sym typeface="EB Garamond"/>
              </a:rPr>
              <a:t>Related Works (contd.)</a:t>
            </a:r>
            <a:endParaRPr lang="en-IN" dirty="0"/>
          </a:p>
        </p:txBody>
      </p:sp>
      <p:pic>
        <p:nvPicPr>
          <p:cNvPr id="5" name="Content Placeholder 4">
            <a:extLst>
              <a:ext uri="{FF2B5EF4-FFF2-40B4-BE49-F238E27FC236}">
                <a16:creationId xmlns:a16="http://schemas.microsoft.com/office/drawing/2014/main" id="{1C354C3F-D6AE-CD9F-3FDD-014F3C9F9EF7}"/>
              </a:ext>
            </a:extLst>
          </p:cNvPr>
          <p:cNvPicPr>
            <a:picLocks noGrp="1" noChangeAspect="1"/>
          </p:cNvPicPr>
          <p:nvPr>
            <p:ph idx="1"/>
          </p:nvPr>
        </p:nvPicPr>
        <p:blipFill>
          <a:blip r:embed="rId2"/>
          <a:stretch>
            <a:fillRect/>
          </a:stretch>
        </p:blipFill>
        <p:spPr>
          <a:xfrm>
            <a:off x="628649" y="1391728"/>
            <a:ext cx="4309605" cy="2360043"/>
          </a:xfrm>
          <a:prstGeom prst="rect">
            <a:avLst/>
          </a:prstGeom>
        </p:spPr>
      </p:pic>
      <p:sp>
        <p:nvSpPr>
          <p:cNvPr id="6" name="Rectangle 9">
            <a:extLst>
              <a:ext uri="{FF2B5EF4-FFF2-40B4-BE49-F238E27FC236}">
                <a16:creationId xmlns:a16="http://schemas.microsoft.com/office/drawing/2014/main" id="{B22F3CBA-C8D5-B0DE-F8DB-3F2945666F16}"/>
              </a:ext>
            </a:extLst>
          </p:cNvPr>
          <p:cNvSpPr>
            <a:spLocks noChangeArrowheads="1"/>
          </p:cNvSpPr>
          <p:nvPr/>
        </p:nvSpPr>
        <p:spPr bwMode="auto">
          <a:xfrm>
            <a:off x="628649" y="3999375"/>
            <a:ext cx="4309605" cy="55399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Figure 2</a:t>
            </a: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Pie chart depicting the commonly used DL techniques as per DL-based existing works on Suicidal Ideation.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3612306-E65D-189B-5F2B-EC77DAA3D653}"/>
              </a:ext>
            </a:extLst>
          </p:cNvPr>
          <p:cNvSpPr txBox="1"/>
          <p:nvPr/>
        </p:nvSpPr>
        <p:spPr>
          <a:xfrm>
            <a:off x="5404625" y="1391728"/>
            <a:ext cx="3456878" cy="2185214"/>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en-IN" sz="1400" dirty="0">
                <a:latin typeface="Times New Roman" panose="02020603050405020304" pitchFamily="18" charset="0"/>
                <a:ea typeface="SimSun" panose="02010600030101010101" pitchFamily="2" charset="-122"/>
              </a:rPr>
              <a:t>F</a:t>
            </a:r>
            <a:r>
              <a:rPr lang="en-IN" sz="1400" dirty="0">
                <a:effectLst/>
                <a:latin typeface="Times New Roman" panose="02020603050405020304" pitchFamily="18" charset="0"/>
                <a:ea typeface="SimSun" panose="02010600030101010101" pitchFamily="2" charset="-122"/>
              </a:rPr>
              <a:t>our commonly used DL classifiers identified are CNN, Bi-LSTM, LSTM and BERT.</a:t>
            </a:r>
          </a:p>
          <a:p>
            <a:pPr marL="285750" indent="-285750" algn="just">
              <a:spcBef>
                <a:spcPts val="600"/>
              </a:spcBef>
              <a:buFont typeface="Arial" panose="020B0604020202020204" pitchFamily="34" charset="0"/>
              <a:buChar char="•"/>
            </a:pPr>
            <a:r>
              <a:rPr lang="en-IN" sz="1400" dirty="0">
                <a:effectLst/>
                <a:latin typeface="Times New Roman" panose="02020603050405020304" pitchFamily="18" charset="0"/>
                <a:ea typeface="SimSun" panose="02010600030101010101" pitchFamily="2" charset="-122"/>
              </a:rPr>
              <a:t>Kim et al. [7] demonstrate CNN's strong performance by achieving an accuracy range of 75.13% to 96.96%.</a:t>
            </a:r>
          </a:p>
          <a:p>
            <a:pPr marL="285750" indent="-285750" algn="just">
              <a:spcBef>
                <a:spcPts val="600"/>
              </a:spcBef>
              <a:buFont typeface="Arial" panose="020B0604020202020204" pitchFamily="34" charset="0"/>
              <a:buChar char="•"/>
            </a:pPr>
            <a:r>
              <a:rPr lang="en-IN" sz="1400" dirty="0">
                <a:effectLst/>
                <a:latin typeface="Times New Roman" panose="02020603050405020304" pitchFamily="18" charset="0"/>
                <a:ea typeface="SimSun" panose="02010600030101010101" pitchFamily="2" charset="-122"/>
              </a:rPr>
              <a:t>In [8], Bi-LSTM and BERT outperform CNN on a large dataset with well-selected embedding.</a:t>
            </a:r>
            <a:endParaRPr lang="en-IN" sz="1400" dirty="0"/>
          </a:p>
        </p:txBody>
      </p:sp>
    </p:spTree>
    <p:extLst>
      <p:ext uri="{BB962C8B-B14F-4D97-AF65-F5344CB8AC3E}">
        <p14:creationId xmlns:p14="http://schemas.microsoft.com/office/powerpoint/2010/main" val="107638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382773" y="154505"/>
            <a:ext cx="6378454" cy="630058"/>
          </a:xfrm>
          <a:prstGeom prst="rect">
            <a:avLst/>
          </a:prstGeom>
        </p:spPr>
        <p:txBody>
          <a:bodyPr spcFirstLastPara="1" wrap="square" lIns="91425" tIns="91425" rIns="91425" bIns="91425" anchor="t" anchorCtr="0">
            <a:noAutofit/>
          </a:bodyPr>
          <a:lstStyle/>
          <a:p>
            <a:pPr algn="ctr"/>
            <a:r>
              <a:rPr lang="en-US" u="sng" dirty="0">
                <a:solidFill>
                  <a:schemeClr val="tx1"/>
                </a:solidFill>
                <a:latin typeface="EB Garamond" panose="00000500000000000000" pitchFamily="2" charset="0"/>
                <a:ea typeface="EB Garamond" panose="00000500000000000000" pitchFamily="2" charset="0"/>
              </a:rPr>
              <a:t>Proposed System 1</a:t>
            </a:r>
          </a:p>
        </p:txBody>
      </p:sp>
      <p:sp>
        <p:nvSpPr>
          <p:cNvPr id="117" name="Google Shape;117;p22"/>
          <p:cNvSpPr txBox="1">
            <a:spLocks noGrp="1"/>
          </p:cNvSpPr>
          <p:nvPr>
            <p:ph type="body" idx="1"/>
          </p:nvPr>
        </p:nvSpPr>
        <p:spPr>
          <a:xfrm>
            <a:off x="3604260" y="1114375"/>
            <a:ext cx="3223260" cy="2322245"/>
          </a:xfrm>
          <a:prstGeom prst="rect">
            <a:avLst/>
          </a:prstGeom>
        </p:spPr>
        <p:txBody>
          <a:bodyPr spcFirstLastPara="1" wrap="square" lIns="91425" tIns="91425" rIns="91425" bIns="91425" anchor="t" anchorCtr="0">
            <a:normAutofit/>
          </a:bodyPr>
          <a:lstStyle/>
          <a:p>
            <a:pPr marL="114300" lvl="0" indent="0" algn="l" rtl="0">
              <a:lnSpc>
                <a:spcPct val="150000"/>
              </a:lnSpc>
              <a:spcBef>
                <a:spcPts val="0"/>
              </a:spcBef>
              <a:spcAft>
                <a:spcPts val="0"/>
              </a:spcAft>
              <a:buClr>
                <a:schemeClr val="dk1"/>
              </a:buClr>
              <a:buSzPts val="1800"/>
              <a:buNone/>
            </a:pPr>
            <a:endParaRPr sz="1400" dirty="0">
              <a:solidFill>
                <a:schemeClr val="dk1"/>
              </a:solidFill>
            </a:endParaRPr>
          </a:p>
        </p:txBody>
      </p:sp>
      <p:pic>
        <p:nvPicPr>
          <p:cNvPr id="6" name="Picture 5">
            <a:extLst>
              <a:ext uri="{FF2B5EF4-FFF2-40B4-BE49-F238E27FC236}">
                <a16:creationId xmlns:a16="http://schemas.microsoft.com/office/drawing/2014/main" id="{25639283-B3B4-7D4A-76D4-E944B81884AE}"/>
              </a:ext>
            </a:extLst>
          </p:cNvPr>
          <p:cNvPicPr>
            <a:picLocks noChangeAspect="1"/>
          </p:cNvPicPr>
          <p:nvPr/>
        </p:nvPicPr>
        <p:blipFill>
          <a:blip r:embed="rId3"/>
          <a:srcRect/>
          <a:stretch/>
        </p:blipFill>
        <p:spPr>
          <a:xfrm>
            <a:off x="1070517" y="784563"/>
            <a:ext cx="7002966" cy="4000499"/>
          </a:xfrm>
          <a:prstGeom prst="rect">
            <a:avLst/>
          </a:prstGeom>
          <a:ln>
            <a:solidFill>
              <a:schemeClr val="tx1"/>
            </a:solidFill>
          </a:ln>
        </p:spPr>
      </p:pic>
      <p:sp>
        <p:nvSpPr>
          <p:cNvPr id="2" name="TextBox 1">
            <a:extLst>
              <a:ext uri="{FF2B5EF4-FFF2-40B4-BE49-F238E27FC236}">
                <a16:creationId xmlns:a16="http://schemas.microsoft.com/office/drawing/2014/main" id="{DF384E2A-81C1-DA51-4C44-0C9E89A3267E}"/>
              </a:ext>
            </a:extLst>
          </p:cNvPr>
          <p:cNvSpPr txBox="1"/>
          <p:nvPr/>
        </p:nvSpPr>
        <p:spPr>
          <a:xfrm>
            <a:off x="2858236" y="4865884"/>
            <a:ext cx="3427541" cy="246221"/>
          </a:xfrm>
          <a:prstGeom prst="rect">
            <a:avLst/>
          </a:prstGeom>
          <a:noFill/>
        </p:spPr>
        <p:txBody>
          <a:bodyPr wrap="none" rtlCol="0">
            <a:spAutoFit/>
          </a:bodyPr>
          <a:lstStyle/>
          <a:p>
            <a:pPr algn="ctr"/>
            <a:r>
              <a:rPr lang="en-US" sz="1000" b="1" dirty="0">
                <a:solidFill>
                  <a:schemeClr val="dk1"/>
                </a:solidFill>
                <a:latin typeface="Arial" panose="020B0604020202020204" pitchFamily="34" charset="0"/>
                <a:cs typeface="Arial" panose="020B0604020202020204" pitchFamily="34" charset="0"/>
              </a:rPr>
              <a:t>Figure 3</a:t>
            </a:r>
            <a:r>
              <a:rPr lang="en-US" sz="1000" dirty="0">
                <a:solidFill>
                  <a:schemeClr val="dk1"/>
                </a:solidFill>
                <a:latin typeface="Arial" panose="020B0604020202020204" pitchFamily="34" charset="0"/>
                <a:cs typeface="Arial" panose="020B0604020202020204" pitchFamily="34" charset="0"/>
              </a:rPr>
              <a:t>: Architectural Framework of Proposed System 1</a:t>
            </a:r>
            <a:endParaRPr lang="en-IN" sz="10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9725-492D-29CC-9C41-E72CED8FF484}"/>
              </a:ext>
            </a:extLst>
          </p:cNvPr>
          <p:cNvSpPr>
            <a:spLocks noGrp="1"/>
          </p:cNvSpPr>
          <p:nvPr>
            <p:ph type="title"/>
          </p:nvPr>
        </p:nvSpPr>
        <p:spPr>
          <a:xfrm>
            <a:off x="311700" y="281473"/>
            <a:ext cx="8520600" cy="572700"/>
          </a:xfrm>
        </p:spPr>
        <p:txBody>
          <a:bodyPr>
            <a:normAutofit fontScale="90000"/>
          </a:bodyPr>
          <a:lstStyle/>
          <a:p>
            <a:pPr algn="ctr"/>
            <a:r>
              <a:rPr lang="en-US" u="sng" dirty="0">
                <a:solidFill>
                  <a:schemeClr val="tx1"/>
                </a:solidFill>
                <a:latin typeface="EB Garamond" panose="00000500000000000000" pitchFamily="2" charset="0"/>
                <a:ea typeface="EB Garamond" panose="00000500000000000000" pitchFamily="2" charset="0"/>
              </a:rPr>
              <a:t>Proposed System 1(contd.)</a:t>
            </a:r>
            <a:endParaRPr lang="en-IN" dirty="0"/>
          </a:p>
        </p:txBody>
      </p:sp>
      <p:sp>
        <p:nvSpPr>
          <p:cNvPr id="3" name="Text Placeholder 2">
            <a:extLst>
              <a:ext uri="{FF2B5EF4-FFF2-40B4-BE49-F238E27FC236}">
                <a16:creationId xmlns:a16="http://schemas.microsoft.com/office/drawing/2014/main" id="{2F74D2D6-5996-9B28-5F3D-303913677A34}"/>
              </a:ext>
            </a:extLst>
          </p:cNvPr>
          <p:cNvSpPr>
            <a:spLocks noGrp="1"/>
          </p:cNvSpPr>
          <p:nvPr>
            <p:ph type="body" idx="1"/>
          </p:nvPr>
        </p:nvSpPr>
        <p:spPr>
          <a:xfrm>
            <a:off x="2025537" y="1062310"/>
            <a:ext cx="2888434" cy="3732713"/>
          </a:xfrm>
        </p:spPr>
        <p:txBody>
          <a:bodyPr>
            <a:normAutofit fontScale="92500" lnSpcReduction="10000"/>
          </a:bodyPr>
          <a:lstStyle/>
          <a:p>
            <a:pPr marL="114300" indent="0">
              <a:buNone/>
            </a:pPr>
            <a:r>
              <a:rPr lang="en-IN" sz="1800" b="1" dirty="0">
                <a:effectLst/>
                <a:latin typeface="Times New Roman" panose="02020603050405020304" pitchFamily="18" charset="0"/>
                <a:ea typeface="SimSun" panose="02010600030101010101" pitchFamily="2" charset="-122"/>
              </a:rPr>
              <a:t>Step 1. </a:t>
            </a:r>
            <a:r>
              <a:rPr lang="en-IN" sz="1800" b="1" i="1" dirty="0">
                <a:effectLst/>
                <a:latin typeface="Times New Roman" panose="02020603050405020304" pitchFamily="18" charset="0"/>
                <a:ea typeface="SimSun" panose="02010600030101010101" pitchFamily="2" charset="-122"/>
              </a:rPr>
              <a:t>Data Preprocessing</a:t>
            </a:r>
            <a:endParaRPr lang="en-IN" sz="1800" dirty="0">
              <a:effectLst/>
              <a:latin typeface="Times New Roman" panose="02020603050405020304" pitchFamily="18" charset="0"/>
              <a:ea typeface="SimSun" panose="02010600030101010101" pitchFamily="2" charset="-122"/>
            </a:endParaRPr>
          </a:p>
          <a:p>
            <a:pPr lvl="1">
              <a:spcBef>
                <a:spcPts val="1200"/>
              </a:spcBef>
            </a:pPr>
            <a:r>
              <a:rPr lang="en-IN" sz="1500" dirty="0">
                <a:latin typeface="Times New Roman" panose="02020603050405020304" pitchFamily="18" charset="0"/>
                <a:ea typeface="SimSun" panose="02010600030101010101" pitchFamily="2" charset="-122"/>
              </a:rPr>
              <a:t>Data Cleaning </a:t>
            </a:r>
          </a:p>
          <a:p>
            <a:pPr lvl="1">
              <a:spcBef>
                <a:spcPts val="1200"/>
              </a:spcBef>
            </a:pPr>
            <a:r>
              <a:rPr lang="en-IN" sz="1500" dirty="0" err="1">
                <a:effectLst/>
                <a:latin typeface="Times New Roman" panose="02020603050405020304" pitchFamily="18" charset="0"/>
                <a:ea typeface="SimSun" panose="02010600030101010101" pitchFamily="2" charset="-122"/>
              </a:rPr>
              <a:t>Stopword</a:t>
            </a:r>
            <a:r>
              <a:rPr lang="en-IN" sz="1500" dirty="0">
                <a:effectLst/>
                <a:latin typeface="Times New Roman" panose="02020603050405020304" pitchFamily="18" charset="0"/>
                <a:ea typeface="SimSun" panose="02010600030101010101" pitchFamily="2" charset="-122"/>
              </a:rPr>
              <a:t> Removal</a:t>
            </a:r>
          </a:p>
          <a:p>
            <a:pPr lvl="1">
              <a:spcBef>
                <a:spcPts val="1200"/>
              </a:spcBef>
            </a:pPr>
            <a:r>
              <a:rPr lang="en-IN" sz="1500" dirty="0" err="1">
                <a:latin typeface="Times New Roman" panose="02020603050405020304" pitchFamily="18" charset="0"/>
                <a:ea typeface="SimSun" panose="02010600030101010101" pitchFamily="2" charset="-122"/>
              </a:rPr>
              <a:t>Tokenaization</a:t>
            </a:r>
            <a:endParaRPr lang="en-IN" sz="1500" dirty="0">
              <a:latin typeface="Times New Roman" panose="02020603050405020304" pitchFamily="18" charset="0"/>
              <a:ea typeface="SimSun" panose="02010600030101010101" pitchFamily="2" charset="-122"/>
            </a:endParaRPr>
          </a:p>
          <a:p>
            <a:pPr lvl="1">
              <a:spcBef>
                <a:spcPts val="1200"/>
              </a:spcBef>
            </a:pPr>
            <a:r>
              <a:rPr lang="en-IN" sz="1500" dirty="0" err="1">
                <a:effectLst/>
                <a:latin typeface="Times New Roman" panose="02020603050405020304" pitchFamily="18" charset="0"/>
                <a:ea typeface="SimSun" panose="02010600030101010101" pitchFamily="2" charset="-122"/>
              </a:rPr>
              <a:t>Lematization</a:t>
            </a:r>
            <a:endParaRPr lang="en-IN" sz="1500" dirty="0">
              <a:effectLst/>
              <a:latin typeface="Times New Roman" panose="02020603050405020304" pitchFamily="18" charset="0"/>
              <a:ea typeface="SimSun" panose="02010600030101010101" pitchFamily="2" charset="-122"/>
            </a:endParaRPr>
          </a:p>
          <a:p>
            <a:pPr marL="114300" indent="0">
              <a:spcBef>
                <a:spcPts val="1200"/>
              </a:spcBef>
              <a:buNone/>
            </a:pPr>
            <a:r>
              <a:rPr lang="en-IN" sz="1800" b="1" dirty="0">
                <a:effectLst/>
                <a:latin typeface="Times New Roman" panose="02020603050405020304" pitchFamily="18" charset="0"/>
                <a:ea typeface="SimSun" panose="02010600030101010101" pitchFamily="2" charset="-122"/>
              </a:rPr>
              <a:t>Step 2.</a:t>
            </a:r>
            <a:r>
              <a:rPr lang="en-IN" sz="1800" dirty="0">
                <a:effectLst/>
                <a:latin typeface="Times New Roman" panose="02020603050405020304" pitchFamily="18" charset="0"/>
                <a:ea typeface="SimSun" panose="02010600030101010101" pitchFamily="2" charset="-122"/>
              </a:rPr>
              <a:t> </a:t>
            </a:r>
            <a:r>
              <a:rPr lang="en-IN" sz="1800" b="1" i="1" dirty="0">
                <a:effectLst/>
                <a:latin typeface="Times New Roman" panose="02020603050405020304" pitchFamily="18" charset="0"/>
                <a:ea typeface="SimSun" panose="02010600030101010101" pitchFamily="2" charset="-122"/>
              </a:rPr>
              <a:t>Feature Extraction</a:t>
            </a:r>
            <a:endParaRPr lang="en-IN" sz="1800" dirty="0">
              <a:effectLst/>
              <a:latin typeface="Times New Roman" panose="02020603050405020304" pitchFamily="18" charset="0"/>
              <a:ea typeface="SimSun" panose="02010600030101010101" pitchFamily="2" charset="-122"/>
            </a:endParaRPr>
          </a:p>
          <a:p>
            <a:pPr lvl="1">
              <a:spcBef>
                <a:spcPts val="1200"/>
              </a:spcBef>
            </a:pPr>
            <a:r>
              <a:rPr lang="en-IN" sz="1500" dirty="0">
                <a:latin typeface="Times New Roman" panose="02020603050405020304" pitchFamily="18" charset="0"/>
                <a:ea typeface="SimSun" panose="02010600030101010101" pitchFamily="2" charset="-122"/>
              </a:rPr>
              <a:t>TF-IDF</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(unigram and bigram)</a:t>
            </a:r>
            <a:endParaRPr lang="en-IN" sz="1500" dirty="0">
              <a:latin typeface="Times New Roman" panose="02020603050405020304" pitchFamily="18" charset="0"/>
              <a:ea typeface="SimSun" panose="02010600030101010101" pitchFamily="2" charset="-122"/>
            </a:endParaRPr>
          </a:p>
          <a:p>
            <a:pPr lvl="1">
              <a:spcBef>
                <a:spcPts val="1200"/>
              </a:spcBef>
            </a:pPr>
            <a:r>
              <a:rPr lang="en-IN" sz="1500" dirty="0">
                <a:latin typeface="Times New Roman" panose="02020603050405020304" pitchFamily="18" charset="0"/>
                <a:ea typeface="SimSun" panose="02010600030101010101" pitchFamily="2" charset="-122"/>
              </a:rPr>
              <a:t>Bag-of-Word </a:t>
            </a:r>
            <a:r>
              <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(unigram and bigram)</a:t>
            </a:r>
            <a:endParaRPr lang="en-IN" sz="1500" b="1" dirty="0">
              <a:latin typeface="Times New Roman" panose="02020603050405020304" pitchFamily="18" charset="0"/>
              <a:ea typeface="SimSun" panose="02010600030101010101" pitchFamily="2" charset="-122"/>
            </a:endParaRPr>
          </a:p>
          <a:p>
            <a:pPr marL="114300" indent="0">
              <a:spcBef>
                <a:spcPts val="1200"/>
              </a:spcBef>
              <a:buNone/>
            </a:pPr>
            <a:r>
              <a:rPr lang="en-IN" sz="1800" b="1" dirty="0">
                <a:effectLst/>
                <a:latin typeface="Times New Roman" panose="02020603050405020304" pitchFamily="18" charset="0"/>
                <a:ea typeface="SimSun" panose="02010600030101010101" pitchFamily="2" charset="-122"/>
              </a:rPr>
              <a:t>Step 3. </a:t>
            </a:r>
            <a:r>
              <a:rPr lang="en-IN" sz="1800" b="1" i="1" dirty="0">
                <a:effectLst/>
                <a:latin typeface="Times New Roman" panose="02020603050405020304" pitchFamily="18" charset="0"/>
                <a:ea typeface="SimSun" panose="02010600030101010101" pitchFamily="2" charset="-122"/>
              </a:rPr>
              <a:t>Encoding</a:t>
            </a:r>
            <a:endParaRPr lang="en-IN" sz="1800" dirty="0">
              <a:effectLst/>
              <a:latin typeface="Times New Roman" panose="02020603050405020304" pitchFamily="18" charset="0"/>
              <a:ea typeface="SimSun" panose="02010600030101010101" pitchFamily="2" charset="-122"/>
            </a:endParaRPr>
          </a:p>
          <a:p>
            <a:pPr lvl="1">
              <a:spcBef>
                <a:spcPts val="1200"/>
              </a:spcBef>
            </a:pPr>
            <a:r>
              <a:rPr lang="en-IN" sz="1500" dirty="0">
                <a:latin typeface="Times New Roman" panose="02020603050405020304" pitchFamily="18" charset="0"/>
                <a:ea typeface="SimSun" panose="02010600030101010101" pitchFamily="2" charset="-122"/>
              </a:rPr>
              <a:t>O</a:t>
            </a:r>
            <a:r>
              <a:rPr lang="en-IN" sz="1500" dirty="0">
                <a:effectLst/>
                <a:latin typeface="Times New Roman" panose="02020603050405020304" pitchFamily="18" charset="0"/>
                <a:ea typeface="SimSun" panose="02010600030101010101" pitchFamily="2" charset="-122"/>
              </a:rPr>
              <a:t>ne-hot encoding </a:t>
            </a:r>
          </a:p>
          <a:p>
            <a:pPr>
              <a:spcBef>
                <a:spcPts val="1200"/>
              </a:spcBef>
            </a:pPr>
            <a:endParaRPr lang="en-IN" sz="1500" dirty="0">
              <a:latin typeface="Times New Roman" panose="02020603050405020304" pitchFamily="18" charset="0"/>
              <a:ea typeface="SimSun" panose="02010600030101010101" pitchFamily="2" charset="-122"/>
            </a:endParaRPr>
          </a:p>
        </p:txBody>
      </p:sp>
      <p:sp>
        <p:nvSpPr>
          <p:cNvPr id="4" name="TextBox 3">
            <a:extLst>
              <a:ext uri="{FF2B5EF4-FFF2-40B4-BE49-F238E27FC236}">
                <a16:creationId xmlns:a16="http://schemas.microsoft.com/office/drawing/2014/main" id="{90921932-06EB-79F4-864D-9B4EE5309DDC}"/>
              </a:ext>
            </a:extLst>
          </p:cNvPr>
          <p:cNvSpPr txBox="1"/>
          <p:nvPr/>
        </p:nvSpPr>
        <p:spPr>
          <a:xfrm>
            <a:off x="5165541" y="1062310"/>
            <a:ext cx="3666759" cy="2708434"/>
          </a:xfrm>
          <a:prstGeom prst="rect">
            <a:avLst/>
          </a:prstGeom>
          <a:noFill/>
        </p:spPr>
        <p:txBody>
          <a:bodyPr wrap="square" rtlCol="0">
            <a:spAutoFit/>
          </a:bodyPr>
          <a:lstStyle/>
          <a:p>
            <a:pPr marL="114300" indent="0">
              <a:buNone/>
            </a:pPr>
            <a:r>
              <a:rPr lang="en-IN" sz="1700" b="1" dirty="0">
                <a:effectLst/>
                <a:latin typeface="Times New Roman" panose="02020603050405020304" pitchFamily="18" charset="0"/>
                <a:ea typeface="SimSun" panose="02010600030101010101" pitchFamily="2" charset="-122"/>
              </a:rPr>
              <a:t>Step 4.</a:t>
            </a:r>
            <a:r>
              <a:rPr lang="en-IN" sz="1700" b="1" i="1" dirty="0">
                <a:effectLst/>
                <a:latin typeface="Times New Roman" panose="02020603050405020304" pitchFamily="18" charset="0"/>
                <a:ea typeface="SimSun" panose="02010600030101010101" pitchFamily="2" charset="-122"/>
              </a:rPr>
              <a:t> Data Splitting</a:t>
            </a:r>
          </a:p>
          <a:p>
            <a:pPr marL="857250" lvl="1" indent="-285750">
              <a:spcBef>
                <a:spcPts val="1200"/>
              </a:spcBef>
              <a:buFont typeface="Courier New" panose="02070309020205020404" pitchFamily="49" charset="0"/>
              <a:buChar char="o"/>
            </a:pPr>
            <a:r>
              <a:rPr lang="en-IN" sz="1400" dirty="0">
                <a:effectLst/>
                <a:latin typeface="Times New Roman" panose="02020603050405020304" pitchFamily="18" charset="0"/>
                <a:ea typeface="SimSun" panose="02010600030101010101" pitchFamily="2" charset="-122"/>
              </a:rPr>
              <a:t>80:20 split </a:t>
            </a:r>
          </a:p>
          <a:p>
            <a:pPr marL="857250" lvl="1" indent="-285750">
              <a:spcBef>
                <a:spcPts val="1200"/>
              </a:spcBef>
              <a:buFont typeface="Courier New" panose="02070309020205020404" pitchFamily="49" charset="0"/>
              <a:buChar char="o"/>
            </a:pPr>
            <a:r>
              <a:rPr lang="en-IN" sz="1400" dirty="0">
                <a:latin typeface="Times New Roman" panose="02020603050405020304" pitchFamily="18" charset="0"/>
                <a:ea typeface="SimSun" panose="02010600030101010101" pitchFamily="2" charset="-122"/>
              </a:rPr>
              <a:t>5-fold</a:t>
            </a:r>
          </a:p>
          <a:p>
            <a:pPr marL="857250" lvl="1" indent="-285750">
              <a:spcBef>
                <a:spcPts val="1200"/>
              </a:spcBef>
              <a:buFont typeface="Courier New" panose="02070309020205020404" pitchFamily="49" charset="0"/>
              <a:buChar char="o"/>
            </a:pPr>
            <a:r>
              <a:rPr lang="en-IN" sz="1400" dirty="0">
                <a:effectLst/>
                <a:latin typeface="Times New Roman" panose="02020603050405020304" pitchFamily="18" charset="0"/>
                <a:ea typeface="SimSun" panose="02010600030101010101" pitchFamily="2" charset="-122"/>
              </a:rPr>
              <a:t>10-fold </a:t>
            </a:r>
          </a:p>
          <a:p>
            <a:pPr marL="114300" indent="0">
              <a:spcBef>
                <a:spcPts val="1200"/>
              </a:spcBef>
              <a:buNone/>
            </a:pPr>
            <a:r>
              <a:rPr lang="en-IN" sz="1700" b="1" dirty="0">
                <a:effectLst/>
                <a:latin typeface="Times New Roman" panose="02020603050405020304" pitchFamily="18" charset="0"/>
                <a:ea typeface="SimSun" panose="02010600030101010101" pitchFamily="2" charset="-122"/>
              </a:rPr>
              <a:t>Step 5.</a:t>
            </a:r>
            <a:r>
              <a:rPr lang="en-IN" sz="1700" b="1" i="1" dirty="0">
                <a:effectLst/>
                <a:latin typeface="Times New Roman" panose="02020603050405020304" pitchFamily="18" charset="0"/>
                <a:ea typeface="SimSun" panose="02010600030101010101" pitchFamily="2" charset="-122"/>
              </a:rPr>
              <a:t> Model Selection and Training</a:t>
            </a:r>
          </a:p>
          <a:p>
            <a:pPr marL="114300" indent="0">
              <a:spcBef>
                <a:spcPts val="1200"/>
              </a:spcBef>
              <a:buNone/>
            </a:pPr>
            <a:r>
              <a:rPr lang="en-IN" sz="1700" b="1" dirty="0">
                <a:effectLst/>
                <a:latin typeface="Times New Roman" panose="02020603050405020304" pitchFamily="18" charset="0"/>
                <a:ea typeface="SimSun" panose="02010600030101010101" pitchFamily="2" charset="-122"/>
              </a:rPr>
              <a:t>Step 6.</a:t>
            </a:r>
            <a:r>
              <a:rPr lang="en-IN" sz="1700" b="1" i="1" dirty="0">
                <a:effectLst/>
                <a:latin typeface="Times New Roman" panose="02020603050405020304" pitchFamily="18" charset="0"/>
                <a:ea typeface="SimSun" panose="02010600030101010101" pitchFamily="2" charset="-122"/>
              </a:rPr>
              <a:t> Evaluation</a:t>
            </a:r>
            <a:endParaRPr lang="en-IN" sz="1700" b="1" i="1" dirty="0">
              <a:latin typeface="Times New Roman" panose="02020603050405020304" pitchFamily="18" charset="0"/>
              <a:ea typeface="SimSun" panose="02010600030101010101" pitchFamily="2" charset="-122"/>
            </a:endParaRPr>
          </a:p>
          <a:p>
            <a:pPr marL="114300" indent="0">
              <a:spcBef>
                <a:spcPts val="1200"/>
              </a:spcBef>
              <a:buNone/>
            </a:pPr>
            <a:r>
              <a:rPr lang="en-IN" sz="1700" b="1" dirty="0">
                <a:effectLst/>
                <a:latin typeface="Times New Roman" panose="02020603050405020304" pitchFamily="18" charset="0"/>
                <a:ea typeface="SimSun" panose="02010600030101010101" pitchFamily="2" charset="-122"/>
              </a:rPr>
              <a:t>Step 7.</a:t>
            </a:r>
            <a:r>
              <a:rPr lang="en-IN" sz="1700" dirty="0">
                <a:effectLst/>
                <a:latin typeface="Times New Roman" panose="02020603050405020304" pitchFamily="18" charset="0"/>
                <a:ea typeface="SimSun" panose="02010600030101010101" pitchFamily="2" charset="-122"/>
              </a:rPr>
              <a:t> </a:t>
            </a:r>
            <a:r>
              <a:rPr lang="en-IN" sz="1700" b="1" i="1" dirty="0">
                <a:effectLst/>
                <a:latin typeface="Times New Roman" panose="02020603050405020304" pitchFamily="18" charset="0"/>
                <a:ea typeface="SimSun" panose="02010600030101010101" pitchFamily="2" charset="-122"/>
              </a:rPr>
              <a:t>Testing and Deployment</a:t>
            </a:r>
          </a:p>
        </p:txBody>
      </p:sp>
    </p:spTree>
    <p:extLst>
      <p:ext uri="{BB962C8B-B14F-4D97-AF65-F5344CB8AC3E}">
        <p14:creationId xmlns:p14="http://schemas.microsoft.com/office/powerpoint/2010/main" val="98822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FDBE-7959-38A6-2D44-508C43B00708}"/>
              </a:ext>
            </a:extLst>
          </p:cNvPr>
          <p:cNvSpPr>
            <a:spLocks noGrp="1"/>
          </p:cNvSpPr>
          <p:nvPr>
            <p:ph type="title"/>
          </p:nvPr>
        </p:nvSpPr>
        <p:spPr>
          <a:xfrm>
            <a:off x="366408" y="-60254"/>
            <a:ext cx="8520600" cy="588331"/>
          </a:xfrm>
        </p:spPr>
        <p:txBody>
          <a:bodyPr>
            <a:normAutofit fontScale="90000"/>
          </a:bodyPr>
          <a:lstStyle/>
          <a:p>
            <a:pPr algn="ctr"/>
            <a:r>
              <a:rPr lang="en-US" u="sng" dirty="0">
                <a:solidFill>
                  <a:schemeClr val="tx1"/>
                </a:solidFill>
                <a:latin typeface="EB Garamond" panose="00000500000000000000" pitchFamily="2" charset="0"/>
                <a:ea typeface="EB Garamond" panose="00000500000000000000" pitchFamily="2" charset="0"/>
              </a:rPr>
              <a:t>Proposed System 2</a:t>
            </a:r>
            <a:endParaRPr lang="en-IN" dirty="0"/>
          </a:p>
        </p:txBody>
      </p:sp>
      <p:pic>
        <p:nvPicPr>
          <p:cNvPr id="5" name="Picture 4">
            <a:extLst>
              <a:ext uri="{FF2B5EF4-FFF2-40B4-BE49-F238E27FC236}">
                <a16:creationId xmlns:a16="http://schemas.microsoft.com/office/drawing/2014/main" id="{A1ED9A06-DC85-7B80-D210-01F2BFA0C2CE}"/>
              </a:ext>
            </a:extLst>
          </p:cNvPr>
          <p:cNvPicPr>
            <a:picLocks noChangeAspect="1"/>
          </p:cNvPicPr>
          <p:nvPr/>
        </p:nvPicPr>
        <p:blipFill>
          <a:blip r:embed="rId2"/>
          <a:stretch>
            <a:fillRect/>
          </a:stretch>
        </p:blipFill>
        <p:spPr>
          <a:xfrm>
            <a:off x="2684280" y="579156"/>
            <a:ext cx="3775440" cy="4290806"/>
          </a:xfrm>
          <a:prstGeom prst="rect">
            <a:avLst/>
          </a:prstGeom>
          <a:ln>
            <a:solidFill>
              <a:schemeClr val="tx1"/>
            </a:solidFill>
          </a:ln>
        </p:spPr>
      </p:pic>
      <p:sp>
        <p:nvSpPr>
          <p:cNvPr id="6" name="TextBox 5">
            <a:extLst>
              <a:ext uri="{FF2B5EF4-FFF2-40B4-BE49-F238E27FC236}">
                <a16:creationId xmlns:a16="http://schemas.microsoft.com/office/drawing/2014/main" id="{6C71249E-1B22-27F4-6FE7-B9DB9ED0E48B}"/>
              </a:ext>
            </a:extLst>
          </p:cNvPr>
          <p:cNvSpPr txBox="1"/>
          <p:nvPr/>
        </p:nvSpPr>
        <p:spPr>
          <a:xfrm>
            <a:off x="3564149" y="4869962"/>
            <a:ext cx="2132315" cy="230832"/>
          </a:xfrm>
          <a:prstGeom prst="rect">
            <a:avLst/>
          </a:prstGeom>
          <a:noFill/>
        </p:spPr>
        <p:txBody>
          <a:bodyPr wrap="none" rtlCol="0">
            <a:spAutoFit/>
          </a:bodyPr>
          <a:lstStyle/>
          <a:p>
            <a:r>
              <a:rPr lang="en-IN" sz="900" b="1" dirty="0"/>
              <a:t>Figure 4</a:t>
            </a:r>
            <a:r>
              <a:rPr lang="en-IN" sz="900" dirty="0"/>
              <a:t>. Algorithm of Proposed System 2</a:t>
            </a:r>
          </a:p>
        </p:txBody>
      </p:sp>
    </p:spTree>
    <p:extLst>
      <p:ext uri="{BB962C8B-B14F-4D97-AF65-F5344CB8AC3E}">
        <p14:creationId xmlns:p14="http://schemas.microsoft.com/office/powerpoint/2010/main" val="2778050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2979</TotalTime>
  <Words>2243</Words>
  <Application>Microsoft Office PowerPoint</Application>
  <PresentationFormat>On-screen Show (16:9)</PresentationFormat>
  <Paragraphs>394</Paragraphs>
  <Slides>19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Courier New</vt:lpstr>
      <vt:lpstr>Calibri Light</vt:lpstr>
      <vt:lpstr>EB Garamond</vt:lpstr>
      <vt:lpstr>Times New Roman</vt:lpstr>
      <vt:lpstr>Calibri</vt:lpstr>
      <vt:lpstr>Wingdings</vt:lpstr>
      <vt:lpstr>Palatino Linotype</vt:lpstr>
      <vt:lpstr>Arial</vt:lpstr>
      <vt:lpstr>Symbol</vt:lpstr>
      <vt:lpstr>Office Theme</vt:lpstr>
      <vt:lpstr>Developing a Text Classification Model for Identifying Suicidal Ideation using Natural Language Processing Techniques</vt:lpstr>
      <vt:lpstr>Contents</vt:lpstr>
      <vt:lpstr>Objective</vt:lpstr>
      <vt:lpstr>Introduction</vt:lpstr>
      <vt:lpstr>Related Works</vt:lpstr>
      <vt:lpstr>Related Works (contd.)</vt:lpstr>
      <vt:lpstr>Proposed System 1</vt:lpstr>
      <vt:lpstr>Proposed System 1(contd.)</vt:lpstr>
      <vt:lpstr>Proposed System 2</vt:lpstr>
      <vt:lpstr>Proposed System 2(contd.)</vt:lpstr>
      <vt:lpstr>Implementation </vt:lpstr>
      <vt:lpstr>Results </vt:lpstr>
      <vt:lpstr>Results(contd.)</vt:lpstr>
      <vt:lpstr>Results(contd.)</vt:lpstr>
      <vt:lpstr>Conclusion</vt:lpstr>
      <vt:lpstr>Future Work</vt:lpstr>
      <vt:lpstr>References</vt:lpstr>
      <vt:lpstr>References(contd.)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Suicidal Intent through Depression Detection from Texts using Machine Learning Techniques</dc:title>
  <cp:lastModifiedBy>Arya Manikya Sinha</cp:lastModifiedBy>
  <cp:revision>29</cp:revision>
  <dcterms:modified xsi:type="dcterms:W3CDTF">2023-07-11T06:32:36Z</dcterms:modified>
</cp:coreProperties>
</file>