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146847062" r:id="rId11"/>
    <p:sldId id="2146847067" r:id="rId12"/>
    <p:sldId id="2146847065" r:id="rId13"/>
    <p:sldId id="2146847066"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6" d="100"/>
          <a:sy n="76" d="100"/>
        </p:scale>
        <p:origin x="-48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06-08-2025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8/6/2025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8/6/2025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8/6/2025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619095"/>
            <a:ext cx="8924760" cy="1180317"/>
          </a:xfrm>
        </p:spPr>
        <p:txBody>
          <a:bodyPr>
            <a:normAutofit fontScale="90000"/>
          </a:bodyPr>
          <a:lstStyle/>
          <a:p>
            <a:pPr lvl="0" algn="ctr"/>
            <a:r>
              <a:rPr lang="en-US" b="1" dirty="0" smtClean="0">
                <a:solidFill>
                  <a:schemeClr val="accent1"/>
                </a:solidFill>
                <a:latin typeface="Arial" pitchFamily="34" charset="0"/>
                <a:cs typeface="Arial" pitchFamily="34" charset="0"/>
              </a:rPr>
              <a:t>AI </a:t>
            </a:r>
            <a:r>
              <a:rPr lang="en-US" b="1" dirty="0">
                <a:solidFill>
                  <a:schemeClr val="accent1"/>
                </a:solidFill>
                <a:latin typeface="Arial" pitchFamily="34" charset="0"/>
                <a:cs typeface="Arial" pitchFamily="34" charset="0"/>
              </a:rPr>
              <a:t>Agent for Digital Financial Literacy </a:t>
            </a:r>
            <a:r>
              <a:rPr lang="en-US" b="1" dirty="0" smtClean="0">
                <a:solidFill>
                  <a:schemeClr val="accent1"/>
                </a:solidFill>
                <a:latin typeface="Arial" pitchFamily="34" charset="0"/>
                <a:cs typeface="Arial" pitchFamily="34" charset="0"/>
              </a:rPr>
              <a:t>Using rag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043450" y="4448578"/>
            <a:ext cx="8879246"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p>
          <a:p>
            <a:endParaRPr lang="en-US" sz="2000" b="1" dirty="0">
              <a:solidFill>
                <a:schemeClr val="accent1">
                  <a:lumMod val="75000"/>
                </a:schemeClr>
              </a:solidFill>
              <a:latin typeface="Arial" pitchFamily="34" charset="0"/>
              <a:cs typeface="Arial" pitchFamily="34" charset="0"/>
            </a:endParaRPr>
          </a:p>
          <a:p>
            <a:r>
              <a:rPr lang="en-US" sz="2000" b="1" cap="all" dirty="0">
                <a:solidFill>
                  <a:schemeClr val="accent1">
                    <a:lumMod val="75000"/>
                  </a:schemeClr>
                </a:solidFill>
                <a:latin typeface="Arial" pitchFamily="34" charset="0"/>
                <a:cs typeface="Arial" pitchFamily="34" charset="0"/>
              </a:rPr>
              <a:t>	</a:t>
            </a:r>
            <a:r>
              <a:rPr lang="en-US" sz="2000" b="1" cap="all" dirty="0" err="1" smtClean="0">
                <a:solidFill>
                  <a:schemeClr val="accent1">
                    <a:lumMod val="75000"/>
                  </a:schemeClr>
                </a:solidFill>
                <a:latin typeface="Arial"/>
                <a:cs typeface="Arial"/>
              </a:rPr>
              <a:t>Arya</a:t>
            </a:r>
            <a:r>
              <a:rPr lang="en-US" sz="2000" b="1" cap="all" dirty="0" smtClean="0">
                <a:solidFill>
                  <a:schemeClr val="accent1">
                    <a:lumMod val="75000"/>
                  </a:schemeClr>
                </a:solidFill>
                <a:latin typeface="Arial"/>
                <a:cs typeface="Arial"/>
              </a:rPr>
              <a:t> Das – Haldia Institute Of Technology – cse (ds)</a:t>
            </a:r>
            <a:endParaRPr lang="en-US" sz="2000" b="1" cap="all"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62804" y="771757"/>
            <a:ext cx="5210829" cy="5480082"/>
          </a:xfr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7074" y="1364555"/>
            <a:ext cx="5277945" cy="4957129"/>
          </a:xfrm>
          <a:prstGeom prst="rect">
            <a:avLst/>
          </a:prstGeom>
        </p:spPr>
      </p:pic>
    </p:spTree>
    <p:extLst>
      <p:ext uri="{BB962C8B-B14F-4D97-AF65-F5344CB8AC3E}">
        <p14:creationId xmlns:p14="http://schemas.microsoft.com/office/powerpoint/2010/main" val="28880809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 xmlns:a16="http://schemas.microsoft.com/office/drawing/2014/main" id="{005E46AB-32C4-4B57-A2B1-50738A64BE1B}"/>
              </a:ext>
            </a:extLst>
          </p:cNvPr>
          <p:cNvSpPr>
            <a:spLocks noGrp="1"/>
          </p:cNvSpPr>
          <p:nvPr>
            <p:ph idx="1"/>
          </p:nvPr>
        </p:nvSpPr>
        <p:spPr>
          <a:xfrm>
            <a:off x="581192" y="1477391"/>
            <a:ext cx="11029615" cy="3495442"/>
          </a:xfrm>
        </p:spPr>
        <p:txBody>
          <a:bodyPr>
            <a:normAutofit/>
          </a:bodyPr>
          <a:lstStyle/>
          <a:p>
            <a:pPr lvl="0">
              <a:buFont typeface="Wingdings" pitchFamily="2" charset="2"/>
              <a:buChar char="v"/>
            </a:pPr>
            <a:r>
              <a:rPr lang="en-US" sz="2000" b="1" dirty="0">
                <a:latin typeface="Times New Roman" pitchFamily="18" charset="0"/>
                <a:cs typeface="Times New Roman" pitchFamily="18" charset="0"/>
              </a:rPr>
              <a:t>Key Points</a:t>
            </a:r>
            <a:r>
              <a:rPr lang="en-US" sz="2000" dirty="0">
                <a:latin typeface="Times New Roman" pitchFamily="18" charset="0"/>
                <a:cs typeface="Times New Roman" pitchFamily="18" charset="0"/>
              </a:rPr>
              <a:t>: </a:t>
            </a:r>
          </a:p>
          <a:p>
            <a:pPr lvl="1">
              <a:buFont typeface="Wingdings" pitchFamily="2" charset="2"/>
              <a:buChar char="q"/>
            </a:pPr>
            <a:r>
              <a:rPr lang="en-US" sz="2000" dirty="0">
                <a:latin typeface="Times New Roman" pitchFamily="18" charset="0"/>
                <a:cs typeface="Times New Roman" pitchFamily="18" charset="0"/>
              </a:rPr>
              <a:t>Bridges the gap in digital financial literacy with an AI-driven, inclusive solution. </a:t>
            </a:r>
          </a:p>
          <a:p>
            <a:pPr lvl="1">
              <a:buFont typeface="Wingdings" pitchFamily="2" charset="2"/>
              <a:buChar char="q"/>
            </a:pPr>
            <a:r>
              <a:rPr lang="en-US" sz="2000" dirty="0">
                <a:latin typeface="Times New Roman" pitchFamily="18" charset="0"/>
                <a:cs typeface="Times New Roman" pitchFamily="18" charset="0"/>
              </a:rPr>
              <a:t>Leverages IBM Cloud and Granite for reliability and scalability.</a:t>
            </a:r>
          </a:p>
          <a:p>
            <a:pPr lvl="0">
              <a:buFont typeface="Wingdings" pitchFamily="2" charset="2"/>
              <a:buChar char="v"/>
            </a:pPr>
            <a:r>
              <a:rPr lang="en-US" sz="2000" b="1" dirty="0">
                <a:latin typeface="Times New Roman" pitchFamily="18" charset="0"/>
                <a:cs typeface="Times New Roman" pitchFamily="18" charset="0"/>
              </a:rPr>
              <a:t>Impact</a:t>
            </a:r>
            <a:r>
              <a:rPr lang="en-US" sz="2000" dirty="0">
                <a:latin typeface="Times New Roman" pitchFamily="18" charset="0"/>
                <a:cs typeface="Times New Roman" pitchFamily="18" charset="0"/>
              </a:rPr>
              <a:t>: </a:t>
            </a:r>
          </a:p>
          <a:p>
            <a:pPr lvl="1">
              <a:buFont typeface="Wingdings" pitchFamily="2" charset="2"/>
              <a:buChar char="q"/>
            </a:pPr>
            <a:r>
              <a:rPr lang="en-US" sz="2000" dirty="0">
                <a:latin typeface="Times New Roman" pitchFamily="18" charset="0"/>
                <a:cs typeface="Times New Roman" pitchFamily="18" charset="0"/>
              </a:rPr>
              <a:t>Empowers users with knowledge. </a:t>
            </a:r>
          </a:p>
          <a:p>
            <a:pPr lvl="1">
              <a:buFont typeface="Wingdings" pitchFamily="2" charset="2"/>
              <a:buChar char="q"/>
            </a:pPr>
            <a:r>
              <a:rPr lang="en-US" sz="2000" dirty="0">
                <a:latin typeface="Times New Roman" pitchFamily="18" charset="0"/>
                <a:cs typeface="Times New Roman" pitchFamily="18" charset="0"/>
              </a:rPr>
              <a:t>Protects against fraud. </a:t>
            </a:r>
          </a:p>
          <a:p>
            <a:pPr lvl="1">
              <a:buFont typeface="Wingdings" pitchFamily="2" charset="2"/>
              <a:buChar char="q"/>
            </a:pPr>
            <a:r>
              <a:rPr lang="en-US" sz="2000" dirty="0">
                <a:latin typeface="Times New Roman" pitchFamily="18" charset="0"/>
                <a:cs typeface="Times New Roman" pitchFamily="18" charset="0"/>
              </a:rPr>
              <a:t>Boosts confidence in digital finance.</a:t>
            </a:r>
          </a:p>
        </p:txBody>
      </p:sp>
    </p:spTree>
    <p:extLst>
      <p:ext uri="{BB962C8B-B14F-4D97-AF65-F5344CB8AC3E}">
        <p14:creationId xmlns:p14="http://schemas.microsoft.com/office/powerpoint/2010/main" val="31833151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lvl="0">
              <a:buFont typeface="Wingdings" pitchFamily="2" charset="2"/>
              <a:buChar char="v"/>
            </a:pPr>
            <a:r>
              <a:rPr lang="en-US" sz="2000" b="1" dirty="0">
                <a:latin typeface="Times New Roman" pitchFamily="18" charset="0"/>
                <a:cs typeface="Times New Roman" pitchFamily="18" charset="0"/>
              </a:rPr>
              <a:t>Enhancements</a:t>
            </a:r>
            <a:r>
              <a:rPr lang="en-US" sz="2000" dirty="0">
                <a:latin typeface="Times New Roman" pitchFamily="18" charset="0"/>
                <a:cs typeface="Times New Roman" pitchFamily="18" charset="0"/>
              </a:rPr>
              <a:t>: </a:t>
            </a:r>
          </a:p>
          <a:p>
            <a:pPr lvl="1">
              <a:buFont typeface="Wingdings" pitchFamily="2" charset="2"/>
              <a:buChar char="q"/>
            </a:pPr>
            <a:r>
              <a:rPr lang="en-US" sz="2000" dirty="0">
                <a:latin typeface="Times New Roman" pitchFamily="18" charset="0"/>
                <a:cs typeface="Times New Roman" pitchFamily="18" charset="0"/>
              </a:rPr>
              <a:t>Add real-time financial data (e.g., live interest rates). </a:t>
            </a:r>
          </a:p>
          <a:p>
            <a:pPr lvl="1">
              <a:buFont typeface="Wingdings" pitchFamily="2" charset="2"/>
              <a:buChar char="q"/>
            </a:pPr>
            <a:r>
              <a:rPr lang="en-US" sz="2000" dirty="0">
                <a:latin typeface="Times New Roman" pitchFamily="18" charset="0"/>
                <a:cs typeface="Times New Roman" pitchFamily="18" charset="0"/>
              </a:rPr>
              <a:t>Expand language support for more regions. </a:t>
            </a:r>
          </a:p>
          <a:p>
            <a:pPr lvl="1">
              <a:buFont typeface="Wingdings" pitchFamily="2" charset="2"/>
              <a:buChar char="q"/>
            </a:pPr>
            <a:r>
              <a:rPr lang="en-US" sz="2000" dirty="0">
                <a:latin typeface="Times New Roman" pitchFamily="18" charset="0"/>
                <a:cs typeface="Times New Roman" pitchFamily="18" charset="0"/>
              </a:rPr>
              <a:t>Introduce voice interaction for accessibility.</a:t>
            </a:r>
          </a:p>
          <a:p>
            <a:pPr>
              <a:buFont typeface="Wingdings" pitchFamily="2" charset="2"/>
              <a:buChar char="v"/>
            </a:pPr>
            <a:r>
              <a:rPr lang="en-US" sz="2000" b="1" dirty="0">
                <a:latin typeface="Times New Roman" pitchFamily="18" charset="0"/>
                <a:cs typeface="Times New Roman" pitchFamily="18" charset="0"/>
              </a:rPr>
              <a:t>Opportunities</a:t>
            </a:r>
            <a:r>
              <a:rPr lang="en-US" sz="2000" dirty="0">
                <a:latin typeface="Times New Roman" pitchFamily="18" charset="0"/>
                <a:cs typeface="Times New Roman" pitchFamily="18" charset="0"/>
              </a:rPr>
              <a:t>: </a:t>
            </a:r>
          </a:p>
          <a:p>
            <a:pPr lvl="1">
              <a:buFont typeface="Wingdings" pitchFamily="2" charset="2"/>
              <a:buChar char="q"/>
            </a:pPr>
            <a:r>
              <a:rPr lang="en-US" sz="2000" dirty="0">
                <a:latin typeface="Times New Roman" pitchFamily="18" charset="0"/>
                <a:cs typeface="Times New Roman" pitchFamily="18" charset="0"/>
              </a:rPr>
              <a:t>Collaborate with banks for tailored advice. </a:t>
            </a:r>
          </a:p>
          <a:p>
            <a:pPr lvl="1">
              <a:buFont typeface="Wingdings" pitchFamily="2" charset="2"/>
              <a:buChar char="q"/>
            </a:pPr>
            <a:r>
              <a:rPr lang="en-US" sz="2000" dirty="0">
                <a:latin typeface="Times New Roman" pitchFamily="18" charset="0"/>
                <a:cs typeface="Times New Roman" pitchFamily="18" charset="0"/>
              </a:rPr>
              <a:t>Create educational modules for deeper learning.</a:t>
            </a:r>
          </a:p>
          <a:p>
            <a:pPr marL="305435" indent="-305435"/>
            <a:endParaRPr lang="en-US" dirty="0"/>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 xmlns:a16="http://schemas.microsoft.com/office/drawing/2014/main" id="{357C38BC-22B3-37B2-E0C3-812020A76077}"/>
              </a:ext>
            </a:extLst>
          </p:cNvPr>
          <p:cNvSpPr>
            <a:spLocks noGrp="1"/>
          </p:cNvSpPr>
          <p:nvPr>
            <p:ph idx="1"/>
          </p:nvPr>
        </p:nvSpPr>
        <p:spPr>
          <a:xfrm>
            <a:off x="581192" y="1302026"/>
            <a:ext cx="11029615" cy="3683333"/>
          </a:xfrm>
        </p:spPr>
        <p:txBody>
          <a:bodyPr>
            <a:normAutofit/>
          </a:bodyPr>
          <a:lstStyle/>
          <a:p>
            <a:pPr lvl="0">
              <a:buFont typeface="Wingdings" pitchFamily="2" charset="2"/>
              <a:buChar char="v"/>
            </a:pPr>
            <a:r>
              <a:rPr lang="en-US" sz="2400" dirty="0">
                <a:latin typeface="Times New Roman" pitchFamily="18" charset="0"/>
                <a:cs typeface="Times New Roman" pitchFamily="18" charset="0"/>
              </a:rPr>
              <a:t>IBM Cloud Lite Services Documentation </a:t>
            </a:r>
          </a:p>
          <a:p>
            <a:pPr lvl="0">
              <a:buFont typeface="Wingdings" pitchFamily="2" charset="2"/>
              <a:buChar char="v"/>
            </a:pPr>
            <a:r>
              <a:rPr lang="en-US" sz="2400" dirty="0">
                <a:latin typeface="Times New Roman" pitchFamily="18" charset="0"/>
                <a:cs typeface="Times New Roman" pitchFamily="18" charset="0"/>
              </a:rPr>
              <a:t>IBM Granite Model Overview </a:t>
            </a:r>
          </a:p>
          <a:p>
            <a:pPr lvl="0">
              <a:buFont typeface="Wingdings" pitchFamily="2" charset="2"/>
              <a:buChar char="v"/>
            </a:pPr>
            <a:r>
              <a:rPr lang="en-US" sz="2400" dirty="0">
                <a:latin typeface="Times New Roman" pitchFamily="18" charset="0"/>
                <a:cs typeface="Times New Roman" pitchFamily="18" charset="0"/>
              </a:rPr>
              <a:t>Government Financial Literacy </a:t>
            </a:r>
            <a:r>
              <a:rPr lang="en-US" sz="2400" dirty="0" smtClean="0">
                <a:latin typeface="Times New Roman" pitchFamily="18" charset="0"/>
                <a:cs typeface="Times New Roman" pitchFamily="18" charset="0"/>
              </a:rPr>
              <a:t>Portals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72895022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0649" y="1364380"/>
            <a:ext cx="6951762" cy="5257974"/>
          </a:xfrm>
        </p:spPr>
      </p:pic>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5503" y="1301750"/>
            <a:ext cx="7035759" cy="5286940"/>
          </a:xfrm>
        </p:spPr>
      </p:pic>
    </p:spTree>
    <p:extLst>
      <p:ext uri="{BB962C8B-B14F-4D97-AF65-F5344CB8AC3E}">
        <p14:creationId xmlns:p14="http://schemas.microsoft.com/office/powerpoint/2010/main" val="41287103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673"/>
          <a:stretch/>
        </p:blipFill>
        <p:spPr>
          <a:xfrm>
            <a:off x="2041742" y="1301749"/>
            <a:ext cx="8116866" cy="5052561"/>
          </a:xfrm>
        </p:spPr>
      </p:pic>
    </p:spTree>
    <p:extLst>
      <p:ext uri="{BB962C8B-B14F-4D97-AF65-F5344CB8AC3E}">
        <p14:creationId xmlns:p14="http://schemas.microsoft.com/office/powerpoint/2010/main" val="21718527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8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a:buFont typeface="Wingdings" pitchFamily="2" charset="2"/>
              <a:buChar char="q"/>
            </a:pPr>
            <a:r>
              <a:rPr lang="en-US" sz="2000" b="1" dirty="0">
                <a:latin typeface="Arial"/>
                <a:ea typeface="+mn-lt"/>
                <a:cs typeface="Arial"/>
              </a:rPr>
              <a:t>Problem </a:t>
            </a:r>
            <a:r>
              <a:rPr lang="en-US" sz="2000" b="1" dirty="0" smtClean="0">
                <a:latin typeface="Arial"/>
                <a:ea typeface="+mn-lt"/>
                <a:cs typeface="Arial"/>
              </a:rPr>
              <a:t>Statement</a:t>
            </a:r>
            <a:r>
              <a:rPr lang="en-US" sz="2000" dirty="0" smtClean="0">
                <a:latin typeface="Arial"/>
                <a:ea typeface="+mn-lt"/>
                <a:cs typeface="Arial"/>
              </a:rPr>
              <a:t>  </a:t>
            </a:r>
            <a:endParaRPr lang="en-US" dirty="0" smtClean="0">
              <a:latin typeface="Arial"/>
              <a:cs typeface="Arial"/>
            </a:endParaRPr>
          </a:p>
          <a:p>
            <a:pPr>
              <a:buFont typeface="Wingdings" pitchFamily="2" charset="2"/>
              <a:buChar char="q"/>
            </a:pPr>
            <a:r>
              <a:rPr lang="en-US" sz="2000" b="1" dirty="0" smtClean="0">
                <a:latin typeface="Arial"/>
                <a:ea typeface="+mn-lt"/>
                <a:cs typeface="Arial"/>
              </a:rPr>
              <a:t>Proposed System/Solution</a:t>
            </a:r>
            <a:endParaRPr lang="en-US" dirty="0" smtClean="0">
              <a:latin typeface="Arial"/>
              <a:cs typeface="Arial"/>
            </a:endParaRPr>
          </a:p>
          <a:p>
            <a:pPr>
              <a:buFont typeface="Wingdings" pitchFamily="2" charset="2"/>
              <a:buChar char="q"/>
            </a:pPr>
            <a:r>
              <a:rPr lang="en-US" sz="2000" b="1" dirty="0" smtClean="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 </a:t>
            </a:r>
            <a:endParaRPr lang="en-US" dirty="0">
              <a:latin typeface="Arial"/>
              <a:ea typeface="+mn-lt"/>
              <a:cs typeface="+mn-lt"/>
            </a:endParaRPr>
          </a:p>
          <a:p>
            <a:pPr>
              <a:buFont typeface="Wingdings" pitchFamily="2" charset="2"/>
              <a:buChar char="q"/>
            </a:pPr>
            <a:r>
              <a:rPr lang="en-US" sz="2000" b="1" dirty="0">
                <a:latin typeface="Arial"/>
                <a:ea typeface="+mn-lt"/>
                <a:cs typeface="+mn-lt"/>
              </a:rPr>
              <a:t>Algorithm &amp; Deployment  </a:t>
            </a:r>
            <a:endParaRPr lang="en-US" dirty="0">
              <a:latin typeface="Arial"/>
              <a:cs typeface="Calibri"/>
            </a:endParaRPr>
          </a:p>
          <a:p>
            <a:pPr>
              <a:buFont typeface="Wingdings" pitchFamily="2" charset="2"/>
              <a:buChar char="q"/>
            </a:pPr>
            <a:r>
              <a:rPr lang="en-US" sz="2000" b="1" dirty="0">
                <a:latin typeface="Arial"/>
                <a:ea typeface="+mn-lt"/>
                <a:cs typeface="Arial"/>
              </a:rPr>
              <a:t>Result (Output Image)</a:t>
            </a:r>
          </a:p>
          <a:p>
            <a:pPr>
              <a:buFont typeface="Wingdings" pitchFamily="2" charset="2"/>
              <a:buChar char="q"/>
            </a:pPr>
            <a:r>
              <a:rPr lang="en-US" sz="2000" b="1" dirty="0">
                <a:latin typeface="Arial"/>
                <a:ea typeface="+mn-lt"/>
                <a:cs typeface="Arial"/>
              </a:rPr>
              <a:t>Conclusion</a:t>
            </a:r>
            <a:endParaRPr lang="en-US" dirty="0">
              <a:latin typeface="Arial"/>
              <a:cs typeface="Arial"/>
            </a:endParaRPr>
          </a:p>
          <a:p>
            <a:pPr>
              <a:buFont typeface="Wingdings" pitchFamily="2" charset="2"/>
              <a:buChar char="q"/>
            </a:pPr>
            <a:r>
              <a:rPr lang="en-US" sz="2000" b="1" dirty="0">
                <a:latin typeface="Arial"/>
                <a:ea typeface="+mn-lt"/>
                <a:cs typeface="Arial"/>
              </a:rPr>
              <a:t>Future Scope</a:t>
            </a:r>
          </a:p>
          <a:p>
            <a:pPr>
              <a:buFont typeface="Wingdings" pitchFamily="2" charset="2"/>
              <a:buChar char="q"/>
            </a:pPr>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2400" dirty="0" smtClean="0">
                <a:solidFill>
                  <a:schemeClr val="tx1"/>
                </a:solidFill>
              </a:rPr>
              <a:t>Many </a:t>
            </a:r>
            <a:r>
              <a:rPr lang="en-US" sz="2400" dirty="0">
                <a:solidFill>
                  <a:schemeClr val="tx1"/>
                </a:solidFill>
              </a:rPr>
              <a:t>users, especially those from non-technical or underserved backgrounds, struggle to </a:t>
            </a:r>
            <a:r>
              <a:rPr lang="en-US" sz="2400" dirty="0" smtClean="0">
                <a:solidFill>
                  <a:schemeClr val="tx1"/>
                </a:solidFill>
              </a:rPr>
              <a:t>understand </a:t>
            </a:r>
            <a:r>
              <a:rPr lang="en-US" sz="2400" dirty="0">
                <a:solidFill>
                  <a:schemeClr val="tx1"/>
                </a:solidFill>
              </a:rPr>
              <a:t>and </a:t>
            </a:r>
            <a:r>
              <a:rPr lang="en-US" sz="2400" dirty="0" smtClean="0">
                <a:solidFill>
                  <a:schemeClr val="tx1"/>
                </a:solidFill>
              </a:rPr>
              <a:t>navigate essential </a:t>
            </a:r>
            <a:r>
              <a:rPr lang="en-US" sz="2400" dirty="0">
                <a:solidFill>
                  <a:schemeClr val="tx1"/>
                </a:solidFill>
              </a:rPr>
              <a:t>financial tools and </a:t>
            </a:r>
            <a:r>
              <a:rPr lang="en-US" sz="2400" dirty="0" smtClean="0">
                <a:solidFill>
                  <a:schemeClr val="tx1"/>
                </a:solidFill>
              </a:rPr>
              <a:t>practices. </a:t>
            </a:r>
            <a:r>
              <a:rPr lang="en-US" sz="2400" dirty="0">
                <a:solidFill>
                  <a:schemeClr val="tx1"/>
                </a:solidFill>
              </a:rPr>
              <a:t>This lack of understanding leads to poor financial decisions, increased risk of fraud, and missed opportunities for economic empowerment</a:t>
            </a:r>
            <a:r>
              <a:rPr lang="en-US" sz="2400" dirty="0" smtClean="0">
                <a:solidFill>
                  <a:schemeClr val="tx1"/>
                </a:solidFill>
              </a:rPr>
              <a:t>.</a:t>
            </a:r>
          </a:p>
          <a:p>
            <a:pPr marL="0" indent="0" algn="just">
              <a:buNone/>
            </a:pPr>
            <a:r>
              <a:rPr lang="en-US" sz="2400" dirty="0">
                <a:solidFill>
                  <a:schemeClr val="tx1"/>
                </a:solidFill>
              </a:rPr>
              <a:t>Even when users are motivated to learn, they face barriers such </a:t>
            </a:r>
            <a:r>
              <a:rPr lang="en-US" sz="2400" dirty="0" smtClean="0">
                <a:solidFill>
                  <a:schemeClr val="tx1"/>
                </a:solidFill>
              </a:rPr>
              <a:t>as: Language </a:t>
            </a:r>
            <a:r>
              <a:rPr lang="en-US" sz="2400" dirty="0">
                <a:solidFill>
                  <a:schemeClr val="tx1"/>
                </a:solidFill>
              </a:rPr>
              <a:t>and Literacy </a:t>
            </a:r>
            <a:r>
              <a:rPr lang="en-US" sz="2400" dirty="0" smtClean="0">
                <a:solidFill>
                  <a:schemeClr val="tx1"/>
                </a:solidFill>
              </a:rPr>
              <a:t>Gaps, </a:t>
            </a:r>
            <a:r>
              <a:rPr lang="en-US" sz="2400" dirty="0">
                <a:solidFill>
                  <a:schemeClr val="tx1"/>
                </a:solidFill>
              </a:rPr>
              <a:t>Fragmented Information </a:t>
            </a:r>
            <a:r>
              <a:rPr lang="en-US" sz="2400" dirty="0" smtClean="0">
                <a:solidFill>
                  <a:schemeClr val="tx1"/>
                </a:solidFill>
              </a:rPr>
              <a:t>Sources and </a:t>
            </a:r>
            <a:r>
              <a:rPr lang="en-US" sz="2400" dirty="0">
                <a:solidFill>
                  <a:schemeClr val="tx1"/>
                </a:solidFill>
              </a:rPr>
              <a:t>Lack of </a:t>
            </a:r>
            <a:r>
              <a:rPr lang="en-US" sz="2400" dirty="0" smtClean="0">
                <a:solidFill>
                  <a:schemeClr val="tx1"/>
                </a:solidFill>
              </a:rPr>
              <a:t>Personalization. These </a:t>
            </a:r>
            <a:r>
              <a:rPr lang="en-US" sz="2400" dirty="0">
                <a:solidFill>
                  <a:schemeClr val="tx1"/>
                </a:solidFill>
              </a:rPr>
              <a:t>limitations hinder financial inclusion, leaving large segments of the population underserved and economically vulnerable.</a:t>
            </a:r>
            <a:endParaRPr lang="en-IN" sz="2400" dirty="0">
              <a:solidFill>
                <a:schemeClr val="tx1"/>
              </a:solidFill>
            </a:endParaRP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663879" y="1515649"/>
            <a:ext cx="10546915" cy="4697261"/>
          </a:xfrm>
        </p:spPr>
        <p:txBody>
          <a:bodyPr vert="horz" lIns="91440" tIns="45720" rIns="91440" bIns="45720" rtlCol="0" anchor="ctr">
            <a:noAutofit/>
          </a:bodyPr>
          <a:lstStyle/>
          <a:p>
            <a:pPr algn="just">
              <a:buFont typeface="Wingdings" pitchFamily="2" charset="2"/>
              <a:buChar char="v"/>
            </a:pPr>
            <a:r>
              <a:rPr lang="en-IN" sz="2000" dirty="0" smtClean="0">
                <a:latin typeface="Calibri"/>
                <a:ea typeface="+mn-lt"/>
                <a:cs typeface="+mn-lt"/>
              </a:rPr>
              <a:t>Develop a</a:t>
            </a:r>
            <a:r>
              <a:rPr lang="en-US" sz="2000" dirty="0" smtClean="0">
                <a:latin typeface="Calibri" pitchFamily="34" charset="0"/>
                <a:cs typeface="Calibri" pitchFamily="34" charset="0"/>
              </a:rPr>
              <a:t>n </a:t>
            </a:r>
            <a:r>
              <a:rPr lang="en-US" sz="2000" dirty="0">
                <a:latin typeface="Calibri" pitchFamily="34" charset="0"/>
                <a:cs typeface="Calibri" pitchFamily="34" charset="0"/>
              </a:rPr>
              <a:t>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a:t>
            </a:r>
            <a:r>
              <a:rPr lang="en-US" sz="2000" dirty="0" smtClean="0">
                <a:latin typeface="Calibri" pitchFamily="34" charset="0"/>
                <a:cs typeface="Calibri" pitchFamily="34" charset="0"/>
              </a:rPr>
              <a:t>.</a:t>
            </a:r>
          </a:p>
          <a:p>
            <a:pPr algn="just">
              <a:buFont typeface="Wingdings" pitchFamily="2" charset="2"/>
              <a:buChar char="v"/>
            </a:pPr>
            <a:r>
              <a:rPr lang="en-IN" sz="2000" b="1" dirty="0" smtClean="0">
                <a:latin typeface="Calibri"/>
                <a:ea typeface="+mn-lt"/>
                <a:cs typeface="+mn-lt"/>
              </a:rPr>
              <a:t>Capabilities:</a:t>
            </a:r>
          </a:p>
          <a:p>
            <a:pPr lvl="1" algn="just">
              <a:buFont typeface="Wingdings" pitchFamily="2" charset="2"/>
              <a:buChar char="q"/>
            </a:pPr>
            <a:r>
              <a:rPr lang="en-US" sz="2000" dirty="0" smtClean="0">
                <a:solidFill>
                  <a:schemeClr val="tx1"/>
                </a:solidFill>
              </a:rPr>
              <a:t>Retrieves </a:t>
            </a:r>
            <a:r>
              <a:rPr lang="en-US" sz="2000" dirty="0">
                <a:solidFill>
                  <a:schemeClr val="tx1"/>
                </a:solidFill>
              </a:rPr>
              <a:t>content from trusted sources (e.g., government portals, banking websites, educational platforms). </a:t>
            </a:r>
          </a:p>
          <a:p>
            <a:pPr lvl="1" algn="just">
              <a:buFont typeface="Wingdings" pitchFamily="2" charset="2"/>
              <a:buChar char="q"/>
            </a:pPr>
            <a:r>
              <a:rPr lang="en-US" sz="2000" dirty="0">
                <a:solidFill>
                  <a:schemeClr val="tx1"/>
                </a:solidFill>
              </a:rPr>
              <a:t>Supports multilingual interaction for diverse users. </a:t>
            </a:r>
            <a:endParaRPr lang="en-US" sz="2000" dirty="0" smtClean="0">
              <a:solidFill>
                <a:schemeClr val="tx1"/>
              </a:solidFill>
            </a:endParaRPr>
          </a:p>
          <a:p>
            <a:pPr lvl="1" algn="just">
              <a:buFont typeface="Wingdings" pitchFamily="2" charset="2"/>
              <a:buChar char="q"/>
            </a:pPr>
            <a:r>
              <a:rPr lang="en-US" sz="2000" dirty="0">
                <a:solidFill>
                  <a:schemeClr val="tx1"/>
                </a:solidFill>
              </a:rPr>
              <a:t>ensures financial literacy is accessible, personalized, and culturally inclusive</a:t>
            </a:r>
            <a:r>
              <a:rPr lang="en-US" sz="2000" dirty="0" smtClean="0">
                <a:solidFill>
                  <a:schemeClr val="tx1"/>
                </a:solidFill>
              </a:rPr>
              <a:t>.</a:t>
            </a:r>
          </a:p>
          <a:p>
            <a:pPr lvl="1" algn="just">
              <a:buFont typeface="Wingdings" pitchFamily="2" charset="2"/>
              <a:buChar char="q"/>
            </a:pPr>
            <a:r>
              <a:rPr lang="en-US" sz="2000" dirty="0">
                <a:solidFill>
                  <a:schemeClr val="tx1"/>
                </a:solidFill>
              </a:rPr>
              <a:t>empowers users with knowledge, protects them from fraud, and builds confidence in digital finance. </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a:xfrm>
            <a:off x="593719" y="1127343"/>
            <a:ext cx="11029615" cy="3996238"/>
          </a:xfrm>
        </p:spPr>
        <p:txBody>
          <a:bodyPr>
            <a:normAutofit/>
          </a:bodyPr>
          <a:lstStyle/>
          <a:p>
            <a:pPr marL="0" indent="0">
              <a:buNone/>
            </a:pPr>
            <a:r>
              <a:rPr lang="en-IN" sz="2000" b="1" dirty="0">
                <a:solidFill>
                  <a:srgbClr val="0F0F0F"/>
                </a:solidFill>
                <a:latin typeface="Times New Roman" pitchFamily="18" charset="0"/>
                <a:ea typeface="+mn-lt"/>
                <a:cs typeface="Times New Roman" pitchFamily="18" charset="0"/>
              </a:rPr>
              <a:t>The "System Approach" section outlines the overall strategy and methodology for developing and implementing the rental bike prediction system. Here's a suggested structure for this section:</a:t>
            </a:r>
            <a:endParaRPr lang="en-US" sz="2000" dirty="0">
              <a:latin typeface="Times New Roman" pitchFamily="18" charset="0"/>
              <a:cs typeface="Times New Roman" pitchFamily="18" charset="0"/>
            </a:endParaRPr>
          </a:p>
          <a:p>
            <a:pPr>
              <a:buFont typeface="Wingdings" pitchFamily="2" charset="2"/>
              <a:buChar char="v"/>
            </a:pPr>
            <a:r>
              <a:rPr lang="en-IN" sz="2000" b="1" dirty="0">
                <a:solidFill>
                  <a:srgbClr val="0F0F0F"/>
                </a:solidFill>
                <a:latin typeface="Times New Roman" pitchFamily="18" charset="0"/>
                <a:cs typeface="Times New Roman" pitchFamily="18" charset="0"/>
              </a:rPr>
              <a:t>System </a:t>
            </a:r>
            <a:r>
              <a:rPr lang="en-IN" sz="2000" b="1" dirty="0" smtClean="0">
                <a:solidFill>
                  <a:srgbClr val="0F0F0F"/>
                </a:solidFill>
                <a:latin typeface="Times New Roman" pitchFamily="18" charset="0"/>
                <a:cs typeface="Times New Roman" pitchFamily="18" charset="0"/>
              </a:rPr>
              <a:t>requirements:</a:t>
            </a:r>
          </a:p>
          <a:p>
            <a:pPr lvl="1">
              <a:buFont typeface="Wingdings" pitchFamily="2" charset="2"/>
              <a:buChar char="q"/>
            </a:pPr>
            <a:r>
              <a:rPr lang="en-IN" sz="2000" dirty="0" smtClean="0">
                <a:solidFill>
                  <a:srgbClr val="0F0F0F"/>
                </a:solidFill>
                <a:latin typeface="Times New Roman" pitchFamily="18" charset="0"/>
                <a:cs typeface="Times New Roman" pitchFamily="18" charset="0"/>
              </a:rPr>
              <a:t>IBM Cloud (mandatory)</a:t>
            </a:r>
          </a:p>
          <a:p>
            <a:pPr lvl="1">
              <a:buFont typeface="Wingdings" pitchFamily="2" charset="2"/>
              <a:buChar char="q"/>
            </a:pPr>
            <a:r>
              <a:rPr lang="en-IN" sz="2000" dirty="0" smtClean="0">
                <a:solidFill>
                  <a:srgbClr val="0F0F0F"/>
                </a:solidFill>
                <a:latin typeface="Times New Roman" pitchFamily="18" charset="0"/>
                <a:cs typeface="Times New Roman" pitchFamily="18" charset="0"/>
              </a:rPr>
              <a:t>IBM </a:t>
            </a:r>
            <a:r>
              <a:rPr lang="en-IN" sz="2000" dirty="0" smtClean="0">
                <a:solidFill>
                  <a:schemeClr val="tx1"/>
                </a:solidFill>
                <a:latin typeface="Times New Roman" pitchFamily="18" charset="0"/>
                <a:cs typeface="Times New Roman" pitchFamily="18" charset="0"/>
              </a:rPr>
              <a:t>Watsonx.ai </a:t>
            </a:r>
            <a:r>
              <a:rPr lang="en-IN" sz="2000" dirty="0" smtClean="0">
                <a:solidFill>
                  <a:srgbClr val="0F0F0F"/>
                </a:solidFill>
                <a:latin typeface="Times New Roman" pitchFamily="18" charset="0"/>
                <a:cs typeface="Times New Roman" pitchFamily="18" charset="0"/>
              </a:rPr>
              <a:t>for Generative AI and Machine Learning</a:t>
            </a:r>
          </a:p>
          <a:p>
            <a:pPr lvl="1">
              <a:buFont typeface="Wingdings" pitchFamily="2" charset="2"/>
              <a:buChar char="q"/>
            </a:pPr>
            <a:r>
              <a:rPr lang="en-IN" sz="2000" dirty="0" smtClean="0">
                <a:solidFill>
                  <a:srgbClr val="0F0F0F"/>
                </a:solidFill>
                <a:latin typeface="Times New Roman" pitchFamily="18" charset="0"/>
                <a:cs typeface="Times New Roman" pitchFamily="18" charset="0"/>
              </a:rPr>
              <a:t>IBM Granite for building AI-driven chats</a:t>
            </a:r>
          </a:p>
          <a:p>
            <a:pPr lvl="1">
              <a:buFont typeface="Wingdings" pitchFamily="2" charset="2"/>
              <a:buChar char="q"/>
            </a:pPr>
            <a:r>
              <a:rPr lang="en-IN" sz="2000" dirty="0" smtClean="0">
                <a:solidFill>
                  <a:srgbClr val="0F0F0F"/>
                </a:solidFill>
                <a:latin typeface="Times New Roman" pitchFamily="18" charset="0"/>
                <a:cs typeface="Times New Roman" pitchFamily="18" charset="0"/>
              </a:rPr>
              <a:t>IBM cloud object storage for handling deployment space </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 xmlns:a16="http://schemas.microsoft.com/office/drawing/2014/main" id="{F7F0871F-2198-9E37-C96F-3611AA199B60}"/>
              </a:ext>
            </a:extLst>
          </p:cNvPr>
          <p:cNvSpPr>
            <a:spLocks noGrp="1"/>
          </p:cNvSpPr>
          <p:nvPr>
            <p:ph idx="1"/>
          </p:nvPr>
        </p:nvSpPr>
        <p:spPr>
          <a:xfrm>
            <a:off x="581192" y="1302026"/>
            <a:ext cx="11029615" cy="3971432"/>
          </a:xfrm>
        </p:spPr>
        <p:txBody>
          <a:bodyPr/>
          <a:lstStyle/>
          <a:p>
            <a:pPr>
              <a:buFont typeface="Wingdings" pitchFamily="2" charset="2"/>
              <a:buChar char="v"/>
            </a:pPr>
            <a:r>
              <a:rPr lang="en-IN" sz="2000" b="1" dirty="0" smtClean="0">
                <a:latin typeface="Times New Roman" pitchFamily="18" charset="0"/>
                <a:ea typeface="+mn-lt"/>
                <a:cs typeface="Times New Roman" pitchFamily="18" charset="0"/>
              </a:rPr>
              <a:t>Model </a:t>
            </a:r>
            <a:r>
              <a:rPr lang="en-IN" sz="2000" b="1" dirty="0">
                <a:latin typeface="Times New Roman" pitchFamily="18" charset="0"/>
                <a:ea typeface="+mn-lt"/>
                <a:cs typeface="Times New Roman" pitchFamily="18" charset="0"/>
              </a:rPr>
              <a:t>Selection:</a:t>
            </a:r>
            <a:endParaRPr lang="en-IN" sz="2000" dirty="0">
              <a:latin typeface="Times New Roman" pitchFamily="18" charset="0"/>
              <a:cs typeface="Times New Roman" pitchFamily="18" charset="0"/>
            </a:endParaRPr>
          </a:p>
          <a:p>
            <a:pPr lvl="1">
              <a:buFont typeface="Wingdings" pitchFamily="2" charset="2"/>
              <a:buChar char="q"/>
            </a:pPr>
            <a:r>
              <a:rPr lang="en-US" sz="2000" dirty="0">
                <a:solidFill>
                  <a:schemeClr val="tx1"/>
                </a:solidFill>
                <a:latin typeface="Times New Roman" pitchFamily="18" charset="0"/>
                <a:cs typeface="Times New Roman" pitchFamily="18" charset="0"/>
              </a:rPr>
              <a:t>IBM </a:t>
            </a:r>
            <a:r>
              <a:rPr lang="en-US" sz="2000" dirty="0" smtClean="0">
                <a:solidFill>
                  <a:schemeClr val="tx1"/>
                </a:solidFill>
                <a:latin typeface="Times New Roman" pitchFamily="18" charset="0"/>
                <a:cs typeface="Times New Roman" pitchFamily="18" charset="0"/>
              </a:rPr>
              <a:t>Granite for </a:t>
            </a:r>
            <a:r>
              <a:rPr lang="en-US" sz="2000" dirty="0">
                <a:solidFill>
                  <a:schemeClr val="tx1"/>
                </a:solidFill>
                <a:latin typeface="Times New Roman" pitchFamily="18" charset="0"/>
                <a:cs typeface="Times New Roman" pitchFamily="18" charset="0"/>
              </a:rPr>
              <a:t>understanding and generating natural language responses.</a:t>
            </a:r>
          </a:p>
          <a:p>
            <a:pPr>
              <a:buFont typeface="Wingdings" pitchFamily="2" charset="2"/>
              <a:buChar char="v"/>
            </a:pPr>
            <a:r>
              <a:rPr lang="en-IN" sz="2000" b="1" dirty="0" smtClean="0">
                <a:latin typeface="Times New Roman" pitchFamily="18" charset="0"/>
                <a:ea typeface="+mn-lt"/>
                <a:cs typeface="Times New Roman" pitchFamily="18" charset="0"/>
              </a:rPr>
              <a:t>Data Processing:</a:t>
            </a:r>
            <a:endParaRPr lang="en-IN" sz="2000" b="1" dirty="0">
              <a:latin typeface="Times New Roman" pitchFamily="18" charset="0"/>
              <a:cs typeface="Times New Roman" pitchFamily="18" charset="0"/>
            </a:endParaRPr>
          </a:p>
          <a:p>
            <a:pPr marL="629920" lvl="1" indent="-305435">
              <a:buFont typeface="Wingdings" pitchFamily="2" charset="2"/>
              <a:buChar char="q"/>
            </a:pPr>
            <a:r>
              <a:rPr lang="en-US" sz="2000" dirty="0" smtClean="0">
                <a:solidFill>
                  <a:schemeClr val="tx1"/>
                </a:solidFill>
                <a:latin typeface="Times New Roman" pitchFamily="18" charset="0"/>
                <a:cs typeface="Times New Roman" pitchFamily="18" charset="0"/>
              </a:rPr>
              <a:t>AI Agent automates the tasks.</a:t>
            </a:r>
          </a:p>
          <a:p>
            <a:pPr marL="629920" lvl="1" indent="-305435">
              <a:buFont typeface="Wingdings" pitchFamily="2" charset="2"/>
              <a:buChar char="q"/>
            </a:pPr>
            <a:r>
              <a:rPr lang="en-US" sz="2000" dirty="0" smtClean="0">
                <a:solidFill>
                  <a:schemeClr val="tx1"/>
                </a:solidFill>
                <a:latin typeface="Times New Roman" pitchFamily="18" charset="0"/>
                <a:cs typeface="Times New Roman" pitchFamily="18" charset="0"/>
              </a:rPr>
              <a:t>RAG </a:t>
            </a:r>
            <a:r>
              <a:rPr lang="en-US" sz="2000" dirty="0">
                <a:solidFill>
                  <a:schemeClr val="tx1"/>
                </a:solidFill>
                <a:latin typeface="Times New Roman" pitchFamily="18" charset="0"/>
                <a:cs typeface="Times New Roman" pitchFamily="18" charset="0"/>
              </a:rPr>
              <a:t>for retrieval and response generation</a:t>
            </a:r>
            <a:r>
              <a:rPr lang="en-US" sz="2000" dirty="0" smtClean="0">
                <a:solidFill>
                  <a:schemeClr val="tx1"/>
                </a:solidFill>
                <a:latin typeface="Times New Roman" pitchFamily="18" charset="0"/>
                <a:cs typeface="Times New Roman" pitchFamily="18" charset="0"/>
              </a:rPr>
              <a:t>.</a:t>
            </a:r>
          </a:p>
          <a:p>
            <a:pPr>
              <a:buFont typeface="Wingdings" pitchFamily="2" charset="2"/>
              <a:buChar char="v"/>
            </a:pPr>
            <a:r>
              <a:rPr lang="en-IN" sz="2000" b="1" dirty="0" smtClean="0">
                <a:latin typeface="Times New Roman" pitchFamily="18" charset="0"/>
                <a:ea typeface="+mn-lt"/>
                <a:cs typeface="Times New Roman" pitchFamily="18" charset="0"/>
              </a:rPr>
              <a:t>Deployment:</a:t>
            </a:r>
            <a:endParaRPr lang="en-IN" sz="2000" dirty="0" smtClean="0">
              <a:latin typeface="Times New Roman" pitchFamily="18" charset="0"/>
              <a:cs typeface="Times New Roman" pitchFamily="18" charset="0"/>
            </a:endParaRPr>
          </a:p>
          <a:p>
            <a:pPr lvl="1">
              <a:buFont typeface="Wingdings" pitchFamily="2" charset="2"/>
              <a:buChar char="q"/>
            </a:pPr>
            <a:r>
              <a:rPr lang="en-US" sz="2000" dirty="0">
                <a:solidFill>
                  <a:schemeClr val="tx1"/>
                </a:solidFill>
                <a:latin typeface="Times New Roman" pitchFamily="18" charset="0"/>
                <a:cs typeface="Times New Roman" pitchFamily="18" charset="0"/>
              </a:rPr>
              <a:t>IBM Cloud Lite </a:t>
            </a:r>
            <a:r>
              <a:rPr lang="en-US" sz="2000" dirty="0" smtClean="0">
                <a:solidFill>
                  <a:schemeClr val="tx1"/>
                </a:solidFill>
                <a:latin typeface="Times New Roman" pitchFamily="18" charset="0"/>
                <a:cs typeface="Times New Roman" pitchFamily="18" charset="0"/>
              </a:rPr>
              <a:t>Services for </a:t>
            </a:r>
            <a:r>
              <a:rPr lang="en-US" sz="2000" dirty="0">
                <a:solidFill>
                  <a:schemeClr val="tx1"/>
                </a:solidFill>
                <a:latin typeface="Times New Roman" pitchFamily="18" charset="0"/>
                <a:cs typeface="Times New Roman" pitchFamily="18" charset="0"/>
              </a:rPr>
              <a:t>hosting and data management. </a:t>
            </a:r>
          </a:p>
        </p:txBody>
      </p:sp>
    </p:spTree>
    <p:extLst>
      <p:ext uri="{BB962C8B-B14F-4D97-AF65-F5344CB8AC3E}">
        <p14:creationId xmlns:p14="http://schemas.microsoft.com/office/powerpoint/2010/main" val="415450877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60" y="1301750"/>
            <a:ext cx="8312679" cy="4673600"/>
          </a:xfrm>
        </p:spPr>
      </p:pic>
    </p:spTree>
    <p:extLst>
      <p:ext uri="{BB962C8B-B14F-4D97-AF65-F5344CB8AC3E}">
        <p14:creationId xmlns:p14="http://schemas.microsoft.com/office/powerpoint/2010/main" val="36361562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39660" y="1301750"/>
            <a:ext cx="8312679" cy="4673600"/>
          </a:xfrm>
        </p:spPr>
      </p:pic>
    </p:spTree>
    <p:extLst>
      <p:ext uri="{BB962C8B-B14F-4D97-AF65-F5344CB8AC3E}">
        <p14:creationId xmlns:p14="http://schemas.microsoft.com/office/powerpoint/2010/main" val="15442012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6" name="Content Placeholder 1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26509" y="1226592"/>
            <a:ext cx="8891172" cy="4998844"/>
          </a:xfrm>
        </p:spPr>
      </p:pic>
    </p:spTree>
    <p:extLst>
      <p:ext uri="{BB962C8B-B14F-4D97-AF65-F5344CB8AC3E}">
        <p14:creationId xmlns:p14="http://schemas.microsoft.com/office/powerpoint/2010/main" val="244906984"/>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307</TotalTime>
  <Words>442</Words>
  <Application>Microsoft Office PowerPoint</Application>
  <PresentationFormat>Custom</PresentationFormat>
  <Paragraphs>68</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AI Agent for Digital Financial Literacy Using rag</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Arya Das</dc:creator>
  <cp:keywords>IBM Cloud Edunet</cp:keywords>
  <cp:lastModifiedBy>NEW</cp:lastModifiedBy>
  <cp:revision>46</cp:revision>
  <dcterms:created xsi:type="dcterms:W3CDTF">2021-05-26T16:50:10Z</dcterms:created>
  <dcterms:modified xsi:type="dcterms:W3CDTF">2025-08-06T15:09:21Z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