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D05AE-1BCD-4F38-ABBF-1D0CD52F00D3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720C8-F719-4AA1-AEAE-53FDAB43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8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720C8-F719-4AA1-AEAE-53FDAB43A0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6C62-BEED-48B9-93A4-05FF9BA3C871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313" y="5842643"/>
            <a:ext cx="2403675" cy="3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9F08-215B-4333-B721-0BCA38890992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3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FF2A-C4FE-48D5-924B-6E645B450FAA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1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60ED-60FD-4A2C-9156-24F105298F27}" type="datetime1">
              <a:rPr lang="en-US" smtClean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Vistas in Advanced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313" y="5842643"/>
            <a:ext cx="2403675" cy="3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3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3B8B-D7E8-431D-9A30-B6D28E6A6EF0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7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21D5-43A7-42BB-B1CF-63AF63E2F5E0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4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B8A-8377-4BD1-AB2B-A2C3C91A04AB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9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58D-060C-4172-81C7-93FF45E46F76}" type="datetime1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6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956-B342-4A13-BF83-C105587395D3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6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4961CC-946B-4E35-98CA-14F15EA5F057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0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2BA3-7E01-4E78-BDA0-8821F31933CC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3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C6185B-A34A-4B51-BB3E-BA739D16B962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42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gif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20315"/>
            <a:ext cx="10576131" cy="3566160"/>
          </a:xfrm>
        </p:spPr>
        <p:txBody>
          <a:bodyPr/>
          <a:lstStyle/>
          <a:p>
            <a:r>
              <a:rPr lang="en-US" dirty="0" smtClean="0"/>
              <a:t>Finite </a:t>
            </a:r>
            <a:r>
              <a:rPr lang="en-US" dirty="0" smtClean="0"/>
              <a:t>Difference </a:t>
            </a:r>
            <a:r>
              <a:rPr lang="en-US" dirty="0"/>
              <a:t>M</a:t>
            </a:r>
            <a:r>
              <a:rPr lang="en-US" dirty="0" smtClean="0"/>
              <a:t>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Arya HajiTaheri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2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Finite Difference </a:t>
            </a:r>
            <a:r>
              <a:rPr lang="en-US" sz="2200" dirty="0" smtClean="0"/>
              <a:t>M</a:t>
            </a:r>
            <a:r>
              <a:rPr lang="en-US" sz="2200" dirty="0" smtClean="0"/>
              <a:t>ethod </a:t>
            </a:r>
            <a:r>
              <a:rPr lang="en-US" sz="2200" dirty="0" smtClean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Discretization </a:t>
            </a:r>
            <a:r>
              <a:rPr lang="en-US" sz="2200" dirty="0" smtClean="0"/>
              <a:t>methods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Implicit 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Crank-Nicolson </a:t>
            </a:r>
            <a:r>
              <a:rPr lang="en-US" sz="2000" dirty="0" smtClean="0"/>
              <a:t>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Examples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Heat diffusion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Comparison &amp; Summary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3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Finite </a:t>
            </a:r>
            <a:r>
              <a:rPr lang="en-US" dirty="0"/>
              <a:t>D</a:t>
            </a:r>
            <a:r>
              <a:rPr lang="en-US" dirty="0" smtClean="0"/>
              <a:t>ifference </a:t>
            </a:r>
            <a:r>
              <a:rPr lang="en-US" dirty="0"/>
              <a:t>M</a:t>
            </a:r>
            <a:r>
              <a:rPr lang="en-US" dirty="0" smtClean="0"/>
              <a:t>ethod (FDM)?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5386" y="1854558"/>
            <a:ext cx="10572874" cy="44571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 FDM is a broadly used technique for solving differential equations by approximating them with simpler difference equations.</a:t>
            </a:r>
          </a:p>
          <a:p>
            <a:pPr lvl="1"/>
            <a:r>
              <a:rPr lang="en-US" dirty="0" smtClean="0"/>
              <a:t>But how do we get it?</a:t>
            </a:r>
          </a:p>
          <a:p>
            <a:pPr lvl="1"/>
            <a:r>
              <a:rPr lang="en-US" dirty="0" smtClean="0"/>
              <a:t>Assume we have a Taylor series expansion</a:t>
            </a:r>
            <a:endParaRPr lang="en-US" dirty="0"/>
          </a:p>
          <a:p>
            <a:endParaRPr lang="en-US" sz="1800" dirty="0"/>
          </a:p>
          <a:p>
            <a:pPr lvl="1"/>
            <a:r>
              <a:rPr lang="en-US" dirty="0" smtClean="0"/>
              <a:t>We truncate the expansion to first order only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Separate F’(a) by simple algebra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Assume the error is negligible, therefore the approximation is:</a:t>
            </a:r>
          </a:p>
          <a:p>
            <a:r>
              <a:rPr lang="en-US" sz="1100" dirty="0" smtClean="0"/>
              <a:t>     </a:t>
            </a:r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K.W</a:t>
            </a:r>
            <a:r>
              <a:rPr lang="en-US" sz="1100" dirty="0"/>
              <a:t>. Morton and D.F. </a:t>
            </a:r>
            <a:r>
              <a:rPr lang="en-US" sz="1100" dirty="0" err="1"/>
              <a:t>Mayers</a:t>
            </a:r>
            <a:r>
              <a:rPr lang="en-US" sz="1100" dirty="0"/>
              <a:t>, Numerical Solution of Partial Differential Equations, An Introduction. Cambridge University Press, 2005.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189" y="2665177"/>
            <a:ext cx="5181600" cy="466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189" y="3455211"/>
            <a:ext cx="2971800" cy="352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189" y="4012464"/>
            <a:ext cx="2686050" cy="371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793" y="5023437"/>
            <a:ext cx="3617132" cy="990995"/>
          </a:xfrm>
          <a:prstGeom prst="rect">
            <a:avLst/>
          </a:prstGeom>
        </p:spPr>
      </p:pic>
      <p:sp>
        <p:nvSpPr>
          <p:cNvPr id="15" name="&quot;No&quot; Symbol 14"/>
          <p:cNvSpPr/>
          <p:nvPr/>
        </p:nvSpPr>
        <p:spPr>
          <a:xfrm>
            <a:off x="7894749" y="3924834"/>
            <a:ext cx="614240" cy="599858"/>
          </a:xfrm>
          <a:prstGeom prst="noSmoking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2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 method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While FDM approximates the differential equation, it still yields error.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error is produced by truncating the solution and </a:t>
            </a:r>
            <a:r>
              <a:rPr lang="en-US" dirty="0"/>
              <a:t>by round-off error, the loss of precision due to computer rounding of decimal </a:t>
            </a:r>
            <a:r>
              <a:rPr lang="en-US" dirty="0" smtClean="0"/>
              <a:t>quantities.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Essentially, it is similar to the derivative of a function plus error: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this case, the local truncation error is proportional to the step sizes. The quality and duration of simulated FDM solution depends on the discretization equation selection and the step </a:t>
            </a:r>
            <a:r>
              <a:rPr lang="en-US" dirty="0" smtClean="0"/>
              <a:t>sizes.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 adaptive time step is used to address these two demands.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500" dirty="0" smtClean="0"/>
              <a:t> </a:t>
            </a:r>
            <a:r>
              <a:rPr lang="en-US" sz="1200" dirty="0" err="1"/>
              <a:t>Arieh</a:t>
            </a:r>
            <a:r>
              <a:rPr lang="en-US" sz="1200" dirty="0"/>
              <a:t> </a:t>
            </a:r>
            <a:r>
              <a:rPr lang="en-US" sz="1200" dirty="0" err="1"/>
              <a:t>Iserlas</a:t>
            </a:r>
            <a:r>
              <a:rPr lang="en-US" sz="1200" dirty="0"/>
              <a:t> (2008). A first course in the numerical analysis of differential equations. Cambridge University Press. p. </a:t>
            </a:r>
            <a:r>
              <a:rPr lang="en-US" sz="1200" dirty="0" smtClean="0"/>
              <a:t>23.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019" y="2768690"/>
            <a:ext cx="3554032" cy="52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1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835" y="3226454"/>
            <a:ext cx="4055165" cy="2809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904752"/>
            <a:ext cx="10058400" cy="438764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an explicit numerical method </a:t>
            </a:r>
            <a:r>
              <a:rPr lang="en-US" dirty="0" smtClean="0"/>
              <a:t>U </a:t>
            </a:r>
            <a:r>
              <a:rPr lang="en-US" dirty="0"/>
              <a:t>would be evaluated in terms of known quantities at the previous time step 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way to discretized is: u</a:t>
            </a:r>
            <a:r>
              <a:rPr lang="en-US" baseline="-25000" dirty="0" smtClean="0"/>
              <a:t>j</a:t>
            </a:r>
            <a:r>
              <a:rPr lang="en-US" baseline="30000" dirty="0" smtClean="0"/>
              <a:t>n+1</a:t>
            </a:r>
            <a:r>
              <a:rPr lang="en-US" baseline="-25000" dirty="0" smtClean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j</a:t>
            </a:r>
            <a:r>
              <a:rPr lang="en-US" baseline="30000" dirty="0" err="1"/>
              <a:t>n</a:t>
            </a:r>
            <a:r>
              <a:rPr lang="en-US" dirty="0" smtClean="0"/>
              <a:t> / </a:t>
            </a:r>
            <a:r>
              <a:rPr lang="el-GR" dirty="0" smtClean="0"/>
              <a:t>Δ</a:t>
            </a:r>
            <a:r>
              <a:rPr lang="en-US" dirty="0" smtClean="0"/>
              <a:t>t = D* (u</a:t>
            </a:r>
            <a:r>
              <a:rPr lang="en-US" baseline="30000" dirty="0" smtClean="0"/>
              <a:t>n</a:t>
            </a:r>
            <a:r>
              <a:rPr lang="en-US" baseline="-25000" dirty="0" smtClean="0"/>
              <a:t>j-1</a:t>
            </a:r>
            <a:r>
              <a:rPr lang="en-US" dirty="0" smtClean="0"/>
              <a:t> -2u</a:t>
            </a:r>
            <a:r>
              <a:rPr lang="en-US" baseline="30000" dirty="0" smtClean="0"/>
              <a:t>n</a:t>
            </a:r>
            <a:r>
              <a:rPr lang="en-US" baseline="-25000" dirty="0" smtClean="0"/>
              <a:t>j </a:t>
            </a:r>
            <a:r>
              <a:rPr lang="en-US" dirty="0" smtClean="0"/>
              <a:t>+ u</a:t>
            </a:r>
            <a:r>
              <a:rPr lang="en-US" baseline="30000" dirty="0" smtClean="0"/>
              <a:t>n</a:t>
            </a:r>
            <a:r>
              <a:rPr lang="en-US" baseline="-25000" dirty="0" smtClean="0"/>
              <a:t>j+1</a:t>
            </a:r>
            <a:r>
              <a:rPr lang="en-US" dirty="0" smtClean="0"/>
              <a:t>)/</a:t>
            </a:r>
            <a:r>
              <a:rPr lang="el-GR" dirty="0" smtClean="0"/>
              <a:t> Δ</a:t>
            </a:r>
            <a:r>
              <a:rPr lang="en-US" dirty="0" smtClean="0"/>
              <a:t>x</a:t>
            </a:r>
            <a:r>
              <a:rPr lang="en-US" baseline="30000" dirty="0" smtClean="0"/>
              <a:t>2 </a:t>
            </a:r>
            <a:r>
              <a:rPr lang="en-US" dirty="0" smtClean="0"/>
              <a:t>+ F(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baseline="30000" dirty="0" err="1" smtClean="0"/>
              <a:t>n</a:t>
            </a:r>
            <a:r>
              <a:rPr lang="en-US" dirty="0" smtClean="0"/>
              <a:t>)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Explicit details:</a:t>
            </a:r>
          </a:p>
          <a:p>
            <a:pPr lvl="1">
              <a:lnSpc>
                <a:spcPct val="220000"/>
              </a:lnSpc>
            </a:pPr>
            <a:r>
              <a:rPr lang="en-US" dirty="0" smtClean="0"/>
              <a:t>Explicit </a:t>
            </a:r>
            <a:r>
              <a:rPr lang="en-US" dirty="0"/>
              <a:t>method is unstable, meaning </a:t>
            </a:r>
            <a:r>
              <a:rPr lang="en-US" dirty="0" smtClean="0"/>
              <a:t>at </a:t>
            </a:r>
            <a:r>
              <a:rPr lang="el-GR" dirty="0" smtClean="0"/>
              <a:t>λ</a:t>
            </a:r>
            <a:r>
              <a:rPr lang="en-US" dirty="0" smtClean="0"/>
              <a:t>(D*</a:t>
            </a:r>
            <a:r>
              <a:rPr lang="en-US" dirty="0" err="1" smtClean="0"/>
              <a:t>dt</a:t>
            </a:r>
            <a:r>
              <a:rPr lang="en-US" dirty="0" smtClean="0"/>
              <a:t>/dx</a:t>
            </a:r>
            <a:r>
              <a:rPr lang="en-US" baseline="30000" dirty="0" smtClean="0"/>
              <a:t>2</a:t>
            </a:r>
            <a:r>
              <a:rPr lang="en-US" dirty="0" smtClean="0"/>
              <a:t>)  &gt; </a:t>
            </a:r>
            <a:r>
              <a:rPr lang="en-US" dirty="0"/>
              <a:t>½ the equation is not accurate anymore</a:t>
            </a:r>
            <a:r>
              <a:rPr lang="en-US" dirty="0" smtClean="0"/>
              <a:t>.</a:t>
            </a:r>
          </a:p>
          <a:p>
            <a:pPr lvl="1">
              <a:lnSpc>
                <a:spcPct val="220000"/>
              </a:lnSpc>
            </a:pPr>
            <a:r>
              <a:rPr lang="en-US" dirty="0" smtClean="0"/>
              <a:t>Because it is conditionally stable.</a:t>
            </a:r>
          </a:p>
          <a:p>
            <a:pPr lvl="1">
              <a:lnSpc>
                <a:spcPct val="220000"/>
              </a:lnSpc>
            </a:pPr>
            <a:r>
              <a:rPr lang="en-US" dirty="0" smtClean="0"/>
              <a:t>It has second order accuracy in x, but first order in t.</a:t>
            </a:r>
            <a:endParaRPr lang="en-US" dirty="0"/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Hoffman </a:t>
            </a:r>
            <a:r>
              <a:rPr lang="en-US" sz="1400" dirty="0"/>
              <a:t>JD; Frankel S (2001). </a:t>
            </a:r>
            <a:r>
              <a:rPr lang="en-US" sz="1400" i="1" dirty="0"/>
              <a:t>Numerical methods for engineers and scientists</a:t>
            </a:r>
            <a:r>
              <a:rPr lang="en-US" sz="1400" dirty="0"/>
              <a:t>. CRC Press, Boca Raton.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364" y="2283989"/>
            <a:ext cx="2524125" cy="1543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795" y="2389011"/>
            <a:ext cx="31813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8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6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68387" y="1737360"/>
            <a:ext cx="10058400" cy="455503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Implicit</a:t>
            </a:r>
            <a:r>
              <a:rPr lang="en-US" dirty="0"/>
              <a:t> is unconditionally </a:t>
            </a:r>
            <a:r>
              <a:rPr lang="en-US" dirty="0" smtClean="0"/>
              <a:t>stable, however has same accuracy as the Explicit method. i.e. The </a:t>
            </a:r>
            <a:r>
              <a:rPr lang="en-US" dirty="0"/>
              <a:t>errors are linear over the time step and quadratic over the space </a:t>
            </a:r>
            <a:r>
              <a:rPr lang="en-US" dirty="0" smtClean="0"/>
              <a:t>step.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Implicit discretization: u</a:t>
            </a:r>
            <a:r>
              <a:rPr lang="en-US" baseline="-25000" dirty="0" smtClean="0"/>
              <a:t>j</a:t>
            </a:r>
            <a:r>
              <a:rPr lang="en-US" baseline="30000" dirty="0" smtClean="0"/>
              <a:t>n+1</a:t>
            </a:r>
            <a:r>
              <a:rPr lang="en-US" baseline="-25000" dirty="0" smtClean="0"/>
              <a:t> </a:t>
            </a:r>
            <a:r>
              <a:rPr lang="en-US" dirty="0"/>
              <a:t>+ </a:t>
            </a:r>
            <a:r>
              <a:rPr lang="en-US" dirty="0" err="1"/>
              <a:t>u</a:t>
            </a:r>
            <a:r>
              <a:rPr lang="en-US" baseline="-25000" dirty="0" err="1"/>
              <a:t>j</a:t>
            </a:r>
            <a:r>
              <a:rPr lang="en-US" baseline="30000" dirty="0" err="1"/>
              <a:t>n</a:t>
            </a:r>
            <a:r>
              <a:rPr lang="en-US" dirty="0"/>
              <a:t> / </a:t>
            </a:r>
            <a:r>
              <a:rPr lang="el-GR" dirty="0"/>
              <a:t>Δ</a:t>
            </a:r>
            <a:r>
              <a:rPr lang="en-US" dirty="0"/>
              <a:t>t = D* (</a:t>
            </a:r>
            <a:r>
              <a:rPr lang="en-US" dirty="0" smtClean="0"/>
              <a:t>u</a:t>
            </a:r>
            <a:r>
              <a:rPr lang="en-US" baseline="30000" dirty="0" smtClean="0"/>
              <a:t>n+1</a:t>
            </a:r>
            <a:r>
              <a:rPr lang="en-US" baseline="-25000" dirty="0" smtClean="0"/>
              <a:t>j-1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2u</a:t>
            </a:r>
            <a:r>
              <a:rPr lang="en-US" baseline="30000" dirty="0" smtClean="0"/>
              <a:t>n+1</a:t>
            </a:r>
            <a:r>
              <a:rPr lang="en-US" baseline="-25000" dirty="0" smtClean="0"/>
              <a:t>j </a:t>
            </a:r>
            <a:r>
              <a:rPr lang="en-US" dirty="0"/>
              <a:t>+ </a:t>
            </a:r>
            <a:r>
              <a:rPr lang="en-US" dirty="0" smtClean="0"/>
              <a:t>u</a:t>
            </a:r>
            <a:r>
              <a:rPr lang="en-US" baseline="30000" dirty="0" smtClean="0"/>
              <a:t>n+1</a:t>
            </a:r>
            <a:r>
              <a:rPr lang="en-US" baseline="-25000" dirty="0" smtClean="0"/>
              <a:t>j+1</a:t>
            </a:r>
            <a:r>
              <a:rPr lang="en-US" dirty="0"/>
              <a:t>)/</a:t>
            </a:r>
            <a:r>
              <a:rPr lang="el-GR" dirty="0"/>
              <a:t> Δ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+ F(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, </a:t>
            </a:r>
            <a:r>
              <a:rPr lang="en-US" dirty="0" smtClean="0"/>
              <a:t>t</a:t>
            </a:r>
            <a:r>
              <a:rPr lang="en-US" baseline="30000" dirty="0" smtClean="0"/>
              <a:t>n+1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Unlike in Explicit method, we cannot solve for the value of u</a:t>
            </a:r>
            <a:r>
              <a:rPr lang="en-US" baseline="30000" dirty="0" smtClean="0"/>
              <a:t>n+1</a:t>
            </a:r>
            <a:r>
              <a:rPr lang="en-US" dirty="0" smtClean="0"/>
              <a:t> independently, instead we have a system of equations to solve. A </a:t>
            </a:r>
            <a:r>
              <a:rPr lang="en-US" dirty="0" err="1" smtClean="0"/>
              <a:t>tradiagonal</a:t>
            </a:r>
            <a:r>
              <a:rPr lang="en-US" dirty="0" smtClean="0"/>
              <a:t> matrix is used to solve implicit system of equations.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Hoffman JD; Frankel S (2001). </a:t>
            </a:r>
            <a:r>
              <a:rPr lang="en-US" sz="1400" i="1" dirty="0" smtClean="0"/>
              <a:t>Numerical methods for engineers and scientists</a:t>
            </a:r>
            <a:r>
              <a:rPr lang="en-US" sz="1400" dirty="0" smtClean="0"/>
              <a:t>. CRC Press, Boca Raton.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142" y="3188117"/>
            <a:ext cx="5631464" cy="107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92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Crank-Nicolson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1689"/>
            <a:ext cx="10058400" cy="4387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Conceptually, it is similar to trapezoidal rule.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Crank-Nicolson increases the complexity of the computation however, the solution is much more accurate. </a:t>
            </a:r>
            <a:r>
              <a:rPr lang="en-US" sz="1800" dirty="0" err="1" smtClean="0"/>
              <a:t>E.g</a:t>
            </a:r>
            <a:r>
              <a:rPr lang="en-US" sz="1800" dirty="0" smtClean="0"/>
              <a:t> both space(</a:t>
            </a:r>
            <a:r>
              <a:rPr lang="el-GR" sz="1800" dirty="0" smtClean="0"/>
              <a:t>Δ</a:t>
            </a:r>
            <a:r>
              <a:rPr lang="en-US" sz="1800" dirty="0" smtClean="0"/>
              <a:t>x) and time(</a:t>
            </a:r>
            <a:r>
              <a:rPr lang="el-GR" sz="1800" dirty="0"/>
              <a:t>Δ</a:t>
            </a:r>
            <a:r>
              <a:rPr lang="en-US" sz="1800" dirty="0"/>
              <a:t>t</a:t>
            </a:r>
            <a:r>
              <a:rPr lang="en-US" sz="1800" dirty="0" smtClean="0"/>
              <a:t>) errors are quadratic. </a:t>
            </a:r>
            <a:endParaRPr 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Crank-Nicolson discretization: </a:t>
            </a:r>
            <a:br>
              <a:rPr lang="en-US" sz="1800" dirty="0" smtClean="0"/>
            </a:br>
            <a:r>
              <a:rPr lang="en-US" sz="1800" dirty="0" smtClean="0"/>
              <a:t>u</a:t>
            </a:r>
            <a:r>
              <a:rPr lang="en-US" sz="1800" baseline="-25000" dirty="0" smtClean="0"/>
              <a:t>j</a:t>
            </a:r>
            <a:r>
              <a:rPr lang="en-US" sz="1800" baseline="30000" dirty="0" smtClean="0"/>
              <a:t>n+1</a:t>
            </a:r>
            <a:r>
              <a:rPr lang="en-US" sz="1800" baseline="-25000" dirty="0" smtClean="0"/>
              <a:t> </a:t>
            </a:r>
            <a:r>
              <a:rPr lang="en-US" sz="1800" dirty="0"/>
              <a:t>+ </a:t>
            </a:r>
            <a:r>
              <a:rPr lang="en-US" sz="1800" dirty="0" err="1"/>
              <a:t>u</a:t>
            </a:r>
            <a:r>
              <a:rPr lang="en-US" sz="1800" baseline="-25000" dirty="0" err="1"/>
              <a:t>j</a:t>
            </a:r>
            <a:r>
              <a:rPr lang="en-US" sz="1800" baseline="30000" dirty="0" err="1"/>
              <a:t>n</a:t>
            </a:r>
            <a:r>
              <a:rPr lang="en-US" sz="1800" dirty="0"/>
              <a:t> / </a:t>
            </a:r>
            <a:r>
              <a:rPr lang="el-GR" sz="1800" dirty="0"/>
              <a:t>Δ</a:t>
            </a:r>
            <a:r>
              <a:rPr lang="en-US" sz="1800" dirty="0"/>
              <a:t>t = </a:t>
            </a:r>
            <a:r>
              <a:rPr lang="en-US" sz="1800" dirty="0" smtClean="0"/>
              <a:t>0.5D</a:t>
            </a:r>
            <a:r>
              <a:rPr lang="en-US" sz="1800" dirty="0"/>
              <a:t>* </a:t>
            </a:r>
            <a:r>
              <a:rPr lang="en-US" sz="1800" dirty="0" smtClean="0"/>
              <a:t>((u</a:t>
            </a:r>
            <a:r>
              <a:rPr lang="en-US" sz="1800" baseline="30000" dirty="0" smtClean="0"/>
              <a:t>n</a:t>
            </a:r>
            <a:r>
              <a:rPr lang="en-US" sz="1800" baseline="-25000" dirty="0" smtClean="0"/>
              <a:t>j-1</a:t>
            </a:r>
            <a:r>
              <a:rPr lang="en-US" sz="1800" dirty="0" smtClean="0"/>
              <a:t> </a:t>
            </a:r>
            <a:r>
              <a:rPr lang="en-US" sz="1800" dirty="0"/>
              <a:t>-</a:t>
            </a:r>
            <a:r>
              <a:rPr lang="en-US" sz="1800" dirty="0" smtClean="0"/>
              <a:t>2u</a:t>
            </a:r>
            <a:r>
              <a:rPr lang="en-US" sz="1800" baseline="30000" dirty="0" smtClean="0"/>
              <a:t>n</a:t>
            </a:r>
            <a:r>
              <a:rPr lang="en-US" sz="1800" baseline="-25000" dirty="0" smtClean="0"/>
              <a:t>j </a:t>
            </a:r>
            <a:r>
              <a:rPr lang="en-US" sz="1800" dirty="0"/>
              <a:t>+ </a:t>
            </a:r>
            <a:r>
              <a:rPr lang="en-US" sz="1800" dirty="0" smtClean="0"/>
              <a:t>u</a:t>
            </a:r>
            <a:r>
              <a:rPr lang="en-US" sz="1800" baseline="30000" dirty="0" smtClean="0"/>
              <a:t>n</a:t>
            </a:r>
            <a:r>
              <a:rPr lang="en-US" sz="1800" baseline="-25000" dirty="0" smtClean="0"/>
              <a:t>j+1</a:t>
            </a:r>
            <a:r>
              <a:rPr lang="en-US" sz="1800" dirty="0"/>
              <a:t>)/</a:t>
            </a:r>
            <a:r>
              <a:rPr lang="el-GR" sz="1800" dirty="0"/>
              <a:t> Δ</a:t>
            </a:r>
            <a:r>
              <a:rPr lang="en-US" sz="1800" dirty="0"/>
              <a:t>x</a:t>
            </a:r>
            <a:r>
              <a:rPr lang="en-US" sz="1800" baseline="30000" dirty="0"/>
              <a:t>2 </a:t>
            </a:r>
            <a:r>
              <a:rPr lang="en-US" sz="1800" dirty="0" smtClean="0"/>
              <a:t>+(u</a:t>
            </a:r>
            <a:r>
              <a:rPr lang="en-US" sz="1800" baseline="30000" dirty="0" smtClean="0"/>
              <a:t>n+1</a:t>
            </a:r>
            <a:r>
              <a:rPr lang="en-US" sz="1800" baseline="-25000" dirty="0" smtClean="0"/>
              <a:t>j-1</a:t>
            </a:r>
            <a:r>
              <a:rPr lang="en-US" sz="1800" dirty="0" smtClean="0"/>
              <a:t> </a:t>
            </a:r>
            <a:r>
              <a:rPr lang="en-US" sz="1800" dirty="0"/>
              <a:t>-2u</a:t>
            </a:r>
            <a:r>
              <a:rPr lang="en-US" sz="1800" baseline="30000" dirty="0"/>
              <a:t>n+1</a:t>
            </a:r>
            <a:r>
              <a:rPr lang="en-US" sz="1800" baseline="-25000" dirty="0"/>
              <a:t>j </a:t>
            </a:r>
            <a:r>
              <a:rPr lang="en-US" sz="1800" dirty="0"/>
              <a:t>+ u</a:t>
            </a:r>
            <a:r>
              <a:rPr lang="en-US" sz="1800" baseline="30000" dirty="0"/>
              <a:t>n+1</a:t>
            </a:r>
            <a:r>
              <a:rPr lang="en-US" sz="1800" baseline="-25000" dirty="0"/>
              <a:t>j+1</a:t>
            </a:r>
            <a:r>
              <a:rPr lang="en-US" sz="1800" dirty="0"/>
              <a:t>)/</a:t>
            </a:r>
            <a:r>
              <a:rPr lang="el-GR" sz="1800" dirty="0"/>
              <a:t> Δ</a:t>
            </a:r>
            <a:r>
              <a:rPr lang="en-US" sz="1800" dirty="0" smtClean="0"/>
              <a:t>x</a:t>
            </a:r>
            <a:r>
              <a:rPr lang="en-US" sz="1800" baseline="30000" dirty="0" smtClean="0"/>
              <a:t>2) </a:t>
            </a:r>
            <a:r>
              <a:rPr lang="en-US" sz="1800" dirty="0" smtClean="0"/>
              <a:t>+ </a:t>
            </a:r>
            <a:r>
              <a:rPr lang="en-US" sz="1800" dirty="0"/>
              <a:t>F(</a:t>
            </a:r>
            <a:r>
              <a:rPr lang="en-US" sz="1800" dirty="0" err="1"/>
              <a:t>x</a:t>
            </a:r>
            <a:r>
              <a:rPr lang="en-US" sz="1800" baseline="-25000" dirty="0" err="1"/>
              <a:t>j</a:t>
            </a:r>
            <a:r>
              <a:rPr lang="en-US" sz="1800" dirty="0"/>
              <a:t>, t</a:t>
            </a:r>
            <a:r>
              <a:rPr lang="en-US" sz="1800" baseline="30000" dirty="0"/>
              <a:t>n+1</a:t>
            </a:r>
            <a:r>
              <a:rPr lang="en-US" sz="18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Crank-Nicolson is also unconditionally stable. Furthermore, it requires </a:t>
            </a:r>
            <a:r>
              <a:rPr lang="en-US" sz="1800" dirty="0" err="1" smtClean="0"/>
              <a:t>tridiagonal</a:t>
            </a:r>
            <a:r>
              <a:rPr lang="en-US" sz="1800" dirty="0" smtClean="0"/>
              <a:t> matrix to solve for u</a:t>
            </a:r>
            <a:r>
              <a:rPr lang="en-US" sz="1800" baseline="30000" dirty="0" smtClean="0"/>
              <a:t>n+1</a:t>
            </a:r>
            <a:endParaRPr lang="en-US" sz="18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Crank, J. The Mathematics of Diffusion. 2nd Edition, Oxford, 1975, p. 143.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351030"/>
            <a:ext cx="4781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338119"/>
            <a:ext cx="10058400" cy="1450757"/>
          </a:xfrm>
        </p:spPr>
        <p:txBody>
          <a:bodyPr/>
          <a:lstStyle/>
          <a:p>
            <a:r>
              <a:rPr lang="en-US" dirty="0" smtClean="0"/>
              <a:t>FDM in heat diffusion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776" y="2418191"/>
            <a:ext cx="4398811" cy="94519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407" y="2572906"/>
            <a:ext cx="2849692" cy="8536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99341" y="1991060"/>
            <a:ext cx="981314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a one dimensional heat diffusion equation, with these conditions: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solve it by approximating all finite spaces,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400" dirty="0" err="1"/>
              <a:t>Majumdar</a:t>
            </a:r>
            <a:r>
              <a:rPr lang="en-US" sz="1400" dirty="0"/>
              <a:t> P (2005). </a:t>
            </a:r>
            <a:r>
              <a:rPr lang="en-US" sz="1400" i="1" dirty="0"/>
              <a:t>Computational methods for heat and mass transfer</a:t>
            </a:r>
            <a:r>
              <a:rPr lang="en-US" sz="1400" dirty="0"/>
              <a:t> (1st ed.). Taylor and Francis, New York.</a:t>
            </a:r>
            <a:endParaRPr lang="en-US" sz="105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662" y="3737723"/>
            <a:ext cx="2524125" cy="1543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38" y="1940254"/>
            <a:ext cx="5054048" cy="40151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99341" y="2041062"/>
            <a:ext cx="1011257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 diffusion in two dimensions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	                          Temp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 		X				  Y</a:t>
            </a:r>
          </a:p>
          <a:p>
            <a:r>
              <a:rPr lang="en-US" sz="1600" dirty="0"/>
              <a:t>https://gregjavens.wordpress.com/2016/03/06/2d-heat-diffusion-fdm/</a:t>
            </a:r>
            <a:endParaRPr lang="en-US" sz="1600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36" y="1788876"/>
            <a:ext cx="10148952" cy="400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04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r>
              <a:rPr lang="el-GR" sz="1800" dirty="0" smtClean="0"/>
              <a:t>λ</a:t>
            </a:r>
            <a:r>
              <a:rPr lang="en-US" sz="1800" dirty="0" smtClean="0"/>
              <a:t>&gt;0.5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2588905" cy="73628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Explicit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331" y="2550028"/>
            <a:ext cx="2662364" cy="337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works the best for large time steps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unconditionally </a:t>
            </a:r>
            <a:r>
              <a:rPr lang="en-US" dirty="0" smtClean="0"/>
              <a:t>stable.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Cannot solve for u</a:t>
            </a:r>
            <a:r>
              <a:rPr lang="en-US" baseline="30000" dirty="0" smtClean="0"/>
              <a:t>n+1</a:t>
            </a:r>
            <a:r>
              <a:rPr lang="en-US" dirty="0" smtClean="0"/>
              <a:t> independently.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7367" y="1840822"/>
            <a:ext cx="4937760" cy="73628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implicit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79731" y="2582334"/>
            <a:ext cx="3475948" cy="337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Crank–Nicolson </a:t>
            </a:r>
            <a:r>
              <a:rPr lang="en-US" dirty="0"/>
              <a:t>scheme is the most accurate scheme for small time steps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is the most resource demanding compared to other methods.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is unconditionally stable.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9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260080" y="1813746"/>
            <a:ext cx="289560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Crank-Nicolson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1097280" y="2550028"/>
            <a:ext cx="3150044" cy="34105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Easiest to implement in a program. Does not need </a:t>
            </a:r>
            <a:r>
              <a:rPr lang="en-US" dirty="0" err="1" smtClean="0"/>
              <a:t>tridagonal</a:t>
            </a:r>
            <a:r>
              <a:rPr lang="en-US" dirty="0" smtClean="0"/>
              <a:t> matrix.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 be unstable, and as a result, inaccurate at times.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913" y="2441336"/>
            <a:ext cx="4045131" cy="30338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03" y="2463844"/>
            <a:ext cx="4058194" cy="30436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1" y="2515289"/>
            <a:ext cx="3884023" cy="29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Custom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6566"/>
      </a:accent1>
      <a:accent2>
        <a:srgbClr val="F40225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1482</TotalTime>
  <Words>539</Words>
  <Application>Microsoft Office PowerPoint</Application>
  <PresentationFormat>Widescreen</PresentationFormat>
  <Paragraphs>116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Wingdings</vt:lpstr>
      <vt:lpstr>Retrospect</vt:lpstr>
      <vt:lpstr>Finite Difference Method</vt:lpstr>
      <vt:lpstr>Outline</vt:lpstr>
      <vt:lpstr>What is Finite Difference Method (FDM)?</vt:lpstr>
      <vt:lpstr>Finite difference method (Cont.)</vt:lpstr>
      <vt:lpstr>Explicit method</vt:lpstr>
      <vt:lpstr>Implicit method</vt:lpstr>
      <vt:lpstr>Crank-Nicolson method</vt:lpstr>
      <vt:lpstr>FDM in heat diffusion</vt:lpstr>
      <vt:lpstr>Comparison λ&gt;0.5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</dc:creator>
  <cp:lastModifiedBy>ARIA</cp:lastModifiedBy>
  <cp:revision>45</cp:revision>
  <dcterms:created xsi:type="dcterms:W3CDTF">2017-07-31T03:07:10Z</dcterms:created>
  <dcterms:modified xsi:type="dcterms:W3CDTF">2017-08-02T02:42:58Z</dcterms:modified>
</cp:coreProperties>
</file>