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69"/>
  </p:notesMasterIdLst>
  <p:sldIdLst>
    <p:sldId id="256" r:id="rId2"/>
    <p:sldId id="257" r:id="rId3"/>
    <p:sldId id="258" r:id="rId4"/>
    <p:sldId id="259" r:id="rId5"/>
    <p:sldId id="260" r:id="rId6"/>
    <p:sldId id="261" r:id="rId7"/>
    <p:sldId id="296" r:id="rId8"/>
    <p:sldId id="297" r:id="rId9"/>
    <p:sldId id="262" r:id="rId10"/>
    <p:sldId id="295" r:id="rId11"/>
    <p:sldId id="264" r:id="rId12"/>
    <p:sldId id="284" r:id="rId13"/>
    <p:sldId id="265" r:id="rId14"/>
    <p:sldId id="266" r:id="rId15"/>
    <p:sldId id="292" r:id="rId16"/>
    <p:sldId id="293" r:id="rId17"/>
    <p:sldId id="294" r:id="rId18"/>
    <p:sldId id="267" r:id="rId19"/>
    <p:sldId id="268" r:id="rId20"/>
    <p:sldId id="277" r:id="rId21"/>
    <p:sldId id="269" r:id="rId22"/>
    <p:sldId id="270" r:id="rId23"/>
    <p:sldId id="271" r:id="rId24"/>
    <p:sldId id="272" r:id="rId25"/>
    <p:sldId id="273" r:id="rId26"/>
    <p:sldId id="274" r:id="rId27"/>
    <p:sldId id="275" r:id="rId28"/>
    <p:sldId id="276" r:id="rId29"/>
    <p:sldId id="288" r:id="rId30"/>
    <p:sldId id="287" r:id="rId31"/>
    <p:sldId id="280" r:id="rId32"/>
    <p:sldId id="289" r:id="rId33"/>
    <p:sldId id="290" r:id="rId34"/>
    <p:sldId id="306" r:id="rId35"/>
    <p:sldId id="328" r:id="rId36"/>
    <p:sldId id="302" r:id="rId37"/>
    <p:sldId id="331" r:id="rId38"/>
    <p:sldId id="308" r:id="rId39"/>
    <p:sldId id="303" r:id="rId40"/>
    <p:sldId id="304" r:id="rId41"/>
    <p:sldId id="305" r:id="rId42"/>
    <p:sldId id="307" r:id="rId43"/>
    <p:sldId id="309" r:id="rId44"/>
    <p:sldId id="298" r:id="rId45"/>
    <p:sldId id="329" r:id="rId46"/>
    <p:sldId id="320" r:id="rId47"/>
    <p:sldId id="321" r:id="rId48"/>
    <p:sldId id="322" r:id="rId49"/>
    <p:sldId id="323" r:id="rId50"/>
    <p:sldId id="327" r:id="rId51"/>
    <p:sldId id="330" r:id="rId52"/>
    <p:sldId id="325" r:id="rId53"/>
    <p:sldId id="326" r:id="rId54"/>
    <p:sldId id="310" r:id="rId55"/>
    <p:sldId id="311" r:id="rId56"/>
    <p:sldId id="312" r:id="rId57"/>
    <p:sldId id="313" r:id="rId58"/>
    <p:sldId id="314" r:id="rId59"/>
    <p:sldId id="315" r:id="rId60"/>
    <p:sldId id="316" r:id="rId61"/>
    <p:sldId id="317" r:id="rId62"/>
    <p:sldId id="318" r:id="rId63"/>
    <p:sldId id="319" r:id="rId64"/>
    <p:sldId id="291" r:id="rId65"/>
    <p:sldId id="283" r:id="rId66"/>
    <p:sldId id="282" r:id="rId67"/>
    <p:sldId id="28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0940" autoAdjust="0"/>
  </p:normalViewPr>
  <p:slideViewPr>
    <p:cSldViewPr>
      <p:cViewPr varScale="1">
        <p:scale>
          <a:sx n="48" d="100"/>
          <a:sy n="48" d="100"/>
        </p:scale>
        <p:origin x="-102"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54EAE2-C2F3-4421-B150-3D0E6E730E3B}" type="datetimeFigureOut">
              <a:rPr lang="en-US" smtClean="0"/>
              <a:pPr/>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D569E-3C3D-4138-9CEF-73674EDC930A}" type="slidenum">
              <a:rPr lang="en-US" smtClean="0"/>
              <a:pPr/>
              <a:t>‹#›</a:t>
            </a:fld>
            <a:endParaRPr lang="en-US"/>
          </a:p>
        </p:txBody>
      </p:sp>
    </p:spTree>
    <p:extLst>
      <p:ext uri="{BB962C8B-B14F-4D97-AF65-F5344CB8AC3E}">
        <p14:creationId xmlns:p14="http://schemas.microsoft.com/office/powerpoint/2010/main" val="322590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D569E-3C3D-4138-9CEF-73674EDC930A}"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1B5398-4643-44AC-A4F0-8D1E5027F295}" type="datetimeFigureOut">
              <a:rPr lang="en-US" smtClean="0"/>
              <a:pPr/>
              <a:t>5/4/2018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3D24B4-F80A-49F1-941A-F6A828DC1F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B5398-4643-44AC-A4F0-8D1E5027F295}"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B5398-4643-44AC-A4F0-8D1E5027F295}"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B5398-4643-44AC-A4F0-8D1E5027F295}"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1B5398-4643-44AC-A4F0-8D1E5027F295}" type="datetimeFigureOut">
              <a:rPr lang="en-US" smtClean="0"/>
              <a:pPr/>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D24B4-F80A-49F1-941A-F6A828DC1F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B5398-4643-44AC-A4F0-8D1E5027F295}" type="datetimeFigureOut">
              <a:rPr lang="en-US" smtClean="0"/>
              <a:pPr/>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1B5398-4643-44AC-A4F0-8D1E5027F295}" type="datetimeFigureOut">
              <a:rPr lang="en-US" smtClean="0"/>
              <a:pPr/>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1B5398-4643-44AC-A4F0-8D1E5027F295}" type="datetimeFigureOut">
              <a:rPr lang="en-US" smtClean="0"/>
              <a:pPr/>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B5398-4643-44AC-A4F0-8D1E5027F295}" type="datetimeFigureOut">
              <a:rPr lang="en-US" smtClean="0"/>
              <a:pPr/>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B5398-4643-44AC-A4F0-8D1E5027F295}" type="datetimeFigureOut">
              <a:rPr lang="en-US" smtClean="0"/>
              <a:pPr/>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D24B4-F80A-49F1-941A-F6A828DC1F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1B5398-4643-44AC-A4F0-8D1E5027F295}" type="datetimeFigureOut">
              <a:rPr lang="en-US" smtClean="0"/>
              <a:pPr/>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3D24B4-F80A-49F1-941A-F6A828DC1F7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B5398-4643-44AC-A4F0-8D1E5027F295}" type="datetimeFigureOut">
              <a:rPr lang="en-US" smtClean="0"/>
              <a:pPr/>
              <a:t>5/4/2018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3D24B4-F80A-49F1-941A-F6A828DC1F7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57800" y="5029200"/>
            <a:ext cx="3505200" cy="1447800"/>
          </a:xfrm>
        </p:spPr>
        <p:txBody>
          <a:bodyPr>
            <a:noAutofit/>
          </a:bodyPr>
          <a:lstStyle/>
          <a:p>
            <a:pPr algn="l"/>
            <a:r>
              <a:rPr lang="en-US" sz="2000" dirty="0" smtClean="0">
                <a:solidFill>
                  <a:schemeClr val="bg1"/>
                </a:solidFill>
              </a:rPr>
              <a:t>SUBMITTED   BY</a:t>
            </a:r>
            <a:r>
              <a:rPr lang="en-US" sz="2000" dirty="0" smtClean="0"/>
              <a:t>,</a:t>
            </a:r>
          </a:p>
          <a:p>
            <a:pPr algn="l"/>
            <a:r>
              <a:rPr lang="en-US" sz="2000" dirty="0" smtClean="0"/>
              <a:t>                    </a:t>
            </a:r>
            <a:r>
              <a:rPr lang="en-US" sz="2000" dirty="0" smtClean="0">
                <a:solidFill>
                  <a:schemeClr val="bg1"/>
                </a:solidFill>
              </a:rPr>
              <a:t>ARYA  MURALI</a:t>
            </a:r>
          </a:p>
          <a:p>
            <a:pPr algn="l"/>
            <a:r>
              <a:rPr lang="en-US" sz="2000" dirty="0">
                <a:solidFill>
                  <a:schemeClr val="bg1"/>
                </a:solidFill>
              </a:rPr>
              <a:t> </a:t>
            </a:r>
            <a:r>
              <a:rPr lang="en-US" sz="2000" dirty="0" smtClean="0">
                <a:solidFill>
                  <a:schemeClr val="bg1"/>
                </a:solidFill>
              </a:rPr>
              <a:t>                    MCA,S4</a:t>
            </a:r>
            <a:endParaRPr lang="en-US" sz="2000" dirty="0">
              <a:solidFill>
                <a:schemeClr val="bg1"/>
              </a:solidFill>
            </a:endParaRPr>
          </a:p>
        </p:txBody>
      </p:sp>
      <p:sp>
        <p:nvSpPr>
          <p:cNvPr id="2" name="Title 1"/>
          <p:cNvSpPr>
            <a:spLocks noGrp="1"/>
          </p:cNvSpPr>
          <p:nvPr>
            <p:ph type="ctrTitle"/>
          </p:nvPr>
        </p:nvSpPr>
        <p:spPr>
          <a:xfrm>
            <a:off x="762000" y="1600200"/>
            <a:ext cx="7851648" cy="1143000"/>
          </a:xfrm>
        </p:spPr>
        <p:txBody>
          <a:bodyPr/>
          <a:lstStyle/>
          <a:p>
            <a:pPr algn="l"/>
            <a:r>
              <a:rPr lang="en-IN" dirty="0" smtClean="0">
                <a:solidFill>
                  <a:srgbClr val="C00000"/>
                </a:solidFill>
                <a:latin typeface="Colonna MT" pitchFamily="82" charset="0"/>
              </a:rPr>
              <a:t>E-Commerce Application</a:t>
            </a:r>
            <a:endParaRPr lang="en-IN" dirty="0">
              <a:solidFill>
                <a:srgbClr val="C00000"/>
              </a:solidFill>
              <a:latin typeface="Colonna MT"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normAutofit/>
          </a:bodyPr>
          <a:lstStyle/>
          <a:p>
            <a:r>
              <a:rPr lang="en-US" dirty="0" smtClean="0"/>
              <a:t>Familiarization with build tools</a:t>
            </a:r>
            <a:endParaRPr lang="en-US" dirty="0"/>
          </a:p>
        </p:txBody>
      </p:sp>
      <p:sp>
        <p:nvSpPr>
          <p:cNvPr id="3" name="Content Placeholder 2"/>
          <p:cNvSpPr>
            <a:spLocks noGrp="1"/>
          </p:cNvSpPr>
          <p:nvPr>
            <p:ph idx="1"/>
          </p:nvPr>
        </p:nvSpPr>
        <p:spPr/>
        <p:txBody>
          <a:bodyPr/>
          <a:lstStyle/>
          <a:p>
            <a:pPr>
              <a:buNone/>
            </a:pPr>
            <a:r>
              <a:rPr lang="en-US" dirty="0" smtClean="0"/>
              <a:t>Here we are using building tools:</a:t>
            </a:r>
          </a:p>
          <a:p>
            <a:r>
              <a:rPr lang="en-US" dirty="0" smtClean="0"/>
              <a:t>MAGENTO</a:t>
            </a:r>
          </a:p>
          <a:p>
            <a:r>
              <a:rPr lang="en-US" dirty="0" smtClean="0"/>
              <a:t>PHP</a:t>
            </a:r>
          </a:p>
          <a:p>
            <a:r>
              <a:rPr lang="en-US" dirty="0" smtClean="0"/>
              <a:t>GIT     </a:t>
            </a:r>
          </a:p>
          <a:p>
            <a:pPr>
              <a:buNone/>
            </a:pPr>
            <a:r>
              <a:rPr lang="en-IN" dirty="0" smtClean="0"/>
              <a:t>   </a:t>
            </a:r>
            <a:r>
              <a:rPr lang="en-IN" dirty="0" err="1" smtClean="0"/>
              <a:t>Magento</a:t>
            </a:r>
            <a:r>
              <a:rPr lang="en-IN" dirty="0" smtClean="0"/>
              <a:t>  is the most popular Open Source Platform to build e-Commerce websites.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600"/>
            <a:ext cx="4343400" cy="856488"/>
          </a:xfrm>
        </p:spPr>
        <p:txBody>
          <a:bodyPr>
            <a:normAutofit/>
          </a:bodyPr>
          <a:lstStyle/>
          <a:p>
            <a:r>
              <a:rPr lang="en-US" dirty="0" smtClean="0"/>
              <a:t>       </a:t>
            </a:r>
            <a:r>
              <a:rPr lang="en-US" dirty="0" err="1" smtClean="0"/>
              <a:t>Magento</a:t>
            </a:r>
            <a:endParaRPr lang="en-US" dirty="0"/>
          </a:p>
        </p:txBody>
      </p:sp>
      <p:sp>
        <p:nvSpPr>
          <p:cNvPr id="3" name="Content Placeholder 2"/>
          <p:cNvSpPr>
            <a:spLocks noGrp="1"/>
          </p:cNvSpPr>
          <p:nvPr>
            <p:ph idx="1"/>
          </p:nvPr>
        </p:nvSpPr>
        <p:spPr/>
        <p:txBody>
          <a:bodyPr>
            <a:normAutofit/>
          </a:bodyPr>
          <a:lstStyle/>
          <a:p>
            <a:r>
              <a:rPr lang="en-US" dirty="0" err="1" smtClean="0"/>
              <a:t>Magento</a:t>
            </a:r>
            <a:r>
              <a:rPr lang="en-US" dirty="0" smtClean="0"/>
              <a:t>  is an open source e-commerce platform written in </a:t>
            </a:r>
            <a:r>
              <a:rPr lang="en-US" dirty="0" err="1" smtClean="0"/>
              <a:t>php</a:t>
            </a:r>
            <a:r>
              <a:rPr lang="en-US" dirty="0" smtClean="0"/>
              <a:t>. </a:t>
            </a:r>
          </a:p>
          <a:p>
            <a:r>
              <a:rPr lang="en-US" dirty="0" err="1" smtClean="0"/>
              <a:t>Magento</a:t>
            </a:r>
            <a:r>
              <a:rPr lang="en-US" dirty="0" smtClean="0"/>
              <a:t> aim to provide new ways to heighten user engagement , smooth navigation, improve conversion rates and overall revenue generation for store owners.</a:t>
            </a:r>
          </a:p>
          <a:p>
            <a:r>
              <a:rPr lang="en-US" dirty="0" smtClean="0"/>
              <a:t>It has well organized business user tools that enhance the user experience of the software.</a:t>
            </a:r>
          </a:p>
          <a:p>
            <a:r>
              <a:rPr lang="en-US" dirty="0" smtClean="0"/>
              <a:t>Table locking issues have been considerably reduced.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6172200" cy="856488"/>
          </a:xfrm>
        </p:spPr>
        <p:txBody>
          <a:bodyPr/>
          <a:lstStyle/>
          <a:p>
            <a:r>
              <a:rPr lang="en-US" dirty="0" smtClean="0"/>
              <a:t>     </a:t>
            </a:r>
            <a:r>
              <a:rPr lang="en-US" dirty="0" err="1" smtClean="0"/>
              <a:t>Magento</a:t>
            </a:r>
            <a:r>
              <a:rPr lang="en-US" dirty="0" smtClean="0"/>
              <a:t> Features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Magento</a:t>
            </a:r>
            <a:r>
              <a:rPr lang="en-US" dirty="0" smtClean="0"/>
              <a:t> is open source.</a:t>
            </a:r>
          </a:p>
          <a:p>
            <a:r>
              <a:rPr lang="en-US" dirty="0" smtClean="0"/>
              <a:t>Flexible</a:t>
            </a:r>
          </a:p>
          <a:p>
            <a:r>
              <a:rPr lang="en-US" dirty="0" smtClean="0"/>
              <a:t>Highly scalable</a:t>
            </a:r>
          </a:p>
          <a:p>
            <a:r>
              <a:rPr lang="en-US" dirty="0" smtClean="0"/>
              <a:t>Easy integration</a:t>
            </a:r>
          </a:p>
          <a:p>
            <a:r>
              <a:rPr lang="en-US" dirty="0" smtClean="0"/>
              <a:t>SEO friendly</a:t>
            </a:r>
          </a:p>
          <a:p>
            <a:r>
              <a:rPr lang="en-US" dirty="0" smtClean="0"/>
              <a:t>Community support</a:t>
            </a:r>
          </a:p>
          <a:p>
            <a:r>
              <a:rPr lang="en-US" dirty="0" smtClean="0"/>
              <a:t>Built for e-commerce</a:t>
            </a:r>
          </a:p>
          <a:p>
            <a:r>
              <a:rPr lang="en-US" dirty="0" smtClean="0"/>
              <a:t>High performance</a:t>
            </a:r>
          </a:p>
          <a:p>
            <a:r>
              <a:rPr lang="en-US" dirty="0" smtClean="0"/>
              <a:t>Marketing and promotion tools</a:t>
            </a:r>
          </a:p>
          <a:p>
            <a:r>
              <a:rPr lang="en-US" dirty="0" smtClean="0"/>
              <a:t>Checkout and shipping</a:t>
            </a:r>
            <a:r>
              <a:rPr lang="en-US" dirty="0"/>
              <a:t>.</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4648200" cy="780288"/>
          </a:xfrm>
        </p:spPr>
        <p:txBody>
          <a:bodyPr>
            <a:normAutofit fontScale="90000"/>
          </a:bodyPr>
          <a:lstStyle/>
          <a:p>
            <a:r>
              <a:rPr lang="en-US" dirty="0" smtClean="0"/>
              <a:t>           PHP</a:t>
            </a:r>
            <a:endParaRPr lang="en-US" dirty="0"/>
          </a:p>
        </p:txBody>
      </p:sp>
      <p:sp>
        <p:nvSpPr>
          <p:cNvPr id="3" name="Content Placeholder 2"/>
          <p:cNvSpPr>
            <a:spLocks noGrp="1"/>
          </p:cNvSpPr>
          <p:nvPr>
            <p:ph idx="1"/>
          </p:nvPr>
        </p:nvSpPr>
        <p:spPr/>
        <p:txBody>
          <a:bodyPr>
            <a:normAutofit/>
          </a:bodyPr>
          <a:lstStyle/>
          <a:p>
            <a:r>
              <a:rPr lang="en-US" dirty="0" err="1" smtClean="0"/>
              <a:t>Php</a:t>
            </a:r>
            <a:r>
              <a:rPr lang="en-US" dirty="0" smtClean="0"/>
              <a:t> is a server side scripting language designed for web development but also used as a general purpose programming language. </a:t>
            </a:r>
            <a:r>
              <a:rPr lang="en-US" dirty="0" err="1" smtClean="0"/>
              <a:t>Php</a:t>
            </a:r>
            <a:r>
              <a:rPr lang="en-US" dirty="0" smtClean="0"/>
              <a:t> originally stood for personal home page, but it now stands for the recursive acronym</a:t>
            </a:r>
          </a:p>
          <a:p>
            <a:r>
              <a:rPr lang="en-US" dirty="0" err="1" smtClean="0"/>
              <a:t>Php</a:t>
            </a:r>
            <a:r>
              <a:rPr lang="en-US" dirty="0" smtClean="0"/>
              <a:t> code may be embedded into HTML code or it can be used in combination with various web template system</a:t>
            </a:r>
          </a:p>
          <a:p>
            <a:r>
              <a:rPr lang="en-US" dirty="0" err="1" smtClean="0"/>
              <a:t>Php</a:t>
            </a:r>
            <a:r>
              <a:rPr lang="en-US" dirty="0" smtClean="0"/>
              <a:t> code is usually processed by a </a:t>
            </a:r>
            <a:r>
              <a:rPr lang="en-US" dirty="0" err="1" smtClean="0"/>
              <a:t>php</a:t>
            </a:r>
            <a:r>
              <a:rPr lang="en-US" dirty="0" smtClean="0"/>
              <a:t> interpreter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685800"/>
            <a:ext cx="3810000" cy="856488"/>
          </a:xfrm>
        </p:spPr>
        <p:txBody>
          <a:bodyPr/>
          <a:lstStyle/>
          <a:p>
            <a:r>
              <a:rPr lang="en-US" dirty="0" smtClean="0"/>
              <a:t>        GIT</a:t>
            </a:r>
            <a:endParaRPr lang="en-US" dirty="0"/>
          </a:p>
        </p:txBody>
      </p:sp>
      <p:sp>
        <p:nvSpPr>
          <p:cNvPr id="3" name="Content Placeholder 2"/>
          <p:cNvSpPr>
            <a:spLocks noGrp="1"/>
          </p:cNvSpPr>
          <p:nvPr>
            <p:ph idx="1"/>
          </p:nvPr>
        </p:nvSpPr>
        <p:spPr>
          <a:xfrm>
            <a:off x="533400" y="1935480"/>
            <a:ext cx="8229600" cy="4389120"/>
          </a:xfrm>
        </p:spPr>
        <p:txBody>
          <a:bodyPr>
            <a:normAutofit/>
          </a:bodyPr>
          <a:lstStyle/>
          <a:p>
            <a:r>
              <a:rPr lang="en-US" dirty="0" smtClean="0"/>
              <a:t>GIT is a version control system, a tool which is extremely smart choice to use even if it sounds over whelming, VCS is a group of files with monitored access.</a:t>
            </a:r>
          </a:p>
          <a:p>
            <a:r>
              <a:rPr lang="en-US" dirty="0" smtClean="0"/>
              <a:t>GIT is a VCS developed by LINUX.</a:t>
            </a:r>
          </a:p>
          <a:p>
            <a:r>
              <a:rPr lang="en-US" dirty="0" smtClean="0"/>
              <a:t>Its originally designed to help manage the LINUX Kernel and make collaboration easy from the beginning.</a:t>
            </a:r>
          </a:p>
          <a:p>
            <a:r>
              <a:rPr lang="en-US" dirty="0" smtClean="0"/>
              <a:t>GITHUB is the most easy way to share project with collaborators.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85800"/>
            <a:ext cx="3962400" cy="780288"/>
          </a:xfrm>
        </p:spPr>
        <p:txBody>
          <a:bodyPr>
            <a:normAutofit fontScale="90000"/>
          </a:bodyPr>
          <a:lstStyle/>
          <a:p>
            <a:r>
              <a:rPr lang="en-US" dirty="0" smtClean="0"/>
              <a:t>        XAMPP</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XAMPP is a free and open source</a:t>
            </a:r>
            <a:r>
              <a:rPr lang="en-US" dirty="0"/>
              <a:t> </a:t>
            </a:r>
            <a:r>
              <a:rPr lang="en-US" dirty="0" smtClean="0"/>
              <a:t>cross-platform web server</a:t>
            </a:r>
            <a:r>
              <a:rPr lang="en-US" dirty="0"/>
              <a:t> </a:t>
            </a:r>
            <a:r>
              <a:rPr lang="en-US" dirty="0" smtClean="0"/>
              <a:t>solution stack</a:t>
            </a:r>
            <a:r>
              <a:rPr lang="en-US" dirty="0"/>
              <a:t> </a:t>
            </a:r>
            <a:r>
              <a:rPr lang="en-US" dirty="0" smtClean="0"/>
              <a:t>package developed by Apache consisting mainly of the Apache HTTP Server, </a:t>
            </a:r>
            <a:r>
              <a:rPr lang="en-US" dirty="0" err="1" smtClean="0"/>
              <a:t>MariaDB</a:t>
            </a:r>
            <a:r>
              <a:rPr lang="en-US" dirty="0" smtClean="0"/>
              <a:t> database, and interpreters for scripts written in the PHP and Perl programming languages. XAMPP stands for Cross-Platform (X), Apache (A), </a:t>
            </a:r>
            <a:r>
              <a:rPr lang="en-US" dirty="0" err="1" smtClean="0"/>
              <a:t>MariaDB</a:t>
            </a:r>
            <a:r>
              <a:rPr lang="en-US" dirty="0" smtClean="0"/>
              <a:t> (M), PHP (P) and Perl (P). It is a simple, lightweight Apache distribution that makes it extremely easy for developers to create a local web server for testing and deployment purposes. Everything needed to set up a web server – server application (Apache), database (</a:t>
            </a:r>
            <a:r>
              <a:rPr lang="en-US" dirty="0" err="1" smtClean="0"/>
              <a:t>MariaDB</a:t>
            </a:r>
            <a:r>
              <a:rPr lang="en-US" dirty="0" smtClean="0"/>
              <a:t>), and scripting language (PHP) – is included in an extractable file. XAMPP is also cross-platform, which means it works equally well on Linux, Mac and Windows. Since most actual web server deployments use the same components as XAMPP, it makes transitioning from a local test server to a live server extremely easy as well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5562600" cy="856488"/>
          </a:xfrm>
        </p:spPr>
        <p:txBody>
          <a:bodyPr/>
          <a:lstStyle/>
          <a:p>
            <a:r>
              <a:rPr lang="en-US" dirty="0" smtClean="0"/>
              <a:t>           </a:t>
            </a:r>
            <a:r>
              <a:rPr lang="en-US" dirty="0" err="1" smtClean="0"/>
              <a:t>Bugzilla</a:t>
            </a:r>
            <a:endParaRPr lang="en-US" dirty="0"/>
          </a:p>
        </p:txBody>
      </p:sp>
      <p:sp>
        <p:nvSpPr>
          <p:cNvPr id="3" name="Content Placeholder 2"/>
          <p:cNvSpPr>
            <a:spLocks noGrp="1"/>
          </p:cNvSpPr>
          <p:nvPr>
            <p:ph idx="1"/>
          </p:nvPr>
        </p:nvSpPr>
        <p:spPr/>
        <p:txBody>
          <a:bodyPr>
            <a:normAutofit/>
          </a:bodyPr>
          <a:lstStyle/>
          <a:p>
            <a:r>
              <a:rPr lang="en-US" dirty="0" err="1" smtClean="0"/>
              <a:t>Bugzilla</a:t>
            </a:r>
            <a:r>
              <a:rPr lang="en-US" dirty="0" smtClean="0"/>
              <a:t> is an open-source issue/bug tracking system that allows developers  effectively to keep track of outstanding problems with their product. It is written in  </a:t>
            </a:r>
            <a:r>
              <a:rPr lang="en-US" dirty="0" err="1" smtClean="0"/>
              <a:t>perl</a:t>
            </a:r>
            <a:r>
              <a:rPr lang="en-US" dirty="0" smtClean="0"/>
              <a:t> and uses </a:t>
            </a:r>
            <a:r>
              <a:rPr lang="en-US" dirty="0" err="1" smtClean="0"/>
              <a:t>Mysql</a:t>
            </a:r>
            <a:r>
              <a:rPr lang="en-US" dirty="0" smtClean="0"/>
              <a:t> database.</a:t>
            </a:r>
          </a:p>
          <a:p>
            <a:r>
              <a:rPr lang="en-US" dirty="0" err="1" smtClean="0"/>
              <a:t>Bugzilla</a:t>
            </a:r>
            <a:r>
              <a:rPr lang="en-US" dirty="0" smtClean="0"/>
              <a:t> is a Defect tracking </a:t>
            </a:r>
            <a:r>
              <a:rPr lang="en-US" dirty="0" err="1" smtClean="0"/>
              <a:t>tool,how</a:t>
            </a:r>
            <a:r>
              <a:rPr lang="en-US" dirty="0" smtClean="0"/>
              <a:t> ever it can be used as a test management tool as such it can be easily linked with other Test case management   tools like quality  </a:t>
            </a:r>
            <a:r>
              <a:rPr lang="en-US" dirty="0" err="1" smtClean="0"/>
              <a:t>center,Testlink</a:t>
            </a:r>
            <a:r>
              <a:rPr lang="en-US" dirty="0" smtClean="0"/>
              <a:t> etc.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038600" cy="667512"/>
          </a:xfrm>
        </p:spPr>
        <p:txBody>
          <a:bodyPr>
            <a:normAutofit fontScale="90000"/>
          </a:bodyPr>
          <a:lstStyle/>
          <a:p>
            <a:r>
              <a:rPr lang="en-US" dirty="0" smtClean="0"/>
              <a:t>  </a:t>
            </a:r>
            <a:r>
              <a:rPr lang="en-US" sz="4000" dirty="0"/>
              <a:t>c</a:t>
            </a:r>
            <a:r>
              <a:rPr lang="en-US" sz="4000" dirty="0" smtClean="0"/>
              <a:t>ontinues…  </a:t>
            </a:r>
            <a:endParaRPr lang="en-US" sz="4000" dirty="0"/>
          </a:p>
        </p:txBody>
      </p:sp>
      <p:sp>
        <p:nvSpPr>
          <p:cNvPr id="3" name="Content Placeholder 2"/>
          <p:cNvSpPr>
            <a:spLocks noGrp="1"/>
          </p:cNvSpPr>
          <p:nvPr>
            <p:ph idx="1"/>
          </p:nvPr>
        </p:nvSpPr>
        <p:spPr/>
        <p:txBody>
          <a:bodyPr>
            <a:normAutofit/>
          </a:bodyPr>
          <a:lstStyle/>
          <a:p>
            <a:r>
              <a:rPr lang="en-US" dirty="0" smtClean="0"/>
              <a:t>This open bug-tracker enables users to stay connected with their clients or </a:t>
            </a:r>
            <a:r>
              <a:rPr lang="en-US" dirty="0" err="1" smtClean="0"/>
              <a:t>employees,to</a:t>
            </a:r>
            <a:r>
              <a:rPr lang="en-US" dirty="0" smtClean="0"/>
              <a:t> communicate about problems effectively throughout the data management  chain.</a:t>
            </a:r>
          </a:p>
          <a:p>
            <a:r>
              <a:rPr lang="en-US" dirty="0" smtClean="0"/>
              <a:t>Key features of </a:t>
            </a:r>
            <a:r>
              <a:rPr lang="en-US" dirty="0" err="1" smtClean="0"/>
              <a:t>bugzilla</a:t>
            </a:r>
            <a:r>
              <a:rPr lang="en-US" dirty="0" smtClean="0"/>
              <a:t> includes:</a:t>
            </a:r>
          </a:p>
          <a:p>
            <a:r>
              <a:rPr lang="en-US" dirty="0" smtClean="0"/>
              <a:t>Advanced search capabilities ,E-mail Notifications, Modify bugs by </a:t>
            </a:r>
            <a:r>
              <a:rPr lang="en-US" dirty="0" err="1" smtClean="0"/>
              <a:t>email,Time</a:t>
            </a:r>
            <a:r>
              <a:rPr lang="en-US" dirty="0" smtClean="0"/>
              <a:t> tracking ,Strong </a:t>
            </a:r>
            <a:r>
              <a:rPr lang="en-US" dirty="0" err="1" smtClean="0"/>
              <a:t>security,Customization</a:t>
            </a:r>
            <a:r>
              <a:rPr lang="en-US" dirty="0" smtClean="0"/>
              <a:t> &amp; Localization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33400"/>
            <a:ext cx="5029200" cy="667512"/>
          </a:xfrm>
        </p:spPr>
        <p:txBody>
          <a:bodyPr>
            <a:normAutofit fontScale="90000"/>
          </a:bodyPr>
          <a:lstStyle/>
          <a:p>
            <a:r>
              <a:rPr lang="en-US" b="1" dirty="0" smtClean="0">
                <a:solidFill>
                  <a:srgbClr val="00B050"/>
                </a:solidFill>
              </a:rPr>
              <a:t>            </a:t>
            </a:r>
            <a:r>
              <a:rPr lang="en-US" b="1" dirty="0" smtClean="0"/>
              <a:t>Tables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Main tables are</a:t>
            </a:r>
          </a:p>
          <a:p>
            <a:r>
              <a:rPr lang="en-US" dirty="0" err="1" smtClean="0"/>
              <a:t>Tbl_Admin</a:t>
            </a:r>
            <a:endParaRPr lang="en-US" dirty="0" smtClean="0"/>
          </a:p>
          <a:p>
            <a:r>
              <a:rPr lang="en-US" dirty="0" err="1" smtClean="0"/>
              <a:t>Tbl_registration</a:t>
            </a:r>
            <a:endParaRPr lang="en-US" dirty="0" smtClean="0"/>
          </a:p>
          <a:p>
            <a:r>
              <a:rPr lang="en-US" dirty="0" err="1" smtClean="0"/>
              <a:t>customer_entity</a:t>
            </a:r>
            <a:endParaRPr lang="en-US" dirty="0" smtClean="0"/>
          </a:p>
          <a:p>
            <a:r>
              <a:rPr lang="en-US" dirty="0" err="1" smtClean="0"/>
              <a:t>Tbl_Sale</a:t>
            </a:r>
            <a:endParaRPr lang="en-US" dirty="0" smtClean="0"/>
          </a:p>
          <a:p>
            <a:r>
              <a:rPr lang="en-US" dirty="0" err="1" smtClean="0"/>
              <a:t>Tbl_Payment</a:t>
            </a:r>
            <a:endParaRPr lang="en-US" dirty="0" smtClean="0"/>
          </a:p>
          <a:p>
            <a:r>
              <a:rPr lang="en-US" dirty="0" err="1" smtClean="0"/>
              <a:t>eav_attribute</a:t>
            </a:r>
            <a:endParaRPr lang="en-US" dirty="0" smtClean="0"/>
          </a:p>
          <a:p>
            <a:r>
              <a:rPr lang="en-US" dirty="0" err="1" smtClean="0"/>
              <a:t>core_config_data</a:t>
            </a:r>
            <a:endParaRPr lang="en-US" dirty="0" smtClean="0"/>
          </a:p>
          <a:p>
            <a:r>
              <a:rPr lang="en-US" dirty="0" err="1" smtClean="0"/>
              <a:t>catalog_category_entity</a:t>
            </a:r>
            <a:endParaRPr lang="en-US" dirty="0" smtClean="0"/>
          </a:p>
          <a:p>
            <a:r>
              <a:rPr lang="en-US" dirty="0" err="1" smtClean="0"/>
              <a:t>catalog_eav_attribute</a:t>
            </a:r>
            <a:endParaRPr lang="en-US" dirty="0" smtClean="0"/>
          </a:p>
          <a:p>
            <a:r>
              <a:rPr lang="en-US" dirty="0" err="1" smtClean="0"/>
              <a:t>catalog_product_entity</a:t>
            </a:r>
            <a:endParaRPr lang="en-US" dirty="0" smtClean="0"/>
          </a:p>
          <a:p>
            <a:r>
              <a:rPr lang="en-US" dirty="0" err="1" smtClean="0"/>
              <a:t>cms_page</a:t>
            </a:r>
            <a:endParaRPr lang="en-US" dirty="0" smtClean="0"/>
          </a:p>
          <a:p>
            <a:r>
              <a:rPr lang="en-US" dirty="0" err="1" smtClean="0"/>
              <a:t>cms_block</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Admin</a:t>
            </a:r>
            <a:endParaRPr lang="en-US" dirty="0"/>
          </a:p>
        </p:txBody>
      </p:sp>
      <p:graphicFrame>
        <p:nvGraphicFramePr>
          <p:cNvPr id="8" name="Content Placeholder 7"/>
          <p:cNvGraphicFramePr>
            <a:graphicFrameLocks noGrp="1"/>
          </p:cNvGraphicFramePr>
          <p:nvPr>
            <p:ph idx="1"/>
          </p:nvPr>
        </p:nvGraphicFramePr>
        <p:xfrm>
          <a:off x="457200" y="1935163"/>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constraints</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User_id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First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dirty="0">
                          <a:latin typeface="Calibri"/>
                          <a:ea typeface="Calibri"/>
                          <a:cs typeface="Times New Roman"/>
                        </a:rPr>
                        <a:t>Last name</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Varchar</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Email</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Varchar</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User name</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Varchar</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Password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5334000" cy="743712"/>
          </a:xfrm>
        </p:spPr>
        <p:txBody>
          <a:bodyPr>
            <a:normAutofit fontScale="90000"/>
          </a:bodyPr>
          <a:lstStyle/>
          <a:p>
            <a:r>
              <a:rPr lang="en-US" dirty="0" smtClean="0"/>
              <a:t>          </a:t>
            </a:r>
            <a:r>
              <a:rPr lang="en-US" b="1" dirty="0" smtClean="0"/>
              <a:t>CONTENTS</a:t>
            </a:r>
            <a:endParaRPr lang="en-US" b="1" dirty="0"/>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US" dirty="0" smtClean="0"/>
              <a:t>Abstract</a:t>
            </a:r>
          </a:p>
          <a:p>
            <a:r>
              <a:rPr lang="en-US" dirty="0" smtClean="0"/>
              <a:t>Modules</a:t>
            </a:r>
          </a:p>
          <a:p>
            <a:r>
              <a:rPr lang="en-US" dirty="0" smtClean="0"/>
              <a:t>Introduction</a:t>
            </a:r>
          </a:p>
          <a:p>
            <a:pPr lvl="1"/>
            <a:r>
              <a:rPr lang="en-US" sz="2400" dirty="0" err="1" smtClean="0"/>
              <a:t>Magento</a:t>
            </a:r>
            <a:endParaRPr lang="en-US" sz="2400" dirty="0" smtClean="0"/>
          </a:p>
          <a:p>
            <a:pPr lvl="1"/>
            <a:r>
              <a:rPr lang="en-US" sz="2400" dirty="0" err="1" smtClean="0"/>
              <a:t>Php</a:t>
            </a:r>
            <a:endParaRPr lang="en-US" sz="2400" dirty="0" smtClean="0"/>
          </a:p>
          <a:p>
            <a:pPr lvl="1"/>
            <a:r>
              <a:rPr lang="en-US" sz="2400" dirty="0" smtClean="0"/>
              <a:t>GIT</a:t>
            </a:r>
          </a:p>
          <a:p>
            <a:r>
              <a:rPr lang="en-US" dirty="0" smtClean="0"/>
              <a:t>Table Design</a:t>
            </a:r>
          </a:p>
          <a:p>
            <a:r>
              <a:rPr lang="en-US" dirty="0" smtClean="0"/>
              <a:t>UML</a:t>
            </a:r>
          </a:p>
          <a:p>
            <a:r>
              <a:rPr lang="en-US" dirty="0" smtClean="0"/>
              <a:t>Coding</a:t>
            </a:r>
          </a:p>
          <a:p>
            <a:r>
              <a:rPr lang="en-US" dirty="0" smtClean="0"/>
              <a:t>Forms</a:t>
            </a:r>
          </a:p>
          <a:p>
            <a:r>
              <a:rPr lang="en-US" dirty="0" smtClean="0"/>
              <a:t>Future Enhancement</a:t>
            </a:r>
          </a:p>
          <a:p>
            <a:r>
              <a:rPr lang="en-US" dirty="0" smtClean="0"/>
              <a:t>Conclusion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Customer</a:t>
            </a:r>
            <a:endParaRPr lang="en-US" dirty="0"/>
          </a:p>
        </p:txBody>
      </p:sp>
      <p:graphicFrame>
        <p:nvGraphicFramePr>
          <p:cNvPr id="4" name="Content Placeholder 3"/>
          <p:cNvGraphicFramePr>
            <a:graphicFrameLocks noGrp="1"/>
          </p:cNvGraphicFramePr>
          <p:nvPr>
            <p:ph idx="1"/>
          </p:nvPr>
        </p:nvGraphicFramePr>
        <p:xfrm>
          <a:off x="457200" y="1935163"/>
          <a:ext cx="8229600" cy="44500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Constraints</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Entity_id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Entity_type_id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Small 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Attribute_set_id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Small 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Website_id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Small 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Email</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dirty="0" err="1">
                          <a:latin typeface="Calibri"/>
                          <a:ea typeface="Calibri"/>
                          <a:cs typeface="Times New Roman"/>
                        </a:rPr>
                        <a:t>Group_id</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Small 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Increment_id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Store_id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Small 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Created_at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Datetime</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Updated_at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Datetime</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Is_active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Tinyint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Not null</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Sale-order</a:t>
            </a:r>
            <a:endParaRPr lang="en-US" dirty="0"/>
          </a:p>
        </p:txBody>
      </p:sp>
      <p:graphicFrame>
        <p:nvGraphicFramePr>
          <p:cNvPr id="4" name="Content Placeholder 3"/>
          <p:cNvGraphicFramePr>
            <a:graphicFrameLocks noGrp="1"/>
          </p:cNvGraphicFramePr>
          <p:nvPr>
            <p:ph idx="1"/>
          </p:nvPr>
        </p:nvGraphicFramePr>
        <p:xfrm>
          <a:off x="304800" y="2209800"/>
          <a:ext cx="7162800" cy="3337560"/>
        </p:xfrm>
        <a:graphic>
          <a:graphicData uri="http://schemas.openxmlformats.org/drawingml/2006/table">
            <a:tbl>
              <a:tblPr firstRow="1" bandRow="1">
                <a:tableStyleId>{5C22544A-7EE6-4342-B048-85BDC9FD1C3A}</a:tableStyleId>
              </a:tblPr>
              <a:tblGrid>
                <a:gridCol w="2387600"/>
                <a:gridCol w="2387600"/>
                <a:gridCol w="23876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Constraints</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Entity_id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Entity_type_id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Attribute_set_id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Increment_id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Parent_id</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int</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Store_id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Created_at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Updated_at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date</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Gift</a:t>
            </a:r>
            <a:endParaRPr lang="en-US" dirty="0"/>
          </a:p>
        </p:txBody>
      </p:sp>
      <p:graphicFrame>
        <p:nvGraphicFramePr>
          <p:cNvPr id="4" name="Content Placeholder 3"/>
          <p:cNvGraphicFramePr>
            <a:graphicFrameLocks noGrp="1"/>
          </p:cNvGraphicFramePr>
          <p:nvPr>
            <p:ph idx="1"/>
          </p:nvPr>
        </p:nvGraphicFramePr>
        <p:xfrm>
          <a:off x="457200" y="1935163"/>
          <a:ext cx="8229600" cy="2225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Gift_msg_id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Customer_id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sender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recipient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message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Compare item</a:t>
            </a:r>
            <a:endParaRPr lang="en-US" dirty="0"/>
          </a:p>
        </p:txBody>
      </p:sp>
      <p:graphicFrame>
        <p:nvGraphicFramePr>
          <p:cNvPr id="4" name="Content Placeholder 3"/>
          <p:cNvGraphicFramePr>
            <a:graphicFrameLocks noGrp="1"/>
          </p:cNvGraphicFramePr>
          <p:nvPr>
            <p:ph idx="1"/>
          </p:nvPr>
        </p:nvGraphicFramePr>
        <p:xfrm>
          <a:off x="457200" y="1935163"/>
          <a:ext cx="8229600" cy="2133600"/>
        </p:xfrm>
        <a:graphic>
          <a:graphicData uri="http://schemas.openxmlformats.org/drawingml/2006/table">
            <a:tbl>
              <a:tblPr firstRow="1" bandRow="1">
                <a:tableStyleId>{5C22544A-7EE6-4342-B048-85BDC9FD1C3A}</a:tableStyleId>
              </a:tblPr>
              <a:tblGrid>
                <a:gridCol w="2743200"/>
                <a:gridCol w="2743200"/>
                <a:gridCol w="2743200"/>
              </a:tblGrid>
              <a:tr h="42672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a:t>
                      </a:r>
                    </a:p>
                  </a:txBody>
                  <a:tcPr marL="68580" marR="68580" marT="0" marB="0"/>
                </a:tc>
              </a:tr>
              <a:tr h="426720">
                <a:tc>
                  <a:txBody>
                    <a:bodyPr/>
                    <a:lstStyle/>
                    <a:p>
                      <a:pPr marL="0" marR="0">
                        <a:lnSpc>
                          <a:spcPct val="115000"/>
                        </a:lnSpc>
                        <a:spcBef>
                          <a:spcPts val="0"/>
                        </a:spcBef>
                        <a:spcAft>
                          <a:spcPts val="0"/>
                        </a:spcAft>
                      </a:pPr>
                      <a:r>
                        <a:rPr lang="en-US" sz="1100">
                          <a:latin typeface="Calibri"/>
                          <a:ea typeface="Calibri"/>
                          <a:cs typeface="Times New Roman"/>
                        </a:rPr>
                        <a:t>Catalog_compare_item_id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426720">
                <a:tc>
                  <a:txBody>
                    <a:bodyPr/>
                    <a:lstStyle/>
                    <a:p>
                      <a:pPr marL="0" marR="0">
                        <a:lnSpc>
                          <a:spcPct val="115000"/>
                        </a:lnSpc>
                        <a:spcBef>
                          <a:spcPts val="0"/>
                        </a:spcBef>
                        <a:spcAft>
                          <a:spcPts val="0"/>
                        </a:spcAft>
                      </a:pPr>
                      <a:r>
                        <a:rPr lang="en-US" sz="1100">
                          <a:latin typeface="Calibri"/>
                          <a:ea typeface="Calibri"/>
                          <a:cs typeface="Times New Roman"/>
                        </a:rPr>
                        <a:t>Visitor_id</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Int</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426720">
                <a:tc>
                  <a:txBody>
                    <a:bodyPr/>
                    <a:lstStyle/>
                    <a:p>
                      <a:pPr marL="0" marR="0">
                        <a:lnSpc>
                          <a:spcPct val="115000"/>
                        </a:lnSpc>
                        <a:spcBef>
                          <a:spcPts val="0"/>
                        </a:spcBef>
                        <a:spcAft>
                          <a:spcPts val="0"/>
                        </a:spcAft>
                      </a:pPr>
                      <a:r>
                        <a:rPr lang="en-US" sz="1100">
                          <a:latin typeface="Calibri"/>
                          <a:ea typeface="Calibri"/>
                          <a:cs typeface="Times New Roman"/>
                        </a:rPr>
                        <a:t>Customer_id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426720">
                <a:tc>
                  <a:txBody>
                    <a:bodyPr/>
                    <a:lstStyle/>
                    <a:p>
                      <a:pPr marL="0" marR="0">
                        <a:lnSpc>
                          <a:spcPct val="115000"/>
                        </a:lnSpc>
                        <a:spcBef>
                          <a:spcPts val="0"/>
                        </a:spcBef>
                        <a:spcAft>
                          <a:spcPts val="0"/>
                        </a:spcAft>
                      </a:pPr>
                      <a:r>
                        <a:rPr lang="en-US" sz="1100">
                          <a:latin typeface="Calibri"/>
                          <a:ea typeface="Calibri"/>
                          <a:cs typeface="Times New Roman"/>
                        </a:rPr>
                        <a:t>Product_id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Wish list</a:t>
            </a:r>
            <a:endParaRPr lang="en-US" dirty="0"/>
          </a:p>
        </p:txBody>
      </p:sp>
      <p:graphicFrame>
        <p:nvGraphicFramePr>
          <p:cNvPr id="6" name="Content Placeholder 5"/>
          <p:cNvGraphicFramePr>
            <a:graphicFrameLocks noGrp="1"/>
          </p:cNvGraphicFramePr>
          <p:nvPr>
            <p:ph idx="1"/>
          </p:nvPr>
        </p:nvGraphicFramePr>
        <p:xfrm>
          <a:off x="457200" y="1935163"/>
          <a:ext cx="8229600" cy="3708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Wishlist_id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Customer_id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shared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Sharing_code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err="1">
                          <a:latin typeface="Calibri"/>
                          <a:ea typeface="Calibri"/>
                          <a:cs typeface="Times New Roman"/>
                        </a:rPr>
                        <a:t>Wishlist_item</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Wishlist_item_id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err="1">
                          <a:latin typeface="Calibri"/>
                          <a:ea typeface="Calibri"/>
                          <a:cs typeface="Times New Roman"/>
                        </a:rPr>
                        <a:t>Product_id</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err="1">
                          <a:latin typeface="Calibri"/>
                          <a:ea typeface="Calibri"/>
                          <a:cs typeface="Times New Roman"/>
                        </a:rPr>
                        <a:t>Added_at</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description</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Text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Null</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News letter</a:t>
            </a:r>
            <a:endParaRPr lang="en-US" dirty="0"/>
          </a:p>
        </p:txBody>
      </p:sp>
      <p:graphicFrame>
        <p:nvGraphicFramePr>
          <p:cNvPr id="4" name="Content Placeholder 3"/>
          <p:cNvGraphicFramePr>
            <a:graphicFrameLocks noGrp="1"/>
          </p:cNvGraphicFramePr>
          <p:nvPr>
            <p:ph idx="1"/>
          </p:nvPr>
        </p:nvGraphicFramePr>
        <p:xfrm>
          <a:off x="457200" y="1935163"/>
          <a:ext cx="8229600" cy="3708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Constraints</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Template_code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Template_text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Text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Template_text_preprocessed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Text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Template_subject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Template_sender_name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Template_sender_email</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Template_actual</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Tinyint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Null</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Search</a:t>
            </a:r>
            <a:endParaRPr lang="en-US" dirty="0"/>
          </a:p>
        </p:txBody>
      </p:sp>
      <p:graphicFrame>
        <p:nvGraphicFramePr>
          <p:cNvPr id="4" name="Content Placeholder 3"/>
          <p:cNvGraphicFramePr>
            <a:graphicFrameLocks noGrp="1"/>
          </p:cNvGraphicFramePr>
          <p:nvPr>
            <p:ph idx="1"/>
          </p:nvPr>
        </p:nvGraphicFramePr>
        <p:xfrm>
          <a:off x="457200" y="1935163"/>
          <a:ext cx="8229600" cy="3708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Query_id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Query_text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Num_results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popularity</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redirect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Synonym_for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Display_in_terms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Updated_at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Store_id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Shipping</a:t>
            </a:r>
            <a:endParaRPr lang="en-US" dirty="0"/>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Constraint</a:t>
                      </a:r>
                    </a:p>
                  </a:txBody>
                  <a:tcPr marL="68580" marR="68580" marT="0" marB="0"/>
                </a:tc>
              </a:tr>
              <a:tr h="370840">
                <a:tc>
                  <a:txBody>
                    <a:bodyPr/>
                    <a:lstStyle/>
                    <a:p>
                      <a:pPr marL="0" marR="0">
                        <a:lnSpc>
                          <a:spcPct val="115000"/>
                        </a:lnSpc>
                        <a:spcBef>
                          <a:spcPts val="0"/>
                        </a:spcBef>
                        <a:spcAft>
                          <a:spcPts val="0"/>
                        </a:spcAft>
                      </a:pPr>
                      <a:r>
                        <a:rPr lang="en-US" sz="1100" dirty="0" err="1">
                          <a:latin typeface="Calibri"/>
                          <a:ea typeface="Calibri"/>
                          <a:cs typeface="Times New Roman"/>
                        </a:rPr>
                        <a:t>Website_id</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Dest_country_id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Dest_region_id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Dest_zip</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Condition_name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Condition_value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Decimal</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price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Decimal</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Notnull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cost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Decimal</a:t>
                      </a:r>
                    </a:p>
                  </a:txBody>
                  <a:tcPr marL="68580" marR="68580" marT="0" marB="0"/>
                </a:tc>
                <a:tc>
                  <a:txBody>
                    <a:bodyPr/>
                    <a:lstStyle/>
                    <a:p>
                      <a:pPr marL="0" marR="0">
                        <a:lnSpc>
                          <a:spcPct val="115000"/>
                        </a:lnSpc>
                        <a:spcBef>
                          <a:spcPts val="0"/>
                        </a:spcBef>
                        <a:spcAft>
                          <a:spcPts val="0"/>
                        </a:spcAft>
                      </a:pPr>
                      <a:r>
                        <a:rPr lang="en-US" sz="1100" dirty="0" err="1">
                          <a:latin typeface="Calibri"/>
                          <a:ea typeface="Calibri"/>
                          <a:cs typeface="Times New Roman"/>
                        </a:rPr>
                        <a:t>Notnull</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graphicFrame>
        <p:nvGraphicFramePr>
          <p:cNvPr id="4" name="Content Placeholder 3"/>
          <p:cNvGraphicFramePr>
            <a:graphicFrameLocks noGrp="1"/>
          </p:cNvGraphicFramePr>
          <p:nvPr>
            <p:ph idx="1"/>
          </p:nvPr>
        </p:nvGraphicFramePr>
        <p:xfrm>
          <a:off x="457200" y="1935163"/>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nSpc>
                          <a:spcPct val="115000"/>
                        </a:lnSpc>
                        <a:spcBef>
                          <a:spcPts val="0"/>
                        </a:spcBef>
                        <a:spcAft>
                          <a:spcPts val="0"/>
                        </a:spcAft>
                      </a:pPr>
                      <a:r>
                        <a:rPr lang="en-US" sz="1100" dirty="0">
                          <a:latin typeface="Calibri"/>
                          <a:ea typeface="Calibri"/>
                          <a:cs typeface="Times New Roman"/>
                        </a:rPr>
                        <a:t>Field name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Data type</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constraint</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Debug_id</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identity</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dir</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Enum</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Request_body</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Text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null</a:t>
                      </a:r>
                    </a:p>
                  </a:txBody>
                  <a:tcPr marL="68580" marR="68580"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Response_body</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Text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Null</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905000"/>
            <a:ext cx="4191000" cy="1371600"/>
          </a:xfrm>
        </p:spPr>
        <p:txBody>
          <a:bodyPr/>
          <a:lstStyle/>
          <a:p>
            <a:r>
              <a:rPr lang="en-US" dirty="0" smtClean="0"/>
              <a:t>UML DIAGRAM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5410200" cy="856488"/>
          </a:xfrm>
        </p:spPr>
        <p:txBody>
          <a:bodyPr/>
          <a:lstStyle/>
          <a:p>
            <a:r>
              <a:rPr lang="en-US" dirty="0" smtClean="0"/>
              <a:t>         Abstract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E-commerce is a transaction of buying or selling online. Electronic  commerce draws on technologies such as  electronic fund transfer, supply chain management, Internet marketing, online transaction processing, electronic data inter change(EDI),inventory management system, and automated data collection systems. E-commerce brings convenience for customers as they do not have to leave home and only need to browse website online, especially for buying the products which are not sold in near by shops. It could help customers buy wider range of products and save customer’s time. consumers are able to research  products and compare prices among retailers.</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352800" y="381000"/>
            <a:ext cx="1752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3" name="Oval 2"/>
          <p:cNvSpPr/>
          <p:nvPr/>
        </p:nvSpPr>
        <p:spPr>
          <a:xfrm>
            <a:off x="3352800" y="1066800"/>
            <a:ext cx="2057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4" name="Oval 3"/>
          <p:cNvSpPr/>
          <p:nvPr/>
        </p:nvSpPr>
        <p:spPr>
          <a:xfrm>
            <a:off x="3352800" y="1752600"/>
            <a:ext cx="2057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a:t>
            </a:r>
            <a:endParaRPr lang="en-US" dirty="0"/>
          </a:p>
        </p:txBody>
      </p:sp>
      <p:sp>
        <p:nvSpPr>
          <p:cNvPr id="5" name="Oval 4"/>
          <p:cNvSpPr/>
          <p:nvPr/>
        </p:nvSpPr>
        <p:spPr>
          <a:xfrm>
            <a:off x="5791200" y="2971800"/>
            <a:ext cx="1295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reg</a:t>
            </a:r>
            <a:endParaRPr lang="en-US" dirty="0"/>
          </a:p>
        </p:txBody>
      </p:sp>
      <p:sp>
        <p:nvSpPr>
          <p:cNvPr id="6" name="Oval 5"/>
          <p:cNvSpPr/>
          <p:nvPr/>
        </p:nvSpPr>
        <p:spPr>
          <a:xfrm>
            <a:off x="3733800" y="3657600"/>
            <a:ext cx="1828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purchase</a:t>
            </a:r>
            <a:endParaRPr lang="en-US" dirty="0"/>
          </a:p>
        </p:txBody>
      </p:sp>
      <p:sp>
        <p:nvSpPr>
          <p:cNvPr id="7" name="Oval 6"/>
          <p:cNvSpPr/>
          <p:nvPr/>
        </p:nvSpPr>
        <p:spPr>
          <a:xfrm>
            <a:off x="3657600" y="4267200"/>
            <a:ext cx="1600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a:t>
            </a:r>
            <a:endParaRPr lang="en-US" dirty="0"/>
          </a:p>
        </p:txBody>
      </p:sp>
      <p:sp>
        <p:nvSpPr>
          <p:cNvPr id="8" name="Oval 7"/>
          <p:cNvSpPr/>
          <p:nvPr/>
        </p:nvSpPr>
        <p:spPr>
          <a:xfrm>
            <a:off x="3429000" y="4800600"/>
            <a:ext cx="1752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US" dirty="0"/>
          </a:p>
        </p:txBody>
      </p:sp>
      <p:sp>
        <p:nvSpPr>
          <p:cNvPr id="9" name="Oval 8"/>
          <p:cNvSpPr/>
          <p:nvPr/>
        </p:nvSpPr>
        <p:spPr>
          <a:xfrm>
            <a:off x="1752600" y="5791200"/>
            <a:ext cx="2362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Approve </a:t>
            </a:r>
            <a:r>
              <a:rPr lang="en-US" dirty="0" err="1" smtClean="0"/>
              <a:t>reg</a:t>
            </a:r>
            <a:endParaRPr lang="en-US" dirty="0"/>
          </a:p>
        </p:txBody>
      </p:sp>
      <p:cxnSp>
        <p:nvCxnSpPr>
          <p:cNvPr id="14" name="Straight Connector 13"/>
          <p:cNvCxnSpPr>
            <a:endCxn id="3" idx="2"/>
          </p:cNvCxnSpPr>
          <p:nvPr/>
        </p:nvCxnSpPr>
        <p:spPr>
          <a:xfrm flipV="1">
            <a:off x="2351041" y="1257300"/>
            <a:ext cx="1001759" cy="71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4" idx="2"/>
          </p:cNvCxnSpPr>
          <p:nvPr/>
        </p:nvCxnSpPr>
        <p:spPr>
          <a:xfrm flipV="1">
            <a:off x="2362200" y="1905000"/>
            <a:ext cx="990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618846" y="609599"/>
            <a:ext cx="2810155" cy="27339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43600" y="5486400"/>
            <a:ext cx="1066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cxnSp>
        <p:nvCxnSpPr>
          <p:cNvPr id="41" name="Straight Connector 40"/>
          <p:cNvCxnSpPr>
            <a:endCxn id="6" idx="2"/>
          </p:cNvCxnSpPr>
          <p:nvPr/>
        </p:nvCxnSpPr>
        <p:spPr>
          <a:xfrm rot="16200000" flipH="1">
            <a:off x="2265992" y="2380292"/>
            <a:ext cx="1552856" cy="138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0" idx="4"/>
            <a:endCxn id="7" idx="2"/>
          </p:cNvCxnSpPr>
          <p:nvPr/>
        </p:nvCxnSpPr>
        <p:spPr>
          <a:xfrm rot="16200000" flipH="1">
            <a:off x="2057400" y="2819400"/>
            <a:ext cx="1981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657350" y="3028950"/>
            <a:ext cx="25146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 idx="6"/>
          </p:cNvCxnSpPr>
          <p:nvPr/>
        </p:nvCxnSpPr>
        <p:spPr>
          <a:xfrm>
            <a:off x="7086600" y="308610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134100" y="3619500"/>
            <a:ext cx="23622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9" idx="2"/>
          </p:cNvCxnSpPr>
          <p:nvPr/>
        </p:nvCxnSpPr>
        <p:spPr>
          <a:xfrm rot="10800000">
            <a:off x="618850" y="3666850"/>
            <a:ext cx="1133751" cy="2352951"/>
          </a:xfrm>
          <a:prstGeom prst="line">
            <a:avLst/>
          </a:prstGeom>
        </p:spPr>
        <p:style>
          <a:lnRef idx="1">
            <a:schemeClr val="accent1"/>
          </a:lnRef>
          <a:fillRef idx="0">
            <a:schemeClr val="accent1"/>
          </a:fillRef>
          <a:effectRef idx="0">
            <a:schemeClr val="accent1"/>
          </a:effectRef>
          <a:fontRef idx="minor">
            <a:schemeClr val="tx1"/>
          </a:fontRef>
        </p:style>
      </p:cxnSp>
      <p:sp>
        <p:nvSpPr>
          <p:cNvPr id="54" name="Smiley Face 53"/>
          <p:cNvSpPr/>
          <p:nvPr/>
        </p:nvSpPr>
        <p:spPr>
          <a:xfrm>
            <a:off x="8001000" y="2819400"/>
            <a:ext cx="533400" cy="381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2209800" y="19812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457200" y="3276600"/>
            <a:ext cx="457200" cy="381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a:stCxn id="2" idx="6"/>
            <a:endCxn id="54" idx="0"/>
          </p:cNvCxnSpPr>
          <p:nvPr/>
        </p:nvCxnSpPr>
        <p:spPr>
          <a:xfrm>
            <a:off x="5105400" y="533400"/>
            <a:ext cx="316230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229600" y="3200400"/>
            <a:ext cx="914400" cy="369332"/>
          </a:xfrm>
          <a:prstGeom prst="rect">
            <a:avLst/>
          </a:prstGeom>
        </p:spPr>
        <p:txBody>
          <a:bodyPr wrap="square">
            <a:spAutoFit/>
          </a:bodyPr>
          <a:lstStyle/>
          <a:p>
            <a:r>
              <a:rPr lang="en-US" dirty="0" smtClean="0"/>
              <a:t>seller</a:t>
            </a:r>
            <a:endParaRPr lang="en-US" dirty="0"/>
          </a:p>
        </p:txBody>
      </p:sp>
      <p:sp>
        <p:nvSpPr>
          <p:cNvPr id="66" name="Rectangle 65"/>
          <p:cNvSpPr/>
          <p:nvPr/>
        </p:nvSpPr>
        <p:spPr>
          <a:xfrm>
            <a:off x="228600" y="2667000"/>
            <a:ext cx="1371600" cy="369332"/>
          </a:xfrm>
          <a:prstGeom prst="rect">
            <a:avLst/>
          </a:prstGeom>
        </p:spPr>
        <p:txBody>
          <a:bodyPr wrap="square">
            <a:spAutoFit/>
          </a:bodyPr>
          <a:lstStyle/>
          <a:p>
            <a:r>
              <a:rPr lang="en-US" dirty="0" smtClean="0"/>
              <a:t>Admin</a:t>
            </a:r>
            <a:endParaRPr lang="en-US" dirty="0"/>
          </a:p>
        </p:txBody>
      </p:sp>
      <p:sp>
        <p:nvSpPr>
          <p:cNvPr id="67" name="Rectangle 66"/>
          <p:cNvSpPr/>
          <p:nvPr/>
        </p:nvSpPr>
        <p:spPr>
          <a:xfrm>
            <a:off x="2667001" y="2362200"/>
            <a:ext cx="685799" cy="369332"/>
          </a:xfrm>
          <a:prstGeom prst="rect">
            <a:avLst/>
          </a:prstGeom>
        </p:spPr>
        <p:txBody>
          <a:bodyPr wrap="square">
            <a:spAutoFit/>
          </a:bodyPr>
          <a:lstStyle/>
          <a:p>
            <a:r>
              <a:rPr lang="en-US" dirty="0" smtClean="0"/>
              <a:t>user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pic>
        <p:nvPicPr>
          <p:cNvPr id="1027" name="Picture 3"/>
          <p:cNvPicPr>
            <a:picLocks noGrp="1" noChangeAspect="1" noChangeArrowheads="1"/>
          </p:cNvPicPr>
          <p:nvPr>
            <p:ph idx="1"/>
          </p:nvPr>
        </p:nvPicPr>
        <p:blipFill>
          <a:blip r:embed="rId2"/>
          <a:stretch>
            <a:fillRect/>
          </a:stretch>
        </p:blipFill>
        <p:spPr bwMode="auto">
          <a:xfrm>
            <a:off x="462547" y="1935163"/>
            <a:ext cx="8218905"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228600"/>
            <a:ext cx="6848475" cy="6019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1000" y="228601"/>
            <a:ext cx="7477125" cy="611028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Login form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442854" y="2057400"/>
            <a:ext cx="4872346" cy="297435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Registration</a:t>
            </a: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3033969" y="1935163"/>
            <a:ext cx="3076062" cy="438943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       Home page</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807981" y="1935163"/>
            <a:ext cx="7528038" cy="438943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SITE</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1123468" y="2362200"/>
            <a:ext cx="6897063" cy="3162742"/>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Gpu</a:t>
            </a:r>
            <a:endParaRPr lang="en-US" dirty="0"/>
          </a:p>
        </p:txBody>
      </p:sp>
      <p:pic>
        <p:nvPicPr>
          <p:cNvPr id="7170" name="Picture 2"/>
          <p:cNvPicPr>
            <a:picLocks noGrp="1" noChangeAspect="1" noChangeArrowheads="1"/>
          </p:cNvPicPr>
          <p:nvPr>
            <p:ph idx="1"/>
          </p:nvPr>
        </p:nvPicPr>
        <p:blipFill>
          <a:blip r:embed="rId2"/>
          <a:stretch>
            <a:fillRect/>
          </a:stretch>
        </p:blipFill>
        <p:spPr bwMode="auto">
          <a:xfrm>
            <a:off x="816417" y="1935163"/>
            <a:ext cx="7511166" cy="438943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ASIC</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845438" y="1935163"/>
            <a:ext cx="3453124" cy="438943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5257800" cy="780288"/>
          </a:xfrm>
        </p:spPr>
        <p:txBody>
          <a:bodyPr>
            <a:normAutofit fontScale="90000"/>
          </a:bodyPr>
          <a:lstStyle/>
          <a:p>
            <a:r>
              <a:rPr lang="en-US" dirty="0" smtClean="0"/>
              <a:t>     continues…….</a:t>
            </a:r>
            <a:endParaRPr lang="en-US" dirty="0"/>
          </a:p>
        </p:txBody>
      </p:sp>
      <p:sp>
        <p:nvSpPr>
          <p:cNvPr id="3" name="Content Placeholder 2"/>
          <p:cNvSpPr>
            <a:spLocks noGrp="1"/>
          </p:cNvSpPr>
          <p:nvPr>
            <p:ph idx="1"/>
          </p:nvPr>
        </p:nvSpPr>
        <p:spPr/>
        <p:txBody>
          <a:bodyPr/>
          <a:lstStyle/>
          <a:p>
            <a:pPr>
              <a:buNone/>
            </a:pPr>
            <a:r>
              <a:rPr lang="en-US" dirty="0" smtClean="0"/>
              <a:t>   Mining Hard wares are the one-stop shop for all your crypto currency mining needs. whether you are new to mining or already a ”pro miner” we have the right hardware at best prices for you. Logon to the website, select your products, pay in crypto ,get your order delivered right to your door step.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PSU</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1875507" y="1935163"/>
            <a:ext cx="5392986" cy="4389437"/>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account  page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981200"/>
            <a:ext cx="7239000" cy="381726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wish list</a:t>
            </a:r>
            <a:endParaRPr lang="en-US" dirty="0"/>
          </a:p>
        </p:txBody>
      </p:sp>
      <p:pic>
        <p:nvPicPr>
          <p:cNvPr id="5122" name="Picture 2"/>
          <p:cNvPicPr>
            <a:picLocks noGrp="1" noChangeAspect="1" noChangeArrowheads="1"/>
          </p:cNvPicPr>
          <p:nvPr>
            <p:ph idx="1"/>
          </p:nvPr>
        </p:nvPicPr>
        <p:blipFill>
          <a:blip r:embed="rId2"/>
          <a:stretch>
            <a:fillRect/>
          </a:stretch>
        </p:blipFill>
        <p:spPr bwMode="auto">
          <a:xfrm>
            <a:off x="502266" y="1935163"/>
            <a:ext cx="8139467" cy="438943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product  display</a:t>
            </a:r>
            <a:endParaRPr lang="en-US" dirty="0"/>
          </a:p>
        </p:txBody>
      </p:sp>
      <p:pic>
        <p:nvPicPr>
          <p:cNvPr id="8194" name="Picture 2"/>
          <p:cNvPicPr>
            <a:picLocks noGrp="1" noChangeAspect="1" noChangeArrowheads="1"/>
          </p:cNvPicPr>
          <p:nvPr>
            <p:ph idx="1"/>
          </p:nvPr>
        </p:nvPicPr>
        <p:blipFill>
          <a:blip r:embed="rId2"/>
          <a:stretch>
            <a:fillRect/>
          </a:stretch>
        </p:blipFill>
        <p:spPr bwMode="auto">
          <a:xfrm>
            <a:off x="1266229" y="1935163"/>
            <a:ext cx="6611541" cy="438943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compare</a:t>
            </a:r>
            <a:endParaRPr lang="en-US" dirty="0"/>
          </a:p>
        </p:txBody>
      </p:sp>
      <p:pic>
        <p:nvPicPr>
          <p:cNvPr id="6146" name="Picture 2"/>
          <p:cNvPicPr>
            <a:picLocks noGrp="1" noChangeAspect="1" noChangeArrowheads="1"/>
          </p:cNvPicPr>
          <p:nvPr>
            <p:ph idx="1"/>
          </p:nvPr>
        </p:nvPicPr>
        <p:blipFill>
          <a:blip r:embed="rId2"/>
          <a:stretch>
            <a:fillRect/>
          </a:stretch>
        </p:blipFill>
        <p:spPr bwMode="auto">
          <a:xfrm>
            <a:off x="3400261" y="2157931"/>
            <a:ext cx="2343477" cy="394390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1266229" y="1935163"/>
            <a:ext cx="6611541" cy="438943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pic>
        <p:nvPicPr>
          <p:cNvPr id="21506" name="Picture 2"/>
          <p:cNvPicPr>
            <a:picLocks noGrp="1" noChangeAspect="1" noChangeArrowheads="1"/>
          </p:cNvPicPr>
          <p:nvPr>
            <p:ph idx="1"/>
          </p:nvPr>
        </p:nvPicPr>
        <p:blipFill>
          <a:blip r:embed="rId2"/>
          <a:stretch>
            <a:fillRect/>
          </a:stretch>
        </p:blipFill>
        <p:spPr bwMode="auto">
          <a:xfrm>
            <a:off x="2114207" y="3120090"/>
            <a:ext cx="4915586" cy="201958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pic>
        <p:nvPicPr>
          <p:cNvPr id="22530" name="Picture 2"/>
          <p:cNvPicPr>
            <a:picLocks noGrp="1" noChangeAspect="1" noChangeArrowheads="1"/>
          </p:cNvPicPr>
          <p:nvPr>
            <p:ph idx="1"/>
          </p:nvPr>
        </p:nvPicPr>
        <p:blipFill>
          <a:blip r:embed="rId2"/>
          <a:stretch>
            <a:fillRect/>
          </a:stretch>
        </p:blipFill>
        <p:spPr bwMode="auto">
          <a:xfrm>
            <a:off x="457200" y="2302462"/>
            <a:ext cx="8229600" cy="365483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pic>
        <p:nvPicPr>
          <p:cNvPr id="23554" name="Picture 2"/>
          <p:cNvPicPr>
            <a:picLocks noGrp="1" noChangeAspect="1" noChangeArrowheads="1"/>
          </p:cNvPicPr>
          <p:nvPr>
            <p:ph idx="1"/>
          </p:nvPr>
        </p:nvPicPr>
        <p:blipFill>
          <a:blip r:embed="rId2"/>
          <a:stretch>
            <a:fillRect/>
          </a:stretch>
        </p:blipFill>
        <p:spPr bwMode="auto">
          <a:xfrm>
            <a:off x="457200" y="2006797"/>
            <a:ext cx="8229600" cy="424616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billing</a:t>
            </a:r>
            <a:endParaRPr lang="en-US" dirty="0"/>
          </a:p>
        </p:txBody>
      </p:sp>
      <p:pic>
        <p:nvPicPr>
          <p:cNvPr id="24578" name="Picture 2"/>
          <p:cNvPicPr>
            <a:picLocks noGrp="1" noChangeAspect="1" noChangeArrowheads="1"/>
          </p:cNvPicPr>
          <p:nvPr>
            <p:ph idx="1"/>
          </p:nvPr>
        </p:nvPicPr>
        <p:blipFill>
          <a:blip r:embed="rId2"/>
          <a:stretch>
            <a:fillRect/>
          </a:stretch>
        </p:blipFill>
        <p:spPr bwMode="auto">
          <a:xfrm>
            <a:off x="3105892" y="1935163"/>
            <a:ext cx="2932215" cy="438943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248400" cy="704088"/>
          </a:xfrm>
        </p:spPr>
        <p:txBody>
          <a:bodyPr>
            <a:normAutofit fontScale="90000"/>
          </a:bodyPr>
          <a:lstStyle/>
          <a:p>
            <a:r>
              <a:rPr lang="en-US" dirty="0" smtClean="0"/>
              <a:t>       Existing System</a:t>
            </a:r>
            <a:endParaRPr lang="en-US" dirty="0"/>
          </a:p>
        </p:txBody>
      </p:sp>
      <p:sp>
        <p:nvSpPr>
          <p:cNvPr id="3" name="Content Placeholder 2"/>
          <p:cNvSpPr>
            <a:spLocks noGrp="1"/>
          </p:cNvSpPr>
          <p:nvPr>
            <p:ph idx="1"/>
          </p:nvPr>
        </p:nvSpPr>
        <p:spPr/>
        <p:txBody>
          <a:bodyPr>
            <a:normAutofit/>
          </a:bodyPr>
          <a:lstStyle/>
          <a:p>
            <a:r>
              <a:rPr lang="en-US" dirty="0" smtClean="0"/>
              <a:t>In existing system, customer get into the store, slowly walking from rack to rack checking out the display, putting a dress over your body and trying to checkout.</a:t>
            </a:r>
          </a:p>
          <a:p>
            <a:r>
              <a:rPr lang="en-US" dirty="0" smtClean="0"/>
              <a:t>Having the ability to physically choose and checkout what an item or product is like, would look </a:t>
            </a:r>
            <a:r>
              <a:rPr lang="en-US" dirty="0" err="1" smtClean="0"/>
              <a:t>like,and</a:t>
            </a:r>
            <a:r>
              <a:rPr lang="en-US" dirty="0" smtClean="0"/>
              <a:t> what its features are</a:t>
            </a:r>
          </a:p>
          <a:p>
            <a:r>
              <a:rPr lang="en-US" dirty="0" smtClean="0"/>
              <a:t>The stores carry a range of stock that is </a:t>
            </a:r>
            <a:r>
              <a:rPr lang="en-US" dirty="0" err="1" smtClean="0"/>
              <a:t>limitted</a:t>
            </a:r>
            <a:r>
              <a:rPr lang="en-US" dirty="0" smtClean="0"/>
              <a:t>  by their physical size or proximity to a distribution center.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pic>
        <p:nvPicPr>
          <p:cNvPr id="28674" name="Picture 2"/>
          <p:cNvPicPr>
            <a:picLocks noGrp="1" noChangeAspect="1" noChangeArrowheads="1"/>
          </p:cNvPicPr>
          <p:nvPr>
            <p:ph idx="1"/>
          </p:nvPr>
        </p:nvPicPr>
        <p:blipFill>
          <a:blip r:embed="rId2"/>
          <a:stretch>
            <a:fillRect/>
          </a:stretch>
        </p:blipFill>
        <p:spPr bwMode="auto">
          <a:xfrm>
            <a:off x="3228644" y="1935163"/>
            <a:ext cx="2686712" cy="4389437"/>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payment</a:t>
            </a:r>
            <a:endParaRPr lang="en-US" dirty="0"/>
          </a:p>
        </p:txBody>
      </p:sp>
      <p:pic>
        <p:nvPicPr>
          <p:cNvPr id="4" name="Content Placeholder 3"/>
          <p:cNvPicPr>
            <a:picLocks noGrp="1" noChangeAspect="1" noChangeArrowheads="1"/>
          </p:cNvPicPr>
          <p:nvPr>
            <p:ph idx="1"/>
          </p:nvPr>
        </p:nvPicPr>
        <p:blipFill>
          <a:blip r:embed="rId2"/>
          <a:stretch>
            <a:fillRect/>
          </a:stretch>
        </p:blipFill>
        <p:spPr bwMode="auto">
          <a:xfrm>
            <a:off x="3264127" y="1935163"/>
            <a:ext cx="2615746" cy="438943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shipping</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2876382" y="1828800"/>
            <a:ext cx="2400635" cy="43048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order review</a:t>
            </a:r>
            <a:endParaRPr lang="en-US" dirty="0"/>
          </a:p>
        </p:txBody>
      </p:sp>
      <p:pic>
        <p:nvPicPr>
          <p:cNvPr id="27650" name="Picture 2"/>
          <p:cNvPicPr>
            <a:picLocks noGrp="1" noChangeAspect="1" noChangeArrowheads="1"/>
          </p:cNvPicPr>
          <p:nvPr>
            <p:ph idx="1"/>
          </p:nvPr>
        </p:nvPicPr>
        <p:blipFill>
          <a:blip r:embed="rId2"/>
          <a:stretch>
            <a:fillRect/>
          </a:stretch>
        </p:blipFill>
        <p:spPr bwMode="auto">
          <a:xfrm>
            <a:off x="2973817" y="1935163"/>
            <a:ext cx="3196365" cy="4389437"/>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dash  board</a:t>
            </a:r>
            <a:endParaRPr lang="en-US" dirty="0"/>
          </a:p>
        </p:txBody>
      </p:sp>
      <p:pic>
        <p:nvPicPr>
          <p:cNvPr id="10242" name="Picture 2"/>
          <p:cNvPicPr>
            <a:picLocks noGrp="1" noChangeAspect="1" noChangeArrowheads="1"/>
          </p:cNvPicPr>
          <p:nvPr>
            <p:ph idx="1"/>
          </p:nvPr>
        </p:nvPicPr>
        <p:blipFill>
          <a:blip r:embed="rId2"/>
          <a:stretch>
            <a:fillRect/>
          </a:stretch>
        </p:blipFill>
        <p:spPr bwMode="auto">
          <a:xfrm>
            <a:off x="1127408" y="1935163"/>
            <a:ext cx="6889184" cy="438943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order details</a:t>
            </a:r>
            <a:endParaRPr lang="en-US" dirty="0"/>
          </a:p>
        </p:txBody>
      </p:sp>
      <p:pic>
        <p:nvPicPr>
          <p:cNvPr id="11266" name="Picture 2"/>
          <p:cNvPicPr>
            <a:picLocks noGrp="1" noChangeAspect="1" noChangeArrowheads="1"/>
          </p:cNvPicPr>
          <p:nvPr>
            <p:ph idx="1"/>
          </p:nvPr>
        </p:nvPicPr>
        <p:blipFill>
          <a:blip r:embed="rId2"/>
          <a:stretch>
            <a:fillRect/>
          </a:stretch>
        </p:blipFill>
        <p:spPr bwMode="auto">
          <a:xfrm>
            <a:off x="457200" y="2138301"/>
            <a:ext cx="8229600" cy="398316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products</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685800" y="1906397"/>
            <a:ext cx="6705600" cy="4253294"/>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Add product </a:t>
            </a:r>
            <a:endParaRPr lang="en-US" dirty="0"/>
          </a:p>
        </p:txBody>
      </p:sp>
      <p:pic>
        <p:nvPicPr>
          <p:cNvPr id="13314" name="Picture 2"/>
          <p:cNvPicPr>
            <a:picLocks noGrp="1" noChangeAspect="1" noChangeArrowheads="1"/>
          </p:cNvPicPr>
          <p:nvPr>
            <p:ph idx="1"/>
          </p:nvPr>
        </p:nvPicPr>
        <p:blipFill>
          <a:blip r:embed="rId3"/>
          <a:stretch>
            <a:fillRect/>
          </a:stretch>
        </p:blipFill>
        <p:spPr bwMode="auto">
          <a:xfrm>
            <a:off x="457200" y="2161199"/>
            <a:ext cx="8229600" cy="393736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product</a:t>
            </a:r>
            <a:endParaRPr lang="en-US" dirty="0"/>
          </a:p>
        </p:txBody>
      </p:sp>
      <p:pic>
        <p:nvPicPr>
          <p:cNvPr id="14338" name="Picture 2"/>
          <p:cNvPicPr>
            <a:picLocks noGrp="1" noChangeAspect="1" noChangeArrowheads="1"/>
          </p:cNvPicPr>
          <p:nvPr>
            <p:ph idx="1"/>
          </p:nvPr>
        </p:nvPicPr>
        <p:blipFill>
          <a:blip r:embed="rId2"/>
          <a:stretch>
            <a:fillRect/>
          </a:stretch>
        </p:blipFill>
        <p:spPr bwMode="auto">
          <a:xfrm>
            <a:off x="2037996" y="2605668"/>
            <a:ext cx="5068008" cy="3048426"/>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product images</a:t>
            </a:r>
            <a:endParaRPr lang="en-US" dirty="0"/>
          </a:p>
        </p:txBody>
      </p:sp>
      <p:pic>
        <p:nvPicPr>
          <p:cNvPr id="15362" name="Picture 2"/>
          <p:cNvPicPr>
            <a:picLocks noGrp="1" noChangeAspect="1" noChangeArrowheads="1"/>
          </p:cNvPicPr>
          <p:nvPr>
            <p:ph idx="1"/>
          </p:nvPr>
        </p:nvPicPr>
        <p:blipFill>
          <a:blip r:embed="rId2"/>
          <a:stretch>
            <a:fillRect/>
          </a:stretch>
        </p:blipFill>
        <p:spPr bwMode="auto">
          <a:xfrm>
            <a:off x="1701676" y="1935163"/>
            <a:ext cx="5740648" cy="43894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010400" cy="743712"/>
          </a:xfrm>
        </p:spPr>
        <p:txBody>
          <a:bodyPr>
            <a:normAutofit fontScale="90000"/>
          </a:bodyPr>
          <a:lstStyle/>
          <a:p>
            <a:r>
              <a:rPr lang="en-US" b="1" dirty="0" smtClean="0">
                <a:solidFill>
                  <a:srgbClr val="00B050"/>
                </a:solidFill>
              </a:rPr>
              <a:t>        </a:t>
            </a:r>
            <a:r>
              <a:rPr lang="en-US" b="1" dirty="0" smtClean="0">
                <a:solidFill>
                  <a:schemeClr val="accent2"/>
                </a:solidFill>
              </a:rPr>
              <a:t> </a:t>
            </a:r>
            <a:r>
              <a:rPr lang="en-US" dirty="0" smtClean="0"/>
              <a:t>Proposed Syste</a:t>
            </a:r>
            <a:r>
              <a:rPr lang="en-US" dirty="0"/>
              <a:t>m</a:t>
            </a:r>
          </a:p>
        </p:txBody>
      </p:sp>
      <p:sp>
        <p:nvSpPr>
          <p:cNvPr id="3" name="Content Placeholder 2"/>
          <p:cNvSpPr>
            <a:spLocks noGrp="1"/>
          </p:cNvSpPr>
          <p:nvPr>
            <p:ph idx="1"/>
          </p:nvPr>
        </p:nvSpPr>
        <p:spPr/>
        <p:txBody>
          <a:bodyPr>
            <a:normAutofit/>
          </a:bodyPr>
          <a:lstStyle/>
          <a:p>
            <a:r>
              <a:rPr lang="en-US" dirty="0" smtClean="0"/>
              <a:t>This site act as intermediate between buyer and seller and help customer to pay crypto currency.  It help to sell product easily.</a:t>
            </a:r>
          </a:p>
          <a:p>
            <a:endParaRPr lang="en-US" dirty="0" smtClean="0"/>
          </a:p>
          <a:p>
            <a:r>
              <a:rPr lang="en-US" dirty="0" smtClean="0"/>
              <a:t>E-commerce brings convenience for customers as they do not have to leave home and only need to browse website online, especially for buying the products which are not sold in near by shops. It could help customers buy wider range of products and save customer’s time.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Gift</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533400" y="2286000"/>
            <a:ext cx="7162800" cy="2570039"/>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stock</a:t>
            </a:r>
            <a:endParaRPr lang="en-US" dirty="0"/>
          </a:p>
        </p:txBody>
      </p:sp>
      <p:pic>
        <p:nvPicPr>
          <p:cNvPr id="17410" name="Picture 2"/>
          <p:cNvPicPr>
            <a:picLocks noGrp="1" noChangeAspect="1" noChangeArrowheads="1"/>
          </p:cNvPicPr>
          <p:nvPr>
            <p:ph idx="1"/>
          </p:nvPr>
        </p:nvPicPr>
        <p:blipFill>
          <a:blip r:embed="rId2"/>
          <a:stretch>
            <a:fillRect/>
          </a:stretch>
        </p:blipFill>
        <p:spPr bwMode="auto">
          <a:xfrm>
            <a:off x="1528337" y="2881932"/>
            <a:ext cx="6087325" cy="2495899"/>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category</a:t>
            </a:r>
            <a:endParaRPr lang="en-US" dirty="0"/>
          </a:p>
        </p:txBody>
      </p:sp>
      <p:pic>
        <p:nvPicPr>
          <p:cNvPr id="18434" name="Picture 2"/>
          <p:cNvPicPr>
            <a:picLocks noGrp="1" noChangeAspect="1" noChangeArrowheads="1"/>
          </p:cNvPicPr>
          <p:nvPr>
            <p:ph idx="1"/>
          </p:nvPr>
        </p:nvPicPr>
        <p:blipFill>
          <a:blip r:embed="rId2"/>
          <a:stretch>
            <a:fillRect/>
          </a:stretch>
        </p:blipFill>
        <p:spPr bwMode="auto">
          <a:xfrm>
            <a:off x="1137758" y="3158196"/>
            <a:ext cx="6868484" cy="1943371"/>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customer  information</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457200" y="2057400"/>
            <a:ext cx="7239000" cy="36576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Flow chart </a:t>
            </a:r>
            <a:endParaRPr lang="en-US" dirty="0"/>
          </a:p>
        </p:txBody>
      </p:sp>
      <p:pic>
        <p:nvPicPr>
          <p:cNvPr id="6146" name="Picture 2"/>
          <p:cNvPicPr>
            <a:picLocks noGrp="1" noChangeAspect="1" noChangeArrowheads="1"/>
          </p:cNvPicPr>
          <p:nvPr>
            <p:ph idx="1"/>
          </p:nvPr>
        </p:nvPicPr>
        <p:blipFill>
          <a:blip r:embed="rId2"/>
          <a:stretch>
            <a:fillRect/>
          </a:stretch>
        </p:blipFill>
        <p:spPr bwMode="auto">
          <a:xfrm>
            <a:off x="2498611" y="1935163"/>
            <a:ext cx="4146778" cy="438943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229600" cy="609600"/>
          </a:xfrm>
        </p:spPr>
        <p:txBody>
          <a:bodyPr>
            <a:normAutofit fontScale="90000"/>
          </a:bodyPr>
          <a:lstStyle/>
          <a:p>
            <a:r>
              <a:rPr lang="en-US" b="1" dirty="0" smtClean="0">
                <a:solidFill>
                  <a:srgbClr val="00B050"/>
                </a:solidFill>
              </a:rPr>
              <a:t>        Future enhancement</a:t>
            </a:r>
            <a:endParaRPr lang="en-US" dirty="0"/>
          </a:p>
        </p:txBody>
      </p:sp>
      <p:sp>
        <p:nvSpPr>
          <p:cNvPr id="3" name="Content Placeholder 2"/>
          <p:cNvSpPr>
            <a:spLocks noGrp="1"/>
          </p:cNvSpPr>
          <p:nvPr>
            <p:ph idx="1"/>
          </p:nvPr>
        </p:nvSpPr>
        <p:spPr>
          <a:xfrm>
            <a:off x="457200" y="2438400"/>
            <a:ext cx="7239000" cy="4017336"/>
          </a:xfrm>
        </p:spPr>
        <p:txBody>
          <a:bodyPr/>
          <a:lstStyle/>
          <a:p>
            <a:r>
              <a:rPr lang="en-US" dirty="0" smtClean="0"/>
              <a:t>Customers can use electronic payment</a:t>
            </a:r>
          </a:p>
          <a:p>
            <a:r>
              <a:rPr lang="en-US" dirty="0" smtClean="0"/>
              <a:t>This site act as intermediate between buyer and seller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          conclusion</a:t>
            </a:r>
            <a:endParaRPr lang="en-US" dirty="0"/>
          </a:p>
        </p:txBody>
      </p:sp>
      <p:sp>
        <p:nvSpPr>
          <p:cNvPr id="3" name="Content Placeholder 2"/>
          <p:cNvSpPr>
            <a:spLocks noGrp="1"/>
          </p:cNvSpPr>
          <p:nvPr>
            <p:ph idx="1"/>
          </p:nvPr>
        </p:nvSpPr>
        <p:spPr>
          <a:xfrm>
            <a:off x="457200" y="1981200"/>
            <a:ext cx="7239000" cy="4474536"/>
          </a:xfrm>
        </p:spPr>
        <p:txBody>
          <a:bodyPr>
            <a:normAutofit fontScale="92500" lnSpcReduction="20000"/>
          </a:bodyPr>
          <a:lstStyle/>
          <a:p>
            <a:pPr>
              <a:buNone/>
            </a:pPr>
            <a:r>
              <a:rPr lang="en-US" dirty="0" smtClean="0"/>
              <a:t>    Customers can buying or selling online. Electronic  commerce draws on technologies such as  electronic fund transfer, supply chain management, Internet marketing, online transaction processing, electronic data inter change(EDI),inventory management system, and automated data collection systems. E-commerce brings convenience for customers as they do not have to leave home and only need to browse website online, especially for buying the products which are not sold in near by shops. It could help customers buy wider range of products and save customer’s time. consumers are able to research  products and compare prices among retailers.</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3800"/>
            <a:ext cx="7242048" cy="381000"/>
          </a:xfrm>
        </p:spPr>
        <p:txBody>
          <a:bodyPr>
            <a:normAutofit fontScale="90000"/>
          </a:bodyPr>
          <a:lstStyle/>
          <a:p>
            <a:r>
              <a:rPr lang="en-US" dirty="0" smtClean="0"/>
              <a:t>Thank you</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162800" cy="856488"/>
          </a:xfrm>
        </p:spPr>
        <p:txBody>
          <a:bodyPr/>
          <a:lstStyle/>
          <a:p>
            <a:r>
              <a:rPr lang="en-US" dirty="0" smtClean="0"/>
              <a:t>        </a:t>
            </a:r>
            <a:r>
              <a:rPr lang="en-US" sz="4000" dirty="0" smtClean="0"/>
              <a:t>Software Requirements</a:t>
            </a:r>
            <a:endParaRPr lang="en-US" sz="4000" dirty="0"/>
          </a:p>
        </p:txBody>
      </p:sp>
      <p:sp>
        <p:nvSpPr>
          <p:cNvPr id="3" name="Content Placeholder 2"/>
          <p:cNvSpPr>
            <a:spLocks noGrp="1"/>
          </p:cNvSpPr>
          <p:nvPr>
            <p:ph idx="1"/>
          </p:nvPr>
        </p:nvSpPr>
        <p:spPr/>
        <p:txBody>
          <a:bodyPr/>
          <a:lstStyle/>
          <a:p>
            <a:r>
              <a:rPr lang="en-US" dirty="0" smtClean="0"/>
              <a:t>Front End Tool        :  HTML, JS,CSS,PHP</a:t>
            </a:r>
          </a:p>
          <a:p>
            <a:r>
              <a:rPr lang="en-US" dirty="0" smtClean="0"/>
              <a:t>Back End Tool         :  </a:t>
            </a:r>
            <a:r>
              <a:rPr lang="en-US" dirty="0" err="1" smtClean="0"/>
              <a:t>Magento</a:t>
            </a:r>
            <a:r>
              <a:rPr lang="en-US" dirty="0" smtClean="0"/>
              <a:t> </a:t>
            </a:r>
          </a:p>
          <a:p>
            <a:r>
              <a:rPr lang="en-US" dirty="0" smtClean="0"/>
              <a:t>Development Tool   :  </a:t>
            </a:r>
            <a:r>
              <a:rPr lang="en-US" dirty="0" err="1" smtClean="0"/>
              <a:t>magento</a:t>
            </a:r>
            <a:endParaRPr lang="en-US" dirty="0" smtClean="0"/>
          </a:p>
          <a:p>
            <a:endParaRPr lang="en-US" dirty="0" smtClean="0"/>
          </a:p>
          <a:p>
            <a:r>
              <a:rPr lang="en-US" dirty="0" smtClean="0"/>
              <a:t>Operating System    :Windows </a:t>
            </a:r>
            <a:r>
              <a:rPr lang="en-US" dirty="0" err="1" smtClean="0"/>
              <a:t>xp</a:t>
            </a:r>
            <a:r>
              <a:rPr lang="en-US" dirty="0" smtClean="0"/>
              <a:t> 7    </a:t>
            </a:r>
          </a:p>
          <a:p>
            <a:pPr>
              <a:buNone/>
            </a:pPr>
            <a:r>
              <a:rPr lang="en-US" dirty="0" smtClean="0"/>
              <a:t>   Browse                    :Google Chrome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553200" cy="1008888"/>
          </a:xfrm>
        </p:spPr>
        <p:txBody>
          <a:bodyPr>
            <a:normAutofit/>
          </a:bodyPr>
          <a:lstStyle/>
          <a:p>
            <a:r>
              <a:rPr lang="en-US" sz="4400" dirty="0" smtClean="0"/>
              <a:t>    Hardware requirements</a:t>
            </a:r>
            <a:endParaRPr lang="en-US" sz="4400" dirty="0"/>
          </a:p>
        </p:txBody>
      </p:sp>
      <p:sp>
        <p:nvSpPr>
          <p:cNvPr id="3" name="Content Placeholder 2"/>
          <p:cNvSpPr>
            <a:spLocks noGrp="1"/>
          </p:cNvSpPr>
          <p:nvPr>
            <p:ph idx="1"/>
          </p:nvPr>
        </p:nvSpPr>
        <p:spPr/>
        <p:txBody>
          <a:bodyPr/>
          <a:lstStyle/>
          <a:p>
            <a:r>
              <a:rPr lang="en-US" dirty="0" smtClean="0"/>
              <a:t>Processor: Intel premium processor running </a:t>
            </a:r>
          </a:p>
          <a:p>
            <a:pPr>
              <a:buNone/>
            </a:pPr>
            <a:r>
              <a:rPr lang="en-US" smtClean="0"/>
              <a:t>                                               at 133 MHZ            </a:t>
            </a:r>
            <a:endParaRPr lang="en-US" dirty="0" smtClean="0"/>
          </a:p>
          <a:p>
            <a:r>
              <a:rPr lang="en-US" dirty="0" smtClean="0"/>
              <a:t>Hard disk  :   1.2 GB </a:t>
            </a:r>
          </a:p>
          <a:p>
            <a:r>
              <a:rPr lang="en-US" dirty="0" smtClean="0"/>
              <a:t>RAM          :Client Level- Minimum 128 MB</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6096000" cy="856488"/>
          </a:xfrm>
        </p:spPr>
        <p:txBody>
          <a:bodyPr/>
          <a:lstStyle/>
          <a:p>
            <a:r>
              <a:rPr lang="en-US" b="1" dirty="0" smtClean="0">
                <a:solidFill>
                  <a:srgbClr val="00B050"/>
                </a:solidFill>
              </a:rPr>
              <a:t>             </a:t>
            </a:r>
            <a:r>
              <a:rPr lang="en-US" dirty="0" smtClean="0"/>
              <a:t>Modules</a:t>
            </a:r>
            <a:endParaRPr lang="en-US" dirty="0"/>
          </a:p>
        </p:txBody>
      </p:sp>
      <p:sp>
        <p:nvSpPr>
          <p:cNvPr id="3" name="Content Placeholder 2"/>
          <p:cNvSpPr>
            <a:spLocks noGrp="1"/>
          </p:cNvSpPr>
          <p:nvPr>
            <p:ph idx="1"/>
          </p:nvPr>
        </p:nvSpPr>
        <p:spPr/>
        <p:txBody>
          <a:bodyPr>
            <a:normAutofit/>
          </a:bodyPr>
          <a:lstStyle/>
          <a:p>
            <a:pPr lvl="0"/>
            <a:r>
              <a:rPr lang="en-US" dirty="0" smtClean="0"/>
              <a:t>PRODUCT:  This module include details of products in the site. </a:t>
            </a:r>
          </a:p>
          <a:p>
            <a:pPr lvl="0"/>
            <a:r>
              <a:rPr lang="en-US" dirty="0" smtClean="0"/>
              <a:t>SALE:  This module include details of  registered customers and their  shopping details.</a:t>
            </a:r>
          </a:p>
          <a:p>
            <a:pPr lvl="0"/>
            <a:r>
              <a:rPr lang="en-US" dirty="0" smtClean="0"/>
              <a:t>PAYMENT:  Payment module include payment details. Pay money as electronic fund.</a:t>
            </a:r>
          </a:p>
          <a:p>
            <a:pPr lvl="0"/>
            <a:r>
              <a:rPr lang="en-US" dirty="0" smtClean="0"/>
              <a:t>DROP SHIPPING: Find product from other site.</a:t>
            </a:r>
          </a:p>
          <a:p>
            <a:r>
              <a:rPr lang="en-US" dirty="0" smtClean="0"/>
              <a:t>CONFIGURATION: details of all product stored in database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410</TotalTime>
  <Words>1400</Words>
  <Application>Microsoft Office PowerPoint</Application>
  <PresentationFormat>On-screen Show (4:3)</PresentationFormat>
  <Paragraphs>412</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Flow</vt:lpstr>
      <vt:lpstr>E-Commerce Application</vt:lpstr>
      <vt:lpstr>          CONTENTS</vt:lpstr>
      <vt:lpstr>         Abstract</vt:lpstr>
      <vt:lpstr>     continues…….</vt:lpstr>
      <vt:lpstr>       Existing System</vt:lpstr>
      <vt:lpstr>         Proposed System</vt:lpstr>
      <vt:lpstr>        Software Requirements</vt:lpstr>
      <vt:lpstr>    Hardware requirements</vt:lpstr>
      <vt:lpstr>             Modules</vt:lpstr>
      <vt:lpstr>Familiarization with build tools</vt:lpstr>
      <vt:lpstr>       Magento</vt:lpstr>
      <vt:lpstr>     Magento Features</vt:lpstr>
      <vt:lpstr>           PHP</vt:lpstr>
      <vt:lpstr>        GIT</vt:lpstr>
      <vt:lpstr>        XAMPP</vt:lpstr>
      <vt:lpstr>           Bugzilla</vt:lpstr>
      <vt:lpstr>  continues…  </vt:lpstr>
      <vt:lpstr>            Tables</vt:lpstr>
      <vt:lpstr>                  Admin</vt:lpstr>
      <vt:lpstr>             Customer</vt:lpstr>
      <vt:lpstr>          Sale-order</vt:lpstr>
      <vt:lpstr>          Gift</vt:lpstr>
      <vt:lpstr>        Compare item</vt:lpstr>
      <vt:lpstr>          Wish list</vt:lpstr>
      <vt:lpstr>      News letter</vt:lpstr>
      <vt:lpstr>          Search</vt:lpstr>
      <vt:lpstr>      Shipping</vt:lpstr>
      <vt:lpstr>      Payment</vt:lpstr>
      <vt:lpstr>UML DIAGRAM</vt:lpstr>
      <vt:lpstr>PowerPoint Presentation</vt:lpstr>
      <vt:lpstr>CODING</vt:lpstr>
      <vt:lpstr>PowerPoint Presentation</vt:lpstr>
      <vt:lpstr>PowerPoint Presentation</vt:lpstr>
      <vt:lpstr>        Login form</vt:lpstr>
      <vt:lpstr>        Registration</vt:lpstr>
      <vt:lpstr>       Home page</vt:lpstr>
      <vt:lpstr>        SITE</vt:lpstr>
      <vt:lpstr>       Gpu</vt:lpstr>
      <vt:lpstr>          ASIC</vt:lpstr>
      <vt:lpstr>          PSU</vt:lpstr>
      <vt:lpstr>  account  page</vt:lpstr>
      <vt:lpstr>       wish list</vt:lpstr>
      <vt:lpstr>    product  display</vt:lpstr>
      <vt:lpstr>          compare</vt:lpstr>
      <vt:lpstr>    payment</vt:lpstr>
      <vt:lpstr>    payment</vt:lpstr>
      <vt:lpstr>    payment</vt:lpstr>
      <vt:lpstr>  payment</vt:lpstr>
      <vt:lpstr>     billing</vt:lpstr>
      <vt:lpstr>   payment</vt:lpstr>
      <vt:lpstr>        payment</vt:lpstr>
      <vt:lpstr>     shipping</vt:lpstr>
      <vt:lpstr>  order review</vt:lpstr>
      <vt:lpstr>       dash  board</vt:lpstr>
      <vt:lpstr>   order details</vt:lpstr>
      <vt:lpstr>       products</vt:lpstr>
      <vt:lpstr>  Add product </vt:lpstr>
      <vt:lpstr>   product</vt:lpstr>
      <vt:lpstr>    product images</vt:lpstr>
      <vt:lpstr>       Gift</vt:lpstr>
      <vt:lpstr>     stock</vt:lpstr>
      <vt:lpstr>       category</vt:lpstr>
      <vt:lpstr>   customer  information</vt:lpstr>
      <vt:lpstr>             Flow chart </vt:lpstr>
      <vt:lpstr>        Future enhancement</vt:lpstr>
      <vt:lpstr>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125</cp:revision>
  <dcterms:created xsi:type="dcterms:W3CDTF">2018-04-06T06:10:01Z</dcterms:created>
  <dcterms:modified xsi:type="dcterms:W3CDTF">2018-05-04T03:06:00Z</dcterms:modified>
</cp:coreProperties>
</file>