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59" r:id="rId3"/>
    <p:sldId id="256" r:id="rId4"/>
    <p:sldId id="257" r:id="rId5"/>
    <p:sldId id="258"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25601" y="0"/>
            <a:ext cx="12217601" cy="6864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60959" rIns="60959" anchor="ctr"/>
          <a:lstStyle/>
          <a:p>
            <a:endParaRPr sz="2400" dirty="0"/>
          </a:p>
        </p:txBody>
      </p:sp>
      <p:sp>
        <p:nvSpPr>
          <p:cNvPr id="110" name="Shape 55"/>
          <p:cNvSpPr/>
          <p:nvPr/>
        </p:nvSpPr>
        <p:spPr>
          <a:xfrm>
            <a:off x="717199" y="2526900"/>
            <a:ext cx="5270803" cy="1682598"/>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3500">
                <a:solidFill>
                  <a:srgbClr val="FFFFFF"/>
                </a:solidFill>
                <a:latin typeface="Open Sans Extrabold"/>
                <a:ea typeface="Open Sans Extrabold"/>
                <a:cs typeface="Open Sans Extrabold"/>
                <a:sym typeface="Open Sans Extrabold"/>
              </a:defRPr>
            </a:lvl1pPr>
          </a:lstStyle>
          <a:p>
            <a:r>
              <a:rPr sz="4667"/>
              <a:t>Sprocket Central Pty Ltd</a:t>
            </a:r>
          </a:p>
        </p:txBody>
      </p:sp>
      <p:sp>
        <p:nvSpPr>
          <p:cNvPr id="111" name="Shape 56"/>
          <p:cNvSpPr/>
          <p:nvPr/>
        </p:nvSpPr>
        <p:spPr>
          <a:xfrm>
            <a:off x="717200" y="4420634"/>
            <a:ext cx="7400800" cy="65661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a:solidFill>
                  <a:srgbClr val="FFFFFF"/>
                </a:solidFill>
                <a:latin typeface="Open Sans Light"/>
                <a:ea typeface="Open Sans Light"/>
                <a:cs typeface="Open Sans Light"/>
                <a:sym typeface="Open Sans Light"/>
              </a:defRPr>
            </a:lvl1pPr>
          </a:lstStyle>
          <a:p>
            <a:r>
              <a:rPr sz="2667"/>
              <a:t>Data analytics approach</a:t>
            </a:r>
          </a:p>
        </p:txBody>
      </p:sp>
      <p:pic>
        <p:nvPicPr>
          <p:cNvPr id="112" name="Shape 57" descr="Shape 57"/>
          <p:cNvPicPr>
            <a:picLocks noChangeAspect="1"/>
          </p:cNvPicPr>
          <p:nvPr/>
        </p:nvPicPr>
        <p:blipFill>
          <a:blip r:embed="rId2"/>
          <a:stretch>
            <a:fillRect/>
          </a:stretch>
        </p:blipFill>
        <p:spPr>
          <a:xfrm>
            <a:off x="818800" y="1657966"/>
            <a:ext cx="2643067" cy="318268"/>
          </a:xfrm>
          <a:prstGeom prst="rect">
            <a:avLst/>
          </a:prstGeom>
          <a:ln w="12700">
            <a:miter lim="400000"/>
          </a:ln>
        </p:spPr>
      </p:pic>
      <p:sp>
        <p:nvSpPr>
          <p:cNvPr id="113" name="Shape 58"/>
          <p:cNvSpPr/>
          <p:nvPr/>
        </p:nvSpPr>
        <p:spPr>
          <a:xfrm>
            <a:off x="717200" y="4888799"/>
            <a:ext cx="8332800" cy="492400"/>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1200">
                <a:solidFill>
                  <a:srgbClr val="FFFFFF"/>
                </a:solidFill>
                <a:latin typeface="Open Sans Light"/>
                <a:ea typeface="Open Sans Light"/>
                <a:cs typeface="Open Sans Light"/>
                <a:sym typeface="Open Sans Light"/>
              </a:defRPr>
            </a:lvl1pPr>
          </a:lstStyle>
          <a:p>
            <a:r>
              <a:rPr sz="1600"/>
              <a:t>[Division Name] - [Engagement Manager], [Senior Consultant], [Junior Consultant]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A88FFE-743F-47E3-4DEA-C2FF813D7637}"/>
              </a:ext>
            </a:extLst>
          </p:cNvPr>
          <p:cNvSpPr>
            <a:spLocks noGrp="1"/>
          </p:cNvSpPr>
          <p:nvPr>
            <p:ph type="title"/>
          </p:nvPr>
        </p:nvSpPr>
        <p:spPr/>
        <p:txBody>
          <a:bodyPr/>
          <a:lstStyle/>
          <a:p>
            <a:r>
              <a:rPr lang="en-US" dirty="0"/>
              <a:t>Agenda</a:t>
            </a:r>
            <a:br>
              <a:rPr lang="en-US" dirty="0"/>
            </a:br>
            <a:endParaRPr lang="en-IN" dirty="0"/>
          </a:p>
        </p:txBody>
      </p:sp>
      <p:sp>
        <p:nvSpPr>
          <p:cNvPr id="5" name="TextBox 4">
            <a:extLst>
              <a:ext uri="{FF2B5EF4-FFF2-40B4-BE49-F238E27FC236}">
                <a16:creationId xmlns:a16="http://schemas.microsoft.com/office/drawing/2014/main" id="{AC918F66-C7F9-C435-3474-4C6E71475F9E}"/>
              </a:ext>
            </a:extLst>
          </p:cNvPr>
          <p:cNvSpPr txBox="1"/>
          <p:nvPr/>
        </p:nvSpPr>
        <p:spPr>
          <a:xfrm>
            <a:off x="721895" y="1848050"/>
            <a:ext cx="6872438" cy="1569660"/>
          </a:xfrm>
          <a:prstGeom prst="rect">
            <a:avLst/>
          </a:prstGeom>
          <a:noFill/>
        </p:spPr>
        <p:txBody>
          <a:bodyPr wrap="square" rtlCol="0">
            <a:spAutoFit/>
          </a:bodyPr>
          <a:lstStyle/>
          <a:p>
            <a:pPr marL="285750" indent="-285750">
              <a:buFont typeface="Arial" panose="020B0604020202020204" pitchFamily="34" charset="0"/>
              <a:buChar char="•"/>
            </a:pPr>
            <a:r>
              <a:rPr lang="en-US" sz="3200" dirty="0"/>
              <a:t>Data Exploration</a:t>
            </a:r>
          </a:p>
          <a:p>
            <a:pPr marL="285750" indent="-285750">
              <a:buFont typeface="Arial" panose="020B0604020202020204" pitchFamily="34" charset="0"/>
              <a:buChar char="•"/>
            </a:pPr>
            <a:r>
              <a:rPr lang="en-US" sz="3200" dirty="0"/>
              <a:t>Model Development</a:t>
            </a:r>
          </a:p>
          <a:p>
            <a:pPr marL="285750" indent="-285750">
              <a:buFont typeface="Arial" panose="020B0604020202020204" pitchFamily="34" charset="0"/>
              <a:buChar char="•"/>
            </a:pPr>
            <a:r>
              <a:rPr lang="en-US" sz="3200" dirty="0"/>
              <a:t>Interpretation and Report</a:t>
            </a:r>
            <a:endParaRPr lang="en-IN" sz="3200" dirty="0"/>
          </a:p>
        </p:txBody>
      </p:sp>
    </p:spTree>
    <p:extLst>
      <p:ext uri="{BB962C8B-B14F-4D97-AF65-F5344CB8AC3E}">
        <p14:creationId xmlns:p14="http://schemas.microsoft.com/office/powerpoint/2010/main" val="417439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067EBE-E524-5D50-E0F3-81E1C6F8AD1D}"/>
              </a:ext>
            </a:extLst>
          </p:cNvPr>
          <p:cNvSpPr>
            <a:spLocks noGrp="1"/>
          </p:cNvSpPr>
          <p:nvPr>
            <p:ph type="title"/>
          </p:nvPr>
        </p:nvSpPr>
        <p:spPr/>
        <p:txBody>
          <a:bodyPr/>
          <a:lstStyle/>
          <a:p>
            <a:r>
              <a:rPr lang="en-US" dirty="0"/>
              <a:t>Data Exploration</a:t>
            </a:r>
            <a:endParaRPr lang="en-IN" dirty="0"/>
          </a:p>
        </p:txBody>
      </p:sp>
      <p:sp>
        <p:nvSpPr>
          <p:cNvPr id="5" name="Content Placeholder 4">
            <a:extLst>
              <a:ext uri="{FF2B5EF4-FFF2-40B4-BE49-F238E27FC236}">
                <a16:creationId xmlns:a16="http://schemas.microsoft.com/office/drawing/2014/main" id="{9FE5886A-4DC8-0936-8BA6-E1654CEC75DD}"/>
              </a:ext>
            </a:extLst>
          </p:cNvPr>
          <p:cNvSpPr>
            <a:spLocks noGrp="1"/>
          </p:cNvSpPr>
          <p:nvPr>
            <p:ph idx="1"/>
          </p:nvPr>
        </p:nvSpPr>
        <p:spPr/>
        <p:txBody>
          <a:bodyPr>
            <a:noAutofit/>
          </a:bodyPr>
          <a:lstStyle/>
          <a:p>
            <a:pPr marL="0" indent="0">
              <a:lnSpc>
                <a:spcPct val="100000"/>
              </a:lnSpc>
              <a:buNone/>
            </a:pPr>
            <a:r>
              <a:rPr lang="en-US" sz="1600" b="0" i="0" dirty="0">
                <a:solidFill>
                  <a:srgbClr val="000000"/>
                </a:solidFill>
                <a:effectLst/>
                <a:latin typeface="Lora" panose="020B0604020202020204" pitchFamily="2" charset="0"/>
              </a:rPr>
              <a:t>Understand the characteristics of given fields in the underlying data such as variable distributions, whether the dataset is skewed towards a certain demographic and the data validity of the fields. For example, a training dataset may be highly skewed towards the younger age bracket. If so, how will this impact your results when using it to predict over the remaining customer base.</a:t>
            </a:r>
            <a:br>
              <a:rPr lang="en-US" sz="1600" dirty="0"/>
            </a:br>
            <a:br>
              <a:rPr lang="en-US" sz="1600" dirty="0"/>
            </a:br>
            <a:r>
              <a:rPr lang="en-US" sz="1600" b="0" i="0" dirty="0">
                <a:solidFill>
                  <a:srgbClr val="000000"/>
                </a:solidFill>
                <a:effectLst/>
                <a:latin typeface="Lora" panose="020B0604020202020204" pitchFamily="2" charset="0"/>
              </a:rPr>
              <a:t>There are some limitations  in the given datasets like some values are missing and some  data types are different according to their value.</a:t>
            </a:r>
            <a:br>
              <a:rPr lang="en-US" sz="1600" dirty="0"/>
            </a:br>
            <a:br>
              <a:rPr lang="en-US" sz="1600" dirty="0"/>
            </a:br>
            <a:r>
              <a:rPr lang="en-US" sz="1600" b="0" i="0" dirty="0">
                <a:solidFill>
                  <a:srgbClr val="000000"/>
                </a:solidFill>
                <a:effectLst/>
                <a:latin typeface="Lora" panose="020B0604020202020204" pitchFamily="2" charset="0"/>
              </a:rPr>
              <a:t>Furthermore, transformation of required data so that it is in an appropriate format for analysis. This may include steps such as ensuring that the data types are appropriate and rolling data up to an aggregated level. Or, joining in already aggregated ABS data at a geographic level to create additional variables.</a:t>
            </a:r>
            <a:br>
              <a:rPr lang="en-US" sz="1600" dirty="0"/>
            </a:br>
            <a:br>
              <a:rPr lang="en-US" sz="1600" dirty="0"/>
            </a:br>
            <a:r>
              <a:rPr lang="en-US" sz="1600" b="0" i="0" dirty="0">
                <a:solidFill>
                  <a:srgbClr val="000000"/>
                </a:solidFill>
                <a:effectLst/>
                <a:latin typeface="Lora" panose="020B0604020202020204" pitchFamily="2" charset="0"/>
              </a:rPr>
              <a:t>Document assumptions, limitations and exclusions for the data; as well as how you would further improve in the next stage if there was additional time to address assumptions and remove limitations.</a:t>
            </a:r>
            <a:endParaRPr lang="en-IN" sz="1600" dirty="0"/>
          </a:p>
        </p:txBody>
      </p:sp>
    </p:spTree>
    <p:extLst>
      <p:ext uri="{BB962C8B-B14F-4D97-AF65-F5344CB8AC3E}">
        <p14:creationId xmlns:p14="http://schemas.microsoft.com/office/powerpoint/2010/main" val="355695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3C46-905A-95AC-5A20-C9E3D0FAAC92}"/>
              </a:ext>
            </a:extLst>
          </p:cNvPr>
          <p:cNvSpPr>
            <a:spLocks noGrp="1"/>
          </p:cNvSpPr>
          <p:nvPr>
            <p:ph type="title"/>
          </p:nvPr>
        </p:nvSpPr>
        <p:spPr/>
        <p:txBody>
          <a:bodyPr/>
          <a:lstStyle/>
          <a:p>
            <a:r>
              <a:rPr lang="en-US" dirty="0"/>
              <a:t>Model Development</a:t>
            </a:r>
            <a:endParaRPr lang="en-IN" dirty="0"/>
          </a:p>
        </p:txBody>
      </p:sp>
      <p:sp>
        <p:nvSpPr>
          <p:cNvPr id="3" name="Content Placeholder 2">
            <a:extLst>
              <a:ext uri="{FF2B5EF4-FFF2-40B4-BE49-F238E27FC236}">
                <a16:creationId xmlns:a16="http://schemas.microsoft.com/office/drawing/2014/main" id="{51EA0EF8-B57F-93ED-6994-F0A8D5D8C51A}"/>
              </a:ext>
            </a:extLst>
          </p:cNvPr>
          <p:cNvSpPr>
            <a:spLocks noGrp="1"/>
          </p:cNvSpPr>
          <p:nvPr>
            <p:ph idx="1"/>
          </p:nvPr>
        </p:nvSpPr>
        <p:spPr>
          <a:xfrm>
            <a:off x="838200" y="1825625"/>
            <a:ext cx="5257800" cy="4351338"/>
          </a:xfrm>
        </p:spPr>
        <p:txBody>
          <a:bodyPr>
            <a:normAutofit/>
          </a:bodyPr>
          <a:lstStyle/>
          <a:p>
            <a:pPr marL="342900" indent="-342900">
              <a:buAutoNum type="arabicPeriod"/>
            </a:pPr>
            <a:r>
              <a:rPr lang="en-US" sz="1600" b="0" i="0" dirty="0">
                <a:solidFill>
                  <a:srgbClr val="000000"/>
                </a:solidFill>
                <a:effectLst/>
                <a:latin typeface="Lora" pitchFamily="2" charset="0"/>
              </a:rPr>
              <a:t>First of all, we have to determine a hypothesis related to the business question that can be answered with the help of existing data. Perform statistical testing to determine if the hypothesis is valid or not.</a:t>
            </a:r>
            <a:br>
              <a:rPr lang="en-US" sz="1600" dirty="0"/>
            </a:br>
            <a:br>
              <a:rPr lang="en-US" sz="1600" dirty="0"/>
            </a:br>
            <a:endParaRPr lang="en-US" sz="1600" dirty="0"/>
          </a:p>
          <a:p>
            <a:pPr marL="342900" indent="-342900">
              <a:buFont typeface="+mj-lt"/>
              <a:buAutoNum type="arabicPeriod"/>
            </a:pPr>
            <a:r>
              <a:rPr lang="en-US" sz="1600" b="0" i="0" dirty="0">
                <a:solidFill>
                  <a:srgbClr val="000000"/>
                </a:solidFill>
                <a:effectLst/>
                <a:latin typeface="Lora" pitchFamily="2" charset="0"/>
              </a:rPr>
              <a:t>Create calculated fields based on existing data, for example, convert the D.O.B into an age bracket.</a:t>
            </a:r>
            <a:br>
              <a:rPr lang="en-US" sz="1600" dirty="0"/>
            </a:br>
            <a:endParaRPr lang="en-US" sz="1600" dirty="0"/>
          </a:p>
          <a:p>
            <a:pPr marL="342900" indent="-342900">
              <a:buFont typeface="+mj-lt"/>
              <a:buAutoNum type="arabicPeriod"/>
            </a:pPr>
            <a:r>
              <a:rPr lang="en-US" sz="1600" b="0" i="0" dirty="0">
                <a:solidFill>
                  <a:srgbClr val="000000"/>
                </a:solidFill>
                <a:effectLst/>
                <a:latin typeface="Lora" pitchFamily="2" charset="0"/>
              </a:rPr>
              <a:t>Test the performance of the model using factors like residual deviance, AIC, ROC curves, R Squared). Appropriately according to the model performance, assumptions and limitations.</a:t>
            </a:r>
            <a:endParaRPr lang="en-IN" sz="1600" dirty="0"/>
          </a:p>
        </p:txBody>
      </p:sp>
    </p:spTree>
    <p:extLst>
      <p:ext uri="{BB962C8B-B14F-4D97-AF65-F5344CB8AC3E}">
        <p14:creationId xmlns:p14="http://schemas.microsoft.com/office/powerpoint/2010/main" val="250508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9F61-9ED2-5EB1-49BD-130420F894FC}"/>
              </a:ext>
            </a:extLst>
          </p:cNvPr>
          <p:cNvSpPr>
            <a:spLocks noGrp="1"/>
          </p:cNvSpPr>
          <p:nvPr>
            <p:ph type="title"/>
          </p:nvPr>
        </p:nvSpPr>
        <p:spPr/>
        <p:txBody>
          <a:bodyPr/>
          <a:lstStyle/>
          <a:p>
            <a:r>
              <a:rPr lang="en-US" dirty="0"/>
              <a:t>Interpretation and Report</a:t>
            </a:r>
            <a:endParaRPr lang="en-IN" dirty="0"/>
          </a:p>
        </p:txBody>
      </p:sp>
      <p:sp>
        <p:nvSpPr>
          <p:cNvPr id="3" name="Content Placeholder 2">
            <a:extLst>
              <a:ext uri="{FF2B5EF4-FFF2-40B4-BE49-F238E27FC236}">
                <a16:creationId xmlns:a16="http://schemas.microsoft.com/office/drawing/2014/main" id="{9DEE64B1-4C36-5837-C4E9-ED710B8D8F19}"/>
              </a:ext>
            </a:extLst>
          </p:cNvPr>
          <p:cNvSpPr>
            <a:spLocks noGrp="1"/>
          </p:cNvSpPr>
          <p:nvPr>
            <p:ph idx="1"/>
          </p:nvPr>
        </p:nvSpPr>
        <p:spPr>
          <a:xfrm>
            <a:off x="838200" y="1825625"/>
            <a:ext cx="5860983" cy="4351338"/>
          </a:xfrm>
        </p:spPr>
        <p:txBody>
          <a:bodyPr>
            <a:normAutofit/>
          </a:bodyPr>
          <a:lstStyle/>
          <a:p>
            <a:pPr marL="0" indent="0">
              <a:buNone/>
            </a:pPr>
            <a:r>
              <a:rPr lang="en-US" sz="1400" b="0" i="0" dirty="0">
                <a:solidFill>
                  <a:srgbClr val="000000"/>
                </a:solidFill>
                <a:effectLst/>
                <a:latin typeface="Lora" pitchFamily="2" charset="0"/>
              </a:rPr>
              <a:t>Visualization and presentation of findings. This may involve interpreting the significant variables and co-efficient from a business perspective.</a:t>
            </a:r>
          </a:p>
          <a:p>
            <a:pPr marL="0" indent="0">
              <a:buNone/>
            </a:pPr>
            <a:br>
              <a:rPr lang="en-US" sz="1400" dirty="0"/>
            </a:br>
            <a:br>
              <a:rPr lang="en-US" sz="1400" dirty="0"/>
            </a:br>
            <a:r>
              <a:rPr lang="en-US" sz="1400" b="0" i="0" dirty="0">
                <a:solidFill>
                  <a:srgbClr val="000000"/>
                </a:solidFill>
                <a:effectLst/>
                <a:latin typeface="Lora" pitchFamily="2" charset="0"/>
              </a:rPr>
              <a:t>With the help of this slide, we get an idea around the business issue and support our case with quantitative and qualitative observations.</a:t>
            </a:r>
            <a:endParaRPr lang="en-IN" sz="1400" dirty="0"/>
          </a:p>
        </p:txBody>
      </p:sp>
    </p:spTree>
    <p:extLst>
      <p:ext uri="{BB962C8B-B14F-4D97-AF65-F5344CB8AC3E}">
        <p14:creationId xmlns:p14="http://schemas.microsoft.com/office/powerpoint/2010/main" val="367689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AC4A-B405-CB90-2BC7-6758D64F5D83}"/>
              </a:ext>
            </a:extLst>
          </p:cNvPr>
          <p:cNvSpPr>
            <a:spLocks noGrp="1"/>
          </p:cNvSpPr>
          <p:nvPr>
            <p:ph type="title"/>
          </p:nvPr>
        </p:nvSpPr>
        <p:spPr>
          <a:xfrm>
            <a:off x="838200" y="365125"/>
            <a:ext cx="10515600" cy="6334058"/>
          </a:xfrm>
        </p:spPr>
        <p:txBody>
          <a:bodyPr/>
          <a:lstStyle/>
          <a:p>
            <a:pPr algn="ctr"/>
            <a:r>
              <a:rPr lang="en-US" dirty="0"/>
              <a:t>Thank you</a:t>
            </a:r>
            <a:endParaRPr lang="en-IN" dirty="0"/>
          </a:p>
        </p:txBody>
      </p:sp>
    </p:spTree>
    <p:extLst>
      <p:ext uri="{BB962C8B-B14F-4D97-AF65-F5344CB8AC3E}">
        <p14:creationId xmlns:p14="http://schemas.microsoft.com/office/powerpoint/2010/main" val="10876683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373</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Lora</vt:lpstr>
      <vt:lpstr>Open Sans Extrabold</vt:lpstr>
      <vt:lpstr>Open Sans Light</vt:lpstr>
      <vt:lpstr>Office Theme</vt:lpstr>
      <vt:lpstr>PowerPoint Presentation</vt:lpstr>
      <vt:lpstr>Agenda </vt:lpstr>
      <vt:lpstr>Data Exploration</vt:lpstr>
      <vt:lpstr>Model Development</vt:lpstr>
      <vt:lpstr>Interpretation and Report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 SHARMA</dc:creator>
  <cp:lastModifiedBy>ARYA SHARMA</cp:lastModifiedBy>
  <cp:revision>1</cp:revision>
  <dcterms:created xsi:type="dcterms:W3CDTF">2023-01-10T12:55:37Z</dcterms:created>
  <dcterms:modified xsi:type="dcterms:W3CDTF">2023-01-10T13:18:27Z</dcterms:modified>
</cp:coreProperties>
</file>