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3" r:id="rId4"/>
  </p:sldMasterIdLst>
  <p:notesMasterIdLst>
    <p:notesMasterId r:id="rId26"/>
  </p:notesMasterIdLst>
  <p:handoutMasterIdLst>
    <p:handoutMasterId r:id="rId27"/>
  </p:handoutMasterIdLst>
  <p:sldIdLst>
    <p:sldId id="283" r:id="rId5"/>
    <p:sldId id="257" r:id="rId6"/>
    <p:sldId id="293" r:id="rId7"/>
    <p:sldId id="279" r:id="rId8"/>
    <p:sldId id="281" r:id="rId9"/>
    <p:sldId id="299" r:id="rId10"/>
    <p:sldId id="300" r:id="rId11"/>
    <p:sldId id="301" r:id="rId12"/>
    <p:sldId id="303" r:id="rId13"/>
    <p:sldId id="304" r:id="rId14"/>
    <p:sldId id="307" r:id="rId15"/>
    <p:sldId id="308" r:id="rId16"/>
    <p:sldId id="309" r:id="rId17"/>
    <p:sldId id="310" r:id="rId18"/>
    <p:sldId id="311" r:id="rId19"/>
    <p:sldId id="294" r:id="rId20"/>
    <p:sldId id="297" r:id="rId21"/>
    <p:sldId id="312" r:id="rId22"/>
    <p:sldId id="296" r:id="rId23"/>
    <p:sldId id="295" r:id="rId24"/>
    <p:sldId id="2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28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21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6327" autoAdjust="0"/>
  </p:normalViewPr>
  <p:slideViewPr>
    <p:cSldViewPr snapToGrid="0">
      <p:cViewPr>
        <p:scale>
          <a:sx n="76" d="100"/>
          <a:sy n="76" d="100"/>
        </p:scale>
        <p:origin x="946" y="110"/>
      </p:cViewPr>
      <p:guideLst>
        <p:guide orient="horz" pos="2928"/>
        <p:guide pos="3840"/>
      </p:guideLst>
    </p:cSldViewPr>
  </p:slideViewPr>
  <p:outlineViewPr>
    <p:cViewPr>
      <p:scale>
        <a:sx n="33" d="100"/>
        <a:sy n="33" d="100"/>
      </p:scale>
      <p:origin x="0" y="-5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933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022A2D-42FA-4553-8772-8DAE87B769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D895D-FAE0-4BCC-A867-FF4B70D9BF7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68A188-91E3-4091-B70E-E1E6D807C522}" type="datetimeFigureOut">
              <a:rPr lang="en-US" smtClean="0"/>
              <a:t>10/10/2025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706EC-595E-4FD0-9EC4-968864CC93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9D8E-A980-43D3-BFB9-0812FFA36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EE72E-E5A5-44ED-A736-DB8D8EE9B4C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174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C02412-B176-4E06-823F-C66FEB3E21FB}" type="datetimeFigureOut">
              <a:rPr lang="en-US" smtClean="0"/>
              <a:t>10/10/2025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42FC2-A162-47B3-989B-571A624149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2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70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8E2B8-B163-C9F9-E5BC-E4DFD3B4E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ACA9A-2DC3-1AAA-C58D-44C4EE1DA5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B8778-DBD9-314B-A812-038A0649C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6697C-7969-02DB-2A78-5EEC278B6D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44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62923-E580-3E83-2D70-75C8347F9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AB334-9D18-71C7-23C8-0BEEE0FFA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A0AA87-0086-1A84-3C21-31EAF4743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A70B3-FDE9-0E28-660B-34C5F678A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0645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6364B-611B-74D1-DA4F-D2B985DDE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B2A39-93DF-BAEC-F9FB-D5B1F53278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A5DD3-EDB5-5666-66E0-6C70F97F05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70FF1-0B99-298C-DA9A-CB3CB6237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856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E5817-BE09-4C7F-85BB-567A953E9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AB2373-4654-B628-02F3-9A937C200C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F7E711-C873-257D-E90F-8F59C6325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4F72-EE20-B71C-7A72-C1502D5333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622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8687B-0EC5-66BD-E7CF-6C10F2061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5D15E9-F65B-6307-A2A9-BAD4A458E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4597DF-C311-2E0A-E579-A36D2CE3D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540F0-B3B9-D3D0-D3B3-F1890B27A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048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4BCDD-1287-7D67-338F-10AF057E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D6F583-D997-7703-B581-3220B82C2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28DCA8-DE1A-F32D-C317-A53892985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51C01-3B02-CF4D-E65F-C780BBF9C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546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5725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8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D4012-8E59-4355-70E5-AA46F6494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CEF398-29C0-4017-00A3-A1DC4FB84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57E718-C22E-2627-0ED2-D7E7CBBF9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F4041-BF72-BBF0-C36F-ADB7D4D8AB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02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8000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47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91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590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667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56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9D9FC-5097-AF0F-D618-3B0E36E99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5A22A9-CFC3-B554-DE38-7B86A3CF2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1976A8-307E-0F87-56A3-3340C0EE9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638D6-4F12-BB91-0226-EA3D4A166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257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8508-4AAF-802F-C860-D8105A352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9D3001-15C4-25B7-0809-1260728BE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BEDEF1-5FCF-C67C-51F2-D6794EA9A8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A918E-319A-53ED-8770-EA1D070822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8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938D-387D-A704-9B94-80F30718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7B5AB7-FB1B-376F-2AB7-D16742AFF4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052829-5A75-59CC-1FDF-90F72E5E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428F4-23F1-C936-56A0-96B74CEFF3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769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90D03-FE60-47BE-0EC5-7454C15F5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9122B-7C7A-B843-E7F8-02B46D4005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3C96FB-EE66-2D7C-AA9B-A48AAEEAC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FA9B5-0A28-798E-D195-1D401586B8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942FC2-A162-47B3-989B-571A6241496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1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6276193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7117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377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0C1D561-971B-43DB-A5A7-63A887A0CA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150" y="548640"/>
            <a:ext cx="54864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ACFD68-412E-48B4-B9EB-FEDC20A81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731E0-58E0-4382-ADA7-A9C6DE2E7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149" y="2759076"/>
            <a:ext cx="5486399" cy="30098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1000"/>
              </a:spcBef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6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  <a:lvl6pPr>
              <a:lnSpc>
                <a:spcPct val="100000"/>
              </a:lnSpc>
              <a:spcBef>
                <a:spcPts val="1000"/>
              </a:spcBef>
              <a:buClr>
                <a:schemeClr val="accent5"/>
              </a:buClr>
              <a:defRPr sz="1600"/>
            </a:lvl6pPr>
            <a:lvl7pPr>
              <a:buClr>
                <a:schemeClr val="accent5"/>
              </a:buClr>
              <a:defRPr/>
            </a:lvl7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endParaRPr lang="en-US" dirty="0"/>
          </a:p>
          <a:p>
            <a:pPr lvl="2"/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3D67752-1F0B-4C84-BBA7-A57E2793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033A0-8E66-4ABA-9E27-744642AA9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8E05746-2784-43CF-84F7-0175BD650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B851CC3-3ED8-49E8-B8AC-6D79B036F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F0BC49-315A-CF7A-E741-A8688AF53E66}"/>
              </a:ext>
            </a:extLst>
          </p:cNvPr>
          <p:cNvGrpSpPr/>
          <p:nvPr userDrawn="1"/>
        </p:nvGrpSpPr>
        <p:grpSpPr>
          <a:xfrm>
            <a:off x="9728046" y="831278"/>
            <a:ext cx="1623711" cy="630920"/>
            <a:chOff x="9588346" y="4824892"/>
            <a:chExt cx="1623711" cy="630920"/>
          </a:xfrm>
        </p:grpSpPr>
        <p:sp>
          <p:nvSpPr>
            <p:cNvPr id="3" name="Freeform: Shape 15">
              <a:extLst>
                <a:ext uri="{FF2B5EF4-FFF2-40B4-BE49-F238E27FC236}">
                  <a16:creationId xmlns:a16="http://schemas.microsoft.com/office/drawing/2014/main" id="{3FCB73E1-B061-C75F-AB29-C27CA95E57A9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A16F89-984C-DEA8-C894-E819A764661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" name="Freeform: Shape 17">
                <a:extLst>
                  <a:ext uri="{FF2B5EF4-FFF2-40B4-BE49-F238E27FC236}">
                    <a16:creationId xmlns:a16="http://schemas.microsoft.com/office/drawing/2014/main" id="{0971E16B-8BBF-40B5-5862-FAAADBF530A0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1D464A1-0F6B-3CEE-8719-573F89E87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7773778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6">
            <a:extLst>
              <a:ext uri="{FF2B5EF4-FFF2-40B4-BE49-F238E27FC236}">
                <a16:creationId xmlns:a16="http://schemas.microsoft.com/office/drawing/2014/main" id="{D0C49A9B-EBDE-4047-884B-0860623D63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5851" y="2165174"/>
            <a:ext cx="6118224" cy="1554480"/>
          </a:xfrm>
        </p:spPr>
        <p:txBody>
          <a:bodyPr anchor="b">
            <a:noAutofit/>
          </a:bodyPr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9CD77F7-3095-4517-B300-DE93875DE5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29613" y="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id="{F31ECFCC-4520-48AB-A8A1-AF9FC0C055B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9200" y="2286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sp>
        <p:nvSpPr>
          <p:cNvPr id="37" name="Picture Placeholder 31">
            <a:extLst>
              <a:ext uri="{FF2B5EF4-FFF2-40B4-BE49-F238E27FC236}">
                <a16:creationId xmlns:a16="http://schemas.microsoft.com/office/drawing/2014/main" id="{0FDBD13C-46E7-4BB9-957D-DE2A592552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29200" y="4572000"/>
            <a:ext cx="3862387" cy="2286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B40728-32E0-44CE-8C68-1E68245C2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00874" y="4194521"/>
            <a:ext cx="1481845" cy="787628"/>
            <a:chOff x="4987925" y="2840038"/>
            <a:chExt cx="2216150" cy="117792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A6D99A-68F3-4E08-BB89-083CE0299CE2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B4F5556-21F4-4E26-9504-49ADE7D84749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E1118C-DFA4-410C-961C-BE0488441C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5A8ECE6-B3E3-4761-A6AD-711AF71EEA0D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B1F0E3F-4B5E-4F5B-93A6-CE1017521BF1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20599F0-ACFC-4223-A598-8FFAF21406AB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703144-DA66-4EFB-B790-4E044756FF37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3371BE5-97EB-4365-8EDA-4C634155E79F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533C4D53-A668-4609-B338-E2D33C24A811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487C5A9-C4B3-4A68-8DFB-43F4CDB40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2E4A2F3-57A7-4529-A621-A36F1E777A4E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1482263E-6A78-46B7-8AB8-845C9C9103B4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3C7B34F9-7954-4950-ABEA-DDBFF4A4C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90040570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6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711243" y="2287435"/>
            <a:ext cx="8769514" cy="3768195"/>
          </a:xfrm>
        </p:spPr>
        <p:txBody>
          <a:bodyPr tIns="182880">
            <a:noAutofit/>
          </a:bodyPr>
          <a:lstStyle>
            <a:lvl1pPr marL="283464" indent="-283464">
              <a:lnSpc>
                <a:spcPct val="100000"/>
              </a:lnSpc>
              <a:spcBef>
                <a:spcPts val="1000"/>
              </a:spcBef>
              <a:defRPr sz="1800"/>
            </a:lvl1pPr>
            <a:lvl2pPr marL="283464">
              <a:lnSpc>
                <a:spcPct val="100000"/>
              </a:lnSpc>
              <a:spcBef>
                <a:spcPts val="1000"/>
              </a:spcBef>
              <a:defRPr sz="1800"/>
            </a:lvl2pPr>
            <a:lvl3pPr indent="-283464"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 indent="-283464"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2C7C83-D77B-1EFF-5877-DB5DF792E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7937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800" y="777244"/>
            <a:ext cx="10058400" cy="1097280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664AFF-309D-433B-B3F0-84A98A207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819649" y="2057404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B970E0-2BF6-DE0A-33F2-E136830CC0F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664443" y="2484712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5750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418C0F6-1F2A-74E4-A6C4-914FE336632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59649" y="2493040"/>
            <a:ext cx="4360507" cy="36054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 i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marL="11430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ED942-AF2B-12D4-2ED4-570ACFD0F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1163" y="548640"/>
            <a:ext cx="11109674" cy="574929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5876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7A45527-A259-1C6D-E8B4-514715484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245608"/>
            <a:ext cx="12192000" cy="3612392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640" y="548640"/>
            <a:ext cx="3886200" cy="2304288"/>
          </a:xfrm>
        </p:spPr>
        <p:txBody>
          <a:bodyPr wrap="square" anchor="ctr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ACBDB-D54B-994A-AD88-E89D37245FA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534660" y="548641"/>
            <a:ext cx="6130625" cy="2304288"/>
          </a:xfrm>
        </p:spPr>
        <p:txBody>
          <a:bodyPr anchor="ctr">
            <a:noAutofit/>
          </a:bodyPr>
          <a:lstStyle>
            <a:lvl1pPr marL="512064" indent="-5120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8447B1-F82E-026F-7FF0-7E95D361E7A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520387" y="3735238"/>
            <a:ext cx="6130625" cy="257412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"/>
              <a:defRPr sz="1800" i="0"/>
            </a:lvl2pPr>
            <a:lvl3pPr marL="685800" indent="-283464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defRPr sz="1800" i="0"/>
            </a:lvl3pPr>
            <a:lvl4pPr marL="685800">
              <a:lnSpc>
                <a:spcPct val="100000"/>
              </a:lnSpc>
              <a:spcBef>
                <a:spcPts val="1000"/>
              </a:spcBef>
              <a:defRPr sz="1800" i="0"/>
            </a:lvl4pPr>
            <a:lvl5pPr indent="-283464"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476BAB9-3D46-228B-0268-9918F1524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45123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itle 1">
            <a:extLst>
              <a:ext uri="{FF2B5EF4-FFF2-40B4-BE49-F238E27FC236}">
                <a16:creationId xmlns:a16="http://schemas.microsoft.com/office/drawing/2014/main" id="{C2262EB2-92F3-45D5-977D-A254F9DC45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84750" y="548640"/>
            <a:ext cx="6120000" cy="1371600"/>
          </a:xfrm>
        </p:spPr>
        <p:txBody>
          <a:bodyPr anchor="b" anchorCtr="0">
            <a:no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42" name="Picture Placeholder 7">
            <a:extLst>
              <a:ext uri="{FF2B5EF4-FFF2-40B4-BE49-F238E27FC236}">
                <a16:creationId xmlns:a16="http://schemas.microsoft.com/office/drawing/2014/main" id="{08B7B76C-AD95-41C0-859E-9A612EE3EB6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38703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photo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AF4E51F-526D-47C7-B091-D47773C1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E4FE061B-0356-4C6F-A2CA-12D48BE34A1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84750" y="2759076"/>
            <a:ext cx="6121400" cy="3009899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  <a:lvl2pPr>
              <a:lnSpc>
                <a:spcPct val="100000"/>
              </a:lnSpc>
              <a:spcBef>
                <a:spcPts val="1000"/>
              </a:spcBef>
              <a:defRPr sz="1800"/>
            </a:lvl2pPr>
            <a:lvl3pPr>
              <a:lnSpc>
                <a:spcPct val="100000"/>
              </a:lnSpc>
              <a:spcBef>
                <a:spcPts val="1000"/>
              </a:spcBef>
              <a:defRPr sz="1800"/>
            </a:lvl3pPr>
            <a:lvl4pPr>
              <a:lnSpc>
                <a:spcPct val="100000"/>
              </a:lnSpc>
              <a:spcBef>
                <a:spcPts val="1000"/>
              </a:spcBef>
              <a:defRPr sz="1800"/>
            </a:lvl4pPr>
            <a:lvl5pPr>
              <a:lnSpc>
                <a:spcPct val="100000"/>
              </a:lnSpc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9AB8836-3239-49B5-AB6F-4AF85F1F0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77EAD6AC-E509-49A1-8E38-1CABD458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B689B03B-F230-4530-8C09-EFB81723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749602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745F42-F11E-4295-BA16-71120E66B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80706"/>
            <a:ext cx="12192000" cy="38772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3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036F7FC-6006-4472-BC70-30C283ABC1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0988" y="540000"/>
            <a:ext cx="3884962" cy="2011680"/>
          </a:xfrm>
        </p:spPr>
        <p:txBody>
          <a:bodyPr anchor="ctr" anchorCtr="0"/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265A73B-104E-43C7-BBEC-C2B3D52E1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4750" y="1545840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FE0F1ED-567A-464B-A7AB-53B58F510B0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43552" y="540000"/>
            <a:ext cx="6107460" cy="201168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>
              <a:defRPr sz="1800"/>
            </a:lvl2pPr>
            <a:lvl3pPr marL="720000" indent="0">
              <a:buNone/>
              <a:defRPr sz="1800"/>
            </a:lvl3pPr>
            <a:lvl4pPr>
              <a:defRPr sz="1800"/>
            </a:lvl4pPr>
            <a:lvl5pPr marL="1440000" indent="0">
              <a:buNone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BDB4AB8-A251-1D19-89FE-D1E389DC72CE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540988" y="3487738"/>
            <a:ext cx="11110023" cy="2486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23808ED-A697-419E-B2B9-925BC804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82CBC00E-8DBE-41F7-B5EC-A273F718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EC8BA04E-DB40-4D07-9B73-37122A90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7990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80A73D-6706-8DB1-BAA5-9EC91EF6D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54794" y="0"/>
            <a:ext cx="5537206" cy="6858000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alpha val="2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FC5AD6-5EA9-4D31-BA29-EE3AABE223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1677" y="548640"/>
            <a:ext cx="4663440" cy="1371600"/>
          </a:xfrm>
        </p:spPr>
        <p:txBody>
          <a:bodyPr wrap="square" anchor="b" anchorCtr="0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A2E018F-B83F-5D9E-94F4-2B1C285CED13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8640" y="548640"/>
            <a:ext cx="5575300" cy="5656016"/>
          </a:xfrm>
        </p:spPr>
        <p:txBody>
          <a:bodyPr>
            <a:noAutofit/>
          </a:bodyPr>
          <a:lstStyle>
            <a:lvl1pPr marL="283464" indent="-283464">
              <a:spcBef>
                <a:spcPts val="500"/>
              </a:spcBef>
              <a:defRPr sz="1800"/>
            </a:lvl1pPr>
            <a:lvl2pPr marL="283464">
              <a:spcBef>
                <a:spcPts val="500"/>
              </a:spcBef>
              <a:defRPr sz="1800"/>
            </a:lvl2pPr>
            <a:lvl3pPr marL="685800" indent="-283464">
              <a:spcBef>
                <a:spcPts val="500"/>
              </a:spcBef>
              <a:defRPr sz="1800"/>
            </a:lvl3pPr>
            <a:lvl4pPr marL="685800">
              <a:spcBef>
                <a:spcPts val="500"/>
              </a:spcBef>
              <a:defRPr sz="1800"/>
            </a:lvl4pPr>
            <a:lvl5pPr marL="1143000" indent="-283464">
              <a:spcBef>
                <a:spcPts val="500"/>
              </a:spcBef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266A202-7CFD-8B3B-C33C-D85F06445EC8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091676" y="2751236"/>
            <a:ext cx="4663440" cy="3453420"/>
          </a:xfrm>
        </p:spPr>
        <p:txBody>
          <a:bodyPr lIns="137160">
            <a:noAutofit/>
          </a:bodyPr>
          <a:lstStyle>
            <a:lvl1pPr marL="34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1pPr>
            <a:lvl2pPr marL="70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2pPr>
            <a:lvl3pPr marL="113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3pPr>
            <a:lvl4pPr marL="1422900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4pPr>
            <a:lvl5pPr marL="1859436" indent="-342900"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5D87A86-18DB-4F48-991B-B96728C9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9F77D95-7E8B-48BA-B550-76A5C297F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510D382-212F-47D7-A76F-181F22622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EFDB4E-BF6D-A408-5BC2-566CFAECD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146739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05200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670924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EF848A-75B5-49A0-A26E-E3931F22D9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26" y="539751"/>
            <a:ext cx="4451349" cy="2082226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20A319-635D-423F-BBAC-55CDC178560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70326" y="4248000"/>
            <a:ext cx="4451349" cy="2082226"/>
          </a:xfrm>
        </p:spPr>
        <p:txBody>
          <a:bodyPr>
            <a:normAutofit/>
          </a:bodyPr>
          <a:lstStyle>
            <a:lvl1pPr marL="0" indent="0" algn="ctr">
              <a:buNone/>
              <a:defRPr sz="1800" i="1"/>
            </a:lvl1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AFB269-EE5A-41D3-BCD6-D9F59CE69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54952" y="3043393"/>
            <a:ext cx="1481845" cy="787628"/>
            <a:chOff x="4987925" y="2840038"/>
            <a:chExt cx="2216150" cy="1177924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5469245-EBD6-4BF4-B555-140F59F51604}"/>
                </a:ext>
              </a:extLst>
            </p:cNvPr>
            <p:cNvSpPr/>
            <p:nvPr/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69BCC58-7D38-43ED-B78C-2D780660AA2B}"/>
                </a:ext>
              </a:extLst>
            </p:cNvPr>
            <p:cNvSpPr/>
            <p:nvPr/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F2EBB-150B-4044-A215-E7B7EAD7429A}"/>
                </a:ext>
              </a:extLst>
            </p:cNvPr>
            <p:cNvSpPr/>
            <p:nvPr/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3CC0AD8-7413-4C81-9A62-702945CC3BE8}"/>
                </a:ext>
              </a:extLst>
            </p:cNvPr>
            <p:cNvGrpSpPr/>
            <p:nvPr/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502799B-0C00-4D54-A631-1E79EAA52AFC}"/>
                  </a:ext>
                </a:extLst>
              </p:cNvPr>
              <p:cNvSpPr/>
              <p:nvPr/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4E9F509-6627-4770-8A74-970F83C54B15}"/>
                  </a:ext>
                </a:extLst>
              </p:cNvPr>
              <p:cNvSpPr/>
              <p:nvPr/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venir Next LT Pro Light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187A2A-8F72-40F1-B320-D3B624B54859}"/>
                </a:ext>
              </a:extLst>
            </p:cNvPr>
            <p:cNvGrpSpPr/>
            <p:nvPr/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8DCBEB-9435-4A10-828C-CBFA74A08708}"/>
                  </a:ext>
                </a:extLst>
              </p:cNvPr>
              <p:cNvGrpSpPr/>
              <p:nvPr/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A8CE8E01-DABF-4783-A397-EDB1A91E2950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6401896A-2EF5-4843-9DC5-ECC0D6F6A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B7C02DC-3E0A-45D2-859A-86EB5A3CF979}"/>
                  </a:ext>
                </a:extLst>
              </p:cNvPr>
              <p:cNvGrpSpPr/>
              <p:nvPr/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C5170D8C-ECD3-41D1-83F4-8C2A4AEC277D}"/>
                    </a:ext>
                  </a:extLst>
                </p:cNvPr>
                <p:cNvSpPr/>
                <p:nvPr/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venir Next LT Pro Ligh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BADB4C03-0F86-4580-B0C9-48DD4B3B67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2530423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08775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2802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18732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26884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12619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34128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31816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415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6" r:id="rId12"/>
    <p:sldLayoutId id="2147483717" r:id="rId13"/>
    <p:sldLayoutId id="2147483719" r:id="rId14"/>
    <p:sldLayoutId id="2147483720" r:id="rId15"/>
    <p:sldLayoutId id="2147483721" r:id="rId16"/>
    <p:sldLayoutId id="2147483722" r:id="rId17"/>
    <p:sldLayoutId id="2147483723" r:id="rId18"/>
    <p:sldLayoutId id="2147483724" r:id="rId19"/>
    <p:sldLayoutId id="2147483726" r:id="rId20"/>
  </p:sldLayoutIdLst>
  <p:transition>
    <p:fade/>
  </p:transition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19">
          <p15:clr>
            <a:srgbClr val="5ACBF0"/>
          </p15:clr>
        </p15:guide>
        <p15:guide id="2" pos="1731">
          <p15:clr>
            <a:srgbClr val="5ACBF0"/>
          </p15:clr>
        </p15:guide>
        <p15:guide id="3" pos="3140">
          <p15:clr>
            <a:srgbClr val="5ACBF0"/>
          </p15:clr>
        </p15:guide>
        <p15:guide id="4" pos="3488">
          <p15:clr>
            <a:srgbClr val="5ACBF0"/>
          </p15:clr>
        </p15:guide>
        <p15:guide id="5" pos="2788">
          <p15:clr>
            <a:srgbClr val="5ACBF0"/>
          </p15:clr>
        </p15:guide>
        <p15:guide id="6" pos="2434">
          <p15:clr>
            <a:srgbClr val="5ACBF0"/>
          </p15:clr>
        </p15:guide>
        <p15:guide id="7" pos="2084">
          <p15:clr>
            <a:srgbClr val="5ACBF0"/>
          </p15:clr>
        </p15:guide>
        <p15:guide id="8" pos="341">
          <p15:clr>
            <a:srgbClr val="F26B43"/>
          </p15:clr>
        </p15:guide>
        <p15:guide id="9" pos="1384">
          <p15:clr>
            <a:srgbClr val="5ACBF0"/>
          </p15:clr>
        </p15:guide>
        <p15:guide id="10" pos="1032">
          <p15:clr>
            <a:srgbClr val="5ACBF0"/>
          </p15:clr>
        </p15:guide>
        <p15:guide id="11" pos="680">
          <p15:clr>
            <a:srgbClr val="FDE53C"/>
          </p15:clr>
        </p15:guide>
        <p15:guide id="12" pos="4192">
          <p15:clr>
            <a:srgbClr val="5ACBF0"/>
          </p15:clr>
        </p15:guide>
        <p15:guide id="13" pos="4543">
          <p15:clr>
            <a:srgbClr val="5ACBF0"/>
          </p15:clr>
        </p15:guide>
        <p15:guide id="14" pos="4892">
          <p15:clr>
            <a:srgbClr val="5ACBF0"/>
          </p15:clr>
        </p15:guide>
        <p15:guide id="15" pos="5244">
          <p15:clr>
            <a:srgbClr val="5ACBF0"/>
          </p15:clr>
        </p15:guide>
        <p15:guide id="16" pos="5596">
          <p15:clr>
            <a:srgbClr val="5ACBF0"/>
          </p15:clr>
        </p15:guide>
        <p15:guide id="17" pos="5948">
          <p15:clr>
            <a:srgbClr val="5ACBF0"/>
          </p15:clr>
        </p15:guide>
        <p15:guide id="18" pos="6296">
          <p15:clr>
            <a:srgbClr val="5ACBF0"/>
          </p15:clr>
        </p15:guide>
        <p15:guide id="19" pos="6648">
          <p15:clr>
            <a:srgbClr val="5ACBF0"/>
          </p15:clr>
        </p15:guide>
        <p15:guide id="20" pos="6996">
          <p15:clr>
            <a:srgbClr val="FDE53C"/>
          </p15:clr>
        </p15:guide>
        <p15:guide id="21" orient="horz" pos="335">
          <p15:clr>
            <a:srgbClr val="F26B43"/>
          </p15:clr>
        </p15:guide>
        <p15:guide id="22" orient="horz" pos="680">
          <p15:clr>
            <a:srgbClr val="FDE53C"/>
          </p15:clr>
        </p15:guide>
        <p15:guide id="23" orient="horz" pos="1050">
          <p15:clr>
            <a:srgbClr val="5ACBF0"/>
          </p15:clr>
        </p15:guide>
        <p15:guide id="24" orient="horz" pos="1791">
          <p15:clr>
            <a:srgbClr val="5ACBF0"/>
          </p15:clr>
        </p15:guide>
        <p15:guide id="26" orient="horz" pos="2530">
          <p15:clr>
            <a:srgbClr val="5ACBF0"/>
          </p15:clr>
        </p15:guide>
        <p15:guide id="27" orient="horz" pos="2899">
          <p15:clr>
            <a:srgbClr val="5ACBF0"/>
          </p15:clr>
        </p15:guide>
        <p15:guide id="28" orient="horz" pos="3268">
          <p15:clr>
            <a:srgbClr val="5ACBF0"/>
          </p15:clr>
        </p15:guide>
        <p15:guide id="29" orient="horz" pos="3634">
          <p15:clr>
            <a:srgbClr val="FDE53C"/>
          </p15:clr>
        </p15:guide>
        <p15:guide id="30" orient="horz" pos="3979">
          <p15:clr>
            <a:srgbClr val="F26B43"/>
          </p15:clr>
        </p15:guide>
        <p15:guide id="31" orient="horz" pos="2160">
          <p15:clr>
            <a:srgbClr val="FDE53C"/>
          </p15:clr>
        </p15:guide>
        <p15:guide id="32" pos="7340">
          <p15:clr>
            <a:srgbClr val="F26B43"/>
          </p15:clr>
        </p15:guide>
        <p15:guide id="33" pos="3840">
          <p15:clr>
            <a:srgbClr val="FDE53C"/>
          </p15:clr>
        </p15:guide>
        <p15:guide id="34" orient="horz" pos="637">
          <p15:clr>
            <a:srgbClr val="C35EA4"/>
          </p15:clr>
        </p15:guide>
        <p15:guide id="35" orient="horz" pos="11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E88C-4518-8DA5-1DFF-70A655859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099" y="873675"/>
            <a:ext cx="7797799" cy="2138400"/>
          </a:xfrm>
        </p:spPr>
        <p:txBody>
          <a:bodyPr/>
          <a:lstStyle/>
          <a:p>
            <a:r>
              <a:rPr lang="en-US" b="1" dirty="0"/>
              <a:t>INTERNSHIP REPORT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95DF9-4327-92A6-EB3F-1320895ED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3182241"/>
            <a:ext cx="5575300" cy="1655762"/>
          </a:xfrm>
        </p:spPr>
        <p:txBody>
          <a:bodyPr/>
          <a:lstStyle/>
          <a:p>
            <a:r>
              <a:rPr lang="en-US" b="1" i="0" dirty="0"/>
              <a:t>On  VINYASA TECH SOLUTIONS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5DE33-EDA7-5656-ABB6-2214B368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E85733-9683-6D05-6D7B-C0BAF785BDB8}"/>
              </a:ext>
            </a:extLst>
          </p:cNvPr>
          <p:cNvSpPr txBox="1"/>
          <p:nvPr/>
        </p:nvSpPr>
        <p:spPr>
          <a:xfrm>
            <a:off x="702595" y="4942361"/>
            <a:ext cx="2989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</a:t>
            </a:r>
            <a:br>
              <a:rPr lang="en-US" dirty="0"/>
            </a:br>
            <a:r>
              <a:rPr lang="en-US" b="1" dirty="0"/>
              <a:t>R SHRAVYA</a:t>
            </a:r>
            <a:br>
              <a:rPr lang="en-US" b="1" dirty="0"/>
            </a:br>
            <a:r>
              <a:rPr lang="en-US" b="1" dirty="0"/>
              <a:t>USN: 4SH24BA070</a:t>
            </a:r>
            <a:r>
              <a:rPr lang="en-US" dirty="0"/>
              <a:t>  </a:t>
            </a:r>
            <a:br>
              <a:rPr lang="en-US" dirty="0"/>
            </a:br>
            <a:r>
              <a:rPr lang="en-US" dirty="0"/>
              <a:t> 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5BCC4F-C20A-83B5-9D1A-F69692B51A52}"/>
              </a:ext>
            </a:extLst>
          </p:cNvPr>
          <p:cNvCxnSpPr>
            <a:cxnSpLocks/>
          </p:cNvCxnSpPr>
          <p:nvPr/>
        </p:nvCxnSpPr>
        <p:spPr>
          <a:xfrm>
            <a:off x="1681316" y="3158905"/>
            <a:ext cx="901618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>
            <a:extLst>
              <a:ext uri="{FF2B5EF4-FFF2-40B4-BE49-F238E27FC236}">
                <a16:creationId xmlns:a16="http://schemas.microsoft.com/office/drawing/2014/main" id="{4A97797A-37B7-50C7-0BD7-2B10F71C0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94898" y="4491613"/>
            <a:ext cx="1702624" cy="149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3477BC2-9FBA-F5B8-80B3-F483116E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724414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28B45-D549-910F-F4ED-CD6DF0815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C80F68-DB31-1FC3-ABFD-818BFDD9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l"/>
            <a:r>
              <a:rPr lang="en-US" dirty="0"/>
              <a:t>Mckensy's 7S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4A3AAB-2B53-F429-46F9-68671A75A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E7630F5-85DC-1B34-8FA6-FF079766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9977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B5A749-586D-DBB3-E5E2-3F772B29BE49}"/>
              </a:ext>
            </a:extLst>
          </p:cNvPr>
          <p:cNvSpPr/>
          <p:nvPr/>
        </p:nvSpPr>
        <p:spPr>
          <a:xfrm>
            <a:off x="916075" y="2204951"/>
            <a:ext cx="9956241" cy="108838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STRATEGY -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The company delivers innovative IT solutions—software, AI, ML, cloud computing, and cybersecurity—while staying current with tech trends to support business growth.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DCC44B-3B17-DDEB-37AC-3E547B75FEFE}"/>
              </a:ext>
            </a:extLst>
          </p:cNvPr>
          <p:cNvSpPr/>
          <p:nvPr/>
        </p:nvSpPr>
        <p:spPr>
          <a:xfrm>
            <a:off x="916075" y="3561639"/>
            <a:ext cx="9956241" cy="108838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STRUCTURE -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16 well-organized employees with clear roles, enabling smooth coordination and effective workflow.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126F826-F9A5-8596-17D2-3488B353B13B}"/>
              </a:ext>
            </a:extLst>
          </p:cNvPr>
          <p:cNvSpPr/>
          <p:nvPr/>
        </p:nvSpPr>
        <p:spPr>
          <a:xfrm>
            <a:off x="896748" y="4983334"/>
            <a:ext cx="9956241" cy="108838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SYSTEM -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employs effective tools for project management, client communication, and internal tasks, including tracking systems and secure IT solutions.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67ECF49-CF18-792F-F162-ACED05B4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0370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86679-C7E7-CAC6-114D-B0B70C806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D78C3B-D1B0-BDD9-2BC5-D5B094BE6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l"/>
            <a:r>
              <a:rPr lang="en-US" dirty="0"/>
              <a:t>Mckensy's 7S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2E3EFB-0281-F4FC-69AB-0E1C14F9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B003351-0320-9E95-52A1-560E761E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9977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8881D17-8617-B641-0951-DD3D56B29D92}"/>
              </a:ext>
            </a:extLst>
          </p:cNvPr>
          <p:cNvSpPr/>
          <p:nvPr/>
        </p:nvSpPr>
        <p:spPr>
          <a:xfrm>
            <a:off x="916075" y="2204951"/>
            <a:ext cx="9956241" cy="108838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STAFF -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Skilled IT professionals and support staff receive regular training, enabling high-quality service delivery and continuous skill improvement.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DC93963-EF2A-1BE5-6BB9-521BA14F8A57}"/>
              </a:ext>
            </a:extLst>
          </p:cNvPr>
          <p:cNvSpPr/>
          <p:nvPr/>
        </p:nvSpPr>
        <p:spPr>
          <a:xfrm>
            <a:off x="916075" y="3561639"/>
            <a:ext cx="9956241" cy="108838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STYLE -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Leadership is friendly and participative, fostering teamwork, open communication, and ongoing learning to motivate and inspire creativity.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248282-B611-5950-D442-FA328A8A4D65}"/>
              </a:ext>
            </a:extLst>
          </p:cNvPr>
          <p:cNvSpPr/>
          <p:nvPr/>
        </p:nvSpPr>
        <p:spPr>
          <a:xfrm>
            <a:off x="896748" y="4983334"/>
            <a:ext cx="9956241" cy="1088381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SKILLS -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Excels in AI, ML, app development, cloud services, and cybersecurity, with strong problem-solving and project management skills for successful client outcomes.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E195E-893B-DD33-0E33-7F169735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59801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295925-44A0-9413-921F-C493917CF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D8399-0E07-FE36-57D7-399CFEA7B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Porter’s FIVE Force Model</a:t>
            </a:r>
          </a:p>
        </p:txBody>
      </p:sp>
      <p:pic>
        <p:nvPicPr>
          <p:cNvPr id="7" name="Picture Placeholder 6" descr="A diagram of five forces model&#10;&#10;AI-generated content may be incorrect.">
            <a:extLst>
              <a:ext uri="{FF2B5EF4-FFF2-40B4-BE49-F238E27FC236}">
                <a16:creationId xmlns:a16="http://schemas.microsoft.com/office/drawing/2014/main" id="{6C3C4367-65B2-BFDF-FA9E-93CD352A22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028" r="19646"/>
          <a:stretch>
            <a:fillRect/>
          </a:stretch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00865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3677F-CB46-E02A-AE59-EDB635E21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457CD-3E96-B353-8BDF-AA1F57778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285442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l"/>
            <a:r>
              <a:rPr lang="en-US" dirty="0"/>
              <a:t>Porter’s FIVE Force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3496BE-2EBC-40E3-CE08-10D1943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431EE5-0663-D6F2-C641-702BBFDEB035}"/>
              </a:ext>
            </a:extLst>
          </p:cNvPr>
          <p:cNvSpPr/>
          <p:nvPr/>
        </p:nvSpPr>
        <p:spPr>
          <a:xfrm>
            <a:off x="916073" y="2238586"/>
            <a:ext cx="9956241" cy="11392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THREAT OF NEW ENTRANTS  -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Despite rising competition from a growing local IT sector, Vinyasa Tech Solutions’ strong reputation, skilled team, and solid client relationships maintain its competitive edge.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439DF67-E705-A5E4-955C-83FAA0EF713F}"/>
              </a:ext>
            </a:extLst>
          </p:cNvPr>
          <p:cNvSpPr/>
          <p:nvPr/>
        </p:nvSpPr>
        <p:spPr>
          <a:xfrm>
            <a:off x="916073" y="3526963"/>
            <a:ext cx="9956241" cy="11392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THREAT OF SUBSTITUTES  -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By delivering customized, innovative, and high-quality solutions, Vinyasa Tech Solutions offers greater value than generic or alternative IT options.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3626475-B4EC-1975-8D04-C6486B5AE20C}"/>
              </a:ext>
            </a:extLst>
          </p:cNvPr>
          <p:cNvSpPr/>
          <p:nvPr/>
        </p:nvSpPr>
        <p:spPr>
          <a:xfrm>
            <a:off x="916072" y="4815340"/>
            <a:ext cx="9956241" cy="11392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RIVALRY AMONG EXISTING COMPETITORS  -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Amid strong competition, Vinyasa Tech Solutions stands out through innovation, timely delivery, professional service, and lasting client relationships, continually improving to stay ahead.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C647F53-C9A7-5E6E-5649-4CF58F30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2626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013A-4ED9-5617-E0DC-FF0DFE05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5F0D99-F46D-16A2-5C94-C3238F893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285442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pPr algn="l"/>
            <a:r>
              <a:rPr lang="en-US" dirty="0"/>
              <a:t>Porter’s FIVE Force Model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A67211-0C3C-DD07-19A7-6C5E4CCE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7106757-FD68-2D69-F66E-D9EFC2741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99776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63FBC8-DB6B-3786-085C-902EE27AED95}"/>
              </a:ext>
            </a:extLst>
          </p:cNvPr>
          <p:cNvSpPr/>
          <p:nvPr/>
        </p:nvSpPr>
        <p:spPr>
          <a:xfrm>
            <a:off x="916071" y="2558751"/>
            <a:ext cx="9956241" cy="11392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BARGAINING POWER OF BUYERS  -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With multiple supplier options, Vinyasa Tech Solutions ensures quality, cost-efficiency, and timely tech resources despite varying supplier demands.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F9E363-75FA-91AA-2894-AB47A3401BBF}"/>
              </a:ext>
            </a:extLst>
          </p:cNvPr>
          <p:cNvSpPr/>
          <p:nvPr/>
        </p:nvSpPr>
        <p:spPr>
          <a:xfrm>
            <a:off x="916070" y="4006031"/>
            <a:ext cx="9956241" cy="11392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15000"/>
              </a:lnSpc>
            </a:pPr>
            <a:r>
              <a:rPr lang="en-US" b="1" dirty="0">
                <a:solidFill>
                  <a:schemeClr val="bg1"/>
                </a:solidFill>
              </a:rPr>
              <a:t>BARGAINING POWER OF SUPPLIERS  -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Vinyasa Tech Solutions fosters client loyalty by offering personalized solutions, reliable support, and strong communication, reducing risks from competitive customer choices</a:t>
            </a:r>
            <a:r>
              <a:rPr lang="en-US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DBE8C-98C6-873D-725C-E5B8E8EA5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3893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FC1860-EE49-7114-38E2-50B760BEE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135F3-D5BD-207D-0FEE-98F4E967F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SWOT Analysis</a:t>
            </a:r>
          </a:p>
        </p:txBody>
      </p:sp>
      <p:pic>
        <p:nvPicPr>
          <p:cNvPr id="24" name="Picture Placeholder 23" descr="A graphic of a swo&#10;&#10;AI-generated content may be incorrect.">
            <a:extLst>
              <a:ext uri="{FF2B5EF4-FFF2-40B4-BE49-F238E27FC236}">
                <a16:creationId xmlns:a16="http://schemas.microsoft.com/office/drawing/2014/main" id="{208028BF-A9F7-228D-15B9-7E45769332E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319" r="4493" b="3"/>
          <a:stretch>
            <a:fillRect/>
          </a:stretch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61167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4D51-7D1D-6574-860E-5BA6E034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72E5739-F6B0-E26E-EC54-33D7B8324728}"/>
              </a:ext>
            </a:extLst>
          </p:cNvPr>
          <p:cNvSpPr txBox="1">
            <a:spLocks/>
          </p:cNvSpPr>
          <p:nvPr/>
        </p:nvSpPr>
        <p:spPr>
          <a:xfrm>
            <a:off x="562999" y="3674002"/>
            <a:ext cx="3886200" cy="70209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O</a:t>
            </a:r>
            <a:r>
              <a:rPr lang="en-US" dirty="0"/>
              <a:t>PPORTUNITIES 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1CA6191-9A8D-5734-428F-3A01E7979113}"/>
              </a:ext>
            </a:extLst>
          </p:cNvPr>
          <p:cNvSpPr txBox="1">
            <a:spLocks/>
          </p:cNvSpPr>
          <p:nvPr/>
        </p:nvSpPr>
        <p:spPr>
          <a:xfrm>
            <a:off x="687357" y="4025048"/>
            <a:ext cx="6130625" cy="2304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512064" indent="-5120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2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5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Expansion to New Market.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Rising Demand for Digital solutions.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Partnership and Collaboration.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Adoption of Emerging Technologies. 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CA32F512-2680-7C12-BFFB-31C9448D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531" y="177618"/>
            <a:ext cx="3886200" cy="702091"/>
          </a:xfrm>
        </p:spPr>
        <p:txBody>
          <a:bodyPr/>
          <a:lstStyle/>
          <a:p>
            <a:r>
              <a:rPr lang="en-US" b="1" u="sng" dirty="0"/>
              <a:t>s</a:t>
            </a:r>
            <a:r>
              <a:rPr lang="en-US" dirty="0"/>
              <a:t>trengths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9E9C16A-17A7-2965-CDE9-0C36B614CD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53826" y="574984"/>
            <a:ext cx="6130625" cy="2304288"/>
          </a:xfrm>
        </p:spPr>
        <p:txBody>
          <a:bodyPr/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Skilled and Dedicated Team.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Customized IT Solutions.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Good Client Relationships.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Innovation and Continuous Improvement . 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24FE01B-42E8-BBAC-A704-2AD7E8A1722E}"/>
              </a:ext>
            </a:extLst>
          </p:cNvPr>
          <p:cNvSpPr txBox="1">
            <a:spLocks/>
          </p:cNvSpPr>
          <p:nvPr/>
        </p:nvSpPr>
        <p:spPr>
          <a:xfrm>
            <a:off x="6256773" y="177618"/>
            <a:ext cx="3886200" cy="70209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w</a:t>
            </a:r>
            <a:r>
              <a:rPr lang="en-US" dirty="0"/>
              <a:t>eaknesses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3A0636F-A563-68C3-D47A-1F23F8FF1A60}"/>
              </a:ext>
            </a:extLst>
          </p:cNvPr>
          <p:cNvSpPr txBox="1">
            <a:spLocks/>
          </p:cNvSpPr>
          <p:nvPr/>
        </p:nvSpPr>
        <p:spPr>
          <a:xfrm>
            <a:off x="6783357" y="574984"/>
            <a:ext cx="6130625" cy="2304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512064" indent="-5120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2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5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Limited Market Presence.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Small Team size.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Low Brand Awareness.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Dependence on Few clients. 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BC4D34B3-BC38-6554-3256-D20477D759C2}"/>
              </a:ext>
            </a:extLst>
          </p:cNvPr>
          <p:cNvSpPr txBox="1">
            <a:spLocks/>
          </p:cNvSpPr>
          <p:nvPr/>
        </p:nvSpPr>
        <p:spPr>
          <a:xfrm>
            <a:off x="5799701" y="3637671"/>
            <a:ext cx="3886200" cy="702091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u="sng" dirty="0"/>
              <a:t>t</a:t>
            </a:r>
            <a:r>
              <a:rPr lang="en-US" dirty="0"/>
              <a:t>hreats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FE379B-A7A8-3B8D-3D4F-425B7721C798}"/>
              </a:ext>
            </a:extLst>
          </p:cNvPr>
          <p:cNvSpPr txBox="1">
            <a:spLocks/>
          </p:cNvSpPr>
          <p:nvPr/>
        </p:nvSpPr>
        <p:spPr>
          <a:xfrm>
            <a:off x="6783357" y="4025048"/>
            <a:ext cx="6130625" cy="230428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marL="512064" indent="-5120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22900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59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Fast changing Technology.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Cyber Security Risks 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/>
              <a:t>Strong Competition. 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FB1F0-BEB6-A555-5763-3C8BDC7A282B}"/>
              </a:ext>
            </a:extLst>
          </p:cNvPr>
          <p:cNvSpPr/>
          <p:nvPr/>
        </p:nvSpPr>
        <p:spPr>
          <a:xfrm>
            <a:off x="4742822" y="1205802"/>
            <a:ext cx="773723" cy="914400"/>
          </a:xfrm>
          <a:prstGeom prst="rect">
            <a:avLst/>
          </a:prstGeom>
          <a:solidFill>
            <a:srgbClr val="7321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2754E4-AA7E-F473-F949-1C13A4A2F319}"/>
              </a:ext>
            </a:extLst>
          </p:cNvPr>
          <p:cNvCxnSpPr>
            <a:cxnSpLocks/>
          </p:cNvCxnSpPr>
          <p:nvPr/>
        </p:nvCxnSpPr>
        <p:spPr>
          <a:xfrm>
            <a:off x="5799701" y="261257"/>
            <a:ext cx="0" cy="58883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F29644E-CBAA-AF6E-8DE4-6C6710A4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58435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32A43-A135-E306-2FB5-19EDC6C6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33"/>
            <a:ext cx="4426782" cy="1331604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Skills Learned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23391" y="231020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280C0-0E9D-3C24-020F-F4E30349EC0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98501" y="2748778"/>
            <a:ext cx="4460874" cy="2425801"/>
          </a:xfrm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Hands-on IT company experience</a:t>
            </a:r>
          </a:p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Teamwork and communication skills</a:t>
            </a:r>
          </a:p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Creative design for social media</a:t>
            </a:r>
          </a:p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Improved attention to detail</a:t>
            </a:r>
          </a:p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Client interaction confidence</a:t>
            </a:r>
          </a:p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/>
              <a:t>Positive client relationships</a:t>
            </a:r>
            <a:br>
              <a:rPr lang="en-US" sz="1500" dirty="0"/>
            </a:br>
            <a:br>
              <a:rPr lang="en-US" sz="1500" dirty="0"/>
            </a:br>
            <a:endParaRPr lang="en-US" sz="1500" dirty="0"/>
          </a:p>
        </p:txBody>
      </p:sp>
      <p:pic>
        <p:nvPicPr>
          <p:cNvPr id="10" name="Picture 9" descr="A blue line art of icons&#10;&#10;AI-generated content may be incorrect.">
            <a:extLst>
              <a:ext uri="{FF2B5EF4-FFF2-40B4-BE49-F238E27FC236}">
                <a16:creationId xmlns:a16="http://schemas.microsoft.com/office/drawing/2014/main" id="{C58FDA15-4140-AD25-61B1-E37044CC2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766" y="626720"/>
            <a:ext cx="3840560" cy="5775279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877B7-7766-BAB4-C00E-C2E8FAE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1E154104-556A-F034-811A-AC539BE6944F}"/>
              </a:ext>
            </a:extLst>
          </p:cNvPr>
          <p:cNvSpPr txBox="1">
            <a:spLocks/>
          </p:cNvSpPr>
          <p:nvPr/>
        </p:nvSpPr>
        <p:spPr>
          <a:xfrm>
            <a:off x="4335659" y="2748778"/>
            <a:ext cx="4460874" cy="242580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342900" indent="-3429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02900" indent="-3429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39436" indent="-3429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422900" indent="-3429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59436" indent="-3429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5">
                  <a:lumMod val="60000"/>
                  <a:lumOff val="40000"/>
                </a:schemeClr>
              </a:buClr>
              <a:buFont typeface="+mj-lt"/>
              <a:buAutoNum type="arabicPeriod"/>
              <a:defRPr sz="18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Digital marketing basics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Understanding online presence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Team coordination and deadlines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Time management skills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Creativity and professionalism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500" dirty="0"/>
              <a:t>Adaptability to new tasks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75CA0B9-AD7D-9167-7D8E-ACE53F8A3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41456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94730-35D9-A3FA-365D-E9B624562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50789-E790-2EB3-6C7F-79A20967E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540000"/>
            <a:ext cx="3345950" cy="2303213"/>
          </a:xfr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challenges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513CAD-9784-4D35-BAF9-1F7DDD697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4714750" y="1691606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2F341-FF04-759C-959B-8BBB862105C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543552" y="540000"/>
            <a:ext cx="6107460" cy="2889000"/>
          </a:xfrm>
        </p:spPr>
        <p:txBody>
          <a:bodyPr vert="horz" lIns="0" tIns="0" rIns="0" bIns="0" rtlCol="0" anchor="ctr" anchorCtr="0">
            <a:noAutofit/>
          </a:bodyPr>
          <a:lstStyle/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Adapting to New Work Environment</a:t>
            </a:r>
          </a:p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Building Social Media Presence</a:t>
            </a:r>
          </a:p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Handling Initial Client Communications</a:t>
            </a:r>
          </a:p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Managing Time Effectively</a:t>
            </a:r>
          </a:p>
          <a:p>
            <a:pPr>
              <a:lnSpc>
                <a:spcPct val="115000"/>
              </a:lnSpc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US" dirty="0"/>
              <a:t>Balancing Multitasking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E6985-CC6E-9980-917B-4D0A5C5BB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pic>
        <p:nvPicPr>
          <p:cNvPr id="6" name="Picture 5" descr="A person jumping over barriers&#10;&#10;AI-generated content may be incorrect.">
            <a:extLst>
              <a:ext uri="{FF2B5EF4-FFF2-40B4-BE49-F238E27FC236}">
                <a16:creationId xmlns:a16="http://schemas.microsoft.com/office/drawing/2014/main" id="{2889DCDA-D26C-94B7-BA73-5FAADB8D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17"/>
          <a:stretch>
            <a:fillRect/>
          </a:stretch>
        </p:blipFill>
        <p:spPr>
          <a:xfrm>
            <a:off x="20" y="3541986"/>
            <a:ext cx="12191977" cy="331601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6CFCD-B170-3F83-1C4F-8C024BB9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031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B5714-4BE0-EC6B-90B7-F8A86023F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and learnings</a:t>
            </a:r>
          </a:p>
        </p:txBody>
      </p:sp>
      <p:pic>
        <p:nvPicPr>
          <p:cNvPr id="8" name="Content Placeholder 7" descr="A light bulb with a black cord&#10;&#10;AI-generated content may be incorrect.">
            <a:extLst>
              <a:ext uri="{FF2B5EF4-FFF2-40B4-BE49-F238E27FC236}">
                <a16:creationId xmlns:a16="http://schemas.microsoft.com/office/drawing/2014/main" id="{4A095B26-121F-9912-92E7-7E443E8A8E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320976"/>
            <a:ext cx="5224841" cy="2354050"/>
          </a:xfrm>
        </p:spPr>
      </p:pic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87D6886D-B5A1-1F5D-F70E-3462D3F53FF1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683681018"/>
              </p:ext>
            </p:extLst>
          </p:nvPr>
        </p:nvGraphicFramePr>
        <p:xfrm>
          <a:off x="541338" y="3487738"/>
          <a:ext cx="10716597" cy="2572824"/>
        </p:xfrm>
        <a:graphic>
          <a:graphicData uri="http://schemas.openxmlformats.org/drawingml/2006/table">
            <a:tbl>
              <a:tblPr bandRow="1">
                <a:tableStyleId>{0E3FDE45-AF77-4B5C-9715-49D594BDF05E}</a:tableStyleId>
              </a:tblPr>
              <a:tblGrid>
                <a:gridCol w="10716597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</a:tblGrid>
              <a:tr h="42880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/>
                        <a:t>Improved Communication Skills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/>
                        <a:t>Creative and Technical Growth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/>
                        <a:t>Understanding of Digital Marketing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/>
                        <a:t>Teamwork and Collaboration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/>
                        <a:t>Professionalism and Time Management Skills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428804">
                <a:tc>
                  <a:txBody>
                    <a:bodyPr/>
                    <a:lstStyle/>
                    <a:p>
                      <a:pPr marL="285750" indent="-285750" algn="l">
                        <a:buFont typeface="Wingdings" panose="05000000000000000000" pitchFamily="2" charset="2"/>
                        <a:buChar char="ü"/>
                      </a:pPr>
                      <a:r>
                        <a:rPr lang="en-US" b="0" dirty="0"/>
                        <a:t>Personal Skills Development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030EE-B32C-88D4-82A0-616BAFC0F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74029F-6645-57A7-360B-C73085DB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71913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B14C0111-86AA-B377-753D-02A3CA89F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3252AFB-1364-05E7-C423-89DB466ED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000" y="2759076"/>
            <a:ext cx="6121400" cy="3009899"/>
          </a:xfrm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dirty="0"/>
              <a:t>Organization Details</a:t>
            </a:r>
          </a:p>
          <a:p>
            <a:pPr>
              <a:lnSpc>
                <a:spcPct val="115000"/>
              </a:lnSpc>
            </a:pPr>
            <a:r>
              <a:rPr lang="en-US" dirty="0"/>
              <a:t>Mckensy's 7S</a:t>
            </a:r>
          </a:p>
          <a:p>
            <a:pPr>
              <a:lnSpc>
                <a:spcPct val="115000"/>
              </a:lnSpc>
            </a:pPr>
            <a:r>
              <a:rPr lang="en-US" dirty="0"/>
              <a:t>Porter’s Force Model Applications</a:t>
            </a:r>
          </a:p>
          <a:p>
            <a:pPr>
              <a:lnSpc>
                <a:spcPct val="115000"/>
              </a:lnSpc>
            </a:pPr>
            <a:r>
              <a:rPr lang="en-US" dirty="0"/>
              <a:t>SWOT Analysis</a:t>
            </a:r>
          </a:p>
          <a:p>
            <a:pPr>
              <a:lnSpc>
                <a:spcPct val="115000"/>
              </a:lnSpc>
            </a:pPr>
            <a:r>
              <a:rPr lang="en-US" dirty="0"/>
              <a:t>Skills Learned</a:t>
            </a:r>
          </a:p>
          <a:p>
            <a:pPr>
              <a:lnSpc>
                <a:spcPct val="115000"/>
              </a:lnSpc>
            </a:pPr>
            <a:r>
              <a:rPr lang="en-US" dirty="0"/>
              <a:t>Challenges</a:t>
            </a:r>
          </a:p>
          <a:p>
            <a:pPr>
              <a:lnSpc>
                <a:spcPct val="115000"/>
              </a:lnSpc>
            </a:pPr>
            <a:r>
              <a:rPr lang="en-US" dirty="0"/>
              <a:t>Takeaways and Learnings</a:t>
            </a:r>
          </a:p>
          <a:p>
            <a:pPr>
              <a:lnSpc>
                <a:spcPct val="115000"/>
              </a:lnSpc>
            </a:pPr>
            <a:r>
              <a:rPr lang="en-US" dirty="0"/>
              <a:t>QA Session</a:t>
            </a:r>
          </a:p>
          <a:p>
            <a:pPr>
              <a:lnSpc>
                <a:spcPct val="115000"/>
              </a:lnSpc>
            </a:pPr>
            <a:endParaRPr lang="en-US" dirty="0"/>
          </a:p>
        </p:txBody>
      </p:sp>
      <p:pic>
        <p:nvPicPr>
          <p:cNvPr id="7" name="Picture 6" descr="A blue circle with circles and lines&#10;&#10;AI-generated content may be incorrect.">
            <a:extLst>
              <a:ext uri="{FF2B5EF4-FFF2-40B4-BE49-F238E27FC236}">
                <a16:creationId xmlns:a16="http://schemas.microsoft.com/office/drawing/2014/main" id="{4B106469-1BC1-5A75-4B97-818CE4172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19" r="46116" b="-1"/>
          <a:stretch>
            <a:fillRect/>
          </a:stretch>
        </p:blipFill>
        <p:spPr>
          <a:xfrm>
            <a:off x="8321011" y="10"/>
            <a:ext cx="3870989" cy="685799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B584D4-D459-309A-A686-1D1376AA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A26499-9749-C628-6126-34589851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681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193773F-8E9F-4F3E-A7D2-0EBECA70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0C7E7D-FE5C-FFDD-2CBC-54383B18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pic>
        <p:nvPicPr>
          <p:cNvPr id="11" name="Content Placeholder 10" descr="A question mark drawn on a white board">
            <a:extLst>
              <a:ext uri="{FF2B5EF4-FFF2-40B4-BE49-F238E27FC236}">
                <a16:creationId xmlns:a16="http://schemas.microsoft.com/office/drawing/2014/main" id="{288DB3DA-0628-A061-73CB-1ED4FAC07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14594" r="13693" b="11373"/>
          <a:stretch>
            <a:fillRect/>
          </a:stretch>
        </p:blipFill>
        <p:spPr>
          <a:xfrm>
            <a:off x="2674376" y="58969"/>
            <a:ext cx="6843253" cy="634303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792497D-B26E-8109-AFB7-42D42429C5BE}"/>
              </a:ext>
            </a:extLst>
          </p:cNvPr>
          <p:cNvSpPr txBox="1"/>
          <p:nvPr/>
        </p:nvSpPr>
        <p:spPr>
          <a:xfrm>
            <a:off x="3185651" y="456001"/>
            <a:ext cx="582069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bg1"/>
                </a:solidFill>
              </a:rPr>
              <a:t>Any  Questions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AAB4C09-B730-9123-DE91-6C7D5CBD5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645986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202" name="Freeform: Shape 8201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8204" name="Freeform: Shape 820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05" name="Straight Connector 8204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207" name="Rectangle 8206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152CD-4C4C-9E44-BE9B-72AB9835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235" y="1007734"/>
            <a:ext cx="10023531" cy="430887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F2E30C-1333-5529-886B-FD732D3DC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235" y="2406568"/>
            <a:ext cx="10026651" cy="422360"/>
          </a:xfrm>
        </p:spPr>
        <p:txBody>
          <a:bodyPr vert="horz" lIns="0" tIns="0" rIns="0" bIns="0" rtlCol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2500" b="1" i="0" dirty="0"/>
              <a:t>R SHRAVYA</a:t>
            </a:r>
          </a:p>
          <a:p>
            <a:pPr>
              <a:lnSpc>
                <a:spcPct val="115000"/>
              </a:lnSpc>
            </a:pPr>
            <a:r>
              <a:rPr lang="en-US" sz="2500" b="1" i="0" dirty="0"/>
              <a:t>USN: 4SH24BA070 </a:t>
            </a:r>
            <a:br>
              <a:rPr lang="en-US" sz="2500" b="1" i="0" dirty="0"/>
            </a:br>
            <a:endParaRPr lang="en-US" sz="2500" b="1" i="0" dirty="0"/>
          </a:p>
        </p:txBody>
      </p:sp>
      <p:cxnSp>
        <p:nvCxnSpPr>
          <p:cNvPr id="8209" name="Straight Connector 8208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1911592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>
            <a:extLst>
              <a:ext uri="{FF2B5EF4-FFF2-40B4-BE49-F238E27FC236}">
                <a16:creationId xmlns:a16="http://schemas.microsoft.com/office/drawing/2014/main" id="{431D3774-4082-0C9E-B06B-31EDA199F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99752" y="4146595"/>
            <a:ext cx="2192495" cy="192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79395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8AAD-ED41-A5A5-C08E-89B0C4F5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39837-86F8-E190-7724-905421C336A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664443" y="2484712"/>
            <a:ext cx="5309113" cy="3605420"/>
          </a:xfrm>
        </p:spPr>
        <p:txBody>
          <a:bodyPr/>
          <a:lstStyle/>
          <a:p>
            <a:r>
              <a:rPr lang="en-US" dirty="0"/>
              <a:t>INTERNAL GUIDES -</a:t>
            </a:r>
          </a:p>
          <a:p>
            <a:pPr marL="0" lvl="1" indent="0">
              <a:buNone/>
            </a:pPr>
            <a:r>
              <a:rPr lang="en-US" dirty="0"/>
              <a:t>Dr. K. E Prakash</a:t>
            </a:r>
            <a:br>
              <a:rPr lang="en-US" dirty="0"/>
            </a:br>
            <a:r>
              <a:rPr lang="en-US" dirty="0"/>
              <a:t>Director, Shree Devi Institute of Technology</a:t>
            </a:r>
            <a:br>
              <a:rPr lang="en-US" dirty="0"/>
            </a:br>
            <a:endParaRPr lang="en-US" dirty="0"/>
          </a:p>
          <a:p>
            <a:pPr marL="0" lvl="1" indent="0">
              <a:buNone/>
            </a:pPr>
            <a:r>
              <a:rPr lang="en-US" dirty="0"/>
              <a:t>Dr. Gayathri B J </a:t>
            </a:r>
            <a:br>
              <a:rPr lang="en-US" dirty="0"/>
            </a:br>
            <a:r>
              <a:rPr lang="en-US" dirty="0"/>
              <a:t>HOD, Dept of MBA</a:t>
            </a:r>
            <a:br>
              <a:rPr lang="en-US" dirty="0"/>
            </a:br>
            <a:endParaRPr lang="en-US" dirty="0"/>
          </a:p>
          <a:p>
            <a:pPr marL="0" lvl="1" indent="0">
              <a:buNone/>
            </a:pPr>
            <a:r>
              <a:rPr lang="en-US" dirty="0"/>
              <a:t>Prof. Meghana </a:t>
            </a:r>
            <a:r>
              <a:rPr lang="en-US" dirty="0" err="1"/>
              <a:t>Shett</a:t>
            </a:r>
            <a:br>
              <a:rPr lang="en-US" dirty="0"/>
            </a:br>
            <a:r>
              <a:rPr lang="en-US" dirty="0"/>
              <a:t>Assistant Professor, Dept of MBA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F103D-6A11-7052-0475-B28F957A9B6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31493" y="2484712"/>
            <a:ext cx="4360507" cy="3605420"/>
          </a:xfrm>
        </p:spPr>
        <p:txBody>
          <a:bodyPr/>
          <a:lstStyle/>
          <a:p>
            <a:r>
              <a:rPr lang="en-US" dirty="0"/>
              <a:t>EXTERNAL GUIDE -</a:t>
            </a:r>
          </a:p>
          <a:p>
            <a:pPr marL="0" lvl="1" indent="0">
              <a:buNone/>
            </a:pPr>
            <a:r>
              <a:rPr lang="en-US" dirty="0"/>
              <a:t>Mr. Preethesh</a:t>
            </a:r>
            <a:br>
              <a:rPr lang="en-US" dirty="0"/>
            </a:br>
            <a:r>
              <a:rPr lang="en-US" dirty="0"/>
              <a:t>Software Team Lead, Vinyasa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45A8B-472E-7E1F-0944-07F5B3D0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DF52E-B469-5692-E8E6-1F1EF8AC4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863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CA5B2A81-2C8E-4963-AFD4-E539D168B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CF7FA-557B-82FA-0B3B-B29A88184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6050" y="1079500"/>
            <a:ext cx="3884962" cy="2138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Organization Details</a:t>
            </a:r>
          </a:p>
        </p:txBody>
      </p:sp>
      <p:pic>
        <p:nvPicPr>
          <p:cNvPr id="15" name="Picture Placeholder 14" descr="A close up of a logo&#10;&#10;AI-generated content may be incorrect.">
            <a:extLst>
              <a:ext uri="{FF2B5EF4-FFF2-40B4-BE49-F238E27FC236}">
                <a16:creationId xmlns:a16="http://schemas.microsoft.com/office/drawing/2014/main" id="{910D531E-AA64-C097-7C40-BB43DF6B4A7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b="39370"/>
          <a:stretch>
            <a:fillRect/>
          </a:stretch>
        </p:blipFill>
        <p:spPr>
          <a:xfrm>
            <a:off x="540988" y="540000"/>
            <a:ext cx="6671025" cy="5778000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8531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47869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3BE6CC-8C1E-6B1C-8AA5-3F3426DF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vinyasa Tech Solutions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9CCD2F-6960-1115-4E8A-99C450D747C3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fontAlgn="base"/>
            <a:r>
              <a:rPr lang="en-US" dirty="0"/>
              <a:t>A growing technology company specializing in </a:t>
            </a:r>
            <a:r>
              <a:rPr lang="en-US" b="1" dirty="0"/>
              <a:t>Software Development </a:t>
            </a:r>
            <a:r>
              <a:rPr lang="en-US" dirty="0"/>
              <a:t>services.</a:t>
            </a:r>
          </a:p>
          <a:p>
            <a:pPr fontAlgn="base"/>
            <a:r>
              <a:rPr lang="en-US" dirty="0"/>
              <a:t>A Digital Transformation Consultancy.</a:t>
            </a:r>
          </a:p>
          <a:p>
            <a:pPr fontAlgn="base"/>
            <a:r>
              <a:rPr lang="en-US" dirty="0"/>
              <a:t>Founded on 13th October </a:t>
            </a:r>
            <a:r>
              <a:rPr lang="en-US" b="1" dirty="0"/>
              <a:t>2016</a:t>
            </a:r>
            <a:r>
              <a:rPr lang="en-US" dirty="0"/>
              <a:t> by </a:t>
            </a:r>
            <a:r>
              <a:rPr lang="en-US" b="1" dirty="0"/>
              <a:t>Mr. Chintan Vinyasa.</a:t>
            </a:r>
          </a:p>
          <a:p>
            <a:pPr fontAlgn="base"/>
            <a:r>
              <a:rPr lang="en-US" dirty="0"/>
              <a:t>Located at Smart Tower, New </a:t>
            </a:r>
            <a:r>
              <a:rPr lang="en-US" dirty="0" err="1"/>
              <a:t>Balmatta</a:t>
            </a:r>
            <a:r>
              <a:rPr lang="en-US" dirty="0"/>
              <a:t> Road, 1st Floor, Jyothi Circle, Mangalore.</a:t>
            </a:r>
          </a:p>
          <a:p>
            <a:pPr fontAlgn="base"/>
            <a:r>
              <a:rPr lang="en-US" dirty="0"/>
              <a:t>Working hours – 9:30 AM to 5:30 PM (Mon – Sat).</a:t>
            </a:r>
          </a:p>
          <a:p>
            <a:pPr fontAlgn="base"/>
            <a:r>
              <a:rPr lang="en-US" b="1" dirty="0"/>
              <a:t>GOAL – </a:t>
            </a:r>
            <a:r>
              <a:rPr lang="en-US" dirty="0"/>
              <a:t>To offer top-notch Innovative and Customized IT solutions.</a:t>
            </a:r>
          </a:p>
          <a:p>
            <a:pPr fontAlgn="base"/>
            <a:r>
              <a:rPr lang="en-US" dirty="0"/>
              <a:t>Known to deliver top quality solutions ON TIME.</a:t>
            </a:r>
          </a:p>
          <a:p>
            <a:pPr fontAlgn="base"/>
            <a:r>
              <a:rPr lang="en-US" dirty="0"/>
              <a:t>Official Site - </a:t>
            </a:r>
            <a:r>
              <a:rPr lang="en-US" u="sng" dirty="0"/>
              <a:t>VinyasaTech.com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0948F40-968A-A957-E067-887A7349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all" spc="300" normalizeH="0" baseline="0" noProof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t>SHREE DEVI INSTITUTE OF TECHNOLOGY</a:t>
            </a:r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17299-B5B4-066E-1BA2-8FA5435D3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45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6420D-FC57-DDC7-BF42-13F59BBC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85B54-30A4-76E1-328C-9B782271A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742" y="1079500"/>
            <a:ext cx="9159157" cy="2138400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dirty="0"/>
              <a:t>Vision</a:t>
            </a:r>
            <a:br>
              <a:rPr lang="en-US" b="1" dirty="0"/>
            </a:br>
            <a:br>
              <a:rPr lang="en-US" b="1" dirty="0"/>
            </a:br>
            <a:r>
              <a:rPr lang="en-US" sz="2000" dirty="0">
                <a:latin typeface="Avenir Next LT Pro Light (Body)"/>
              </a:rPr>
              <a:t>To become a leading global technology solutions provider, recognized for innovation, quality, and reliability, while empowering businesses to succeed in a rapidly evolving digital </a:t>
            </a:r>
            <a:r>
              <a:rPr lang="en-US" sz="2000" dirty="0" err="1">
                <a:latin typeface="Avenir Next LT Pro Light (Body)"/>
              </a:rPr>
              <a:t>landscap</a:t>
            </a:r>
            <a:r>
              <a:rPr lang="en-US" sz="2000" dirty="0">
                <a:latin typeface="Avenir Next LT Pro Light (Body)"/>
              </a:rPr>
              <a:t>.</a:t>
            </a:r>
            <a:br>
              <a:rPr lang="en-US" sz="2200" b="1" dirty="0"/>
            </a:br>
            <a:endParaRPr lang="en-US" sz="2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8D652B-8AE4-4445-BE69-E0E1888E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SHREE DEVI INSTITUTE OF TECHNOLOGY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13BDA8-F32F-84C8-CF02-8D85B769C975}"/>
              </a:ext>
            </a:extLst>
          </p:cNvPr>
          <p:cNvSpPr txBox="1">
            <a:spLocks/>
          </p:cNvSpPr>
          <p:nvPr/>
        </p:nvSpPr>
        <p:spPr>
          <a:xfrm>
            <a:off x="835742" y="3916107"/>
            <a:ext cx="9159157" cy="2138400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0000" lnSpcReduction="10000"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 cap="all" spc="4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MISSION</a:t>
            </a:r>
            <a:r>
              <a:rPr lang="en-US" b="1" dirty="0"/>
              <a:t> </a:t>
            </a:r>
            <a:br>
              <a:rPr lang="en-US" b="1" dirty="0"/>
            </a:br>
            <a:br>
              <a:rPr lang="en-US" b="1" dirty="0"/>
            </a:br>
            <a:r>
              <a:rPr lang="en-US" sz="2000" dirty="0">
                <a:latin typeface="Avenir Next LT Pro Light (Body)"/>
              </a:rPr>
              <a:t>To deliver value-driven technology solutions by integrating cutting-edge innovations, industry best practices, and client-focused strategies that enhance business performance and growth.  </a:t>
            </a:r>
            <a:br>
              <a:rPr lang="en-US" sz="2200" b="1" dirty="0"/>
            </a:br>
            <a:endParaRPr lang="en-US" sz="2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6BF0-A711-4351-5F93-63CF3C36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83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F1D22B-3691-A0A8-A76B-76D83C4D0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004641-D1E9-D115-CA3C-E7262361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000" y="862151"/>
            <a:ext cx="6120000" cy="100948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/>
              <a:t>SERVICES BY vinyasa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7000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315940-D367-181F-E613-B8876008BEA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080000" y="2759076"/>
            <a:ext cx="6121400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fontAlgn="base">
              <a:lnSpc>
                <a:spcPct val="115000"/>
              </a:lnSpc>
            </a:pPr>
            <a:r>
              <a:rPr lang="en-US" sz="1900"/>
              <a:t>Artificial Intelligence (AI) and Machine Learning (ML) Project Developments.</a:t>
            </a:r>
          </a:p>
          <a:p>
            <a:pPr fontAlgn="base">
              <a:lnSpc>
                <a:spcPct val="115000"/>
              </a:lnSpc>
            </a:pPr>
            <a:r>
              <a:rPr lang="en-US" sz="1900"/>
              <a:t>Mobile Application Developments.</a:t>
            </a:r>
          </a:p>
          <a:p>
            <a:pPr fontAlgn="base">
              <a:lnSpc>
                <a:spcPct val="115000"/>
              </a:lnSpc>
            </a:pPr>
            <a:r>
              <a:rPr lang="en-US" sz="1900"/>
              <a:t>Web Application Developments.</a:t>
            </a:r>
          </a:p>
          <a:p>
            <a:pPr fontAlgn="base">
              <a:lnSpc>
                <a:spcPct val="115000"/>
              </a:lnSpc>
            </a:pPr>
            <a:r>
              <a:rPr lang="en-US" sz="1900"/>
              <a:t>Database Solutions.</a:t>
            </a:r>
          </a:p>
          <a:p>
            <a:pPr fontAlgn="base">
              <a:lnSpc>
                <a:spcPct val="115000"/>
              </a:lnSpc>
            </a:pPr>
            <a:r>
              <a:rPr lang="en-US" sz="1900"/>
              <a:t>Cloud Engineering Services.</a:t>
            </a:r>
          </a:p>
          <a:p>
            <a:pPr fontAlgn="base">
              <a:lnSpc>
                <a:spcPct val="115000"/>
              </a:lnSpc>
            </a:pPr>
            <a:r>
              <a:rPr lang="en-US" sz="1900"/>
              <a:t>Web Security Solutions.</a:t>
            </a:r>
          </a:p>
        </p:txBody>
      </p:sp>
      <p:pic>
        <p:nvPicPr>
          <p:cNvPr id="8" name="Picture 7" descr="A hexagons with icons on it&#10;&#10;AI-generated content may be incorrect.">
            <a:extLst>
              <a:ext uri="{FF2B5EF4-FFF2-40B4-BE49-F238E27FC236}">
                <a16:creationId xmlns:a16="http://schemas.microsoft.com/office/drawing/2014/main" id="{B2F5FFF4-D8E7-F849-D44A-38A703D03D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90" r="7458" b="2"/>
          <a:stretch>
            <a:fillRect/>
          </a:stretch>
        </p:blipFill>
        <p:spPr>
          <a:xfrm rot="16200000">
            <a:off x="6827505" y="1493505"/>
            <a:ext cx="6858000" cy="387098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F462FB-CDF8-7315-6DB9-F9669BC22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FF4F94-DA77-BEF4-54D1-AAD88D11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97976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ED2D52-B24C-4F06-726F-E62DE666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3A5A45-C049-C000-4E4A-69232F4C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0" y="1011237"/>
            <a:ext cx="6120000" cy="8604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PROJECTS BY vinyasa</a:t>
            </a:r>
          </a:p>
        </p:txBody>
      </p:sp>
      <p:pic>
        <p:nvPicPr>
          <p:cNvPr id="6" name="Picture 5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CFE09EBE-2D79-734F-102A-517DCB4049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380" r="7943" b="-1"/>
          <a:stretch>
            <a:fillRect/>
          </a:stretch>
        </p:blipFill>
        <p:spPr>
          <a:xfrm>
            <a:off x="20" y="10"/>
            <a:ext cx="3870969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6DF49-CBE3-4038-AC78-35DE4FD7C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74750" y="2310207"/>
            <a:ext cx="540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65FFD6-AAAD-6851-9070-2FEF8E7820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984750" y="2759076"/>
            <a:ext cx="6121400" cy="3009899"/>
          </a:xfrm>
        </p:spPr>
        <p:txBody>
          <a:bodyPr vert="horz" lIns="0" tIns="0" rIns="0" bIns="0" rtlCol="0" anchor="t" anchorCtr="0">
            <a:normAutofit/>
          </a:bodyPr>
          <a:lstStyle/>
          <a:p>
            <a:pPr fontAlgn="base">
              <a:lnSpc>
                <a:spcPct val="125000"/>
              </a:lnSpc>
            </a:pPr>
            <a:r>
              <a:rPr lang="en-US" sz="1900" b="1" dirty="0" err="1"/>
              <a:t>GokulaMart</a:t>
            </a:r>
            <a:r>
              <a:rPr lang="en-US" sz="1900" dirty="0"/>
              <a:t> - https://gokulamart.com/</a:t>
            </a:r>
            <a:br>
              <a:rPr lang="en-US" sz="1900" dirty="0"/>
            </a:br>
            <a:r>
              <a:rPr lang="en-US" sz="1900" dirty="0"/>
              <a:t>End to end application to view and buy products</a:t>
            </a:r>
          </a:p>
          <a:p>
            <a:pPr fontAlgn="base">
              <a:lnSpc>
                <a:spcPct val="125000"/>
              </a:lnSpc>
            </a:pPr>
            <a:r>
              <a:rPr lang="en-US" sz="1900" b="1" dirty="0"/>
              <a:t>Samudra</a:t>
            </a:r>
            <a:r>
              <a:rPr lang="en-US" sz="1900" dirty="0"/>
              <a:t> - https://samudra.com/samudrapumps/</a:t>
            </a:r>
            <a:br>
              <a:rPr lang="en-US" sz="1900" dirty="0"/>
            </a:br>
            <a:r>
              <a:rPr lang="en-US" sz="1900" dirty="0"/>
              <a:t>E-commerce Application for Motor and Pump works</a:t>
            </a:r>
          </a:p>
          <a:p>
            <a:pPr>
              <a:lnSpc>
                <a:spcPct val="125000"/>
              </a:lnSpc>
            </a:pPr>
            <a:r>
              <a:rPr lang="en-US" sz="1900" b="1" dirty="0" err="1"/>
              <a:t>GovardhanaGiri</a:t>
            </a:r>
            <a:r>
              <a:rPr lang="en-US" sz="1900" dirty="0"/>
              <a:t> - https://govardhanagiri.com/</a:t>
            </a:r>
            <a:br>
              <a:rPr lang="en-US" sz="1900" dirty="0"/>
            </a:br>
            <a:r>
              <a:rPr lang="en-US" sz="1900" dirty="0"/>
              <a:t>Website for a </a:t>
            </a:r>
            <a:r>
              <a:rPr lang="en-US" sz="1900" dirty="0" err="1"/>
              <a:t>Souharda</a:t>
            </a:r>
            <a:r>
              <a:rPr lang="en-US" sz="1900" dirty="0"/>
              <a:t> Society</a:t>
            </a:r>
            <a:br>
              <a:rPr lang="en-US" sz="1900" dirty="0"/>
            </a:br>
            <a:endParaRPr lang="en-US" sz="19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08AD57-B6E7-6015-CBA6-7BE69205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</p:spPr>
        <p:txBody>
          <a:bodyPr vert="horz" lIns="0" tIns="0" rIns="0" bIns="0" rtlCol="0" anchor="ctr">
            <a:normAutofit/>
          </a:bodyPr>
          <a:lstStyle/>
          <a:p>
            <a:pPr marR="0" lvl="0" indent="0" fontAlgn="auto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all" spc="300" normalizeH="0" baseline="0" noProof="0">
                <a:ln>
                  <a:noFill/>
                </a:ln>
                <a:solidFill>
                  <a:schemeClr val="tx1">
                    <a:alpha val="7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SHREE DEVI INSTITUTE OF TECHNOLOGY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FF63E-335F-E721-1CBE-D2593C704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9607A7-8386-47DB-8578-DDEDD194E5D4}" type="slidenum">
              <a:rPr kumimoji="0" lang="en-US" sz="1000" b="0" i="0" u="none" strike="noStrike" kern="1200" cap="all" spc="300" normalizeH="0" baseline="0" noProof="0" smtClean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all" spc="300" normalizeH="0" baseline="0" noProof="0" dirty="0">
              <a:ln>
                <a:noFill/>
              </a:ln>
              <a:solidFill>
                <a:prstClr val="white">
                  <a:alpha val="70000"/>
                </a:prstClr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636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1E8D3B-6AE9-B2D4-F764-983F6BB47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F4497-A924-8D16-AC8D-984F01B39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851" y="1089025"/>
            <a:ext cx="4451349" cy="1532951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dirty="0"/>
              <a:t>Mckensy's 7S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9E013D9-9421-47E7-9080-30F6E544B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00275" y="2840038"/>
            <a:ext cx="2216150" cy="1177924"/>
            <a:chOff x="4987925" y="2840038"/>
            <a:chExt cx="2216150" cy="1177924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9109F7CF-3139-48B9-AF7B-9BD2941A8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5A838F8-C7B5-4988-81A9-B02E6C8F9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50208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5B86A1A-402F-4AE2-B5E6-B8A5FB16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5469335" y="2992877"/>
              <a:ext cx="972458" cy="919518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4A0542D-9B1C-46B1-82B5-54470B697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14944" y="3117662"/>
              <a:ext cx="1009280" cy="464739"/>
              <a:chOff x="4432859" y="3200647"/>
              <a:chExt cx="1009280" cy="464739"/>
            </a:xfrm>
          </p:grpSpPr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F3AFD408-F48C-4C50-8D5E-5DD627179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6200000" flipH="1" flipV="1">
                <a:off x="4977400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C45F007-BD45-43C0-8579-5601F9CA7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V="1">
                <a:off x="4432859" y="3200647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7131E1B-CE62-4AB1-A2D9-02E823C9B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79979" y="2915338"/>
              <a:ext cx="1080000" cy="1080000"/>
              <a:chOff x="4497894" y="2998323"/>
              <a:chExt cx="1080000" cy="108000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45E8D88-C0BB-4D1C-B240-D441BBA6F7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3500000">
                <a:off x="4805524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AAB960BE-12F5-4ADA-AA9E-0EC54256411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7E9BB9F7-7101-4BF3-9191-5893E4C582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0710A9C-48A5-404F-9EC4-D486FCDFDA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8100000" flipH="1">
                <a:off x="4542572" y="2998323"/>
                <a:ext cx="464739" cy="1080000"/>
                <a:chOff x="4511184" y="2470620"/>
                <a:chExt cx="464739" cy="1080000"/>
              </a:xfrm>
            </p:grpSpPr>
            <p:sp>
              <p:nvSpPr>
                <p:cNvPr id="93" name="Freeform: Shape 92">
                  <a:extLst>
                    <a:ext uri="{FF2B5EF4-FFF2-40B4-BE49-F238E27FC236}">
                      <a16:creationId xmlns:a16="http://schemas.microsoft.com/office/drawing/2014/main" id="{5111EC00-4B3D-478C-AD25-F35644013E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2700000" flipH="1" flipV="1">
                  <a:off x="4511184" y="2990814"/>
                  <a:ext cx="464739" cy="464739"/>
                </a:xfrm>
                <a:custGeom>
                  <a:avLst/>
                  <a:gdLst>
                    <a:gd name="connsiteX0" fmla="*/ 464132 w 464739"/>
                    <a:gd name="connsiteY0" fmla="*/ 463881 h 464739"/>
                    <a:gd name="connsiteX1" fmla="*/ 463891 w 464739"/>
                    <a:gd name="connsiteY1" fmla="*/ 463892 h 464739"/>
                    <a:gd name="connsiteX2" fmla="*/ 463880 w 464739"/>
                    <a:gd name="connsiteY2" fmla="*/ 464132 h 464739"/>
                    <a:gd name="connsiteX3" fmla="*/ 463651 w 464739"/>
                    <a:gd name="connsiteY3" fmla="*/ 463904 h 464739"/>
                    <a:gd name="connsiteX4" fmla="*/ 446142 w 464739"/>
                    <a:gd name="connsiteY4" fmla="*/ 464739 h 464739"/>
                    <a:gd name="connsiteX5" fmla="*/ 130673 w 464739"/>
                    <a:gd name="connsiteY5" fmla="*/ 334067 h 464739"/>
                    <a:gd name="connsiteX6" fmla="*/ 0 w 464739"/>
                    <a:gd name="connsiteY6" fmla="*/ 18597 h 464739"/>
                    <a:gd name="connsiteX7" fmla="*/ 836 w 464739"/>
                    <a:gd name="connsiteY7" fmla="*/ 1089 h 464739"/>
                    <a:gd name="connsiteX8" fmla="*/ 607 w 464739"/>
                    <a:gd name="connsiteY8" fmla="*/ 859 h 464739"/>
                    <a:gd name="connsiteX9" fmla="*/ 848 w 464739"/>
                    <a:gd name="connsiteY9" fmla="*/ 848 h 464739"/>
                    <a:gd name="connsiteX10" fmla="*/ 859 w 464739"/>
                    <a:gd name="connsiteY10" fmla="*/ 607 h 464739"/>
                    <a:gd name="connsiteX11" fmla="*/ 1089 w 464739"/>
                    <a:gd name="connsiteY11" fmla="*/ 836 h 464739"/>
                    <a:gd name="connsiteX12" fmla="*/ 18597 w 464739"/>
                    <a:gd name="connsiteY12" fmla="*/ 0 h 464739"/>
                    <a:gd name="connsiteX13" fmla="*/ 334067 w 464739"/>
                    <a:gd name="connsiteY13" fmla="*/ 130672 h 464739"/>
                    <a:gd name="connsiteX14" fmla="*/ 464739 w 464739"/>
                    <a:gd name="connsiteY14" fmla="*/ 446142 h 464739"/>
                    <a:gd name="connsiteX15" fmla="*/ 463903 w 464739"/>
                    <a:gd name="connsiteY15" fmla="*/ 463652 h 464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64739" h="464739">
                      <a:moveTo>
                        <a:pt x="464132" y="463881"/>
                      </a:moveTo>
                      <a:lnTo>
                        <a:pt x="463891" y="463892"/>
                      </a:lnTo>
                      <a:lnTo>
                        <a:pt x="463880" y="464132"/>
                      </a:lnTo>
                      <a:lnTo>
                        <a:pt x="463651" y="463904"/>
                      </a:lnTo>
                      <a:lnTo>
                        <a:pt x="446142" y="464739"/>
                      </a:lnTo>
                      <a:cubicBezTo>
                        <a:pt x="331965" y="464739"/>
                        <a:pt x="217787" y="421182"/>
                        <a:pt x="130673" y="334067"/>
                      </a:cubicBezTo>
                      <a:cubicBezTo>
                        <a:pt x="43558" y="246953"/>
                        <a:pt x="1" y="132775"/>
                        <a:pt x="0" y="18597"/>
                      </a:cubicBezTo>
                      <a:lnTo>
                        <a:pt x="836" y="1089"/>
                      </a:lnTo>
                      <a:lnTo>
                        <a:pt x="607" y="859"/>
                      </a:lnTo>
                      <a:lnTo>
                        <a:pt x="848" y="848"/>
                      </a:lnTo>
                      <a:lnTo>
                        <a:pt x="859" y="607"/>
                      </a:lnTo>
                      <a:lnTo>
                        <a:pt x="1089" y="836"/>
                      </a:lnTo>
                      <a:lnTo>
                        <a:pt x="18597" y="0"/>
                      </a:lnTo>
                      <a:cubicBezTo>
                        <a:pt x="132775" y="0"/>
                        <a:pt x="246952" y="43557"/>
                        <a:pt x="334067" y="130672"/>
                      </a:cubicBezTo>
                      <a:cubicBezTo>
                        <a:pt x="421182" y="217787"/>
                        <a:pt x="464739" y="331964"/>
                        <a:pt x="464739" y="446142"/>
                      </a:cubicBezTo>
                      <a:lnTo>
                        <a:pt x="463903" y="463652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350412DA-ED08-4AFA-AED3-DFB42655D4B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V="1">
                  <a:off x="4742369" y="2470620"/>
                  <a:ext cx="0" cy="108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6" name="Picture Placeholder 5" descr="A diagram of a diagram&#10;&#10;AI-generated content may be incorrect.">
            <a:extLst>
              <a:ext uri="{FF2B5EF4-FFF2-40B4-BE49-F238E27FC236}">
                <a16:creationId xmlns:a16="http://schemas.microsoft.com/office/drawing/2014/main" id="{D9626430-BF81-3DB1-AFCE-B4CADE4FB9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78"/>
          <a:stretch>
            <a:fillRect/>
          </a:stretch>
        </p:blipFill>
        <p:spPr>
          <a:xfrm>
            <a:off x="6654800" y="540032"/>
            <a:ext cx="4996212" cy="5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2875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LeafVTI">
  <a:themeElements>
    <a:clrScheme name="Leaf">
      <a:dk1>
        <a:sysClr val="windowText" lastClr="000000"/>
      </a:dk1>
      <a:lt1>
        <a:sysClr val="window" lastClr="FFFFFF"/>
      </a:lt1>
      <a:dk2>
        <a:srgbClr val="732124"/>
      </a:dk2>
      <a:lt2>
        <a:srgbClr val="F0EDE5"/>
      </a:lt2>
      <a:accent1>
        <a:srgbClr val="D34817"/>
      </a:accent1>
      <a:accent2>
        <a:srgbClr val="A68D65"/>
      </a:accent2>
      <a:accent3>
        <a:srgbClr val="728377"/>
      </a:accent3>
      <a:accent4>
        <a:srgbClr val="B4797B"/>
      </a:accent4>
      <a:accent5>
        <a:srgbClr val="CE8439"/>
      </a:accent5>
      <a:accent6>
        <a:srgbClr val="CF3A2A"/>
      </a:accent6>
      <a:hlink>
        <a:srgbClr val="D06853"/>
      </a:hlink>
      <a:folHlink>
        <a:srgbClr val="B67779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75126FD-8B44-46F3-BEB2-D5456E76919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021420E-D6CD-4398-9C5C-03FBF688746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0C3F92-C0AD-4E73-8A22-9D413A456BA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{42D23531-EA48-4344-AF30-CF0C8F990B6D}TF385b1cbf-3839-423f-83d2-95cf4a9c3729fd5865f9_win32-20bec0195517</Template>
  <TotalTime>173</TotalTime>
  <Words>948</Words>
  <Application>Microsoft Office PowerPoint</Application>
  <PresentationFormat>Widescreen</PresentationFormat>
  <Paragraphs>162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Avenir Next LT Pro Light</vt:lpstr>
      <vt:lpstr>Avenir Next LT Pro Light (Body)</vt:lpstr>
      <vt:lpstr>Calibri</vt:lpstr>
      <vt:lpstr>Rockwell Nova Light</vt:lpstr>
      <vt:lpstr>Wingdings</vt:lpstr>
      <vt:lpstr>LeafVTI</vt:lpstr>
      <vt:lpstr>INTERNSHIP REPORT</vt:lpstr>
      <vt:lpstr>outline</vt:lpstr>
      <vt:lpstr>Acknowledgement</vt:lpstr>
      <vt:lpstr>Organization Details</vt:lpstr>
      <vt:lpstr>ABOUT vinyasa Tech Solutions </vt:lpstr>
      <vt:lpstr>Vision  To become a leading global technology solutions provider, recognized for innovation, quality, and reliability, while empowering businesses to succeed in a rapidly evolving digital landscap. </vt:lpstr>
      <vt:lpstr>SERVICES BY vinyasa</vt:lpstr>
      <vt:lpstr>PROJECTS BY vinyasa</vt:lpstr>
      <vt:lpstr>Mckensy's 7S</vt:lpstr>
      <vt:lpstr>Mckensy's 7S</vt:lpstr>
      <vt:lpstr>Mckensy's 7S</vt:lpstr>
      <vt:lpstr>Porter’s FIVE Force Model</vt:lpstr>
      <vt:lpstr>Porter’s FIVE Force Model</vt:lpstr>
      <vt:lpstr>Porter’s FIVE Force Model</vt:lpstr>
      <vt:lpstr>SWOT Analysis</vt:lpstr>
      <vt:lpstr>strengths</vt:lpstr>
      <vt:lpstr>Skills Learned</vt:lpstr>
      <vt:lpstr>challenges</vt:lpstr>
      <vt:lpstr>Key takeaways and learnings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Arya, Arya</dc:creator>
  <cp:lastModifiedBy>S Arya, Arya</cp:lastModifiedBy>
  <cp:revision>9</cp:revision>
  <dcterms:created xsi:type="dcterms:W3CDTF">2025-10-10T13:44:32Z</dcterms:created>
  <dcterms:modified xsi:type="dcterms:W3CDTF">2025-10-10T16:37:58Z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