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7" r:id="rId2"/>
    <p:sldId id="272" r:id="rId3"/>
    <p:sldId id="274" r:id="rId4"/>
    <p:sldId id="275" r:id="rId5"/>
    <p:sldId id="277" r:id="rId6"/>
    <p:sldId id="278" r:id="rId7"/>
    <p:sldId id="279" r:id="rId8"/>
    <p:sldId id="281" r:id="rId9"/>
    <p:sldId id="282" r:id="rId10"/>
    <p:sldId id="283" r:id="rId11"/>
    <p:sldId id="276" r:id="rId12"/>
    <p:sldId id="256" r:id="rId13"/>
    <p:sldId id="265" r:id="rId14"/>
    <p:sldId id="267" r:id="rId15"/>
    <p:sldId id="263" r:id="rId16"/>
    <p:sldId id="261" r:id="rId17"/>
    <p:sldId id="266" r:id="rId18"/>
    <p:sldId id="259" r:id="rId19"/>
    <p:sldId id="260" r:id="rId20"/>
    <p:sldId id="268" r:id="rId21"/>
    <p:sldId id="270" r:id="rId22"/>
    <p:sldId id="271" r:id="rId23"/>
  </p:sldIdLst>
  <p:sldSz cx="12599988"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66" d="100"/>
          <a:sy n="66" d="100"/>
        </p:scale>
        <p:origin x="108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DFF9B-7890-4956-96F0-AFF859094789}" type="datetimeFigureOut">
              <a:rPr lang="en-US" smtClean="0"/>
              <a:t>2/9/2025</a:t>
            </a:fld>
            <a:endParaRPr lang="en-US"/>
          </a:p>
        </p:txBody>
      </p:sp>
      <p:sp>
        <p:nvSpPr>
          <p:cNvPr id="4" name="Slide Image Placeholder 3"/>
          <p:cNvSpPr>
            <a:spLocks noGrp="1" noRot="1" noChangeAspect="1"/>
          </p:cNvSpPr>
          <p:nvPr>
            <p:ph type="sldImg" idx="2"/>
          </p:nvPr>
        </p:nvSpPr>
        <p:spPr>
          <a:xfrm>
            <a:off x="728663" y="1143000"/>
            <a:ext cx="54006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086541-2B8E-4293-9530-28B3B0F32C9F}" type="slidenum">
              <a:rPr lang="en-US" smtClean="0"/>
              <a:t>‹#›</a:t>
            </a:fld>
            <a:endParaRPr lang="en-US"/>
          </a:p>
        </p:txBody>
      </p:sp>
    </p:spTree>
    <p:extLst>
      <p:ext uri="{BB962C8B-B14F-4D97-AF65-F5344CB8AC3E}">
        <p14:creationId xmlns:p14="http://schemas.microsoft.com/office/powerpoint/2010/main" val="1706929104"/>
      </p:ext>
    </p:extLst>
  </p:cSld>
  <p:clrMap bg1="lt1" tx1="dk1" bg2="lt2" tx2="dk2" accent1="accent1" accent2="accent2" accent3="accent3" accent4="accent4" accent5="accent5" accent6="accent6" hlink="hlink" folHlink="folHlink"/>
  <p:notesStyle>
    <a:lvl1pPr marL="0" algn="l" defTabSz="950336" rtl="0" eaLnBrk="1" latinLnBrk="0" hangingPunct="1">
      <a:defRPr sz="1247" kern="1200">
        <a:solidFill>
          <a:schemeClr val="tx1"/>
        </a:solidFill>
        <a:latin typeface="+mn-lt"/>
        <a:ea typeface="+mn-ea"/>
        <a:cs typeface="+mn-cs"/>
      </a:defRPr>
    </a:lvl1pPr>
    <a:lvl2pPr marL="475168" algn="l" defTabSz="950336" rtl="0" eaLnBrk="1" latinLnBrk="0" hangingPunct="1">
      <a:defRPr sz="1247" kern="1200">
        <a:solidFill>
          <a:schemeClr val="tx1"/>
        </a:solidFill>
        <a:latin typeface="+mn-lt"/>
        <a:ea typeface="+mn-ea"/>
        <a:cs typeface="+mn-cs"/>
      </a:defRPr>
    </a:lvl2pPr>
    <a:lvl3pPr marL="950336" algn="l" defTabSz="950336" rtl="0" eaLnBrk="1" latinLnBrk="0" hangingPunct="1">
      <a:defRPr sz="1247" kern="1200">
        <a:solidFill>
          <a:schemeClr val="tx1"/>
        </a:solidFill>
        <a:latin typeface="+mn-lt"/>
        <a:ea typeface="+mn-ea"/>
        <a:cs typeface="+mn-cs"/>
      </a:defRPr>
    </a:lvl3pPr>
    <a:lvl4pPr marL="1425504" algn="l" defTabSz="950336" rtl="0" eaLnBrk="1" latinLnBrk="0" hangingPunct="1">
      <a:defRPr sz="1247" kern="1200">
        <a:solidFill>
          <a:schemeClr val="tx1"/>
        </a:solidFill>
        <a:latin typeface="+mn-lt"/>
        <a:ea typeface="+mn-ea"/>
        <a:cs typeface="+mn-cs"/>
      </a:defRPr>
    </a:lvl4pPr>
    <a:lvl5pPr marL="1900672" algn="l" defTabSz="950336" rtl="0" eaLnBrk="1" latinLnBrk="0" hangingPunct="1">
      <a:defRPr sz="1247" kern="1200">
        <a:solidFill>
          <a:schemeClr val="tx1"/>
        </a:solidFill>
        <a:latin typeface="+mn-lt"/>
        <a:ea typeface="+mn-ea"/>
        <a:cs typeface="+mn-cs"/>
      </a:defRPr>
    </a:lvl5pPr>
    <a:lvl6pPr marL="2375840" algn="l" defTabSz="950336" rtl="0" eaLnBrk="1" latinLnBrk="0" hangingPunct="1">
      <a:defRPr sz="1247" kern="1200">
        <a:solidFill>
          <a:schemeClr val="tx1"/>
        </a:solidFill>
        <a:latin typeface="+mn-lt"/>
        <a:ea typeface="+mn-ea"/>
        <a:cs typeface="+mn-cs"/>
      </a:defRPr>
    </a:lvl6pPr>
    <a:lvl7pPr marL="2851008" algn="l" defTabSz="950336" rtl="0" eaLnBrk="1" latinLnBrk="0" hangingPunct="1">
      <a:defRPr sz="1247" kern="1200">
        <a:solidFill>
          <a:schemeClr val="tx1"/>
        </a:solidFill>
        <a:latin typeface="+mn-lt"/>
        <a:ea typeface="+mn-ea"/>
        <a:cs typeface="+mn-cs"/>
      </a:defRPr>
    </a:lvl7pPr>
    <a:lvl8pPr marL="3326176" algn="l" defTabSz="950336" rtl="0" eaLnBrk="1" latinLnBrk="0" hangingPunct="1">
      <a:defRPr sz="1247" kern="1200">
        <a:solidFill>
          <a:schemeClr val="tx1"/>
        </a:solidFill>
        <a:latin typeface="+mn-lt"/>
        <a:ea typeface="+mn-ea"/>
        <a:cs typeface="+mn-cs"/>
      </a:defRPr>
    </a:lvl8pPr>
    <a:lvl9pPr marL="3801344" algn="l" defTabSz="950336" rtl="0" eaLnBrk="1" latinLnBrk="0" hangingPunct="1">
      <a:defRPr sz="12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8663" y="1143000"/>
            <a:ext cx="54006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086541-2B8E-4293-9530-28B3B0F32C9F}" type="slidenum">
              <a:rPr lang="en-US" smtClean="0"/>
              <a:t>13</a:t>
            </a:fld>
            <a:endParaRPr lang="en-US"/>
          </a:p>
        </p:txBody>
      </p:sp>
    </p:spTree>
    <p:extLst>
      <p:ext uri="{BB962C8B-B14F-4D97-AF65-F5344CB8AC3E}">
        <p14:creationId xmlns:p14="http://schemas.microsoft.com/office/powerpoint/2010/main" val="342430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74999" y="1178222"/>
            <a:ext cx="9449991" cy="2506427"/>
          </a:xfrm>
        </p:spPr>
        <p:txBody>
          <a:bodyPr anchor="b"/>
          <a:lstStyle>
            <a:lvl1pPr algn="ctr">
              <a:defRPr sz="6201"/>
            </a:lvl1pPr>
          </a:lstStyle>
          <a:p>
            <a:r>
              <a:rPr lang="en-US"/>
              <a:t>Click to edit Master title style</a:t>
            </a:r>
            <a:endParaRPr lang="en-US" dirty="0"/>
          </a:p>
        </p:txBody>
      </p:sp>
      <p:sp>
        <p:nvSpPr>
          <p:cNvPr id="3" name="Subtitle 2"/>
          <p:cNvSpPr>
            <a:spLocks noGrp="1"/>
          </p:cNvSpPr>
          <p:nvPr>
            <p:ph type="subTitle" idx="1"/>
          </p:nvPr>
        </p:nvSpPr>
        <p:spPr>
          <a:xfrm>
            <a:off x="1574999" y="3781306"/>
            <a:ext cx="9449991" cy="1738167"/>
          </a:xfrm>
        </p:spPr>
        <p:txBody>
          <a:bodyPr/>
          <a:lstStyle>
            <a:lvl1pPr marL="0" indent="0" algn="ctr">
              <a:buNone/>
              <a:defRPr sz="2480"/>
            </a:lvl1pPr>
            <a:lvl2pPr marL="472516" indent="0" algn="ctr">
              <a:buNone/>
              <a:defRPr sz="2067"/>
            </a:lvl2pPr>
            <a:lvl3pPr marL="945032" indent="0" algn="ctr">
              <a:buNone/>
              <a:defRPr sz="1860"/>
            </a:lvl3pPr>
            <a:lvl4pPr marL="1417549" indent="0" algn="ctr">
              <a:buNone/>
              <a:defRPr sz="1654"/>
            </a:lvl4pPr>
            <a:lvl5pPr marL="1890065" indent="0" algn="ctr">
              <a:buNone/>
              <a:defRPr sz="1654"/>
            </a:lvl5pPr>
            <a:lvl6pPr marL="2362581" indent="0" algn="ctr">
              <a:buNone/>
              <a:defRPr sz="1654"/>
            </a:lvl6pPr>
            <a:lvl7pPr marL="2835097" indent="0" algn="ctr">
              <a:buNone/>
              <a:defRPr sz="1654"/>
            </a:lvl7pPr>
            <a:lvl8pPr marL="3307613" indent="0" algn="ctr">
              <a:buNone/>
              <a:defRPr sz="1654"/>
            </a:lvl8pPr>
            <a:lvl9pPr marL="3780130" indent="0" algn="ctr">
              <a:buNone/>
              <a:defRPr sz="165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79070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212248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16867" y="383297"/>
            <a:ext cx="2716872"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66249" y="383297"/>
            <a:ext cx="7993117" cy="61010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05212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829727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9687" y="1794830"/>
            <a:ext cx="10867490" cy="2994714"/>
          </a:xfrm>
        </p:spPr>
        <p:txBody>
          <a:bodyPr anchor="b"/>
          <a:lstStyle>
            <a:lvl1pPr>
              <a:defRPr sz="6201"/>
            </a:lvl1pPr>
          </a:lstStyle>
          <a:p>
            <a:r>
              <a:rPr lang="en-US"/>
              <a:t>Click to edit Master title style</a:t>
            </a:r>
            <a:endParaRPr lang="en-US" dirty="0"/>
          </a:p>
        </p:txBody>
      </p:sp>
      <p:sp>
        <p:nvSpPr>
          <p:cNvPr id="3" name="Text Placeholder 2"/>
          <p:cNvSpPr>
            <a:spLocks noGrp="1"/>
          </p:cNvSpPr>
          <p:nvPr>
            <p:ph type="body" idx="1"/>
          </p:nvPr>
        </p:nvSpPr>
        <p:spPr>
          <a:xfrm>
            <a:off x="859687" y="4817875"/>
            <a:ext cx="10867490" cy="1574849"/>
          </a:xfrm>
        </p:spPr>
        <p:txBody>
          <a:bodyPr/>
          <a:lstStyle>
            <a:lvl1pPr marL="0" indent="0">
              <a:buNone/>
              <a:defRPr sz="2480">
                <a:solidFill>
                  <a:schemeClr val="tx1">
                    <a:tint val="82000"/>
                  </a:schemeClr>
                </a:solidFill>
              </a:defRPr>
            </a:lvl1pPr>
            <a:lvl2pPr marL="472516" indent="0">
              <a:buNone/>
              <a:defRPr sz="2067">
                <a:solidFill>
                  <a:schemeClr val="tx1">
                    <a:tint val="82000"/>
                  </a:schemeClr>
                </a:solidFill>
              </a:defRPr>
            </a:lvl2pPr>
            <a:lvl3pPr marL="945032" indent="0">
              <a:buNone/>
              <a:defRPr sz="1860">
                <a:solidFill>
                  <a:schemeClr val="tx1">
                    <a:tint val="82000"/>
                  </a:schemeClr>
                </a:solidFill>
              </a:defRPr>
            </a:lvl3pPr>
            <a:lvl4pPr marL="1417549" indent="0">
              <a:buNone/>
              <a:defRPr sz="1654">
                <a:solidFill>
                  <a:schemeClr val="tx1">
                    <a:tint val="82000"/>
                  </a:schemeClr>
                </a:solidFill>
              </a:defRPr>
            </a:lvl4pPr>
            <a:lvl5pPr marL="1890065" indent="0">
              <a:buNone/>
              <a:defRPr sz="1654">
                <a:solidFill>
                  <a:schemeClr val="tx1">
                    <a:tint val="82000"/>
                  </a:schemeClr>
                </a:solidFill>
              </a:defRPr>
            </a:lvl5pPr>
            <a:lvl6pPr marL="2362581" indent="0">
              <a:buNone/>
              <a:defRPr sz="1654">
                <a:solidFill>
                  <a:schemeClr val="tx1">
                    <a:tint val="82000"/>
                  </a:schemeClr>
                </a:solidFill>
              </a:defRPr>
            </a:lvl6pPr>
            <a:lvl7pPr marL="2835097" indent="0">
              <a:buNone/>
              <a:defRPr sz="1654">
                <a:solidFill>
                  <a:schemeClr val="tx1">
                    <a:tint val="82000"/>
                  </a:schemeClr>
                </a:solidFill>
              </a:defRPr>
            </a:lvl7pPr>
            <a:lvl8pPr marL="3307613" indent="0">
              <a:buNone/>
              <a:defRPr sz="1654">
                <a:solidFill>
                  <a:schemeClr val="tx1">
                    <a:tint val="82000"/>
                  </a:schemeClr>
                </a:solidFill>
              </a:defRPr>
            </a:lvl8pPr>
            <a:lvl9pPr marL="3780130" indent="0">
              <a:buNone/>
              <a:defRPr sz="1654">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BECB3-B129-4032-B16C-54274E3F2ECB}" type="datetimeFigureOut">
              <a:rPr lang="en-US" smtClean="0"/>
              <a:t>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3049089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66249"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8744" y="1916484"/>
            <a:ext cx="5354995" cy="456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3BECB3-B129-4032-B16C-54274E3F2ECB}" type="datetimeFigureOut">
              <a:rPr lang="en-US" smtClean="0"/>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2118276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67890" y="383297"/>
            <a:ext cx="10867490"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867891" y="1764832"/>
            <a:ext cx="5330385"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4" name="Content Placeholder 3"/>
          <p:cNvSpPr>
            <a:spLocks noGrp="1"/>
          </p:cNvSpPr>
          <p:nvPr>
            <p:ph sz="half" idx="2"/>
          </p:nvPr>
        </p:nvSpPr>
        <p:spPr>
          <a:xfrm>
            <a:off x="867891" y="2629749"/>
            <a:ext cx="5330385"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8744" y="1764832"/>
            <a:ext cx="5356636" cy="864917"/>
          </a:xfrm>
        </p:spPr>
        <p:txBody>
          <a:bodyPr anchor="b"/>
          <a:lstStyle>
            <a:lvl1pPr marL="0" indent="0">
              <a:buNone/>
              <a:defRPr sz="2480" b="1"/>
            </a:lvl1pPr>
            <a:lvl2pPr marL="472516" indent="0">
              <a:buNone/>
              <a:defRPr sz="2067" b="1"/>
            </a:lvl2pPr>
            <a:lvl3pPr marL="945032" indent="0">
              <a:buNone/>
              <a:defRPr sz="1860" b="1"/>
            </a:lvl3pPr>
            <a:lvl4pPr marL="1417549" indent="0">
              <a:buNone/>
              <a:defRPr sz="1654" b="1"/>
            </a:lvl4pPr>
            <a:lvl5pPr marL="1890065" indent="0">
              <a:buNone/>
              <a:defRPr sz="1654" b="1"/>
            </a:lvl5pPr>
            <a:lvl6pPr marL="2362581" indent="0">
              <a:buNone/>
              <a:defRPr sz="1654" b="1"/>
            </a:lvl6pPr>
            <a:lvl7pPr marL="2835097" indent="0">
              <a:buNone/>
              <a:defRPr sz="1654" b="1"/>
            </a:lvl7pPr>
            <a:lvl8pPr marL="3307613" indent="0">
              <a:buNone/>
              <a:defRPr sz="1654" b="1"/>
            </a:lvl8pPr>
            <a:lvl9pPr marL="3780130" indent="0">
              <a:buNone/>
              <a:defRPr sz="1654" b="1"/>
            </a:lvl9pPr>
          </a:lstStyle>
          <a:p>
            <a:pPr lvl="0"/>
            <a:r>
              <a:rPr lang="en-US"/>
              <a:t>Click to edit Master text styles</a:t>
            </a:r>
          </a:p>
        </p:txBody>
      </p:sp>
      <p:sp>
        <p:nvSpPr>
          <p:cNvPr id="6" name="Content Placeholder 5"/>
          <p:cNvSpPr>
            <a:spLocks noGrp="1"/>
          </p:cNvSpPr>
          <p:nvPr>
            <p:ph sz="quarter" idx="4"/>
          </p:nvPr>
        </p:nvSpPr>
        <p:spPr>
          <a:xfrm>
            <a:off x="6378744" y="2629749"/>
            <a:ext cx="5356636" cy="38679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3BECB3-B129-4032-B16C-54274E3F2ECB}" type="datetimeFigureOut">
              <a:rPr lang="en-US" smtClean="0"/>
              <a:t>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00101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3BECB3-B129-4032-B16C-54274E3F2ECB}" type="datetimeFigureOut">
              <a:rPr lang="en-US" smtClean="0"/>
              <a:t>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2736653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BECB3-B129-4032-B16C-54274E3F2ECB}" type="datetimeFigureOut">
              <a:rPr lang="en-US" smtClean="0"/>
              <a:t>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94596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US" dirty="0"/>
          </a:p>
        </p:txBody>
      </p:sp>
      <p:sp>
        <p:nvSpPr>
          <p:cNvPr id="3" name="Content Placeholder 2"/>
          <p:cNvSpPr>
            <a:spLocks noGrp="1"/>
          </p:cNvSpPr>
          <p:nvPr>
            <p:ph idx="1"/>
          </p:nvPr>
        </p:nvSpPr>
        <p:spPr>
          <a:xfrm>
            <a:off x="5356636" y="1036569"/>
            <a:ext cx="6378744" cy="5116178"/>
          </a:xfrm>
        </p:spPr>
        <p:txBody>
          <a:bodyPr/>
          <a:lstStyle>
            <a:lvl1pPr>
              <a:defRPr sz="3307"/>
            </a:lvl1pPr>
            <a:lvl2pPr>
              <a:defRPr sz="2894"/>
            </a:lvl2pPr>
            <a:lvl3pPr>
              <a:defRPr sz="2480"/>
            </a:lvl3pPr>
            <a:lvl4pPr>
              <a:defRPr sz="2067"/>
            </a:lvl4pPr>
            <a:lvl5pPr>
              <a:defRPr sz="2067"/>
            </a:lvl5pPr>
            <a:lvl6pPr>
              <a:defRPr sz="2067"/>
            </a:lvl6pPr>
            <a:lvl7pPr>
              <a:defRPr sz="2067"/>
            </a:lvl7pPr>
            <a:lvl8pPr>
              <a:defRPr sz="2067"/>
            </a:lvl8pPr>
            <a:lvl9pPr>
              <a:defRPr sz="2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307995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7891" y="479954"/>
            <a:ext cx="4063824" cy="1679840"/>
          </a:xfrm>
        </p:spPr>
        <p:txBody>
          <a:bodyPr anchor="b"/>
          <a:lstStyle>
            <a:lvl1pPr>
              <a:defRPr sz="3307"/>
            </a:lvl1pPr>
          </a:lstStyle>
          <a:p>
            <a:r>
              <a:rPr lang="en-US"/>
              <a:t>Click to edit Master title style</a:t>
            </a:r>
            <a:endParaRPr lang="en-US" dirty="0"/>
          </a:p>
        </p:txBody>
      </p:sp>
      <p:sp>
        <p:nvSpPr>
          <p:cNvPr id="3" name="Picture Placeholder 2"/>
          <p:cNvSpPr>
            <a:spLocks noGrp="1" noChangeAspect="1"/>
          </p:cNvSpPr>
          <p:nvPr>
            <p:ph type="pic" idx="1"/>
          </p:nvPr>
        </p:nvSpPr>
        <p:spPr>
          <a:xfrm>
            <a:off x="5356636" y="1036569"/>
            <a:ext cx="6378744" cy="5116178"/>
          </a:xfrm>
        </p:spPr>
        <p:txBody>
          <a:bodyPr anchor="t"/>
          <a:lstStyle>
            <a:lvl1pPr marL="0" indent="0">
              <a:buNone/>
              <a:defRPr sz="3307"/>
            </a:lvl1pPr>
            <a:lvl2pPr marL="472516" indent="0">
              <a:buNone/>
              <a:defRPr sz="2894"/>
            </a:lvl2pPr>
            <a:lvl3pPr marL="945032" indent="0">
              <a:buNone/>
              <a:defRPr sz="2480"/>
            </a:lvl3pPr>
            <a:lvl4pPr marL="1417549" indent="0">
              <a:buNone/>
              <a:defRPr sz="2067"/>
            </a:lvl4pPr>
            <a:lvl5pPr marL="1890065" indent="0">
              <a:buNone/>
              <a:defRPr sz="2067"/>
            </a:lvl5pPr>
            <a:lvl6pPr marL="2362581" indent="0">
              <a:buNone/>
              <a:defRPr sz="2067"/>
            </a:lvl6pPr>
            <a:lvl7pPr marL="2835097" indent="0">
              <a:buNone/>
              <a:defRPr sz="2067"/>
            </a:lvl7pPr>
            <a:lvl8pPr marL="3307613" indent="0">
              <a:buNone/>
              <a:defRPr sz="2067"/>
            </a:lvl8pPr>
            <a:lvl9pPr marL="3780130" indent="0">
              <a:buNone/>
              <a:defRPr sz="2067"/>
            </a:lvl9pPr>
          </a:lstStyle>
          <a:p>
            <a:r>
              <a:rPr lang="en-US"/>
              <a:t>Click icon to add picture</a:t>
            </a:r>
            <a:endParaRPr lang="en-US" dirty="0"/>
          </a:p>
        </p:txBody>
      </p:sp>
      <p:sp>
        <p:nvSpPr>
          <p:cNvPr id="4" name="Text Placeholder 3"/>
          <p:cNvSpPr>
            <a:spLocks noGrp="1"/>
          </p:cNvSpPr>
          <p:nvPr>
            <p:ph type="body" sz="half" idx="2"/>
          </p:nvPr>
        </p:nvSpPr>
        <p:spPr>
          <a:xfrm>
            <a:off x="867891" y="2159794"/>
            <a:ext cx="4063824" cy="4001285"/>
          </a:xfrm>
        </p:spPr>
        <p:txBody>
          <a:bodyPr/>
          <a:lstStyle>
            <a:lvl1pPr marL="0" indent="0">
              <a:buNone/>
              <a:defRPr sz="1654"/>
            </a:lvl1pPr>
            <a:lvl2pPr marL="472516" indent="0">
              <a:buNone/>
              <a:defRPr sz="1447"/>
            </a:lvl2pPr>
            <a:lvl3pPr marL="945032" indent="0">
              <a:buNone/>
              <a:defRPr sz="1240"/>
            </a:lvl3pPr>
            <a:lvl4pPr marL="1417549" indent="0">
              <a:buNone/>
              <a:defRPr sz="1034"/>
            </a:lvl4pPr>
            <a:lvl5pPr marL="1890065" indent="0">
              <a:buNone/>
              <a:defRPr sz="1034"/>
            </a:lvl5pPr>
            <a:lvl6pPr marL="2362581" indent="0">
              <a:buNone/>
              <a:defRPr sz="1034"/>
            </a:lvl6pPr>
            <a:lvl7pPr marL="2835097" indent="0">
              <a:buNone/>
              <a:defRPr sz="1034"/>
            </a:lvl7pPr>
            <a:lvl8pPr marL="3307613" indent="0">
              <a:buNone/>
              <a:defRPr sz="1034"/>
            </a:lvl8pPr>
            <a:lvl9pPr marL="3780130" indent="0">
              <a:buNone/>
              <a:defRPr sz="1034"/>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32197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66249" y="383297"/>
            <a:ext cx="10867490" cy="13915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66249" y="1916484"/>
            <a:ext cx="10867490" cy="45678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6249" y="6672697"/>
            <a:ext cx="2834997" cy="383297"/>
          </a:xfrm>
          <a:prstGeom prst="rect">
            <a:avLst/>
          </a:prstGeom>
        </p:spPr>
        <p:txBody>
          <a:bodyPr vert="horz" lIns="91440" tIns="45720" rIns="91440" bIns="45720" rtlCol="0" anchor="ctr"/>
          <a:lstStyle>
            <a:lvl1pPr algn="l">
              <a:defRPr sz="1240">
                <a:solidFill>
                  <a:schemeClr val="tx1">
                    <a:tint val="82000"/>
                  </a:schemeClr>
                </a:solidFill>
              </a:defRPr>
            </a:lvl1pPr>
          </a:lstStyle>
          <a:p>
            <a:fld id="{AA3BECB3-B129-4032-B16C-54274E3F2ECB}" type="datetimeFigureOut">
              <a:rPr lang="en-US" smtClean="0"/>
              <a:t>2/9/2025</a:t>
            </a:fld>
            <a:endParaRPr lang="en-US"/>
          </a:p>
        </p:txBody>
      </p:sp>
      <p:sp>
        <p:nvSpPr>
          <p:cNvPr id="5" name="Footer Placeholder 4"/>
          <p:cNvSpPr>
            <a:spLocks noGrp="1"/>
          </p:cNvSpPr>
          <p:nvPr>
            <p:ph type="ftr" sz="quarter" idx="3"/>
          </p:nvPr>
        </p:nvSpPr>
        <p:spPr>
          <a:xfrm>
            <a:off x="4173746" y="6672697"/>
            <a:ext cx="4252496" cy="383297"/>
          </a:xfrm>
          <a:prstGeom prst="rect">
            <a:avLst/>
          </a:prstGeom>
        </p:spPr>
        <p:txBody>
          <a:bodyPr vert="horz" lIns="91440" tIns="45720" rIns="91440" bIns="45720" rtlCol="0" anchor="ctr"/>
          <a:lstStyle>
            <a:lvl1pPr algn="ctr">
              <a:defRPr sz="12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898742" y="6672697"/>
            <a:ext cx="2834997" cy="383297"/>
          </a:xfrm>
          <a:prstGeom prst="rect">
            <a:avLst/>
          </a:prstGeom>
        </p:spPr>
        <p:txBody>
          <a:bodyPr vert="horz" lIns="91440" tIns="45720" rIns="91440" bIns="45720" rtlCol="0" anchor="ctr"/>
          <a:lstStyle>
            <a:lvl1pPr algn="r">
              <a:defRPr sz="1240">
                <a:solidFill>
                  <a:schemeClr val="tx1">
                    <a:tint val="82000"/>
                  </a:schemeClr>
                </a:solidFill>
              </a:defRPr>
            </a:lvl1pPr>
          </a:lstStyle>
          <a:p>
            <a:fld id="{728A98E1-926A-49AC-B46D-D0E37C3BCFB5}" type="slidenum">
              <a:rPr lang="en-US" smtClean="0"/>
              <a:t>‹#›</a:t>
            </a:fld>
            <a:endParaRPr lang="en-US"/>
          </a:p>
        </p:txBody>
      </p:sp>
    </p:spTree>
    <p:extLst>
      <p:ext uri="{BB962C8B-B14F-4D97-AF65-F5344CB8AC3E}">
        <p14:creationId xmlns:p14="http://schemas.microsoft.com/office/powerpoint/2010/main" val="320247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45032" rtl="0" eaLnBrk="1" latinLnBrk="0" hangingPunct="1">
        <a:lnSpc>
          <a:spcPct val="90000"/>
        </a:lnSpc>
        <a:spcBef>
          <a:spcPct val="0"/>
        </a:spcBef>
        <a:buNone/>
        <a:defRPr sz="4547" kern="1200">
          <a:solidFill>
            <a:schemeClr val="tx1"/>
          </a:solidFill>
          <a:latin typeface="+mj-lt"/>
          <a:ea typeface="+mj-ea"/>
          <a:cs typeface="+mj-cs"/>
        </a:defRPr>
      </a:lvl1pPr>
    </p:titleStyle>
    <p:bodyStyle>
      <a:lvl1pPr marL="236258" indent="-236258" algn="l" defTabSz="945032" rtl="0" eaLnBrk="1" latinLnBrk="0" hangingPunct="1">
        <a:lnSpc>
          <a:spcPct val="90000"/>
        </a:lnSpc>
        <a:spcBef>
          <a:spcPts val="1034"/>
        </a:spcBef>
        <a:buFont typeface="Arial" panose="020B0604020202020204" pitchFamily="34" charset="0"/>
        <a:buChar char="•"/>
        <a:defRPr sz="2894" kern="1200">
          <a:solidFill>
            <a:schemeClr val="tx1"/>
          </a:solidFill>
          <a:latin typeface="+mn-lt"/>
          <a:ea typeface="+mn-ea"/>
          <a:cs typeface="+mn-cs"/>
        </a:defRPr>
      </a:lvl1pPr>
      <a:lvl2pPr marL="708774" indent="-236258" algn="l" defTabSz="945032" rtl="0" eaLnBrk="1" latinLnBrk="0" hangingPunct="1">
        <a:lnSpc>
          <a:spcPct val="90000"/>
        </a:lnSpc>
        <a:spcBef>
          <a:spcPts val="517"/>
        </a:spcBef>
        <a:buFont typeface="Arial" panose="020B0604020202020204" pitchFamily="34" charset="0"/>
        <a:buChar char="•"/>
        <a:defRPr sz="2480" kern="1200">
          <a:solidFill>
            <a:schemeClr val="tx1"/>
          </a:solidFill>
          <a:latin typeface="+mn-lt"/>
          <a:ea typeface="+mn-ea"/>
          <a:cs typeface="+mn-cs"/>
        </a:defRPr>
      </a:lvl2pPr>
      <a:lvl3pPr marL="1181291" indent="-236258" algn="l" defTabSz="945032" rtl="0" eaLnBrk="1" latinLnBrk="0" hangingPunct="1">
        <a:lnSpc>
          <a:spcPct val="90000"/>
        </a:lnSpc>
        <a:spcBef>
          <a:spcPts val="517"/>
        </a:spcBef>
        <a:buFont typeface="Arial" panose="020B0604020202020204" pitchFamily="34" charset="0"/>
        <a:buChar char="•"/>
        <a:defRPr sz="2067" kern="1200">
          <a:solidFill>
            <a:schemeClr val="tx1"/>
          </a:solidFill>
          <a:latin typeface="+mn-lt"/>
          <a:ea typeface="+mn-ea"/>
          <a:cs typeface="+mn-cs"/>
        </a:defRPr>
      </a:lvl3pPr>
      <a:lvl4pPr marL="1653807"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4pPr>
      <a:lvl5pPr marL="2126323"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5pPr>
      <a:lvl6pPr marL="2598839"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6pPr>
      <a:lvl7pPr marL="3071355"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7pPr>
      <a:lvl8pPr marL="3543872"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8pPr>
      <a:lvl9pPr marL="4016388" indent="-236258" algn="l" defTabSz="945032" rtl="0" eaLnBrk="1" latinLnBrk="0" hangingPunct="1">
        <a:lnSpc>
          <a:spcPct val="90000"/>
        </a:lnSpc>
        <a:spcBef>
          <a:spcPts val="517"/>
        </a:spcBef>
        <a:buFont typeface="Arial" panose="020B0604020202020204" pitchFamily="34" charset="0"/>
        <a:buChar char="•"/>
        <a:defRPr sz="1860" kern="1200">
          <a:solidFill>
            <a:schemeClr val="tx1"/>
          </a:solidFill>
          <a:latin typeface="+mn-lt"/>
          <a:ea typeface="+mn-ea"/>
          <a:cs typeface="+mn-cs"/>
        </a:defRPr>
      </a:lvl9pPr>
    </p:bodyStyle>
    <p:otherStyle>
      <a:defPPr>
        <a:defRPr lang="en-US"/>
      </a:defPPr>
      <a:lvl1pPr marL="0" algn="l" defTabSz="945032" rtl="0" eaLnBrk="1" latinLnBrk="0" hangingPunct="1">
        <a:defRPr sz="1860" kern="1200">
          <a:solidFill>
            <a:schemeClr val="tx1"/>
          </a:solidFill>
          <a:latin typeface="+mn-lt"/>
          <a:ea typeface="+mn-ea"/>
          <a:cs typeface="+mn-cs"/>
        </a:defRPr>
      </a:lvl1pPr>
      <a:lvl2pPr marL="472516" algn="l" defTabSz="945032" rtl="0" eaLnBrk="1" latinLnBrk="0" hangingPunct="1">
        <a:defRPr sz="1860" kern="1200">
          <a:solidFill>
            <a:schemeClr val="tx1"/>
          </a:solidFill>
          <a:latin typeface="+mn-lt"/>
          <a:ea typeface="+mn-ea"/>
          <a:cs typeface="+mn-cs"/>
        </a:defRPr>
      </a:lvl2pPr>
      <a:lvl3pPr marL="945032" algn="l" defTabSz="945032" rtl="0" eaLnBrk="1" latinLnBrk="0" hangingPunct="1">
        <a:defRPr sz="1860" kern="1200">
          <a:solidFill>
            <a:schemeClr val="tx1"/>
          </a:solidFill>
          <a:latin typeface="+mn-lt"/>
          <a:ea typeface="+mn-ea"/>
          <a:cs typeface="+mn-cs"/>
        </a:defRPr>
      </a:lvl3pPr>
      <a:lvl4pPr marL="1417549" algn="l" defTabSz="945032" rtl="0" eaLnBrk="1" latinLnBrk="0" hangingPunct="1">
        <a:defRPr sz="1860" kern="1200">
          <a:solidFill>
            <a:schemeClr val="tx1"/>
          </a:solidFill>
          <a:latin typeface="+mn-lt"/>
          <a:ea typeface="+mn-ea"/>
          <a:cs typeface="+mn-cs"/>
        </a:defRPr>
      </a:lvl4pPr>
      <a:lvl5pPr marL="1890065" algn="l" defTabSz="945032" rtl="0" eaLnBrk="1" latinLnBrk="0" hangingPunct="1">
        <a:defRPr sz="1860" kern="1200">
          <a:solidFill>
            <a:schemeClr val="tx1"/>
          </a:solidFill>
          <a:latin typeface="+mn-lt"/>
          <a:ea typeface="+mn-ea"/>
          <a:cs typeface="+mn-cs"/>
        </a:defRPr>
      </a:lvl5pPr>
      <a:lvl6pPr marL="2362581" algn="l" defTabSz="945032" rtl="0" eaLnBrk="1" latinLnBrk="0" hangingPunct="1">
        <a:defRPr sz="1860" kern="1200">
          <a:solidFill>
            <a:schemeClr val="tx1"/>
          </a:solidFill>
          <a:latin typeface="+mn-lt"/>
          <a:ea typeface="+mn-ea"/>
          <a:cs typeface="+mn-cs"/>
        </a:defRPr>
      </a:lvl6pPr>
      <a:lvl7pPr marL="2835097" algn="l" defTabSz="945032" rtl="0" eaLnBrk="1" latinLnBrk="0" hangingPunct="1">
        <a:defRPr sz="1860" kern="1200">
          <a:solidFill>
            <a:schemeClr val="tx1"/>
          </a:solidFill>
          <a:latin typeface="+mn-lt"/>
          <a:ea typeface="+mn-ea"/>
          <a:cs typeface="+mn-cs"/>
        </a:defRPr>
      </a:lvl7pPr>
      <a:lvl8pPr marL="3307613" algn="l" defTabSz="945032" rtl="0" eaLnBrk="1" latinLnBrk="0" hangingPunct="1">
        <a:defRPr sz="1860" kern="1200">
          <a:solidFill>
            <a:schemeClr val="tx1"/>
          </a:solidFill>
          <a:latin typeface="+mn-lt"/>
          <a:ea typeface="+mn-ea"/>
          <a:cs typeface="+mn-cs"/>
        </a:defRPr>
      </a:lvl8pPr>
      <a:lvl9pPr marL="3780130" algn="l" defTabSz="945032" rtl="0" eaLnBrk="1" latinLnBrk="0" hangingPunct="1">
        <a:defRPr sz="18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B9C516E-6D7E-794C-5B84-B06A35FDBAF4}"/>
              </a:ext>
            </a:extLst>
          </p:cNvPr>
          <p:cNvSpPr/>
          <p:nvPr/>
        </p:nvSpPr>
        <p:spPr>
          <a:xfrm>
            <a:off x="493554"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5564" y="196013"/>
                  <a:pt x="409752" y="487"/>
                  <a:pt x="886968" y="0"/>
                </a:cubicBezTo>
                <a:cubicBezTo>
                  <a:pt x="1383779" y="-2216"/>
                  <a:pt x="1735738" y="184991"/>
                  <a:pt x="1773936" y="530352"/>
                </a:cubicBezTo>
                <a:cubicBezTo>
                  <a:pt x="1759431" y="840282"/>
                  <a:pt x="1449887" y="1103690"/>
                  <a:pt x="886968" y="1060704"/>
                </a:cubicBezTo>
                <a:cubicBezTo>
                  <a:pt x="421509" y="1040656"/>
                  <a:pt x="-2719" y="894284"/>
                  <a:pt x="0" y="530352"/>
                </a:cubicBezTo>
                <a:close/>
              </a:path>
              <a:path w="1773936" h="1060704" stroke="0" extrusionOk="0">
                <a:moveTo>
                  <a:pt x="0" y="530352"/>
                </a:moveTo>
                <a:cubicBezTo>
                  <a:pt x="19804" y="332361"/>
                  <a:pt x="402020" y="-12886"/>
                  <a:pt x="886968" y="0"/>
                </a:cubicBezTo>
                <a:cubicBezTo>
                  <a:pt x="1410819" y="-3385"/>
                  <a:pt x="1711583" y="263196"/>
                  <a:pt x="1773936" y="530352"/>
                </a:cubicBezTo>
                <a:cubicBezTo>
                  <a:pt x="1779691" y="861880"/>
                  <a:pt x="1359087" y="1076720"/>
                  <a:pt x="886968" y="1060704"/>
                </a:cubicBezTo>
                <a:cubicBezTo>
                  <a:pt x="416568" y="1044577"/>
                  <a:pt x="-36447" y="830683"/>
                  <a:pt x="0" y="530352"/>
                </a:cubicBezTo>
                <a:close/>
              </a:path>
            </a:pathLst>
          </a:custGeom>
          <a:solidFill>
            <a:schemeClr val="bg1">
              <a:lumMod val="85000"/>
            </a:schemeClr>
          </a:solidFill>
          <a:ln>
            <a:extLst>
              <a:ext uri="{C807C97D-BFC1-408E-A445-0C87EB9F89A2}">
                <ask:lineSketchStyleProps xmlns:ask="http://schemas.microsoft.com/office/drawing/2018/sketchyshapes" sd="3110525573">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Vikram</a:t>
            </a:r>
            <a:br>
              <a:rPr lang="en-US" sz="1300" dirty="0">
                <a:solidFill>
                  <a:schemeClr val="tx1"/>
                </a:solidFill>
              </a:rPr>
            </a:br>
            <a:r>
              <a:rPr lang="en-US" sz="1300" dirty="0">
                <a:solidFill>
                  <a:schemeClr val="tx1"/>
                </a:solidFill>
              </a:rPr>
              <a:t>(guy in the bar)</a:t>
            </a:r>
          </a:p>
        </p:txBody>
      </p:sp>
      <p:sp>
        <p:nvSpPr>
          <p:cNvPr id="3" name="Oval 2">
            <a:extLst>
              <a:ext uri="{FF2B5EF4-FFF2-40B4-BE49-F238E27FC236}">
                <a16:creationId xmlns:a16="http://schemas.microsoft.com/office/drawing/2014/main" id="{C4C9CA1A-CC35-1F89-E3B5-0AD7E63695D3}"/>
              </a:ext>
            </a:extLst>
          </p:cNvPr>
          <p:cNvSpPr/>
          <p:nvPr/>
        </p:nvSpPr>
        <p:spPr>
          <a:xfrm>
            <a:off x="493554"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9786" y="253929"/>
                  <a:pt x="382590" y="-57238"/>
                  <a:pt x="886968" y="0"/>
                </a:cubicBezTo>
                <a:cubicBezTo>
                  <a:pt x="1329962" y="1473"/>
                  <a:pt x="1795884" y="205466"/>
                  <a:pt x="1773936" y="530352"/>
                </a:cubicBezTo>
                <a:cubicBezTo>
                  <a:pt x="1791943" y="837183"/>
                  <a:pt x="1452549" y="1037622"/>
                  <a:pt x="886968" y="1060704"/>
                </a:cubicBezTo>
                <a:cubicBezTo>
                  <a:pt x="371263" y="1074491"/>
                  <a:pt x="-20327" y="885932"/>
                  <a:pt x="0" y="530352"/>
                </a:cubicBezTo>
                <a:close/>
              </a:path>
              <a:path w="1773936" h="1060704" stroke="0" extrusionOk="0">
                <a:moveTo>
                  <a:pt x="0" y="530352"/>
                </a:moveTo>
                <a:cubicBezTo>
                  <a:pt x="29809" y="196770"/>
                  <a:pt x="453982" y="-84631"/>
                  <a:pt x="886968" y="0"/>
                </a:cubicBezTo>
                <a:cubicBezTo>
                  <a:pt x="1354094" y="17048"/>
                  <a:pt x="1768237" y="226964"/>
                  <a:pt x="1773936" y="530352"/>
                </a:cubicBezTo>
                <a:cubicBezTo>
                  <a:pt x="1719475" y="779898"/>
                  <a:pt x="1364709" y="1066723"/>
                  <a:pt x="886968" y="1060704"/>
                </a:cubicBezTo>
                <a:cubicBezTo>
                  <a:pt x="374403" y="1055731"/>
                  <a:pt x="7042" y="813005"/>
                  <a:pt x="0" y="530352"/>
                </a:cubicBezTo>
                <a:close/>
              </a:path>
            </a:pathLst>
          </a:custGeom>
          <a:solidFill>
            <a:schemeClr val="bg1">
              <a:lumMod val="85000"/>
            </a:schemeClr>
          </a:solidFill>
          <a:ln>
            <a:extLst>
              <a:ext uri="{C807C97D-BFC1-408E-A445-0C87EB9F89A2}">
                <ask:lineSketchStyleProps xmlns:ask="http://schemas.microsoft.com/office/drawing/2018/sketchyshapes" sd="833672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Aisha Pinto</a:t>
            </a:r>
            <a:br>
              <a:rPr lang="en-US" sz="1300" dirty="0">
                <a:solidFill>
                  <a:schemeClr val="tx1"/>
                </a:solidFill>
              </a:rPr>
            </a:br>
            <a:r>
              <a:rPr lang="en-US" sz="1300" dirty="0">
                <a:solidFill>
                  <a:schemeClr val="tx1"/>
                </a:solidFill>
              </a:rPr>
              <a:t>(dead girl)</a:t>
            </a:r>
          </a:p>
        </p:txBody>
      </p:sp>
      <p:sp>
        <p:nvSpPr>
          <p:cNvPr id="12" name="Oval 11">
            <a:extLst>
              <a:ext uri="{FF2B5EF4-FFF2-40B4-BE49-F238E27FC236}">
                <a16:creationId xmlns:a16="http://schemas.microsoft.com/office/drawing/2014/main" id="{55013BB7-6D28-C7C9-000E-17EF35433096}"/>
              </a:ext>
            </a:extLst>
          </p:cNvPr>
          <p:cNvSpPr/>
          <p:nvPr/>
        </p:nvSpPr>
        <p:spPr>
          <a:xfrm>
            <a:off x="6281706"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792" y="248375"/>
                  <a:pt x="402938" y="75245"/>
                  <a:pt x="886968" y="0"/>
                </a:cubicBezTo>
                <a:cubicBezTo>
                  <a:pt x="1439963" y="-26507"/>
                  <a:pt x="1812553" y="210975"/>
                  <a:pt x="1773936" y="530352"/>
                </a:cubicBezTo>
                <a:cubicBezTo>
                  <a:pt x="1844905" y="848076"/>
                  <a:pt x="1397378" y="1057258"/>
                  <a:pt x="886968" y="1060704"/>
                </a:cubicBezTo>
                <a:cubicBezTo>
                  <a:pt x="387361" y="1032543"/>
                  <a:pt x="-20033" y="826929"/>
                  <a:pt x="0" y="530352"/>
                </a:cubicBezTo>
                <a:close/>
              </a:path>
              <a:path w="1773936" h="1060704" stroke="0" extrusionOk="0">
                <a:moveTo>
                  <a:pt x="0" y="530352"/>
                </a:moveTo>
                <a:cubicBezTo>
                  <a:pt x="-20490" y="292522"/>
                  <a:pt x="400193" y="11901"/>
                  <a:pt x="886968" y="0"/>
                </a:cubicBezTo>
                <a:cubicBezTo>
                  <a:pt x="1371214" y="-30813"/>
                  <a:pt x="1805442" y="285797"/>
                  <a:pt x="1773936" y="530352"/>
                </a:cubicBezTo>
                <a:cubicBezTo>
                  <a:pt x="1792523" y="828865"/>
                  <a:pt x="1304495" y="1130296"/>
                  <a:pt x="886968" y="1060704"/>
                </a:cubicBezTo>
                <a:cubicBezTo>
                  <a:pt x="331444" y="1029485"/>
                  <a:pt x="1781" y="816725"/>
                  <a:pt x="0" y="530352"/>
                </a:cubicBezTo>
                <a:close/>
              </a:path>
            </a:pathLst>
          </a:custGeom>
          <a:solidFill>
            <a:schemeClr val="bg1">
              <a:lumMod val="85000"/>
            </a:schemeClr>
          </a:solidFill>
          <a:ln>
            <a:extLst>
              <a:ext uri="{C807C97D-BFC1-408E-A445-0C87EB9F89A2}">
                <ask:lineSketchStyleProps xmlns:ask="http://schemas.microsoft.com/office/drawing/2018/sketchyshapes" sd="341045167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Arjun</a:t>
            </a:r>
            <a:br>
              <a:rPr lang="en-US" sz="1300" dirty="0">
                <a:solidFill>
                  <a:schemeClr val="tx1"/>
                </a:solidFill>
              </a:rPr>
            </a:br>
            <a:r>
              <a:rPr lang="en-US" sz="1300" dirty="0">
                <a:solidFill>
                  <a:schemeClr val="tx1"/>
                </a:solidFill>
              </a:rPr>
              <a:t>(consultant)</a:t>
            </a:r>
          </a:p>
        </p:txBody>
      </p:sp>
      <p:sp>
        <p:nvSpPr>
          <p:cNvPr id="14" name="Oval 13">
            <a:extLst>
              <a:ext uri="{FF2B5EF4-FFF2-40B4-BE49-F238E27FC236}">
                <a16:creationId xmlns:a16="http://schemas.microsoft.com/office/drawing/2014/main" id="{DC042F8A-A28F-031C-B579-DA39665C5BED}"/>
              </a:ext>
            </a:extLst>
          </p:cNvPr>
          <p:cNvSpPr/>
          <p:nvPr/>
        </p:nvSpPr>
        <p:spPr>
          <a:xfrm>
            <a:off x="2422938"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04" y="230880"/>
                  <a:pt x="329213" y="27709"/>
                  <a:pt x="886968" y="0"/>
                </a:cubicBezTo>
                <a:cubicBezTo>
                  <a:pt x="1362770" y="3343"/>
                  <a:pt x="1838211" y="234150"/>
                  <a:pt x="1773936" y="530352"/>
                </a:cubicBezTo>
                <a:cubicBezTo>
                  <a:pt x="1809846" y="829165"/>
                  <a:pt x="1309111" y="1108962"/>
                  <a:pt x="886968" y="1060704"/>
                </a:cubicBezTo>
                <a:cubicBezTo>
                  <a:pt x="429001" y="1058141"/>
                  <a:pt x="-10853" y="802526"/>
                  <a:pt x="0" y="530352"/>
                </a:cubicBezTo>
                <a:close/>
              </a:path>
              <a:path w="1773936" h="1060704" stroke="0" extrusionOk="0">
                <a:moveTo>
                  <a:pt x="0" y="530352"/>
                </a:moveTo>
                <a:cubicBezTo>
                  <a:pt x="14376" y="256895"/>
                  <a:pt x="395656" y="-57801"/>
                  <a:pt x="886968" y="0"/>
                </a:cubicBezTo>
                <a:cubicBezTo>
                  <a:pt x="1357531" y="-12723"/>
                  <a:pt x="1765503" y="250025"/>
                  <a:pt x="1773936" y="530352"/>
                </a:cubicBezTo>
                <a:cubicBezTo>
                  <a:pt x="1822462" y="888437"/>
                  <a:pt x="1422112" y="1086450"/>
                  <a:pt x="886968" y="1060704"/>
                </a:cubicBezTo>
                <a:cubicBezTo>
                  <a:pt x="385735" y="1042867"/>
                  <a:pt x="-2122" y="829907"/>
                  <a:pt x="0" y="530352"/>
                </a:cubicBezTo>
                <a:close/>
              </a:path>
            </a:pathLst>
          </a:custGeom>
          <a:solidFill>
            <a:schemeClr val="bg1">
              <a:lumMod val="85000"/>
            </a:schemeClr>
          </a:solidFill>
          <a:ln>
            <a:extLst>
              <a:ext uri="{C807C97D-BFC1-408E-A445-0C87EB9F89A2}">
                <ask:lineSketchStyleProps xmlns:ask="http://schemas.microsoft.com/office/drawing/2018/sketchyshapes" sd="136333364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Lekha</a:t>
            </a:r>
            <a:br>
              <a:rPr lang="en-US" sz="1300" dirty="0">
                <a:solidFill>
                  <a:schemeClr val="tx1"/>
                </a:solidFill>
              </a:rPr>
            </a:br>
            <a:r>
              <a:rPr lang="en-US" sz="1300" dirty="0">
                <a:solidFill>
                  <a:schemeClr val="tx1"/>
                </a:solidFill>
              </a:rPr>
              <a:t>(</a:t>
            </a:r>
            <a:r>
              <a:rPr lang="en-US" sz="1300" dirty="0" err="1">
                <a:solidFill>
                  <a:schemeClr val="tx1"/>
                </a:solidFill>
              </a:rPr>
              <a:t>aisha</a:t>
            </a:r>
            <a:r>
              <a:rPr lang="en-US" sz="1300" dirty="0">
                <a:solidFill>
                  <a:schemeClr val="tx1"/>
                </a:solidFill>
              </a:rPr>
              <a:t>’ s </a:t>
            </a:r>
            <a:r>
              <a:rPr lang="en-US" sz="1300" dirty="0" err="1">
                <a:solidFill>
                  <a:schemeClr val="tx1"/>
                </a:solidFill>
              </a:rPr>
              <a:t>bff</a:t>
            </a:r>
            <a:r>
              <a:rPr lang="en-US" sz="1300" dirty="0">
                <a:solidFill>
                  <a:schemeClr val="tx1"/>
                </a:solidFill>
              </a:rPr>
              <a:t>)</a:t>
            </a:r>
          </a:p>
        </p:txBody>
      </p:sp>
      <p:sp>
        <p:nvSpPr>
          <p:cNvPr id="16" name="Oval 15">
            <a:extLst>
              <a:ext uri="{FF2B5EF4-FFF2-40B4-BE49-F238E27FC236}">
                <a16:creationId xmlns:a16="http://schemas.microsoft.com/office/drawing/2014/main" id="{F1812688-113B-3515-4921-7A75EF77CCB0}"/>
              </a:ext>
            </a:extLst>
          </p:cNvPr>
          <p:cNvSpPr/>
          <p:nvPr/>
        </p:nvSpPr>
        <p:spPr>
          <a:xfrm>
            <a:off x="10177050"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4159" y="228931"/>
                  <a:pt x="313378" y="-6925"/>
                  <a:pt x="886968" y="0"/>
                </a:cubicBezTo>
                <a:cubicBezTo>
                  <a:pt x="1395916" y="61361"/>
                  <a:pt x="1755403" y="269652"/>
                  <a:pt x="1773936" y="530352"/>
                </a:cubicBezTo>
                <a:cubicBezTo>
                  <a:pt x="1803514" y="873439"/>
                  <a:pt x="1365236" y="1096941"/>
                  <a:pt x="886968" y="1060704"/>
                </a:cubicBezTo>
                <a:cubicBezTo>
                  <a:pt x="351701" y="1053546"/>
                  <a:pt x="-60794" y="858421"/>
                  <a:pt x="0" y="530352"/>
                </a:cubicBezTo>
                <a:close/>
              </a:path>
              <a:path w="1773936" h="1060704" stroke="0" extrusionOk="0">
                <a:moveTo>
                  <a:pt x="0" y="530352"/>
                </a:moveTo>
                <a:cubicBezTo>
                  <a:pt x="-16171" y="230626"/>
                  <a:pt x="405156" y="32147"/>
                  <a:pt x="886968" y="0"/>
                </a:cubicBezTo>
                <a:cubicBezTo>
                  <a:pt x="1378089" y="33879"/>
                  <a:pt x="1732363" y="240787"/>
                  <a:pt x="1773936" y="530352"/>
                </a:cubicBezTo>
                <a:cubicBezTo>
                  <a:pt x="1857405" y="800881"/>
                  <a:pt x="1383361" y="1088790"/>
                  <a:pt x="886968" y="1060704"/>
                </a:cubicBezTo>
                <a:cubicBezTo>
                  <a:pt x="350889" y="1074131"/>
                  <a:pt x="8804" y="842896"/>
                  <a:pt x="0" y="530352"/>
                </a:cubicBezTo>
                <a:close/>
              </a:path>
            </a:pathLst>
          </a:custGeom>
          <a:solidFill>
            <a:schemeClr val="bg1">
              <a:lumMod val="85000"/>
            </a:schemeClr>
          </a:solidFill>
          <a:ln>
            <a:extLst>
              <a:ext uri="{C807C97D-BFC1-408E-A445-0C87EB9F89A2}">
                <ask:lineSketchStyleProps xmlns:ask="http://schemas.microsoft.com/office/drawing/2018/sketchyshapes" sd="278065369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Chandru</a:t>
            </a:r>
            <a:br>
              <a:rPr lang="en-US" sz="1300" dirty="0">
                <a:solidFill>
                  <a:schemeClr val="tx1"/>
                </a:solidFill>
              </a:rPr>
            </a:br>
            <a:r>
              <a:rPr lang="en-US" sz="1300" dirty="0">
                <a:solidFill>
                  <a:schemeClr val="tx1"/>
                </a:solidFill>
              </a:rPr>
              <a:t>(Ex partner of Anthony, Prison Boss)</a:t>
            </a:r>
          </a:p>
        </p:txBody>
      </p:sp>
      <p:sp>
        <p:nvSpPr>
          <p:cNvPr id="18" name="Oval 17">
            <a:extLst>
              <a:ext uri="{FF2B5EF4-FFF2-40B4-BE49-F238E27FC236}">
                <a16:creationId xmlns:a16="http://schemas.microsoft.com/office/drawing/2014/main" id="{78B73CF6-33B9-A266-A7AE-C51E71141F92}"/>
              </a:ext>
            </a:extLst>
          </p:cNvPr>
          <p:cNvSpPr/>
          <p:nvPr/>
        </p:nvSpPr>
        <p:spPr>
          <a:xfrm>
            <a:off x="2422938"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1652" y="263930"/>
                  <a:pt x="427599" y="-104586"/>
                  <a:pt x="886968" y="0"/>
                </a:cubicBezTo>
                <a:cubicBezTo>
                  <a:pt x="1402072" y="-41235"/>
                  <a:pt x="1802291" y="210718"/>
                  <a:pt x="1773936" y="530352"/>
                </a:cubicBezTo>
                <a:cubicBezTo>
                  <a:pt x="1726907" y="871747"/>
                  <a:pt x="1368860" y="1028812"/>
                  <a:pt x="886968" y="1060704"/>
                </a:cubicBezTo>
                <a:cubicBezTo>
                  <a:pt x="414342" y="1027134"/>
                  <a:pt x="-19786" y="759674"/>
                  <a:pt x="0" y="530352"/>
                </a:cubicBezTo>
                <a:close/>
              </a:path>
              <a:path w="1773936" h="1060704" stroke="0" extrusionOk="0">
                <a:moveTo>
                  <a:pt x="0" y="530352"/>
                </a:moveTo>
                <a:cubicBezTo>
                  <a:pt x="51775" y="149244"/>
                  <a:pt x="504828" y="-10606"/>
                  <a:pt x="886968" y="0"/>
                </a:cubicBezTo>
                <a:cubicBezTo>
                  <a:pt x="1386831" y="-3257"/>
                  <a:pt x="1814816" y="280421"/>
                  <a:pt x="1773936" y="530352"/>
                </a:cubicBezTo>
                <a:cubicBezTo>
                  <a:pt x="1741724" y="880568"/>
                  <a:pt x="1322517" y="1028415"/>
                  <a:pt x="886968" y="1060704"/>
                </a:cubicBezTo>
                <a:cubicBezTo>
                  <a:pt x="357757" y="1107416"/>
                  <a:pt x="39345" y="838470"/>
                  <a:pt x="0" y="530352"/>
                </a:cubicBezTo>
                <a:close/>
              </a:path>
            </a:pathLst>
          </a:custGeom>
          <a:solidFill>
            <a:schemeClr val="bg1">
              <a:lumMod val="85000"/>
            </a:schemeClr>
          </a:solidFill>
          <a:ln>
            <a:extLst>
              <a:ext uri="{C807C97D-BFC1-408E-A445-0C87EB9F89A2}">
                <ask:lineSketchStyleProps xmlns:ask="http://schemas.microsoft.com/office/drawing/2018/sketchyshapes" sd="2855783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solidFill>
            </a:endParaRPr>
          </a:p>
        </p:txBody>
      </p:sp>
      <p:sp>
        <p:nvSpPr>
          <p:cNvPr id="19" name="Oval 18">
            <a:extLst>
              <a:ext uri="{FF2B5EF4-FFF2-40B4-BE49-F238E27FC236}">
                <a16:creationId xmlns:a16="http://schemas.microsoft.com/office/drawing/2014/main" id="{3711E4FD-0762-472E-DE83-4DCB42AFEF1A}"/>
              </a:ext>
            </a:extLst>
          </p:cNvPr>
          <p:cNvSpPr/>
          <p:nvPr/>
        </p:nvSpPr>
        <p:spPr>
          <a:xfrm>
            <a:off x="492372" y="2779867"/>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377" y="257244"/>
                  <a:pt x="407878" y="19225"/>
                  <a:pt x="886968" y="0"/>
                </a:cubicBezTo>
                <a:cubicBezTo>
                  <a:pt x="1431270" y="4732"/>
                  <a:pt x="1752771" y="279683"/>
                  <a:pt x="1773936" y="530352"/>
                </a:cubicBezTo>
                <a:cubicBezTo>
                  <a:pt x="1776088" y="768883"/>
                  <a:pt x="1387708" y="1074818"/>
                  <a:pt x="886968" y="1060704"/>
                </a:cubicBezTo>
                <a:cubicBezTo>
                  <a:pt x="367965" y="1074403"/>
                  <a:pt x="-15384" y="855210"/>
                  <a:pt x="0" y="530352"/>
                </a:cubicBezTo>
                <a:close/>
              </a:path>
              <a:path w="1773936" h="1060704" stroke="0" extrusionOk="0">
                <a:moveTo>
                  <a:pt x="0" y="530352"/>
                </a:moveTo>
                <a:cubicBezTo>
                  <a:pt x="-69709" y="194218"/>
                  <a:pt x="374809" y="-4383"/>
                  <a:pt x="886968" y="0"/>
                </a:cubicBezTo>
                <a:cubicBezTo>
                  <a:pt x="1402734" y="14828"/>
                  <a:pt x="1765597" y="299377"/>
                  <a:pt x="1773936" y="530352"/>
                </a:cubicBezTo>
                <a:cubicBezTo>
                  <a:pt x="1690493" y="801542"/>
                  <a:pt x="1372132" y="1134542"/>
                  <a:pt x="886968" y="1060704"/>
                </a:cubicBezTo>
                <a:cubicBezTo>
                  <a:pt x="448435" y="1096671"/>
                  <a:pt x="29414" y="820082"/>
                  <a:pt x="0" y="530352"/>
                </a:cubicBezTo>
                <a:close/>
              </a:path>
            </a:pathLst>
          </a:custGeom>
          <a:solidFill>
            <a:schemeClr val="bg1">
              <a:lumMod val="85000"/>
            </a:schemeClr>
          </a:solidFill>
          <a:ln>
            <a:extLst>
              <a:ext uri="{C807C97D-BFC1-408E-A445-0C87EB9F89A2}">
                <ask:lineSketchStyleProps xmlns:ask="http://schemas.microsoft.com/office/drawing/2018/sketchyshapes" sd="421409393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Prajwal</a:t>
            </a:r>
            <a:br>
              <a:rPr lang="en-US" sz="1300" dirty="0">
                <a:solidFill>
                  <a:schemeClr val="tx1"/>
                </a:solidFill>
              </a:rPr>
            </a:br>
            <a:r>
              <a:rPr lang="en-US" sz="1300" dirty="0">
                <a:solidFill>
                  <a:schemeClr val="tx1"/>
                </a:solidFill>
              </a:rPr>
              <a:t>(aisha’s bf)</a:t>
            </a:r>
          </a:p>
        </p:txBody>
      </p:sp>
      <p:sp>
        <p:nvSpPr>
          <p:cNvPr id="20" name="Oval 19">
            <a:extLst>
              <a:ext uri="{FF2B5EF4-FFF2-40B4-BE49-F238E27FC236}">
                <a16:creationId xmlns:a16="http://schemas.microsoft.com/office/drawing/2014/main" id="{E9BCB3E1-94B6-1316-4525-163C3E5ABB7D}"/>
              </a:ext>
            </a:extLst>
          </p:cNvPr>
          <p:cNvSpPr/>
          <p:nvPr/>
        </p:nvSpPr>
        <p:spPr>
          <a:xfrm>
            <a:off x="2421756"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426" y="236008"/>
                  <a:pt x="307126" y="-3679"/>
                  <a:pt x="886968" y="0"/>
                </a:cubicBezTo>
                <a:cubicBezTo>
                  <a:pt x="1383510" y="21770"/>
                  <a:pt x="1804314" y="263213"/>
                  <a:pt x="1773936" y="530352"/>
                </a:cubicBezTo>
                <a:cubicBezTo>
                  <a:pt x="1765790" y="898662"/>
                  <a:pt x="1482968" y="1065202"/>
                  <a:pt x="886968" y="1060704"/>
                </a:cubicBezTo>
                <a:cubicBezTo>
                  <a:pt x="400158" y="1045337"/>
                  <a:pt x="42420" y="837946"/>
                  <a:pt x="0" y="530352"/>
                </a:cubicBezTo>
                <a:close/>
              </a:path>
              <a:path w="1773936" h="1060704" stroke="0" extrusionOk="0">
                <a:moveTo>
                  <a:pt x="0" y="530352"/>
                </a:moveTo>
                <a:cubicBezTo>
                  <a:pt x="-37083" y="216093"/>
                  <a:pt x="501563" y="44970"/>
                  <a:pt x="886968" y="0"/>
                </a:cubicBezTo>
                <a:cubicBezTo>
                  <a:pt x="1417088" y="28633"/>
                  <a:pt x="1766318" y="231830"/>
                  <a:pt x="1773936" y="530352"/>
                </a:cubicBezTo>
                <a:cubicBezTo>
                  <a:pt x="1810071" y="830310"/>
                  <a:pt x="1349393" y="1166648"/>
                  <a:pt x="886968" y="1060704"/>
                </a:cubicBezTo>
                <a:cubicBezTo>
                  <a:pt x="408782" y="1064016"/>
                  <a:pt x="36728" y="831157"/>
                  <a:pt x="0" y="530352"/>
                </a:cubicBezTo>
                <a:close/>
              </a:path>
            </a:pathLst>
          </a:custGeom>
          <a:solidFill>
            <a:schemeClr val="bg1">
              <a:lumMod val="85000"/>
            </a:schemeClr>
          </a:solidFill>
          <a:ln>
            <a:extLst>
              <a:ext uri="{C807C97D-BFC1-408E-A445-0C87EB9F89A2}">
                <ask:lineSketchStyleProps xmlns:ask="http://schemas.microsoft.com/office/drawing/2018/sketchyshapes" sd="346908380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Pramodh</a:t>
            </a:r>
            <a:br>
              <a:rPr lang="en-US" sz="1300" dirty="0">
                <a:solidFill>
                  <a:schemeClr val="tx1"/>
                </a:solidFill>
              </a:rPr>
            </a:br>
            <a:r>
              <a:rPr lang="en-US" sz="1300" dirty="0">
                <a:solidFill>
                  <a:schemeClr val="tx1"/>
                </a:solidFill>
              </a:rPr>
              <a:t>(</a:t>
            </a:r>
            <a:r>
              <a:rPr lang="en-US" sz="1300" dirty="0" err="1">
                <a:solidFill>
                  <a:schemeClr val="tx1"/>
                </a:solidFill>
              </a:rPr>
              <a:t>prajwal’s</a:t>
            </a:r>
            <a:r>
              <a:rPr lang="en-US" sz="1300" dirty="0">
                <a:solidFill>
                  <a:schemeClr val="tx1"/>
                </a:solidFill>
              </a:rPr>
              <a:t> Bro)</a:t>
            </a:r>
          </a:p>
        </p:txBody>
      </p:sp>
      <p:sp>
        <p:nvSpPr>
          <p:cNvPr id="22" name="Oval 21">
            <a:extLst>
              <a:ext uri="{FF2B5EF4-FFF2-40B4-BE49-F238E27FC236}">
                <a16:creationId xmlns:a16="http://schemas.microsoft.com/office/drawing/2014/main" id="{3DBDF02F-0AA2-E1E5-4AA4-E944B36CF868}"/>
              </a:ext>
            </a:extLst>
          </p:cNvPr>
          <p:cNvSpPr/>
          <p:nvPr/>
        </p:nvSpPr>
        <p:spPr>
          <a:xfrm>
            <a:off x="8211090" y="417544"/>
            <a:ext cx="1929384" cy="1060704"/>
          </a:xfrm>
          <a:custGeom>
            <a:avLst/>
            <a:gdLst>
              <a:gd name="connsiteX0" fmla="*/ 0 w 1929384"/>
              <a:gd name="connsiteY0" fmla="*/ 530352 h 1060704"/>
              <a:gd name="connsiteX1" fmla="*/ 964692 w 1929384"/>
              <a:gd name="connsiteY1" fmla="*/ 0 h 1060704"/>
              <a:gd name="connsiteX2" fmla="*/ 1929384 w 1929384"/>
              <a:gd name="connsiteY2" fmla="*/ 530352 h 1060704"/>
              <a:gd name="connsiteX3" fmla="*/ 964692 w 1929384"/>
              <a:gd name="connsiteY3" fmla="*/ 1060704 h 1060704"/>
              <a:gd name="connsiteX4" fmla="*/ 0 w 1929384"/>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9384" h="1060704" fill="none" extrusionOk="0">
                <a:moveTo>
                  <a:pt x="0" y="530352"/>
                </a:moveTo>
                <a:cubicBezTo>
                  <a:pt x="19268" y="240397"/>
                  <a:pt x="371313" y="91678"/>
                  <a:pt x="964692" y="0"/>
                </a:cubicBezTo>
                <a:cubicBezTo>
                  <a:pt x="1476857" y="-4574"/>
                  <a:pt x="1951204" y="286152"/>
                  <a:pt x="1929384" y="530352"/>
                </a:cubicBezTo>
                <a:cubicBezTo>
                  <a:pt x="1953322" y="835763"/>
                  <a:pt x="1489570" y="1007597"/>
                  <a:pt x="964692" y="1060704"/>
                </a:cubicBezTo>
                <a:cubicBezTo>
                  <a:pt x="444095" y="1121496"/>
                  <a:pt x="-62114" y="847834"/>
                  <a:pt x="0" y="530352"/>
                </a:cubicBezTo>
                <a:close/>
              </a:path>
              <a:path w="1929384" h="1060704" stroke="0" extrusionOk="0">
                <a:moveTo>
                  <a:pt x="0" y="530352"/>
                </a:moveTo>
                <a:cubicBezTo>
                  <a:pt x="24755" y="165212"/>
                  <a:pt x="473908" y="87866"/>
                  <a:pt x="964692" y="0"/>
                </a:cubicBezTo>
                <a:cubicBezTo>
                  <a:pt x="1478227" y="-55567"/>
                  <a:pt x="1883601" y="270354"/>
                  <a:pt x="1929384" y="530352"/>
                </a:cubicBezTo>
                <a:cubicBezTo>
                  <a:pt x="1915050" y="927183"/>
                  <a:pt x="1560026" y="1134774"/>
                  <a:pt x="964692" y="1060704"/>
                </a:cubicBezTo>
                <a:cubicBezTo>
                  <a:pt x="442725" y="1063772"/>
                  <a:pt x="10057" y="774170"/>
                  <a:pt x="0" y="530352"/>
                </a:cubicBezTo>
                <a:close/>
              </a:path>
            </a:pathLst>
          </a:custGeom>
          <a:solidFill>
            <a:schemeClr val="bg1">
              <a:lumMod val="85000"/>
            </a:schemeClr>
          </a:solidFill>
          <a:ln>
            <a:extLst>
              <a:ext uri="{C807C97D-BFC1-408E-A445-0C87EB9F89A2}">
                <ask:lineSketchStyleProps xmlns:ask="http://schemas.microsoft.com/office/drawing/2018/sketchyshapes" sd="31003558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Ramana Kumara</a:t>
            </a:r>
            <a:br>
              <a:rPr lang="en-US" sz="1300" dirty="0">
                <a:solidFill>
                  <a:schemeClr val="tx1"/>
                </a:solidFill>
              </a:rPr>
            </a:br>
            <a:r>
              <a:rPr lang="en-US" sz="1300" dirty="0">
                <a:solidFill>
                  <a:schemeClr val="tx1"/>
                </a:solidFill>
              </a:rPr>
              <a:t>(lawyer)</a:t>
            </a:r>
          </a:p>
        </p:txBody>
      </p:sp>
      <p:sp>
        <p:nvSpPr>
          <p:cNvPr id="23" name="Oval 22">
            <a:extLst>
              <a:ext uri="{FF2B5EF4-FFF2-40B4-BE49-F238E27FC236}">
                <a16:creationId xmlns:a16="http://schemas.microsoft.com/office/drawing/2014/main" id="{65D2C0CE-F4FD-B0E3-A501-717D087395AD}"/>
              </a:ext>
            </a:extLst>
          </p:cNvPr>
          <p:cNvSpPr/>
          <p:nvPr/>
        </p:nvSpPr>
        <p:spPr>
          <a:xfrm>
            <a:off x="10236486"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38" y="291300"/>
                  <a:pt x="304723" y="-30851"/>
                  <a:pt x="886968" y="0"/>
                </a:cubicBezTo>
                <a:cubicBezTo>
                  <a:pt x="1333281" y="-42146"/>
                  <a:pt x="1788039" y="198729"/>
                  <a:pt x="1773936" y="530352"/>
                </a:cubicBezTo>
                <a:cubicBezTo>
                  <a:pt x="1806029" y="850241"/>
                  <a:pt x="1439585" y="1081078"/>
                  <a:pt x="886968" y="1060704"/>
                </a:cubicBezTo>
                <a:cubicBezTo>
                  <a:pt x="339442" y="1059345"/>
                  <a:pt x="-13121" y="788247"/>
                  <a:pt x="0" y="530352"/>
                </a:cubicBezTo>
                <a:close/>
              </a:path>
              <a:path w="1773936" h="1060704" stroke="0" extrusionOk="0">
                <a:moveTo>
                  <a:pt x="0" y="530352"/>
                </a:moveTo>
                <a:cubicBezTo>
                  <a:pt x="-71109" y="234751"/>
                  <a:pt x="475816" y="11162"/>
                  <a:pt x="886968" y="0"/>
                </a:cubicBezTo>
                <a:cubicBezTo>
                  <a:pt x="1380033" y="27365"/>
                  <a:pt x="1723705" y="190871"/>
                  <a:pt x="1773936" y="530352"/>
                </a:cubicBezTo>
                <a:cubicBezTo>
                  <a:pt x="1856276" y="749755"/>
                  <a:pt x="1389673" y="1115426"/>
                  <a:pt x="886968" y="1060704"/>
                </a:cubicBezTo>
                <a:cubicBezTo>
                  <a:pt x="433616" y="1074089"/>
                  <a:pt x="-9686" y="835402"/>
                  <a:pt x="0" y="530352"/>
                </a:cubicBezTo>
                <a:close/>
              </a:path>
            </a:pathLst>
          </a:custGeom>
          <a:solidFill>
            <a:schemeClr val="bg1">
              <a:lumMod val="85000"/>
            </a:schemeClr>
          </a:solidFill>
          <a:ln>
            <a:extLst>
              <a:ext uri="{C807C97D-BFC1-408E-A445-0C87EB9F89A2}">
                <ask:lineSketchStyleProps xmlns:ask="http://schemas.microsoft.com/office/drawing/2018/sketchyshapes" sd="3670273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Bhairesh</a:t>
            </a:r>
            <a:br>
              <a:rPr lang="en-US" sz="1300" dirty="0">
                <a:solidFill>
                  <a:schemeClr val="tx1"/>
                </a:solidFill>
              </a:rPr>
            </a:br>
            <a:r>
              <a:rPr lang="en-US" sz="1300" dirty="0">
                <a:solidFill>
                  <a:schemeClr val="tx1"/>
                </a:solidFill>
              </a:rPr>
              <a:t>(lawyer PA)</a:t>
            </a:r>
          </a:p>
        </p:txBody>
      </p:sp>
      <p:sp>
        <p:nvSpPr>
          <p:cNvPr id="4" name="Oval 3">
            <a:extLst>
              <a:ext uri="{FF2B5EF4-FFF2-40B4-BE49-F238E27FC236}">
                <a16:creationId xmlns:a16="http://schemas.microsoft.com/office/drawing/2014/main" id="{D7A578C9-774B-E8E7-6336-7F952FA84830}"/>
              </a:ext>
            </a:extLst>
          </p:cNvPr>
          <p:cNvSpPr/>
          <p:nvPr/>
        </p:nvSpPr>
        <p:spPr>
          <a:xfrm>
            <a:off x="493554"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302" y="294993"/>
                  <a:pt x="411369" y="9551"/>
                  <a:pt x="886968" y="0"/>
                </a:cubicBezTo>
                <a:cubicBezTo>
                  <a:pt x="1406355" y="-19948"/>
                  <a:pt x="1725046" y="239478"/>
                  <a:pt x="1773936" y="530352"/>
                </a:cubicBezTo>
                <a:cubicBezTo>
                  <a:pt x="1729210" y="865909"/>
                  <a:pt x="1397426" y="1046679"/>
                  <a:pt x="886968" y="1060704"/>
                </a:cubicBezTo>
                <a:cubicBezTo>
                  <a:pt x="365722" y="1002578"/>
                  <a:pt x="69142" y="809289"/>
                  <a:pt x="0" y="530352"/>
                </a:cubicBezTo>
                <a:close/>
              </a:path>
              <a:path w="1773936" h="1060704" stroke="0" extrusionOk="0">
                <a:moveTo>
                  <a:pt x="0" y="530352"/>
                </a:moveTo>
                <a:cubicBezTo>
                  <a:pt x="5715" y="213010"/>
                  <a:pt x="341658" y="-23670"/>
                  <a:pt x="886968" y="0"/>
                </a:cubicBezTo>
                <a:cubicBezTo>
                  <a:pt x="1397421" y="-34150"/>
                  <a:pt x="1740269" y="219472"/>
                  <a:pt x="1773936" y="530352"/>
                </a:cubicBezTo>
                <a:cubicBezTo>
                  <a:pt x="1774678" y="790123"/>
                  <a:pt x="1341853" y="1074918"/>
                  <a:pt x="886968" y="1060704"/>
                </a:cubicBezTo>
                <a:cubicBezTo>
                  <a:pt x="450407" y="1068944"/>
                  <a:pt x="-33862" y="837765"/>
                  <a:pt x="0" y="530352"/>
                </a:cubicBezTo>
                <a:close/>
              </a:path>
            </a:pathLst>
          </a:custGeom>
          <a:solidFill>
            <a:schemeClr val="bg1">
              <a:lumMod val="85000"/>
            </a:schemeClr>
          </a:solidFill>
          <a:ln>
            <a:extLst>
              <a:ext uri="{C807C97D-BFC1-408E-A445-0C87EB9F89A2}">
                <ask:lineSketchStyleProps xmlns:ask="http://schemas.microsoft.com/office/drawing/2018/sketchyshapes" sd="333050258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Patel Nayak (police officer)</a:t>
            </a:r>
          </a:p>
        </p:txBody>
      </p:sp>
      <p:sp>
        <p:nvSpPr>
          <p:cNvPr id="5" name="Oval 4">
            <a:extLst>
              <a:ext uri="{FF2B5EF4-FFF2-40B4-BE49-F238E27FC236}">
                <a16:creationId xmlns:a16="http://schemas.microsoft.com/office/drawing/2014/main" id="{BF8B2E9D-C78E-781C-B11D-8CD002333208}"/>
              </a:ext>
            </a:extLst>
          </p:cNvPr>
          <p:cNvSpPr/>
          <p:nvPr/>
        </p:nvSpPr>
        <p:spPr>
          <a:xfrm>
            <a:off x="2422938"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6686" y="209034"/>
                  <a:pt x="364708" y="-101164"/>
                  <a:pt x="886968" y="0"/>
                </a:cubicBezTo>
                <a:cubicBezTo>
                  <a:pt x="1437622" y="-3431"/>
                  <a:pt x="1765995" y="245249"/>
                  <a:pt x="1773936" y="530352"/>
                </a:cubicBezTo>
                <a:cubicBezTo>
                  <a:pt x="1730724" y="820440"/>
                  <a:pt x="1325546" y="1139002"/>
                  <a:pt x="886968" y="1060704"/>
                </a:cubicBezTo>
                <a:cubicBezTo>
                  <a:pt x="412980" y="1078086"/>
                  <a:pt x="-13956" y="784394"/>
                  <a:pt x="0" y="530352"/>
                </a:cubicBezTo>
                <a:close/>
              </a:path>
              <a:path w="1773936" h="1060704" stroke="0" extrusionOk="0">
                <a:moveTo>
                  <a:pt x="0" y="530352"/>
                </a:moveTo>
                <a:cubicBezTo>
                  <a:pt x="-582" y="168340"/>
                  <a:pt x="467194" y="16053"/>
                  <a:pt x="886968" y="0"/>
                </a:cubicBezTo>
                <a:cubicBezTo>
                  <a:pt x="1336509" y="55185"/>
                  <a:pt x="1766616" y="239383"/>
                  <a:pt x="1773936" y="530352"/>
                </a:cubicBezTo>
                <a:cubicBezTo>
                  <a:pt x="1709678" y="893102"/>
                  <a:pt x="1394699" y="1133674"/>
                  <a:pt x="886968" y="1060704"/>
                </a:cubicBezTo>
                <a:cubicBezTo>
                  <a:pt x="372787" y="1127737"/>
                  <a:pt x="-886" y="803216"/>
                  <a:pt x="0" y="530352"/>
                </a:cubicBezTo>
                <a:close/>
              </a:path>
            </a:pathLst>
          </a:custGeom>
          <a:solidFill>
            <a:schemeClr val="bg1">
              <a:lumMod val="85000"/>
            </a:schemeClr>
          </a:solidFill>
          <a:ln>
            <a:extLst>
              <a:ext uri="{C807C97D-BFC1-408E-A445-0C87EB9F89A2}">
                <ask:lineSketchStyleProps xmlns:ask="http://schemas.microsoft.com/office/drawing/2018/sketchyshapes" sd="40356594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Sindhu Iyer (CID officer)</a:t>
            </a:r>
          </a:p>
        </p:txBody>
      </p:sp>
      <p:sp>
        <p:nvSpPr>
          <p:cNvPr id="6" name="Oval 5">
            <a:extLst>
              <a:ext uri="{FF2B5EF4-FFF2-40B4-BE49-F238E27FC236}">
                <a16:creationId xmlns:a16="http://schemas.microsoft.com/office/drawing/2014/main" id="{9567F241-9CA9-BD49-3B4A-B97F196C7D66}"/>
              </a:ext>
            </a:extLst>
          </p:cNvPr>
          <p:cNvSpPr/>
          <p:nvPr/>
        </p:nvSpPr>
        <p:spPr>
          <a:xfrm>
            <a:off x="4351140" y="4363041"/>
            <a:ext cx="1856490" cy="1060704"/>
          </a:xfrm>
          <a:custGeom>
            <a:avLst/>
            <a:gdLst>
              <a:gd name="connsiteX0" fmla="*/ 0 w 1856490"/>
              <a:gd name="connsiteY0" fmla="*/ 530352 h 1060704"/>
              <a:gd name="connsiteX1" fmla="*/ 928245 w 1856490"/>
              <a:gd name="connsiteY1" fmla="*/ 0 h 1060704"/>
              <a:gd name="connsiteX2" fmla="*/ 1856490 w 1856490"/>
              <a:gd name="connsiteY2" fmla="*/ 530352 h 1060704"/>
              <a:gd name="connsiteX3" fmla="*/ 928245 w 1856490"/>
              <a:gd name="connsiteY3" fmla="*/ 1060704 h 1060704"/>
              <a:gd name="connsiteX4" fmla="*/ 0 w 185649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490" h="1060704" fill="none" extrusionOk="0">
                <a:moveTo>
                  <a:pt x="0" y="530352"/>
                </a:moveTo>
                <a:cubicBezTo>
                  <a:pt x="101028" y="222028"/>
                  <a:pt x="401781" y="28264"/>
                  <a:pt x="928245" y="0"/>
                </a:cubicBezTo>
                <a:cubicBezTo>
                  <a:pt x="1426659" y="-59213"/>
                  <a:pt x="1851093" y="251769"/>
                  <a:pt x="1856490" y="530352"/>
                </a:cubicBezTo>
                <a:cubicBezTo>
                  <a:pt x="1845604" y="813274"/>
                  <a:pt x="1372447" y="1035836"/>
                  <a:pt x="928245" y="1060704"/>
                </a:cubicBezTo>
                <a:cubicBezTo>
                  <a:pt x="358286" y="1074844"/>
                  <a:pt x="69441" y="829357"/>
                  <a:pt x="0" y="530352"/>
                </a:cubicBezTo>
                <a:close/>
              </a:path>
              <a:path w="1856490" h="1060704" stroke="0" extrusionOk="0">
                <a:moveTo>
                  <a:pt x="0" y="530352"/>
                </a:moveTo>
                <a:cubicBezTo>
                  <a:pt x="89789" y="297023"/>
                  <a:pt x="413683" y="33473"/>
                  <a:pt x="928245" y="0"/>
                </a:cubicBezTo>
                <a:cubicBezTo>
                  <a:pt x="1373632" y="12938"/>
                  <a:pt x="1845703" y="296693"/>
                  <a:pt x="1856490" y="530352"/>
                </a:cubicBezTo>
                <a:cubicBezTo>
                  <a:pt x="1862065" y="933602"/>
                  <a:pt x="1493033" y="1049964"/>
                  <a:pt x="928245" y="1060704"/>
                </a:cubicBezTo>
                <a:cubicBezTo>
                  <a:pt x="39828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Vasanth Gowda </a:t>
            </a:r>
            <a:br>
              <a:rPr lang="en-US" sz="1300" dirty="0">
                <a:solidFill>
                  <a:schemeClr val="tx1"/>
                </a:solidFill>
              </a:rPr>
            </a:br>
            <a:r>
              <a:rPr lang="en-US" sz="1300" dirty="0">
                <a:solidFill>
                  <a:schemeClr val="tx1"/>
                </a:solidFill>
              </a:rPr>
              <a:t>(CBI Agent)</a:t>
            </a:r>
          </a:p>
        </p:txBody>
      </p:sp>
      <p:sp>
        <p:nvSpPr>
          <p:cNvPr id="7" name="Oval 6">
            <a:extLst>
              <a:ext uri="{FF2B5EF4-FFF2-40B4-BE49-F238E27FC236}">
                <a16:creationId xmlns:a16="http://schemas.microsoft.com/office/drawing/2014/main" id="{90EA1A3B-A818-961E-7090-53C56C195034}"/>
              </a:ext>
            </a:extLst>
          </p:cNvPr>
          <p:cNvSpPr/>
          <p:nvPr/>
        </p:nvSpPr>
        <p:spPr>
          <a:xfrm>
            <a:off x="6392360" y="4363041"/>
            <a:ext cx="1663282" cy="1060704"/>
          </a:xfrm>
          <a:custGeom>
            <a:avLst/>
            <a:gdLst>
              <a:gd name="connsiteX0" fmla="*/ 0 w 1663282"/>
              <a:gd name="connsiteY0" fmla="*/ 530352 h 1060704"/>
              <a:gd name="connsiteX1" fmla="*/ 831641 w 1663282"/>
              <a:gd name="connsiteY1" fmla="*/ 0 h 1060704"/>
              <a:gd name="connsiteX2" fmla="*/ 1663282 w 1663282"/>
              <a:gd name="connsiteY2" fmla="*/ 530352 h 1060704"/>
              <a:gd name="connsiteX3" fmla="*/ 831641 w 1663282"/>
              <a:gd name="connsiteY3" fmla="*/ 1060704 h 1060704"/>
              <a:gd name="connsiteX4" fmla="*/ 0 w 1663282"/>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282" h="1060704" fill="none" extrusionOk="0">
                <a:moveTo>
                  <a:pt x="0" y="530352"/>
                </a:moveTo>
                <a:cubicBezTo>
                  <a:pt x="-52270" y="143508"/>
                  <a:pt x="353300" y="-86140"/>
                  <a:pt x="831641" y="0"/>
                </a:cubicBezTo>
                <a:cubicBezTo>
                  <a:pt x="1275099" y="28487"/>
                  <a:pt x="1669251" y="234276"/>
                  <a:pt x="1663282" y="530352"/>
                </a:cubicBezTo>
                <a:cubicBezTo>
                  <a:pt x="1630505" y="912477"/>
                  <a:pt x="1323174" y="1069295"/>
                  <a:pt x="831641" y="1060704"/>
                </a:cubicBezTo>
                <a:cubicBezTo>
                  <a:pt x="335146" y="1084930"/>
                  <a:pt x="-10505" y="816712"/>
                  <a:pt x="0" y="530352"/>
                </a:cubicBezTo>
                <a:close/>
              </a:path>
              <a:path w="1663282" h="1060704" stroke="0" extrusionOk="0">
                <a:moveTo>
                  <a:pt x="0" y="530352"/>
                </a:moveTo>
                <a:cubicBezTo>
                  <a:pt x="-25130" y="229546"/>
                  <a:pt x="418416" y="38060"/>
                  <a:pt x="831641" y="0"/>
                </a:cubicBezTo>
                <a:cubicBezTo>
                  <a:pt x="1294675" y="-10805"/>
                  <a:pt x="1654850" y="206252"/>
                  <a:pt x="1663282" y="530352"/>
                </a:cubicBezTo>
                <a:cubicBezTo>
                  <a:pt x="1581288" y="867874"/>
                  <a:pt x="1235683" y="1039710"/>
                  <a:pt x="831641" y="1060704"/>
                </a:cubicBezTo>
                <a:cubicBezTo>
                  <a:pt x="371406" y="1043875"/>
                  <a:pt x="-7295" y="826794"/>
                  <a:pt x="0" y="530352"/>
                </a:cubicBezTo>
                <a:close/>
              </a:path>
            </a:pathLst>
          </a:custGeom>
          <a:solidFill>
            <a:schemeClr val="bg1">
              <a:lumMod val="85000"/>
            </a:schemeClr>
          </a:solidFill>
          <a:ln>
            <a:extLst>
              <a:ext uri="{C807C97D-BFC1-408E-A445-0C87EB9F89A2}">
                <ask:lineSketchStyleProps xmlns:ask="http://schemas.microsoft.com/office/drawing/2018/sketchyshapes" sd="325618531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Raghu Joshi (NCB officer)</a:t>
            </a:r>
          </a:p>
        </p:txBody>
      </p:sp>
      <p:sp>
        <p:nvSpPr>
          <p:cNvPr id="8" name="Oval 7">
            <a:extLst>
              <a:ext uri="{FF2B5EF4-FFF2-40B4-BE49-F238E27FC236}">
                <a16:creationId xmlns:a16="http://schemas.microsoft.com/office/drawing/2014/main" id="{A26C4E3D-7F8B-D952-82E4-63F3311B43AB}"/>
              </a:ext>
            </a:extLst>
          </p:cNvPr>
          <p:cNvSpPr/>
          <p:nvPr/>
        </p:nvSpPr>
        <p:spPr>
          <a:xfrm>
            <a:off x="4352322" y="41754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07251" y="221183"/>
                  <a:pt x="403220" y="-27080"/>
                  <a:pt x="886968" y="0"/>
                </a:cubicBezTo>
                <a:cubicBezTo>
                  <a:pt x="1421195" y="-25980"/>
                  <a:pt x="1739605" y="235991"/>
                  <a:pt x="1773936" y="530352"/>
                </a:cubicBezTo>
                <a:cubicBezTo>
                  <a:pt x="1797507" y="723357"/>
                  <a:pt x="1439654" y="1063045"/>
                  <a:pt x="886968" y="1060704"/>
                </a:cubicBezTo>
                <a:cubicBezTo>
                  <a:pt x="422227" y="1079984"/>
                  <a:pt x="24930" y="822890"/>
                  <a:pt x="0" y="530352"/>
                </a:cubicBezTo>
                <a:close/>
              </a:path>
              <a:path w="1773936" h="1060704" stroke="0" extrusionOk="0">
                <a:moveTo>
                  <a:pt x="0" y="530352"/>
                </a:moveTo>
                <a:cubicBezTo>
                  <a:pt x="1708" y="217197"/>
                  <a:pt x="332371" y="-8414"/>
                  <a:pt x="886968" y="0"/>
                </a:cubicBezTo>
                <a:cubicBezTo>
                  <a:pt x="1356975" y="44968"/>
                  <a:pt x="1750761" y="214132"/>
                  <a:pt x="1773936" y="530352"/>
                </a:cubicBezTo>
                <a:cubicBezTo>
                  <a:pt x="1817156" y="908814"/>
                  <a:pt x="1365068" y="983190"/>
                  <a:pt x="886968" y="1060704"/>
                </a:cubicBezTo>
                <a:cubicBezTo>
                  <a:pt x="441918" y="1023205"/>
                  <a:pt x="-16721" y="882794"/>
                  <a:pt x="0" y="530352"/>
                </a:cubicBezTo>
                <a:close/>
              </a:path>
            </a:pathLst>
          </a:custGeom>
          <a:solidFill>
            <a:schemeClr val="bg1">
              <a:lumMod val="85000"/>
            </a:schemeClr>
          </a:solidFill>
          <a:ln>
            <a:extLst>
              <a:ext uri="{C807C97D-BFC1-408E-A445-0C87EB9F89A2}">
                <ask:lineSketchStyleProps xmlns:ask="http://schemas.microsoft.com/office/drawing/2018/sketchyshapes" sd="350710932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Jasper</a:t>
            </a:r>
            <a:br>
              <a:rPr lang="en-US" sz="1300" dirty="0">
                <a:solidFill>
                  <a:schemeClr val="tx1"/>
                </a:solidFill>
              </a:rPr>
            </a:br>
            <a:r>
              <a:rPr lang="en-US" sz="1300" dirty="0">
                <a:solidFill>
                  <a:schemeClr val="tx1"/>
                </a:solidFill>
              </a:rPr>
              <a:t>(assassin)</a:t>
            </a:r>
          </a:p>
        </p:txBody>
      </p:sp>
      <p:sp>
        <p:nvSpPr>
          <p:cNvPr id="9" name="Oval 8">
            <a:extLst>
              <a:ext uri="{FF2B5EF4-FFF2-40B4-BE49-F238E27FC236}">
                <a16:creationId xmlns:a16="http://schemas.microsoft.com/office/drawing/2014/main" id="{1CF4A301-8118-53C4-E01B-28B6A908F24A}"/>
              </a:ext>
            </a:extLst>
          </p:cNvPr>
          <p:cNvSpPr/>
          <p:nvPr/>
        </p:nvSpPr>
        <p:spPr>
          <a:xfrm>
            <a:off x="4352322" y="1598146"/>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379" y="199616"/>
                  <a:pt x="414855" y="-38866"/>
                  <a:pt x="886968" y="0"/>
                </a:cubicBezTo>
                <a:cubicBezTo>
                  <a:pt x="1408456" y="33289"/>
                  <a:pt x="1738584" y="267033"/>
                  <a:pt x="1773936" y="530352"/>
                </a:cubicBezTo>
                <a:cubicBezTo>
                  <a:pt x="1755044" y="864140"/>
                  <a:pt x="1294808" y="1098630"/>
                  <a:pt x="886968" y="1060704"/>
                </a:cubicBezTo>
                <a:cubicBezTo>
                  <a:pt x="350273" y="1080263"/>
                  <a:pt x="-61031" y="817576"/>
                  <a:pt x="0" y="530352"/>
                </a:cubicBezTo>
                <a:close/>
              </a:path>
              <a:path w="1773936" h="1060704" stroke="0" extrusionOk="0">
                <a:moveTo>
                  <a:pt x="0" y="530352"/>
                </a:moveTo>
                <a:cubicBezTo>
                  <a:pt x="99677" y="284940"/>
                  <a:pt x="447633" y="-51923"/>
                  <a:pt x="886968" y="0"/>
                </a:cubicBezTo>
                <a:cubicBezTo>
                  <a:pt x="1325856" y="-31522"/>
                  <a:pt x="1723260" y="199850"/>
                  <a:pt x="1773936" y="530352"/>
                </a:cubicBezTo>
                <a:cubicBezTo>
                  <a:pt x="1702834" y="806385"/>
                  <a:pt x="1401236" y="1075402"/>
                  <a:pt x="886968" y="1060704"/>
                </a:cubicBezTo>
                <a:cubicBezTo>
                  <a:pt x="419912" y="1027741"/>
                  <a:pt x="-32149" y="820653"/>
                  <a:pt x="0" y="530352"/>
                </a:cubicBezTo>
                <a:close/>
              </a:path>
            </a:pathLst>
          </a:custGeom>
          <a:solidFill>
            <a:schemeClr val="bg1">
              <a:lumMod val="85000"/>
            </a:schemeClr>
          </a:solidFill>
          <a:ln>
            <a:extLst>
              <a:ext uri="{C807C97D-BFC1-408E-A445-0C87EB9F89A2}">
                <ask:lineSketchStyleProps xmlns:ask="http://schemas.microsoft.com/office/drawing/2018/sketchyshapes" sd="26613569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David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step bro)</a:t>
            </a:r>
          </a:p>
        </p:txBody>
      </p:sp>
      <p:sp>
        <p:nvSpPr>
          <p:cNvPr id="10" name="Oval 9">
            <a:extLst>
              <a:ext uri="{FF2B5EF4-FFF2-40B4-BE49-F238E27FC236}">
                <a16:creationId xmlns:a16="http://schemas.microsoft.com/office/drawing/2014/main" id="{05DE0EBB-D0FB-6AA8-B981-B357D2C47F09}"/>
              </a:ext>
            </a:extLst>
          </p:cNvPr>
          <p:cNvSpPr/>
          <p:nvPr/>
        </p:nvSpPr>
        <p:spPr>
          <a:xfrm>
            <a:off x="6281706"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4306" y="304576"/>
                  <a:pt x="350602" y="7896"/>
                  <a:pt x="886968" y="0"/>
                </a:cubicBezTo>
                <a:cubicBezTo>
                  <a:pt x="1421819" y="22389"/>
                  <a:pt x="1822932" y="265977"/>
                  <a:pt x="1773936" y="530352"/>
                </a:cubicBezTo>
                <a:cubicBezTo>
                  <a:pt x="1819443" y="876834"/>
                  <a:pt x="1447831" y="1117908"/>
                  <a:pt x="886968" y="1060704"/>
                </a:cubicBezTo>
                <a:cubicBezTo>
                  <a:pt x="333758" y="1097231"/>
                  <a:pt x="-69" y="812094"/>
                  <a:pt x="0" y="530352"/>
                </a:cubicBezTo>
                <a:close/>
              </a:path>
              <a:path w="1773936" h="1060704" stroke="0" extrusionOk="0">
                <a:moveTo>
                  <a:pt x="0" y="530352"/>
                </a:moveTo>
                <a:cubicBezTo>
                  <a:pt x="-88382" y="264203"/>
                  <a:pt x="328307" y="-78357"/>
                  <a:pt x="886968" y="0"/>
                </a:cubicBezTo>
                <a:cubicBezTo>
                  <a:pt x="1371630" y="5030"/>
                  <a:pt x="1760439" y="225287"/>
                  <a:pt x="1773936" y="530352"/>
                </a:cubicBezTo>
                <a:cubicBezTo>
                  <a:pt x="1738335" y="849671"/>
                  <a:pt x="1322509" y="1106361"/>
                  <a:pt x="886968" y="1060704"/>
                </a:cubicBezTo>
                <a:cubicBezTo>
                  <a:pt x="390499" y="1046688"/>
                  <a:pt x="-62892" y="819031"/>
                  <a:pt x="0" y="530352"/>
                </a:cubicBezTo>
                <a:close/>
              </a:path>
            </a:pathLst>
          </a:custGeom>
          <a:solidFill>
            <a:schemeClr val="bg1">
              <a:lumMod val="85000"/>
            </a:schemeClr>
          </a:solidFill>
          <a:ln>
            <a:extLst>
              <a:ext uri="{C807C97D-BFC1-408E-A445-0C87EB9F89A2}">
                <ask:lineSketchStyleProps xmlns:ask="http://schemas.microsoft.com/office/drawing/2018/sketchyshapes" sd="420486892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Kavitha Pinto</a:t>
            </a:r>
            <a:br>
              <a:rPr lang="en-US" sz="1300" dirty="0">
                <a:solidFill>
                  <a:schemeClr val="tx1"/>
                </a:solidFill>
              </a:rPr>
            </a:br>
            <a:r>
              <a:rPr lang="en-US" sz="1300" dirty="0">
                <a:solidFill>
                  <a:schemeClr val="tx1"/>
                </a:solidFill>
              </a:rPr>
              <a:t>(aisha’ s mom)</a:t>
            </a:r>
          </a:p>
        </p:txBody>
      </p:sp>
      <p:sp>
        <p:nvSpPr>
          <p:cNvPr id="11" name="Oval 10">
            <a:extLst>
              <a:ext uri="{FF2B5EF4-FFF2-40B4-BE49-F238E27FC236}">
                <a16:creationId xmlns:a16="http://schemas.microsoft.com/office/drawing/2014/main" id="{ACC70BA7-7466-E9A4-4589-954A33E2C185}"/>
              </a:ext>
            </a:extLst>
          </p:cNvPr>
          <p:cNvSpPr/>
          <p:nvPr/>
        </p:nvSpPr>
        <p:spPr>
          <a:xfrm>
            <a:off x="6299994"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7343" y="302301"/>
                  <a:pt x="360169" y="34738"/>
                  <a:pt x="886968" y="0"/>
                </a:cubicBezTo>
                <a:cubicBezTo>
                  <a:pt x="1310236" y="19456"/>
                  <a:pt x="1780296" y="240587"/>
                  <a:pt x="1773936" y="530352"/>
                </a:cubicBezTo>
                <a:cubicBezTo>
                  <a:pt x="1872138" y="787794"/>
                  <a:pt x="1410788" y="1130434"/>
                  <a:pt x="886968" y="1060704"/>
                </a:cubicBezTo>
                <a:cubicBezTo>
                  <a:pt x="393766" y="1073470"/>
                  <a:pt x="-41537" y="789039"/>
                  <a:pt x="0" y="530352"/>
                </a:cubicBezTo>
                <a:close/>
              </a:path>
              <a:path w="1773936" h="1060704" stroke="0" extrusionOk="0">
                <a:moveTo>
                  <a:pt x="0" y="530352"/>
                </a:moveTo>
                <a:cubicBezTo>
                  <a:pt x="-50228" y="190270"/>
                  <a:pt x="459895" y="-58285"/>
                  <a:pt x="886968" y="0"/>
                </a:cubicBezTo>
                <a:cubicBezTo>
                  <a:pt x="1442630" y="8035"/>
                  <a:pt x="1756840" y="255503"/>
                  <a:pt x="1773936" y="530352"/>
                </a:cubicBezTo>
                <a:cubicBezTo>
                  <a:pt x="1815810" y="854312"/>
                  <a:pt x="1443372" y="1006465"/>
                  <a:pt x="886968" y="1060704"/>
                </a:cubicBezTo>
                <a:cubicBezTo>
                  <a:pt x="396494" y="1070962"/>
                  <a:pt x="-35772" y="779186"/>
                  <a:pt x="0" y="530352"/>
                </a:cubicBezTo>
                <a:close/>
              </a:path>
            </a:pathLst>
          </a:custGeom>
          <a:solidFill>
            <a:schemeClr val="bg1">
              <a:lumMod val="85000"/>
            </a:schemeClr>
          </a:solidFill>
          <a:ln>
            <a:extLst>
              <a:ext uri="{C807C97D-BFC1-408E-A445-0C87EB9F89A2}">
                <ask:lineSketchStyleProps xmlns:ask="http://schemas.microsoft.com/office/drawing/2018/sketchyshapes" sd="367513966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Joseph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dead dad)</a:t>
            </a:r>
          </a:p>
        </p:txBody>
      </p:sp>
      <p:sp>
        <p:nvSpPr>
          <p:cNvPr id="13" name="Oval 12">
            <a:extLst>
              <a:ext uri="{FF2B5EF4-FFF2-40B4-BE49-F238E27FC236}">
                <a16:creationId xmlns:a16="http://schemas.microsoft.com/office/drawing/2014/main" id="{D02CCCC4-ADA0-48C2-B8FF-B96AC0D547AB}"/>
              </a:ext>
            </a:extLst>
          </p:cNvPr>
          <p:cNvSpPr/>
          <p:nvPr/>
        </p:nvSpPr>
        <p:spPr>
          <a:xfrm>
            <a:off x="8211090" y="159712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3605" y="295924"/>
                  <a:pt x="431672" y="14513"/>
                  <a:pt x="886968" y="0"/>
                </a:cubicBezTo>
                <a:cubicBezTo>
                  <a:pt x="1340326" y="13316"/>
                  <a:pt x="1754714" y="259145"/>
                  <a:pt x="1773936" y="530352"/>
                </a:cubicBezTo>
                <a:cubicBezTo>
                  <a:pt x="1855667" y="824521"/>
                  <a:pt x="1335799" y="1154120"/>
                  <a:pt x="886968" y="1060704"/>
                </a:cubicBezTo>
                <a:cubicBezTo>
                  <a:pt x="448438" y="1074000"/>
                  <a:pt x="8612" y="824242"/>
                  <a:pt x="0" y="530352"/>
                </a:cubicBezTo>
                <a:close/>
              </a:path>
              <a:path w="1773936" h="1060704" stroke="0" extrusionOk="0">
                <a:moveTo>
                  <a:pt x="0" y="530352"/>
                </a:moveTo>
                <a:cubicBezTo>
                  <a:pt x="100732" y="268210"/>
                  <a:pt x="372721" y="9464"/>
                  <a:pt x="886968" y="0"/>
                </a:cubicBezTo>
                <a:cubicBezTo>
                  <a:pt x="1358137" y="-25547"/>
                  <a:pt x="1776273" y="227470"/>
                  <a:pt x="1773936" y="530352"/>
                </a:cubicBezTo>
                <a:cubicBezTo>
                  <a:pt x="1739848" y="791764"/>
                  <a:pt x="1395276" y="1051592"/>
                  <a:pt x="886968" y="1060704"/>
                </a:cubicBezTo>
                <a:cubicBezTo>
                  <a:pt x="348633" y="1021274"/>
                  <a:pt x="13016" y="833133"/>
                  <a:pt x="0" y="530352"/>
                </a:cubicBezTo>
                <a:close/>
              </a:path>
            </a:pathLst>
          </a:custGeom>
          <a:solidFill>
            <a:schemeClr val="bg1">
              <a:lumMod val="85000"/>
            </a:schemeClr>
          </a:solidFill>
          <a:ln>
            <a:extLst>
              <a:ext uri="{C807C97D-BFC1-408E-A445-0C87EB9F89A2}">
                <ask:lineSketchStyleProps xmlns:ask="http://schemas.microsoft.com/office/drawing/2018/sketchyshapes" sd="145472190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Arvind Mendez</a:t>
            </a:r>
            <a:br>
              <a:rPr lang="en-US" sz="1300" dirty="0">
                <a:solidFill>
                  <a:schemeClr val="tx1"/>
                </a:solidFill>
              </a:rPr>
            </a:br>
            <a:r>
              <a:rPr lang="en-US" sz="1300" dirty="0">
                <a:solidFill>
                  <a:schemeClr val="tx1"/>
                </a:solidFill>
              </a:rPr>
              <a:t>(</a:t>
            </a:r>
            <a:r>
              <a:rPr lang="en-US" sz="1300" dirty="0" err="1">
                <a:solidFill>
                  <a:schemeClr val="tx1"/>
                </a:solidFill>
              </a:rPr>
              <a:t>kavitha’s</a:t>
            </a:r>
            <a:r>
              <a:rPr lang="en-US" sz="1300" dirty="0">
                <a:solidFill>
                  <a:schemeClr val="tx1"/>
                </a:solidFill>
              </a:rPr>
              <a:t> bro - lawyer)</a:t>
            </a:r>
          </a:p>
        </p:txBody>
      </p:sp>
      <p:sp>
        <p:nvSpPr>
          <p:cNvPr id="15" name="Oval 14">
            <a:extLst>
              <a:ext uri="{FF2B5EF4-FFF2-40B4-BE49-F238E27FC236}">
                <a16:creationId xmlns:a16="http://schemas.microsoft.com/office/drawing/2014/main" id="{95C088A5-6636-9EEB-6F2D-3578A715270E}"/>
              </a:ext>
            </a:extLst>
          </p:cNvPr>
          <p:cNvSpPr/>
          <p:nvPr/>
        </p:nvSpPr>
        <p:spPr>
          <a:xfrm>
            <a:off x="8211090"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Anthony Desai</a:t>
            </a:r>
            <a:br>
              <a:rPr lang="en-US" sz="1300" dirty="0">
                <a:solidFill>
                  <a:schemeClr val="tx1"/>
                </a:solidFill>
              </a:rPr>
            </a:br>
            <a:r>
              <a:rPr lang="en-US" sz="1300" dirty="0">
                <a:solidFill>
                  <a:schemeClr val="tx1"/>
                </a:solidFill>
              </a:rPr>
              <a:t>(Broker in JC)</a:t>
            </a:r>
          </a:p>
        </p:txBody>
      </p:sp>
      <p:sp>
        <p:nvSpPr>
          <p:cNvPr id="17" name="Oval 16">
            <a:extLst>
              <a:ext uri="{FF2B5EF4-FFF2-40B4-BE49-F238E27FC236}">
                <a16:creationId xmlns:a16="http://schemas.microsoft.com/office/drawing/2014/main" id="{E19CF18E-E9CD-9C49-AA88-5C3092C9444A}"/>
              </a:ext>
            </a:extLst>
          </p:cNvPr>
          <p:cNvSpPr/>
          <p:nvPr/>
        </p:nvSpPr>
        <p:spPr>
          <a:xfrm>
            <a:off x="8224944" y="43630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8236" y="247421"/>
                  <a:pt x="392048" y="-41110"/>
                  <a:pt x="886968" y="0"/>
                </a:cubicBezTo>
                <a:cubicBezTo>
                  <a:pt x="1357756" y="-4468"/>
                  <a:pt x="1793604" y="302696"/>
                  <a:pt x="1773936" y="530352"/>
                </a:cubicBezTo>
                <a:cubicBezTo>
                  <a:pt x="1828607" y="829344"/>
                  <a:pt x="1427363" y="1162057"/>
                  <a:pt x="886968" y="1060704"/>
                </a:cubicBezTo>
                <a:cubicBezTo>
                  <a:pt x="400124" y="1121505"/>
                  <a:pt x="-30690" y="831907"/>
                  <a:pt x="0" y="530352"/>
                </a:cubicBezTo>
                <a:close/>
              </a:path>
              <a:path w="1773936" h="1060704" stroke="0" extrusionOk="0">
                <a:moveTo>
                  <a:pt x="0" y="530352"/>
                </a:moveTo>
                <a:cubicBezTo>
                  <a:pt x="-24328" y="237702"/>
                  <a:pt x="425172" y="18259"/>
                  <a:pt x="886968" y="0"/>
                </a:cubicBezTo>
                <a:cubicBezTo>
                  <a:pt x="1328328" y="28624"/>
                  <a:pt x="1780365" y="294257"/>
                  <a:pt x="1773936" y="530352"/>
                </a:cubicBezTo>
                <a:cubicBezTo>
                  <a:pt x="1778193" y="891133"/>
                  <a:pt x="1421585" y="985665"/>
                  <a:pt x="886968" y="1060704"/>
                </a:cubicBezTo>
                <a:cubicBezTo>
                  <a:pt x="397238"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D’Costa (NIA officer)</a:t>
            </a:r>
          </a:p>
        </p:txBody>
      </p:sp>
      <p:sp>
        <p:nvSpPr>
          <p:cNvPr id="21" name="Oval 20">
            <a:extLst>
              <a:ext uri="{FF2B5EF4-FFF2-40B4-BE49-F238E27FC236}">
                <a16:creationId xmlns:a16="http://schemas.microsoft.com/office/drawing/2014/main" id="{BFAF68CE-3A10-313B-67A2-7EE672D96FEF}"/>
              </a:ext>
            </a:extLst>
          </p:cNvPr>
          <p:cNvSpPr/>
          <p:nvPr/>
        </p:nvSpPr>
        <p:spPr>
          <a:xfrm>
            <a:off x="10140474" y="4363041"/>
            <a:ext cx="1965960" cy="1060704"/>
          </a:xfrm>
          <a:custGeom>
            <a:avLst/>
            <a:gdLst>
              <a:gd name="connsiteX0" fmla="*/ 0 w 1965960"/>
              <a:gd name="connsiteY0" fmla="*/ 530352 h 1060704"/>
              <a:gd name="connsiteX1" fmla="*/ 982980 w 1965960"/>
              <a:gd name="connsiteY1" fmla="*/ 0 h 1060704"/>
              <a:gd name="connsiteX2" fmla="*/ 1965960 w 1965960"/>
              <a:gd name="connsiteY2" fmla="*/ 530352 h 1060704"/>
              <a:gd name="connsiteX3" fmla="*/ 982980 w 1965960"/>
              <a:gd name="connsiteY3" fmla="*/ 1060704 h 1060704"/>
              <a:gd name="connsiteX4" fmla="*/ 0 w 196596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5960" h="1060704" fill="none" extrusionOk="0">
                <a:moveTo>
                  <a:pt x="0" y="530352"/>
                </a:moveTo>
                <a:cubicBezTo>
                  <a:pt x="-20430" y="242776"/>
                  <a:pt x="425193" y="-121034"/>
                  <a:pt x="982980" y="0"/>
                </a:cubicBezTo>
                <a:cubicBezTo>
                  <a:pt x="1506794" y="-4468"/>
                  <a:pt x="1985628" y="302696"/>
                  <a:pt x="1965960" y="530352"/>
                </a:cubicBezTo>
                <a:cubicBezTo>
                  <a:pt x="2024148" y="829736"/>
                  <a:pt x="1558174" y="1125500"/>
                  <a:pt x="982980" y="1060704"/>
                </a:cubicBezTo>
                <a:cubicBezTo>
                  <a:pt x="443110" y="1121505"/>
                  <a:pt x="-30690" y="831907"/>
                  <a:pt x="0" y="530352"/>
                </a:cubicBezTo>
                <a:close/>
              </a:path>
              <a:path w="1965960" h="1060704" stroke="0" extrusionOk="0">
                <a:moveTo>
                  <a:pt x="0" y="530352"/>
                </a:moveTo>
                <a:cubicBezTo>
                  <a:pt x="-120875" y="238713"/>
                  <a:pt x="460544" y="13305"/>
                  <a:pt x="982980" y="0"/>
                </a:cubicBezTo>
                <a:cubicBezTo>
                  <a:pt x="1477366" y="28624"/>
                  <a:pt x="1972389" y="294257"/>
                  <a:pt x="1965960" y="530352"/>
                </a:cubicBezTo>
                <a:cubicBezTo>
                  <a:pt x="1971988" y="919362"/>
                  <a:pt x="1555223" y="1011484"/>
                  <a:pt x="982980" y="1060704"/>
                </a:cubicBezTo>
                <a:cubicBezTo>
                  <a:pt x="440224"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Sonia </a:t>
            </a:r>
            <a:br>
              <a:rPr lang="en-US" sz="1300" dirty="0">
                <a:solidFill>
                  <a:schemeClr val="tx1"/>
                </a:solidFill>
              </a:rPr>
            </a:br>
            <a:r>
              <a:rPr lang="en-US" sz="1300" dirty="0">
                <a:solidFill>
                  <a:schemeClr val="tx1"/>
                </a:solidFill>
              </a:rPr>
              <a:t>(NCB officer &amp; jasper’s mother)</a:t>
            </a:r>
          </a:p>
        </p:txBody>
      </p:sp>
      <p:sp>
        <p:nvSpPr>
          <p:cNvPr id="24" name="Oval 23">
            <a:extLst>
              <a:ext uri="{FF2B5EF4-FFF2-40B4-BE49-F238E27FC236}">
                <a16:creationId xmlns:a16="http://schemas.microsoft.com/office/drawing/2014/main" id="{85B2FF6D-41E3-CD19-7A7B-B32CF1D09176}"/>
              </a:ext>
            </a:extLst>
          </p:cNvPr>
          <p:cNvSpPr/>
          <p:nvPr/>
        </p:nvSpPr>
        <p:spPr>
          <a:xfrm>
            <a:off x="4351140" y="285134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Victor D’Souza</a:t>
            </a:r>
            <a:br>
              <a:rPr lang="en-US" sz="1300" dirty="0">
                <a:solidFill>
                  <a:schemeClr val="tx1"/>
                </a:solidFill>
              </a:rPr>
            </a:br>
            <a:r>
              <a:rPr lang="en-US" sz="1300" dirty="0">
                <a:solidFill>
                  <a:schemeClr val="tx1"/>
                </a:solidFill>
              </a:rPr>
              <a:t>(cult leader)</a:t>
            </a:r>
          </a:p>
        </p:txBody>
      </p:sp>
      <p:sp>
        <p:nvSpPr>
          <p:cNvPr id="25" name="Oval 24">
            <a:extLst>
              <a:ext uri="{FF2B5EF4-FFF2-40B4-BE49-F238E27FC236}">
                <a16:creationId xmlns:a16="http://schemas.microsoft.com/office/drawing/2014/main" id="{60657502-C892-158F-E318-8C2564015FF4}"/>
              </a:ext>
            </a:extLst>
          </p:cNvPr>
          <p:cNvSpPr/>
          <p:nvPr/>
        </p:nvSpPr>
        <p:spPr>
          <a:xfrm>
            <a:off x="4351140" y="5616236"/>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40300" y="231296"/>
                  <a:pt x="380067" y="34883"/>
                  <a:pt x="886968" y="0"/>
                </a:cubicBezTo>
                <a:cubicBezTo>
                  <a:pt x="1362585" y="-59213"/>
                  <a:pt x="1768539" y="251769"/>
                  <a:pt x="1773936" y="530352"/>
                </a:cubicBezTo>
                <a:cubicBezTo>
                  <a:pt x="1712464" y="766882"/>
                  <a:pt x="1362710" y="1055576"/>
                  <a:pt x="886968" y="1060704"/>
                </a:cubicBezTo>
                <a:cubicBezTo>
                  <a:pt x="339806" y="1074844"/>
                  <a:pt x="69441" y="829357"/>
                  <a:pt x="0" y="530352"/>
                </a:cubicBezTo>
                <a:close/>
              </a:path>
              <a:path w="1773936" h="1060704" stroke="0" extrusionOk="0">
                <a:moveTo>
                  <a:pt x="0" y="530352"/>
                </a:moveTo>
                <a:cubicBezTo>
                  <a:pt x="77404" y="288806"/>
                  <a:pt x="395012" y="36839"/>
                  <a:pt x="886968" y="0"/>
                </a:cubicBezTo>
                <a:cubicBezTo>
                  <a:pt x="1309558" y="12938"/>
                  <a:pt x="1763149" y="296693"/>
                  <a:pt x="1773936" y="530352"/>
                </a:cubicBezTo>
                <a:cubicBezTo>
                  <a:pt x="1779143" y="926319"/>
                  <a:pt x="1418427" y="1052134"/>
                  <a:pt x="886968" y="1060704"/>
                </a:cubicBezTo>
                <a:cubicBezTo>
                  <a:pt x="37980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Ananya Gowda (NIA Agent)</a:t>
            </a:r>
          </a:p>
        </p:txBody>
      </p:sp>
      <p:sp>
        <p:nvSpPr>
          <p:cNvPr id="27" name="Oval 26">
            <a:extLst>
              <a:ext uri="{FF2B5EF4-FFF2-40B4-BE49-F238E27FC236}">
                <a16:creationId xmlns:a16="http://schemas.microsoft.com/office/drawing/2014/main" id="{0C4ED99D-A91A-608E-C202-61A64D9E9CE6}"/>
              </a:ext>
            </a:extLst>
          </p:cNvPr>
          <p:cNvSpPr/>
          <p:nvPr/>
        </p:nvSpPr>
        <p:spPr>
          <a:xfrm>
            <a:off x="10153932" y="2851341"/>
            <a:ext cx="1856490" cy="1060704"/>
          </a:xfrm>
          <a:custGeom>
            <a:avLst/>
            <a:gdLst>
              <a:gd name="connsiteX0" fmla="*/ 0 w 1856490"/>
              <a:gd name="connsiteY0" fmla="*/ 530352 h 1060704"/>
              <a:gd name="connsiteX1" fmla="*/ 928245 w 1856490"/>
              <a:gd name="connsiteY1" fmla="*/ 0 h 1060704"/>
              <a:gd name="connsiteX2" fmla="*/ 1856490 w 1856490"/>
              <a:gd name="connsiteY2" fmla="*/ 530352 h 1060704"/>
              <a:gd name="connsiteX3" fmla="*/ 928245 w 1856490"/>
              <a:gd name="connsiteY3" fmla="*/ 1060704 h 1060704"/>
              <a:gd name="connsiteX4" fmla="*/ 0 w 185649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490" h="1060704" fill="none" extrusionOk="0">
                <a:moveTo>
                  <a:pt x="0" y="530352"/>
                </a:moveTo>
                <a:cubicBezTo>
                  <a:pt x="101028" y="222028"/>
                  <a:pt x="401781" y="28264"/>
                  <a:pt x="928245" y="0"/>
                </a:cubicBezTo>
                <a:cubicBezTo>
                  <a:pt x="1426659" y="-59213"/>
                  <a:pt x="1851093" y="251769"/>
                  <a:pt x="1856490" y="530352"/>
                </a:cubicBezTo>
                <a:cubicBezTo>
                  <a:pt x="1845604" y="813274"/>
                  <a:pt x="1372447" y="1035836"/>
                  <a:pt x="928245" y="1060704"/>
                </a:cubicBezTo>
                <a:cubicBezTo>
                  <a:pt x="358286" y="1074844"/>
                  <a:pt x="69441" y="829357"/>
                  <a:pt x="0" y="530352"/>
                </a:cubicBezTo>
                <a:close/>
              </a:path>
              <a:path w="1856490" h="1060704" stroke="0" extrusionOk="0">
                <a:moveTo>
                  <a:pt x="0" y="530352"/>
                </a:moveTo>
                <a:cubicBezTo>
                  <a:pt x="89789" y="297023"/>
                  <a:pt x="413683" y="33473"/>
                  <a:pt x="928245" y="0"/>
                </a:cubicBezTo>
                <a:cubicBezTo>
                  <a:pt x="1373632" y="12938"/>
                  <a:pt x="1845703" y="296693"/>
                  <a:pt x="1856490" y="530352"/>
                </a:cubicBezTo>
                <a:cubicBezTo>
                  <a:pt x="1862065" y="933602"/>
                  <a:pt x="1493033" y="1049964"/>
                  <a:pt x="928245" y="1060704"/>
                </a:cubicBezTo>
                <a:cubicBezTo>
                  <a:pt x="39828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Manu</a:t>
            </a:r>
            <a:br>
              <a:rPr lang="en-US" sz="1300" dirty="0">
                <a:solidFill>
                  <a:schemeClr val="tx1"/>
                </a:solidFill>
              </a:rPr>
            </a:br>
            <a:r>
              <a:rPr lang="en-US" sz="1300" dirty="0">
                <a:solidFill>
                  <a:schemeClr val="tx1"/>
                </a:solidFill>
              </a:rPr>
              <a:t>(Chandru’s ILG son)</a:t>
            </a:r>
          </a:p>
        </p:txBody>
      </p:sp>
    </p:spTree>
    <p:extLst>
      <p:ext uri="{BB962C8B-B14F-4D97-AF65-F5344CB8AC3E}">
        <p14:creationId xmlns:p14="http://schemas.microsoft.com/office/powerpoint/2010/main" val="401019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F6233-4E64-76B5-2D03-930F9544E1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9E1472-0394-64F4-9C71-EE3D42199146}"/>
              </a:ext>
            </a:extLst>
          </p:cNvPr>
          <p:cNvSpPr>
            <a:spLocks noGrp="1"/>
          </p:cNvSpPr>
          <p:nvPr>
            <p:ph idx="1"/>
          </p:nvPr>
        </p:nvSpPr>
        <p:spPr>
          <a:xfrm>
            <a:off x="0" y="46297"/>
            <a:ext cx="12599988" cy="7083566"/>
          </a:xfrm>
        </p:spPr>
        <p:txBody>
          <a:bodyPr vert="horz" lIns="91440" tIns="45720" rIns="91440" bIns="0" rtlCol="0">
            <a:noAutofit/>
          </a:bodyPr>
          <a:lstStyle/>
          <a:p>
            <a:pPr marL="0" indent="0">
              <a:spcBef>
                <a:spcPts val="500"/>
              </a:spcBef>
              <a:buNone/>
            </a:pPr>
            <a:r>
              <a:rPr lang="en-US" sz="1500" dirty="0">
                <a:solidFill>
                  <a:srgbClr val="000000"/>
                </a:solidFill>
                <a:latin typeface="Aptos" panose="020B0004020202020204" pitchFamily="34" charset="0"/>
              </a:rPr>
              <a:t>Arjun is now inside the storage unit. He walks and finds the 13B. He uses the key and opens the shutter. He sees a lot of boxes and opens one to find out that it is drugs. The NCB are on their way too.</a:t>
            </a:r>
          </a:p>
          <a:p>
            <a:pPr marL="0" indent="0">
              <a:spcBef>
                <a:spcPts val="500"/>
              </a:spcBef>
              <a:buNone/>
            </a:pPr>
            <a:r>
              <a:rPr lang="en-US" sz="1500" dirty="0">
                <a:solidFill>
                  <a:srgbClr val="000000"/>
                </a:solidFill>
                <a:latin typeface="Aptos" panose="020B0004020202020204" pitchFamily="34" charset="0"/>
              </a:rPr>
              <a:t>Arjun finds the locker. He enters the passcode written in the paper, but the locker does not open. NCB finally reach the location and security stops them and asks for warrant. Ashwa tries to call Arjun, but Arjun silences the call. Arjun tries the passcode again, but it fails. Arjun sees the call was from Ashwa, so he calls back. Ashwa is also calling him. This leads to an engage line.</a:t>
            </a:r>
          </a:p>
          <a:p>
            <a:pPr marL="0" indent="0">
              <a:spcBef>
                <a:spcPts val="500"/>
              </a:spcBef>
              <a:buNone/>
            </a:pPr>
            <a:r>
              <a:rPr lang="en-US" sz="1500" dirty="0">
                <a:solidFill>
                  <a:srgbClr val="000000"/>
                </a:solidFill>
                <a:latin typeface="Aptos" panose="020B0004020202020204" pitchFamily="34" charset="0"/>
              </a:rPr>
              <a:t>The officer calls his fellow guy and asks where the warrant is. He says he is on the way and almost there. Arjun wipes sweat off his forehead and realizes something. He holds the paper upside down and sees the number as 69108. He enter it and it opens. He sees the ledger, photos and a pen drive.</a:t>
            </a:r>
          </a:p>
          <a:p>
            <a:pPr marL="0" indent="0">
              <a:spcBef>
                <a:spcPts val="500"/>
              </a:spcBef>
              <a:buNone/>
            </a:pPr>
            <a:r>
              <a:rPr lang="en-US" sz="1500" dirty="0">
                <a:solidFill>
                  <a:srgbClr val="000000"/>
                </a:solidFill>
                <a:latin typeface="Aptos" panose="020B0004020202020204" pitchFamily="34" charset="0"/>
              </a:rPr>
              <a:t>The police get there with the warrant. They give it to the security and ask for the key. Security says we do not hold the keys of the customers. They walk into the unit. Finally, the call connects Ashwa says the police are here and he must get out soon. Arjuns phone dies.</a:t>
            </a:r>
          </a:p>
          <a:p>
            <a:pPr marL="0" indent="0">
              <a:spcBef>
                <a:spcPts val="500"/>
              </a:spcBef>
              <a:buNone/>
            </a:pPr>
            <a:r>
              <a:rPr lang="en-US" sz="1500" dirty="0">
                <a:solidFill>
                  <a:srgbClr val="000000"/>
                </a:solidFill>
                <a:latin typeface="Aptos" panose="020B0004020202020204" pitchFamily="34" charset="0"/>
              </a:rPr>
              <a:t>The NCB is coming closer, and Arjun is closing the shutter. As Arjun closes the shutter, the NCB see the unit number as 13B and sees Arjun near the door. They say hello excuse me. Arjun is tensed. It is revealed that Arjun is near the shutter of 13D. They say police business and ask him to leave. Arjun was pretending to close the 13D shutter. Arjun gets up, nods and walks away.</a:t>
            </a:r>
          </a:p>
          <a:p>
            <a:pPr marL="0" indent="0">
              <a:spcBef>
                <a:spcPts val="500"/>
              </a:spcBef>
              <a:buNone/>
            </a:pPr>
            <a:r>
              <a:rPr lang="en-US" sz="1500" dirty="0">
                <a:solidFill>
                  <a:srgbClr val="000000"/>
                </a:solidFill>
                <a:latin typeface="Aptos" panose="020B0004020202020204" pitchFamily="34" charset="0"/>
              </a:rPr>
              <a:t>NCB cut opens the lock and find the drugs and the locker. They enter the passcode find the pen drive and the ledger. They check for its contents. Arjun is finally out. Ashwa says what happened? Arjun says they should have found the evidence and smiles. Ramesh asks why are you smiling.</a:t>
            </a:r>
          </a:p>
          <a:p>
            <a:pPr marL="0" indent="0">
              <a:spcBef>
                <a:spcPts val="500"/>
              </a:spcBef>
              <a:buNone/>
            </a:pPr>
            <a:r>
              <a:rPr lang="en-US" sz="1500" dirty="0">
                <a:solidFill>
                  <a:srgbClr val="000000"/>
                </a:solidFill>
                <a:latin typeface="Aptos" panose="020B0004020202020204" pitchFamily="34" charset="0"/>
              </a:rPr>
              <a:t>Arjun takes out the ledger from under his shirt. NCB says that the ledger is empty. Arjun shows the pen drive. NCB finds out proof against Chandru. Arjun looks at lawyer and says just like how your client had taken proof against my client, my client too had some proof against your client for safety reasons.</a:t>
            </a:r>
          </a:p>
          <a:p>
            <a:pPr marL="0" indent="0">
              <a:spcBef>
                <a:spcPts val="500"/>
              </a:spcBef>
              <a:buNone/>
            </a:pPr>
            <a:r>
              <a:rPr lang="en-US" sz="1500" dirty="0">
                <a:solidFill>
                  <a:srgbClr val="000000"/>
                </a:solidFill>
                <a:latin typeface="Aptos" panose="020B0004020202020204" pitchFamily="34" charset="0"/>
              </a:rPr>
              <a:t>NCB officer looks at this and says we have drugs and evidence against Chandru this is enough for me for promotion. The boys cheer.</a:t>
            </a:r>
          </a:p>
          <a:p>
            <a:pPr marL="0" indent="0">
              <a:spcBef>
                <a:spcPts val="500"/>
              </a:spcBef>
              <a:buNone/>
            </a:pPr>
            <a:r>
              <a:rPr lang="en-US" sz="1500" dirty="0">
                <a:solidFill>
                  <a:srgbClr val="000000"/>
                </a:solidFill>
                <a:latin typeface="Aptos" panose="020B0004020202020204" pitchFamily="34" charset="0"/>
              </a:rPr>
              <a:t>Ramesh asks Arjun what do you mean by client? Are you his attorney or lawyer. Arjun takes out shades and tells me? I am A Consultant.  [Music plays] Lawyer walks away. Arjun says wait you did not see me wink. He takes out his shades again and tells me? I AM AN ILLEGAL CONSULTANT winks and puts his shades while Ashwa blows rings from his cigar smoke [Slow-Mo]. Ashwa says never take my shades without my permission. Arjun says why did you destroy the moment.</a:t>
            </a:r>
          </a:p>
          <a:p>
            <a:pPr marL="0" indent="0">
              <a:spcBef>
                <a:spcPts val="500"/>
              </a:spcBef>
              <a:buNone/>
            </a:pPr>
            <a:r>
              <a:rPr lang="en-US" sz="1500" dirty="0">
                <a:solidFill>
                  <a:srgbClr val="000000"/>
                </a:solidFill>
                <a:latin typeface="Aptos" panose="020B0004020202020204" pitchFamily="34" charset="0"/>
              </a:rPr>
              <a:t>In the prison, Chandru wakes up from slumber. He sees news on TV. The anchor says the convict Chandru may now be permanently put into prison because the NCB has successfully found the drug stash and evidence linking them to Chandru. The officer says we found this with great difficulty. We would have found the evidence even if it was hidden in the deepest pits of hell.</a:t>
            </a:r>
          </a:p>
          <a:p>
            <a:pPr marL="0" indent="0">
              <a:spcBef>
                <a:spcPts val="500"/>
              </a:spcBef>
              <a:buNone/>
            </a:pPr>
            <a:r>
              <a:rPr lang="en-US" sz="1500" dirty="0">
                <a:solidFill>
                  <a:srgbClr val="000000"/>
                </a:solidFill>
                <a:latin typeface="Aptos" panose="020B0004020202020204" pitchFamily="34" charset="0"/>
              </a:rPr>
              <a:t>Chandru sits up in tension and fear and finds Manu sitting next to him smoking. How does it feel? To be betrayed says Manu. Did you really think I will forgive you so easily. All the trouble my mom faced. What I faced. Anyways you should have not killed yourself because they found proof. Chandru is confused. Manu smiles, grabs the neck of Chandru. Makes him hold a blade, slash his throat and throws him off to the ground. Anthony walks into the scene and stands next to Manu and says you are the king of the prison now. Enough money is handed over for you to take control.</a:t>
            </a:r>
          </a:p>
          <a:p>
            <a:pPr marL="0" indent="0">
              <a:spcBef>
                <a:spcPts val="500"/>
              </a:spcBef>
              <a:buNone/>
            </a:pPr>
            <a:r>
              <a:rPr lang="en-US" sz="1500" dirty="0">
                <a:solidFill>
                  <a:srgbClr val="000000"/>
                </a:solidFill>
                <a:latin typeface="Aptos" panose="020B0004020202020204" pitchFamily="34" charset="0"/>
              </a:rPr>
              <a:t>Arjun and Ashwa are in front of a campfire. He puts all the evidence into the fire. They cheer their glasses and as Arjun goes to drink, he puts some to </a:t>
            </a:r>
            <a:r>
              <a:rPr lang="en-US" sz="1500" dirty="0" err="1">
                <a:solidFill>
                  <a:srgbClr val="000000"/>
                </a:solidFill>
                <a:latin typeface="Aptos" panose="020B0004020202020204" pitchFamily="34" charset="0"/>
              </a:rPr>
              <a:t>pitru</a:t>
            </a:r>
            <a:r>
              <a:rPr lang="en-US" sz="1500" dirty="0">
                <a:solidFill>
                  <a:srgbClr val="000000"/>
                </a:solidFill>
                <a:latin typeface="Aptos" panose="020B0004020202020204" pitchFamily="34" charset="0"/>
              </a:rPr>
              <a:t>. Ashwa says I thought you well. Court says due to no evidence or proof against Mr. Anthony Desai, Mr. Anthony is freed from his bonds. </a:t>
            </a:r>
            <a:br>
              <a:rPr lang="en-US" sz="1500" dirty="0">
                <a:solidFill>
                  <a:srgbClr val="000000"/>
                </a:solidFill>
                <a:latin typeface="Aptos" panose="020B0004020202020204" pitchFamily="34" charset="0"/>
              </a:rPr>
            </a:br>
            <a:r>
              <a:rPr lang="en-US" sz="1500" dirty="0">
                <a:solidFill>
                  <a:srgbClr val="000000"/>
                </a:solidFill>
                <a:latin typeface="Aptos" panose="020B0004020202020204" pitchFamily="34" charset="0"/>
              </a:rPr>
              <a:t>Anthony comes out of prison in slow-mo. This turns into cringe reel effects and into a reel that Anthony is watching in his phone </a:t>
            </a:r>
            <a:r>
              <a:rPr lang="en-US" sz="1500">
                <a:solidFill>
                  <a:srgbClr val="000000"/>
                </a:solidFill>
                <a:latin typeface="Aptos" panose="020B0004020202020204" pitchFamily="34" charset="0"/>
              </a:rPr>
              <a:t>and tells </a:t>
            </a:r>
            <a:r>
              <a:rPr lang="en-US" sz="1500" dirty="0">
                <a:solidFill>
                  <a:srgbClr val="000000"/>
                </a:solidFill>
                <a:latin typeface="Aptos" panose="020B0004020202020204" pitchFamily="34" charset="0"/>
              </a:rPr>
              <a:t>10 years for this.</a:t>
            </a:r>
          </a:p>
          <a:p>
            <a:pPr marL="0" indent="0">
              <a:spcBef>
                <a:spcPts val="500"/>
              </a:spcBef>
              <a:buNone/>
            </a:pPr>
            <a:endParaRPr lang="en-US" sz="1500" dirty="0">
              <a:solidFill>
                <a:srgbClr val="000000"/>
              </a:solidFill>
              <a:latin typeface="Aptos" panose="020B0004020202020204" pitchFamily="34" charset="0"/>
            </a:endParaRPr>
          </a:p>
          <a:p>
            <a:pPr marL="0" indent="0">
              <a:spcBef>
                <a:spcPts val="500"/>
              </a:spcBef>
              <a:buNone/>
            </a:pPr>
            <a:r>
              <a:rPr lang="en-US" sz="1500" dirty="0">
                <a:solidFill>
                  <a:srgbClr val="000000"/>
                </a:solidFill>
                <a:latin typeface="Aptos" panose="020B0004020202020204" pitchFamily="34" charset="0"/>
              </a:rPr>
              <a:t> </a:t>
            </a:r>
          </a:p>
          <a:p>
            <a:pPr marL="0" indent="0">
              <a:spcBef>
                <a:spcPts val="500"/>
              </a:spcBef>
              <a:buNone/>
            </a:pPr>
            <a:endParaRPr lang="en-US" sz="1500" dirty="0">
              <a:solidFill>
                <a:srgbClr val="000000"/>
              </a:solidFill>
              <a:latin typeface="Aptos" panose="020B0004020202020204" pitchFamily="34" charset="0"/>
            </a:endParaRPr>
          </a:p>
        </p:txBody>
      </p:sp>
    </p:spTree>
    <p:extLst>
      <p:ext uri="{BB962C8B-B14F-4D97-AF65-F5344CB8AC3E}">
        <p14:creationId xmlns:p14="http://schemas.microsoft.com/office/powerpoint/2010/main" val="2615553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9FFC7-678F-10B6-405C-B7356526CD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FB90C5-C9B5-2435-160D-7A628E8A7EB5}"/>
              </a:ext>
            </a:extLst>
          </p:cNvPr>
          <p:cNvSpPr>
            <a:spLocks noGrp="1"/>
          </p:cNvSpPr>
          <p:nvPr>
            <p:ph idx="1"/>
          </p:nvPr>
        </p:nvSpPr>
        <p:spPr>
          <a:xfrm>
            <a:off x="314527" y="240997"/>
            <a:ext cx="11696282" cy="6717322"/>
          </a:xfrm>
        </p:spPr>
        <p:txBody>
          <a:bodyPr vert="horz" lIns="91440" tIns="45720" rIns="91440" bIns="0" rtlCol="0">
            <a:noAutofit/>
          </a:bodyPr>
          <a:lstStyle/>
          <a:p>
            <a:pPr marL="0" indent="0">
              <a:lnSpc>
                <a:spcPct val="100000"/>
              </a:lnSpc>
              <a:spcBef>
                <a:spcPts val="500"/>
              </a:spcBef>
              <a:buNone/>
            </a:pPr>
            <a:r>
              <a:rPr lang="en-US" sz="1500" b="1" dirty="0"/>
              <a:t>Anthony </a:t>
            </a:r>
            <a:r>
              <a:rPr lang="en-US" sz="1500" dirty="0"/>
              <a:t>– Born and brought up in the coastal side of Kerala where his parents ran an Antique shop. He was always fascinated by the Antiques. As he grew up, he expanded the family business all over the country and then internationally. </a:t>
            </a:r>
          </a:p>
          <a:p>
            <a:pPr marL="0" indent="0">
              <a:lnSpc>
                <a:spcPct val="100000"/>
              </a:lnSpc>
              <a:spcBef>
                <a:spcPts val="500"/>
              </a:spcBef>
              <a:buNone/>
            </a:pPr>
            <a:r>
              <a:rPr lang="en-US" sz="1500" dirty="0"/>
              <a:t>He made enough money to buy his own cargo ship for import and export of his good.</a:t>
            </a:r>
          </a:p>
          <a:p>
            <a:pPr marL="0" indent="0">
              <a:lnSpc>
                <a:spcPct val="100000"/>
              </a:lnSpc>
              <a:spcBef>
                <a:spcPts val="500"/>
              </a:spcBef>
              <a:buNone/>
            </a:pPr>
            <a:r>
              <a:rPr lang="en-US" sz="1500" dirty="0"/>
              <a:t>One day he is attacked by a small-time mob boss to import drugs from south to his coast. At first Anthony disagrees but with his life on the line he agrees.  The mission went on smoothly and he discovered that his cargo can easily be used to transport illegal goods over international waters.</a:t>
            </a:r>
          </a:p>
          <a:p>
            <a:pPr marL="0" indent="0">
              <a:lnSpc>
                <a:spcPct val="100000"/>
              </a:lnSpc>
              <a:spcBef>
                <a:spcPts val="500"/>
              </a:spcBef>
              <a:buNone/>
            </a:pPr>
            <a:r>
              <a:rPr lang="en-US" sz="1500" dirty="0"/>
              <a:t>Being a good businessman he had good connections with the mob, mafia and the cartel.</a:t>
            </a:r>
          </a:p>
          <a:p>
            <a:pPr marL="0" indent="0">
              <a:lnSpc>
                <a:spcPct val="100000"/>
              </a:lnSpc>
              <a:spcBef>
                <a:spcPts val="500"/>
              </a:spcBef>
              <a:buNone/>
            </a:pPr>
            <a:r>
              <a:rPr lang="en-US" sz="1500" b="1" dirty="0"/>
              <a:t>Joseph </a:t>
            </a:r>
            <a:r>
              <a:rPr lang="en-US" sz="1500" dirty="0"/>
              <a:t>– Born and brought up in Kudla his father was a local goon and a fisherman. But he always wanted to make more than a simple life.</a:t>
            </a:r>
          </a:p>
          <a:p>
            <a:pPr marL="0" indent="0">
              <a:lnSpc>
                <a:spcPct val="100000"/>
              </a:lnSpc>
              <a:spcBef>
                <a:spcPts val="500"/>
              </a:spcBef>
              <a:buNone/>
            </a:pPr>
            <a:r>
              <a:rPr lang="en-US" sz="1500" dirty="0"/>
              <a:t>The fisherman gets killed by a Casino owner. The death of his father causes him and his brother to take revenge. The person who killed their father was a Casino owner in Goa. Soon they took over the casino. </a:t>
            </a:r>
          </a:p>
          <a:p>
            <a:pPr marL="0" indent="0">
              <a:lnSpc>
                <a:spcPct val="100000"/>
              </a:lnSpc>
              <a:spcBef>
                <a:spcPts val="500"/>
              </a:spcBef>
              <a:buNone/>
            </a:pPr>
            <a:r>
              <a:rPr lang="en-US" sz="1500" dirty="0"/>
              <a:t>One day the brothers had a brawl which resulted in Joseph killing his brother. </a:t>
            </a:r>
          </a:p>
          <a:p>
            <a:pPr marL="0" indent="0">
              <a:lnSpc>
                <a:spcPct val="100000"/>
              </a:lnSpc>
              <a:spcBef>
                <a:spcPts val="500"/>
              </a:spcBef>
              <a:buNone/>
            </a:pPr>
            <a:r>
              <a:rPr lang="en-US" sz="1500" dirty="0"/>
              <a:t>Joseph settles in Bangalore and joins the Church of Victor.</a:t>
            </a:r>
          </a:p>
          <a:p>
            <a:pPr marL="0" indent="0">
              <a:lnSpc>
                <a:spcPct val="100000"/>
              </a:lnSpc>
              <a:spcBef>
                <a:spcPts val="500"/>
              </a:spcBef>
              <a:buNone/>
            </a:pPr>
            <a:endParaRPr lang="en-US" sz="1500" dirty="0"/>
          </a:p>
          <a:p>
            <a:pPr marL="0" indent="0">
              <a:lnSpc>
                <a:spcPct val="100000"/>
              </a:lnSpc>
              <a:spcBef>
                <a:spcPts val="500"/>
              </a:spcBef>
              <a:buNone/>
            </a:pPr>
            <a:endParaRPr lang="en-US" sz="1500" dirty="0"/>
          </a:p>
          <a:p>
            <a:pPr marL="0" indent="0">
              <a:lnSpc>
                <a:spcPct val="100000"/>
              </a:lnSpc>
              <a:spcBef>
                <a:spcPts val="500"/>
              </a:spcBef>
              <a:buNone/>
            </a:pPr>
            <a:r>
              <a:rPr lang="en-US" sz="1500" dirty="0"/>
              <a:t>Anthony and Joseph go to the same college. Joseph’s father being a simple fisherman, he is poor and Anthony is from a middle class. They share a strong bond. One day Anthony helps Joseph.</a:t>
            </a:r>
          </a:p>
        </p:txBody>
      </p:sp>
    </p:spTree>
    <p:extLst>
      <p:ext uri="{BB962C8B-B14F-4D97-AF65-F5344CB8AC3E}">
        <p14:creationId xmlns:p14="http://schemas.microsoft.com/office/powerpoint/2010/main" val="3429193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54C132E-C8BB-91B1-CDAE-E1A53BD3287C}"/>
              </a:ext>
            </a:extLst>
          </p:cNvPr>
          <p:cNvSpPr/>
          <p:nvPr/>
        </p:nvSpPr>
        <p:spPr>
          <a:xfrm>
            <a:off x="2664759"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CID</a:t>
            </a:r>
          </a:p>
        </p:txBody>
      </p:sp>
      <p:sp>
        <p:nvSpPr>
          <p:cNvPr id="5" name="Oval 4">
            <a:extLst>
              <a:ext uri="{FF2B5EF4-FFF2-40B4-BE49-F238E27FC236}">
                <a16:creationId xmlns:a16="http://schemas.microsoft.com/office/drawing/2014/main" id="{518B5137-E940-9B6D-96EB-FA7F092F9BE5}"/>
              </a:ext>
            </a:extLst>
          </p:cNvPr>
          <p:cNvSpPr/>
          <p:nvPr/>
        </p:nvSpPr>
        <p:spPr>
          <a:xfrm>
            <a:off x="5677705"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CBI</a:t>
            </a:r>
          </a:p>
        </p:txBody>
      </p:sp>
      <p:sp>
        <p:nvSpPr>
          <p:cNvPr id="6" name="Oval 5">
            <a:extLst>
              <a:ext uri="{FF2B5EF4-FFF2-40B4-BE49-F238E27FC236}">
                <a16:creationId xmlns:a16="http://schemas.microsoft.com/office/drawing/2014/main" id="{F36642AF-F7D3-C974-2DF3-74BBA50A015E}"/>
              </a:ext>
            </a:extLst>
          </p:cNvPr>
          <p:cNvSpPr/>
          <p:nvPr/>
        </p:nvSpPr>
        <p:spPr>
          <a:xfrm>
            <a:off x="8539776"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NCB</a:t>
            </a:r>
          </a:p>
        </p:txBody>
      </p:sp>
      <p:sp>
        <p:nvSpPr>
          <p:cNvPr id="7" name="Oval 6">
            <a:extLst>
              <a:ext uri="{FF2B5EF4-FFF2-40B4-BE49-F238E27FC236}">
                <a16:creationId xmlns:a16="http://schemas.microsoft.com/office/drawing/2014/main" id="{8E17ACD6-C643-6529-CAC0-2460E3A891FB}"/>
              </a:ext>
            </a:extLst>
          </p:cNvPr>
          <p:cNvSpPr/>
          <p:nvPr/>
        </p:nvSpPr>
        <p:spPr>
          <a:xfrm>
            <a:off x="488487"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Police</a:t>
            </a:r>
          </a:p>
        </p:txBody>
      </p:sp>
      <p:sp>
        <p:nvSpPr>
          <p:cNvPr id="8" name="Rectangle 7">
            <a:extLst>
              <a:ext uri="{FF2B5EF4-FFF2-40B4-BE49-F238E27FC236}">
                <a16:creationId xmlns:a16="http://schemas.microsoft.com/office/drawing/2014/main" id="{849B3CB8-5FEE-7B33-D3FC-D266514E200B}"/>
              </a:ext>
            </a:extLst>
          </p:cNvPr>
          <p:cNvSpPr/>
          <p:nvPr/>
        </p:nvSpPr>
        <p:spPr>
          <a:xfrm>
            <a:off x="488487"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Stolen Purse of Aisha</a:t>
            </a:r>
          </a:p>
        </p:txBody>
      </p:sp>
      <p:sp>
        <p:nvSpPr>
          <p:cNvPr id="9" name="Rectangle 8">
            <a:extLst>
              <a:ext uri="{FF2B5EF4-FFF2-40B4-BE49-F238E27FC236}">
                <a16:creationId xmlns:a16="http://schemas.microsoft.com/office/drawing/2014/main" id="{B84818A6-0331-84C2-9BAA-2B69A745AE3F}"/>
              </a:ext>
            </a:extLst>
          </p:cNvPr>
          <p:cNvSpPr/>
          <p:nvPr/>
        </p:nvSpPr>
        <p:spPr>
          <a:xfrm>
            <a:off x="2661710" y="2753196"/>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Murder of Aisha</a:t>
            </a:r>
          </a:p>
        </p:txBody>
      </p:sp>
      <p:sp>
        <p:nvSpPr>
          <p:cNvPr id="10" name="Rectangle 9">
            <a:extLst>
              <a:ext uri="{FF2B5EF4-FFF2-40B4-BE49-F238E27FC236}">
                <a16:creationId xmlns:a16="http://schemas.microsoft.com/office/drawing/2014/main" id="{208933A3-1272-3850-F136-7AE70417A56A}"/>
              </a:ext>
            </a:extLst>
          </p:cNvPr>
          <p:cNvSpPr/>
          <p:nvPr/>
        </p:nvSpPr>
        <p:spPr>
          <a:xfrm>
            <a:off x="4559851"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Air -Smuggling of Diamonds</a:t>
            </a:r>
          </a:p>
        </p:txBody>
      </p:sp>
      <p:sp>
        <p:nvSpPr>
          <p:cNvPr id="11" name="Rectangle 10">
            <a:extLst>
              <a:ext uri="{FF2B5EF4-FFF2-40B4-BE49-F238E27FC236}">
                <a16:creationId xmlns:a16="http://schemas.microsoft.com/office/drawing/2014/main" id="{A672170C-6C79-4950-345C-F15EAED9C3A6}"/>
              </a:ext>
            </a:extLst>
          </p:cNvPr>
          <p:cNvSpPr/>
          <p:nvPr/>
        </p:nvSpPr>
        <p:spPr>
          <a:xfrm>
            <a:off x="8539776"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Dealing of drugs</a:t>
            </a:r>
          </a:p>
        </p:txBody>
      </p:sp>
      <p:cxnSp>
        <p:nvCxnSpPr>
          <p:cNvPr id="13" name="Straight Arrow Connector 12">
            <a:extLst>
              <a:ext uri="{FF2B5EF4-FFF2-40B4-BE49-F238E27FC236}">
                <a16:creationId xmlns:a16="http://schemas.microsoft.com/office/drawing/2014/main" id="{4C9B2BDF-2504-EADF-9921-63478803D007}"/>
              </a:ext>
            </a:extLst>
          </p:cNvPr>
          <p:cNvCxnSpPr>
            <a:stCxn id="7" idx="4"/>
            <a:endCxn id="8" idx="0"/>
          </p:cNvCxnSpPr>
          <p:nvPr/>
        </p:nvCxnSpPr>
        <p:spPr>
          <a:xfrm>
            <a:off x="1265727"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6E796C2-B341-6CC4-4604-9567B88F0558}"/>
              </a:ext>
            </a:extLst>
          </p:cNvPr>
          <p:cNvCxnSpPr>
            <a:cxnSpLocks/>
            <a:stCxn id="4" idx="4"/>
            <a:endCxn id="9" idx="0"/>
          </p:cNvCxnSpPr>
          <p:nvPr/>
        </p:nvCxnSpPr>
        <p:spPr>
          <a:xfrm flipH="1">
            <a:off x="3438951" y="2045376"/>
            <a:ext cx="3049" cy="707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5F92F6A-462B-E53E-F516-054C28E4F70A}"/>
              </a:ext>
            </a:extLst>
          </p:cNvPr>
          <p:cNvCxnSpPr>
            <a:cxnSpLocks/>
            <a:stCxn id="6" idx="4"/>
            <a:endCxn id="11" idx="0"/>
          </p:cNvCxnSpPr>
          <p:nvPr/>
        </p:nvCxnSpPr>
        <p:spPr>
          <a:xfrm>
            <a:off x="9317016"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B19A5E43-9112-5B74-5161-6F32C99E7747}"/>
              </a:ext>
            </a:extLst>
          </p:cNvPr>
          <p:cNvSpPr/>
          <p:nvPr/>
        </p:nvSpPr>
        <p:spPr>
          <a:xfrm>
            <a:off x="10621560" y="993815"/>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NIA</a:t>
            </a:r>
          </a:p>
        </p:txBody>
      </p:sp>
      <p:sp>
        <p:nvSpPr>
          <p:cNvPr id="26" name="Rectangle 25">
            <a:extLst>
              <a:ext uri="{FF2B5EF4-FFF2-40B4-BE49-F238E27FC236}">
                <a16:creationId xmlns:a16="http://schemas.microsoft.com/office/drawing/2014/main" id="{1C7CB081-AFAE-56C2-ECFF-839051387440}"/>
              </a:ext>
            </a:extLst>
          </p:cNvPr>
          <p:cNvSpPr/>
          <p:nvPr/>
        </p:nvSpPr>
        <p:spPr>
          <a:xfrm>
            <a:off x="10621560"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rgbClr val="EEF0FF"/>
                </a:solidFill>
                <a:latin typeface="Google Sans"/>
              </a:rPr>
              <a:t>Counterfeiting</a:t>
            </a:r>
            <a:endParaRPr lang="en-US" dirty="0"/>
          </a:p>
        </p:txBody>
      </p:sp>
      <p:cxnSp>
        <p:nvCxnSpPr>
          <p:cNvPr id="27" name="Straight Arrow Connector 26">
            <a:extLst>
              <a:ext uri="{FF2B5EF4-FFF2-40B4-BE49-F238E27FC236}">
                <a16:creationId xmlns:a16="http://schemas.microsoft.com/office/drawing/2014/main" id="{B20AD798-DEB3-26CB-8D70-7F4B3274C065}"/>
              </a:ext>
            </a:extLst>
          </p:cNvPr>
          <p:cNvCxnSpPr>
            <a:cxnSpLocks/>
            <a:stCxn id="25" idx="4"/>
            <a:endCxn id="26" idx="0"/>
          </p:cNvCxnSpPr>
          <p:nvPr/>
        </p:nvCxnSpPr>
        <p:spPr>
          <a:xfrm>
            <a:off x="11398800" y="2045375"/>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355F94F7-5F22-D568-DE77-CC55D7F711C4}"/>
              </a:ext>
            </a:extLst>
          </p:cNvPr>
          <p:cNvSpPr/>
          <p:nvPr/>
        </p:nvSpPr>
        <p:spPr>
          <a:xfrm>
            <a:off x="6641635" y="2744891"/>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Water -Smuggling of Guns</a:t>
            </a:r>
          </a:p>
        </p:txBody>
      </p:sp>
      <p:cxnSp>
        <p:nvCxnSpPr>
          <p:cNvPr id="14" name="Connector: Elbow 13">
            <a:extLst>
              <a:ext uri="{FF2B5EF4-FFF2-40B4-BE49-F238E27FC236}">
                <a16:creationId xmlns:a16="http://schemas.microsoft.com/office/drawing/2014/main" id="{FF3A5C9C-AD52-228D-1BEB-4849F38B7836}"/>
              </a:ext>
            </a:extLst>
          </p:cNvPr>
          <p:cNvCxnSpPr>
            <a:stCxn id="5" idx="4"/>
            <a:endCxn id="10" idx="0"/>
          </p:cNvCxnSpPr>
          <p:nvPr/>
        </p:nvCxnSpPr>
        <p:spPr>
          <a:xfrm rot="5400000">
            <a:off x="5546260" y="1836206"/>
            <a:ext cx="699516" cy="111785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C3464531-B8E9-A9B6-BDFA-CA192BE0D6ED}"/>
              </a:ext>
            </a:extLst>
          </p:cNvPr>
          <p:cNvCxnSpPr>
            <a:cxnSpLocks/>
          </p:cNvCxnSpPr>
          <p:nvPr/>
        </p:nvCxnSpPr>
        <p:spPr>
          <a:xfrm rot="16200000" flipH="1">
            <a:off x="6580294" y="1914615"/>
            <a:ext cx="713232" cy="96393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3FB95E55-988A-236A-9CEC-3D8A922A8006}"/>
              </a:ext>
            </a:extLst>
          </p:cNvPr>
          <p:cNvSpPr/>
          <p:nvPr/>
        </p:nvSpPr>
        <p:spPr>
          <a:xfrm>
            <a:off x="488487" y="4139351"/>
            <a:ext cx="1554480" cy="1776443"/>
          </a:xfrm>
          <a:prstGeom prst="rect">
            <a:avLst/>
          </a:prstGeom>
          <a:ln>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b="1" dirty="0"/>
              <a:t>NAYAK</a:t>
            </a:r>
            <a:br>
              <a:rPr lang="en-US" dirty="0"/>
            </a:br>
            <a:r>
              <a:rPr lang="en-US" dirty="0" err="1"/>
              <a:t>Ramegowda</a:t>
            </a:r>
            <a:br>
              <a:rPr lang="en-US" dirty="0"/>
            </a:br>
            <a:endParaRPr lang="en-US" dirty="0"/>
          </a:p>
        </p:txBody>
      </p:sp>
      <p:sp>
        <p:nvSpPr>
          <p:cNvPr id="22" name="Rectangle 21">
            <a:extLst>
              <a:ext uri="{FF2B5EF4-FFF2-40B4-BE49-F238E27FC236}">
                <a16:creationId xmlns:a16="http://schemas.microsoft.com/office/drawing/2014/main" id="{F668E165-B561-B170-5D1B-F9F8B32CC18E}"/>
              </a:ext>
            </a:extLst>
          </p:cNvPr>
          <p:cNvSpPr/>
          <p:nvPr/>
        </p:nvSpPr>
        <p:spPr>
          <a:xfrm>
            <a:off x="2661710" y="4139351"/>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SINDHU</a:t>
            </a:r>
            <a:br>
              <a:rPr lang="en-US" dirty="0"/>
            </a:br>
            <a:r>
              <a:rPr lang="en-US" dirty="0"/>
              <a:t>Anjali</a:t>
            </a:r>
            <a:br>
              <a:rPr lang="en-US" dirty="0"/>
            </a:br>
            <a:r>
              <a:rPr lang="en-US" dirty="0"/>
              <a:t>Marina</a:t>
            </a:r>
            <a:br>
              <a:rPr lang="en-US" dirty="0"/>
            </a:br>
            <a:r>
              <a:rPr lang="en-US" dirty="0"/>
              <a:t>Pranav</a:t>
            </a:r>
            <a:br>
              <a:rPr lang="en-US" dirty="0"/>
            </a:br>
            <a:r>
              <a:rPr lang="en-US" dirty="0"/>
              <a:t>Farhan</a:t>
            </a:r>
          </a:p>
        </p:txBody>
      </p:sp>
      <p:sp>
        <p:nvSpPr>
          <p:cNvPr id="23" name="Rectangle 22">
            <a:extLst>
              <a:ext uri="{FF2B5EF4-FFF2-40B4-BE49-F238E27FC236}">
                <a16:creationId xmlns:a16="http://schemas.microsoft.com/office/drawing/2014/main" id="{DD08C856-2DFB-AAA3-0E75-69CD4733C731}"/>
              </a:ext>
            </a:extLst>
          </p:cNvPr>
          <p:cNvSpPr/>
          <p:nvPr/>
        </p:nvSpPr>
        <p:spPr>
          <a:xfrm>
            <a:off x="4559851" y="4139350"/>
            <a:ext cx="3636264"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VASANTH</a:t>
            </a:r>
            <a:br>
              <a:rPr lang="en-US" dirty="0"/>
            </a:br>
            <a:r>
              <a:rPr lang="en-US" dirty="0"/>
              <a:t>Rajesh		Milind</a:t>
            </a:r>
            <a:br>
              <a:rPr lang="en-US" dirty="0"/>
            </a:br>
            <a:r>
              <a:rPr lang="en-US" dirty="0"/>
              <a:t>Bhavya		Latha</a:t>
            </a:r>
            <a:br>
              <a:rPr lang="en-US" dirty="0"/>
            </a:br>
            <a:r>
              <a:rPr lang="en-US" dirty="0"/>
              <a:t>Uday		Harsha</a:t>
            </a:r>
            <a:br>
              <a:rPr lang="en-US" dirty="0"/>
            </a:br>
            <a:r>
              <a:rPr lang="en-US" dirty="0"/>
              <a:t>Ricky		Vishal</a:t>
            </a:r>
          </a:p>
        </p:txBody>
      </p:sp>
      <p:sp>
        <p:nvSpPr>
          <p:cNvPr id="24" name="Rectangle 23">
            <a:extLst>
              <a:ext uri="{FF2B5EF4-FFF2-40B4-BE49-F238E27FC236}">
                <a16:creationId xmlns:a16="http://schemas.microsoft.com/office/drawing/2014/main" id="{0DA77D3D-1F36-856E-D0AC-89644BB5D8A2}"/>
              </a:ext>
            </a:extLst>
          </p:cNvPr>
          <p:cNvSpPr/>
          <p:nvPr/>
        </p:nvSpPr>
        <p:spPr>
          <a:xfrm>
            <a:off x="8539776" y="4139351"/>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RAGHU</a:t>
            </a:r>
            <a:br>
              <a:rPr lang="en-US" dirty="0"/>
            </a:br>
            <a:r>
              <a:rPr lang="en-US" dirty="0"/>
              <a:t>Jay</a:t>
            </a:r>
            <a:br>
              <a:rPr lang="en-US" dirty="0"/>
            </a:br>
            <a:r>
              <a:rPr lang="en-US" dirty="0"/>
              <a:t>Kalyan</a:t>
            </a:r>
            <a:br>
              <a:rPr lang="en-US" dirty="0"/>
            </a:br>
            <a:r>
              <a:rPr lang="en-US" dirty="0" err="1"/>
              <a:t>Tejas</a:t>
            </a:r>
            <a:endParaRPr lang="en-US" dirty="0"/>
          </a:p>
        </p:txBody>
      </p:sp>
      <p:sp>
        <p:nvSpPr>
          <p:cNvPr id="28" name="Rectangle 27">
            <a:extLst>
              <a:ext uri="{FF2B5EF4-FFF2-40B4-BE49-F238E27FC236}">
                <a16:creationId xmlns:a16="http://schemas.microsoft.com/office/drawing/2014/main" id="{4B0EF916-77D6-A865-4D8A-0ED667E84067}"/>
              </a:ext>
            </a:extLst>
          </p:cNvPr>
          <p:cNvSpPr/>
          <p:nvPr/>
        </p:nvSpPr>
        <p:spPr>
          <a:xfrm>
            <a:off x="10621560" y="4139350"/>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D’COSTA</a:t>
            </a:r>
            <a:br>
              <a:rPr lang="en-US" dirty="0"/>
            </a:br>
            <a:r>
              <a:rPr lang="en-US" dirty="0"/>
              <a:t>Pramodh</a:t>
            </a:r>
            <a:br>
              <a:rPr lang="en-US" dirty="0"/>
            </a:br>
            <a:r>
              <a:rPr lang="en-US" dirty="0"/>
              <a:t>Shreya</a:t>
            </a:r>
            <a:br>
              <a:rPr lang="en-US" dirty="0"/>
            </a:br>
            <a:r>
              <a:rPr lang="en-US" dirty="0"/>
              <a:t>Varun</a:t>
            </a:r>
          </a:p>
        </p:txBody>
      </p:sp>
      <p:cxnSp>
        <p:nvCxnSpPr>
          <p:cNvPr id="29" name="Straight Arrow Connector 28">
            <a:extLst>
              <a:ext uri="{FF2B5EF4-FFF2-40B4-BE49-F238E27FC236}">
                <a16:creationId xmlns:a16="http://schemas.microsoft.com/office/drawing/2014/main" id="{48AAA11C-8F9B-EF1C-3E3C-8776FD845A80}"/>
              </a:ext>
            </a:extLst>
          </p:cNvPr>
          <p:cNvCxnSpPr>
            <a:cxnSpLocks/>
            <a:stCxn id="8" idx="2"/>
            <a:endCxn id="20" idx="0"/>
          </p:cNvCxnSpPr>
          <p:nvPr/>
        </p:nvCxnSpPr>
        <p:spPr>
          <a:xfrm>
            <a:off x="1265727" y="3558708"/>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2F260339-2FA9-E10B-3231-8B9E6A819471}"/>
              </a:ext>
            </a:extLst>
          </p:cNvPr>
          <p:cNvCxnSpPr>
            <a:cxnSpLocks/>
            <a:stCxn id="9" idx="2"/>
            <a:endCxn id="22" idx="0"/>
          </p:cNvCxnSpPr>
          <p:nvPr/>
        </p:nvCxnSpPr>
        <p:spPr>
          <a:xfrm>
            <a:off x="3438950" y="3567012"/>
            <a:ext cx="0" cy="572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E7DDEC6-7F73-51AF-5F5A-959E040DE58B}"/>
              </a:ext>
            </a:extLst>
          </p:cNvPr>
          <p:cNvCxnSpPr>
            <a:cxnSpLocks/>
            <a:stCxn id="10" idx="2"/>
            <a:endCxn id="23" idx="0"/>
          </p:cNvCxnSpPr>
          <p:nvPr/>
        </p:nvCxnSpPr>
        <p:spPr>
          <a:xfrm>
            <a:off x="5337091" y="3558707"/>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3F811289-C032-F1A9-41EC-0DDDA7AE3D32}"/>
              </a:ext>
            </a:extLst>
          </p:cNvPr>
          <p:cNvCxnSpPr>
            <a:cxnSpLocks/>
            <a:stCxn id="3" idx="2"/>
            <a:endCxn id="23" idx="0"/>
          </p:cNvCxnSpPr>
          <p:nvPr/>
        </p:nvCxnSpPr>
        <p:spPr>
          <a:xfrm flipH="1">
            <a:off x="6377983" y="3558707"/>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C6642879-8019-787D-063C-6EC26A6E4767}"/>
              </a:ext>
            </a:extLst>
          </p:cNvPr>
          <p:cNvCxnSpPr>
            <a:cxnSpLocks/>
            <a:stCxn id="11" idx="2"/>
            <a:endCxn id="24" idx="0"/>
          </p:cNvCxnSpPr>
          <p:nvPr/>
        </p:nvCxnSpPr>
        <p:spPr>
          <a:xfrm>
            <a:off x="9317016" y="3558708"/>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E0847791-E709-F517-FBDF-57F3122A57B9}"/>
              </a:ext>
            </a:extLst>
          </p:cNvPr>
          <p:cNvCxnSpPr>
            <a:cxnSpLocks/>
            <a:stCxn id="26" idx="2"/>
            <a:endCxn id="28" idx="0"/>
          </p:cNvCxnSpPr>
          <p:nvPr/>
        </p:nvCxnSpPr>
        <p:spPr>
          <a:xfrm>
            <a:off x="11398800" y="3558707"/>
            <a:ext cx="0"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3175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Rich women with purse book an auto from pubs</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 bike comes and hits the auto causing an accident</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Two people in the bike and the auto Ashwa get into a feud</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After a while, the bike people leave the scene</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One of the guys who came in the car steals the rich women’s purse</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Few people come in a car and support the auto Ashwa</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Auto Ashwa thanks the people who supported him and leaves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The car people too leave the scene</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Bike people and Car people were together all along</a:t>
            </a: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spTree>
    <p:extLst>
      <p:ext uri="{BB962C8B-B14F-4D97-AF65-F5344CB8AC3E}">
        <p14:creationId xmlns:p14="http://schemas.microsoft.com/office/powerpoint/2010/main" val="819192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imported from Cartel</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Shipped using the Pharma’s shipping</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Stored in the cult</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is caught and killed by the dealer</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Jasper’s mother (NCB) investigates this</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supplied to colleges</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 becomes a PI and takes revenge</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meets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Aptos" panose="020B0004020202020204" pitchFamily="34" charset="0"/>
              </a:rPr>
              <a:t>They plan the Diamond heist</a:t>
            </a:r>
            <a:endParaRPr lang="en-US" dirty="0">
              <a:solidFill>
                <a:schemeClr val="tx1"/>
              </a:solidFill>
            </a:endParaRP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5274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202848-8366-032C-BC4E-9464BAA4D64C}"/>
              </a:ext>
            </a:extLst>
          </p:cNvPr>
          <p:cNvSpPr/>
          <p:nvPr/>
        </p:nvSpPr>
        <p:spPr>
          <a:xfrm>
            <a:off x="438688" y="630132"/>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532" y="108318"/>
                  <a:pt x="105190" y="6572"/>
                  <a:pt x="183963" y="0"/>
                </a:cubicBezTo>
                <a:cubicBezTo>
                  <a:pt x="340525" y="-18390"/>
                  <a:pt x="467625" y="10470"/>
                  <a:pt x="740575" y="0"/>
                </a:cubicBezTo>
                <a:cubicBezTo>
                  <a:pt x="1013525" y="-10470"/>
                  <a:pt x="1041643" y="9194"/>
                  <a:pt x="1331617" y="0"/>
                </a:cubicBezTo>
                <a:cubicBezTo>
                  <a:pt x="1621591" y="-9194"/>
                  <a:pt x="1636138" y="52546"/>
                  <a:pt x="1905444" y="0"/>
                </a:cubicBezTo>
                <a:cubicBezTo>
                  <a:pt x="1994320" y="-25137"/>
                  <a:pt x="2090318" y="86169"/>
                  <a:pt x="2089407" y="183963"/>
                </a:cubicBezTo>
                <a:cubicBezTo>
                  <a:pt x="2132072" y="302332"/>
                  <a:pt x="2084016" y="388820"/>
                  <a:pt x="2089407" y="559237"/>
                </a:cubicBezTo>
                <a:cubicBezTo>
                  <a:pt x="2094798" y="729654"/>
                  <a:pt x="2080128" y="843412"/>
                  <a:pt x="2089407" y="919794"/>
                </a:cubicBezTo>
                <a:cubicBezTo>
                  <a:pt x="2084712" y="991373"/>
                  <a:pt x="2004871" y="1103283"/>
                  <a:pt x="1905444" y="1103757"/>
                </a:cubicBezTo>
                <a:cubicBezTo>
                  <a:pt x="1688257" y="1109227"/>
                  <a:pt x="1520113" y="1047890"/>
                  <a:pt x="1348832" y="1103757"/>
                </a:cubicBezTo>
                <a:cubicBezTo>
                  <a:pt x="1177551" y="1159624"/>
                  <a:pt x="869664" y="1044790"/>
                  <a:pt x="740575" y="1103757"/>
                </a:cubicBezTo>
                <a:cubicBezTo>
                  <a:pt x="611486" y="1162724"/>
                  <a:pt x="358612" y="1073096"/>
                  <a:pt x="183963" y="1103757"/>
                </a:cubicBezTo>
                <a:cubicBezTo>
                  <a:pt x="78988" y="1096725"/>
                  <a:pt x="-2045" y="1022765"/>
                  <a:pt x="0" y="919794"/>
                </a:cubicBezTo>
                <a:cubicBezTo>
                  <a:pt x="-30125" y="788603"/>
                  <a:pt x="28864" y="654609"/>
                  <a:pt x="0" y="559237"/>
                </a:cubicBezTo>
                <a:cubicBezTo>
                  <a:pt x="-28864" y="463865"/>
                  <a:pt x="18669" y="316730"/>
                  <a:pt x="0" y="183963"/>
                </a:cubicBezTo>
                <a:close/>
              </a:path>
              <a:path w="2089407" h="1103757" stroke="0" extrusionOk="0">
                <a:moveTo>
                  <a:pt x="0" y="183963"/>
                </a:moveTo>
                <a:cubicBezTo>
                  <a:pt x="-14323" y="91901"/>
                  <a:pt x="84329" y="-26408"/>
                  <a:pt x="183963" y="0"/>
                </a:cubicBezTo>
                <a:cubicBezTo>
                  <a:pt x="357028" y="-11543"/>
                  <a:pt x="495235" y="4838"/>
                  <a:pt x="775005" y="0"/>
                </a:cubicBezTo>
                <a:cubicBezTo>
                  <a:pt x="1054775" y="-4838"/>
                  <a:pt x="1110152" y="58942"/>
                  <a:pt x="1348832" y="0"/>
                </a:cubicBezTo>
                <a:cubicBezTo>
                  <a:pt x="1587512" y="-58942"/>
                  <a:pt x="1713250" y="64960"/>
                  <a:pt x="1905444" y="0"/>
                </a:cubicBezTo>
                <a:cubicBezTo>
                  <a:pt x="2010519" y="-603"/>
                  <a:pt x="2090133" y="71543"/>
                  <a:pt x="2089407" y="183963"/>
                </a:cubicBezTo>
                <a:cubicBezTo>
                  <a:pt x="2102708" y="345512"/>
                  <a:pt x="2049788" y="386796"/>
                  <a:pt x="2089407" y="544520"/>
                </a:cubicBezTo>
                <a:cubicBezTo>
                  <a:pt x="2129026" y="702244"/>
                  <a:pt x="2059937" y="815191"/>
                  <a:pt x="2089407" y="919794"/>
                </a:cubicBezTo>
                <a:cubicBezTo>
                  <a:pt x="2104220" y="1036311"/>
                  <a:pt x="1993773" y="1110446"/>
                  <a:pt x="1905444" y="1103757"/>
                </a:cubicBezTo>
                <a:cubicBezTo>
                  <a:pt x="1659730" y="1152152"/>
                  <a:pt x="1563436" y="1046471"/>
                  <a:pt x="1348832" y="1103757"/>
                </a:cubicBezTo>
                <a:cubicBezTo>
                  <a:pt x="1134228" y="1161043"/>
                  <a:pt x="1083552" y="1087764"/>
                  <a:pt x="826649" y="1103757"/>
                </a:cubicBezTo>
                <a:cubicBezTo>
                  <a:pt x="569746" y="1119750"/>
                  <a:pt x="352428" y="1032120"/>
                  <a:pt x="183963" y="1103757"/>
                </a:cubicBezTo>
                <a:cubicBezTo>
                  <a:pt x="98995" y="1108137"/>
                  <a:pt x="-4853" y="1024443"/>
                  <a:pt x="0" y="919794"/>
                </a:cubicBezTo>
                <a:cubicBezTo>
                  <a:pt x="-44687" y="796662"/>
                  <a:pt x="21426" y="665958"/>
                  <a:pt x="0" y="544520"/>
                </a:cubicBezTo>
                <a:cubicBezTo>
                  <a:pt x="-21426" y="423082"/>
                  <a:pt x="9648" y="29135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2345778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A Cannibal Cult leader wants to become the most loved in the world</a:t>
            </a:r>
          </a:p>
        </p:txBody>
      </p:sp>
      <p:sp>
        <p:nvSpPr>
          <p:cNvPr id="5" name="Rectangle: Rounded Corners 4">
            <a:extLst>
              <a:ext uri="{FF2B5EF4-FFF2-40B4-BE49-F238E27FC236}">
                <a16:creationId xmlns:a16="http://schemas.microsoft.com/office/drawing/2014/main" id="{C2005018-86FF-94E1-F456-659471D0723C}"/>
              </a:ext>
            </a:extLst>
          </p:cNvPr>
          <p:cNvSpPr/>
          <p:nvPr/>
        </p:nvSpPr>
        <p:spPr>
          <a:xfrm>
            <a:off x="2867563" y="630131"/>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313" y="79160"/>
                  <a:pt x="56321" y="-104"/>
                  <a:pt x="183963" y="0"/>
                </a:cubicBezTo>
                <a:cubicBezTo>
                  <a:pt x="404381" y="-31469"/>
                  <a:pt x="570244" y="35663"/>
                  <a:pt x="706146" y="0"/>
                </a:cubicBezTo>
                <a:cubicBezTo>
                  <a:pt x="842048" y="-35663"/>
                  <a:pt x="1032677" y="59691"/>
                  <a:pt x="1262758" y="0"/>
                </a:cubicBezTo>
                <a:cubicBezTo>
                  <a:pt x="1492839" y="-59691"/>
                  <a:pt x="1617171" y="63319"/>
                  <a:pt x="1905444" y="0"/>
                </a:cubicBezTo>
                <a:cubicBezTo>
                  <a:pt x="2013998" y="-1088"/>
                  <a:pt x="2103397" y="85872"/>
                  <a:pt x="2089407" y="183963"/>
                </a:cubicBezTo>
                <a:cubicBezTo>
                  <a:pt x="2094582" y="313513"/>
                  <a:pt x="2061849" y="447056"/>
                  <a:pt x="2089407" y="551879"/>
                </a:cubicBezTo>
                <a:cubicBezTo>
                  <a:pt x="2116965" y="656702"/>
                  <a:pt x="2055669" y="785443"/>
                  <a:pt x="2089407" y="919794"/>
                </a:cubicBezTo>
                <a:cubicBezTo>
                  <a:pt x="2095462" y="1005617"/>
                  <a:pt x="2007572" y="1128516"/>
                  <a:pt x="1905444" y="1103757"/>
                </a:cubicBezTo>
                <a:cubicBezTo>
                  <a:pt x="1605034" y="1170181"/>
                  <a:pt x="1508636" y="1078242"/>
                  <a:pt x="1297187" y="1103757"/>
                </a:cubicBezTo>
                <a:cubicBezTo>
                  <a:pt x="1085738" y="1129272"/>
                  <a:pt x="846081" y="1040751"/>
                  <a:pt x="723360" y="1103757"/>
                </a:cubicBezTo>
                <a:cubicBezTo>
                  <a:pt x="600639" y="1166763"/>
                  <a:pt x="376399" y="1093783"/>
                  <a:pt x="183963" y="1103757"/>
                </a:cubicBezTo>
                <a:cubicBezTo>
                  <a:pt x="68238" y="1111077"/>
                  <a:pt x="-22602" y="1034809"/>
                  <a:pt x="0" y="919794"/>
                </a:cubicBezTo>
                <a:cubicBezTo>
                  <a:pt x="-22877" y="758500"/>
                  <a:pt x="30184" y="626167"/>
                  <a:pt x="0" y="537162"/>
                </a:cubicBezTo>
                <a:cubicBezTo>
                  <a:pt x="-30184" y="448157"/>
                  <a:pt x="11174" y="259391"/>
                  <a:pt x="0" y="183963"/>
                </a:cubicBezTo>
                <a:close/>
              </a:path>
              <a:path w="2089407" h="1103757" stroke="0" extrusionOk="0">
                <a:moveTo>
                  <a:pt x="0" y="183963"/>
                </a:moveTo>
                <a:cubicBezTo>
                  <a:pt x="29361" y="85111"/>
                  <a:pt x="77444" y="2580"/>
                  <a:pt x="183963" y="0"/>
                </a:cubicBezTo>
                <a:cubicBezTo>
                  <a:pt x="450044" y="-42141"/>
                  <a:pt x="482847" y="57569"/>
                  <a:pt x="740575" y="0"/>
                </a:cubicBezTo>
                <a:cubicBezTo>
                  <a:pt x="998303" y="-57569"/>
                  <a:pt x="1081137" y="17760"/>
                  <a:pt x="1279973" y="0"/>
                </a:cubicBezTo>
                <a:cubicBezTo>
                  <a:pt x="1478809" y="-17760"/>
                  <a:pt x="1592786" y="3495"/>
                  <a:pt x="1905444" y="0"/>
                </a:cubicBezTo>
                <a:cubicBezTo>
                  <a:pt x="2031955" y="16411"/>
                  <a:pt x="2078713" y="64738"/>
                  <a:pt x="2089407" y="183963"/>
                </a:cubicBezTo>
                <a:cubicBezTo>
                  <a:pt x="2112581" y="310961"/>
                  <a:pt x="2066985" y="454814"/>
                  <a:pt x="2089407" y="529804"/>
                </a:cubicBezTo>
                <a:cubicBezTo>
                  <a:pt x="2111829" y="604794"/>
                  <a:pt x="2055630" y="803487"/>
                  <a:pt x="2089407" y="919794"/>
                </a:cubicBezTo>
                <a:cubicBezTo>
                  <a:pt x="2089114" y="1027901"/>
                  <a:pt x="2011874" y="1082165"/>
                  <a:pt x="1905444" y="1103757"/>
                </a:cubicBezTo>
                <a:cubicBezTo>
                  <a:pt x="1691151" y="1166596"/>
                  <a:pt x="1580342" y="1053893"/>
                  <a:pt x="1348832" y="1103757"/>
                </a:cubicBezTo>
                <a:cubicBezTo>
                  <a:pt x="1117322" y="1153621"/>
                  <a:pt x="931125" y="1040463"/>
                  <a:pt x="740575" y="1103757"/>
                </a:cubicBezTo>
                <a:cubicBezTo>
                  <a:pt x="550025" y="1167051"/>
                  <a:pt x="347285" y="1073616"/>
                  <a:pt x="183963" y="1103757"/>
                </a:cubicBezTo>
                <a:cubicBezTo>
                  <a:pt x="94978" y="1094784"/>
                  <a:pt x="12995" y="1024956"/>
                  <a:pt x="0" y="919794"/>
                </a:cubicBezTo>
                <a:cubicBezTo>
                  <a:pt x="-21121" y="792231"/>
                  <a:pt x="6056" y="639999"/>
                  <a:pt x="0" y="566595"/>
                </a:cubicBezTo>
                <a:cubicBezTo>
                  <a:pt x="-6056" y="493191"/>
                  <a:pt x="18219" y="34367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9426338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Has cult in over 3 countries</a:t>
            </a:r>
            <a:endParaRPr lang="en-US" sz="1300" dirty="0"/>
          </a:p>
        </p:txBody>
      </p:sp>
      <p:sp>
        <p:nvSpPr>
          <p:cNvPr id="6" name="Rectangle: Rounded Corners 5">
            <a:extLst>
              <a:ext uri="{FF2B5EF4-FFF2-40B4-BE49-F238E27FC236}">
                <a16:creationId xmlns:a16="http://schemas.microsoft.com/office/drawing/2014/main" id="{233AF2ED-C120-F10F-2002-C7D36B83388B}"/>
              </a:ext>
            </a:extLst>
          </p:cNvPr>
          <p:cNvSpPr/>
          <p:nvPr/>
        </p:nvSpPr>
        <p:spPr>
          <a:xfrm>
            <a:off x="5296438" y="630130"/>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73953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6470" y="93832"/>
                  <a:pt x="67199" y="10305"/>
                  <a:pt x="183963" y="0"/>
                </a:cubicBezTo>
                <a:cubicBezTo>
                  <a:pt x="379765" y="-41783"/>
                  <a:pt x="504937" y="77"/>
                  <a:pt x="757790" y="0"/>
                </a:cubicBezTo>
                <a:cubicBezTo>
                  <a:pt x="1010643" y="-77"/>
                  <a:pt x="1156088" y="51607"/>
                  <a:pt x="1279973" y="0"/>
                </a:cubicBezTo>
                <a:cubicBezTo>
                  <a:pt x="1403858" y="-51607"/>
                  <a:pt x="1747264" y="12591"/>
                  <a:pt x="1905444" y="0"/>
                </a:cubicBezTo>
                <a:cubicBezTo>
                  <a:pt x="2007147" y="-24996"/>
                  <a:pt x="2069079" y="94030"/>
                  <a:pt x="2089407" y="183963"/>
                </a:cubicBezTo>
                <a:cubicBezTo>
                  <a:pt x="2101234" y="343270"/>
                  <a:pt x="2073088" y="447192"/>
                  <a:pt x="2089407" y="566595"/>
                </a:cubicBezTo>
                <a:cubicBezTo>
                  <a:pt x="2105726" y="685998"/>
                  <a:pt x="2056360" y="768249"/>
                  <a:pt x="2089407" y="919794"/>
                </a:cubicBezTo>
                <a:cubicBezTo>
                  <a:pt x="2086034" y="1028141"/>
                  <a:pt x="2016152" y="1079300"/>
                  <a:pt x="1905444" y="1103757"/>
                </a:cubicBezTo>
                <a:cubicBezTo>
                  <a:pt x="1643513" y="1162326"/>
                  <a:pt x="1558543" y="1084269"/>
                  <a:pt x="1366047" y="1103757"/>
                </a:cubicBezTo>
                <a:cubicBezTo>
                  <a:pt x="1173551" y="1123245"/>
                  <a:pt x="923434" y="1066061"/>
                  <a:pt x="757790" y="1103757"/>
                </a:cubicBezTo>
                <a:cubicBezTo>
                  <a:pt x="592146" y="1141453"/>
                  <a:pt x="315337" y="1092869"/>
                  <a:pt x="183963" y="1103757"/>
                </a:cubicBezTo>
                <a:cubicBezTo>
                  <a:pt x="98933" y="1079965"/>
                  <a:pt x="25067" y="1031027"/>
                  <a:pt x="0" y="919794"/>
                </a:cubicBezTo>
                <a:cubicBezTo>
                  <a:pt x="-12255" y="759989"/>
                  <a:pt x="19021" y="660325"/>
                  <a:pt x="0" y="573953"/>
                </a:cubicBezTo>
                <a:cubicBezTo>
                  <a:pt x="-19021" y="487581"/>
                  <a:pt x="37052" y="276162"/>
                  <a:pt x="0" y="183963"/>
                </a:cubicBezTo>
                <a:close/>
              </a:path>
              <a:path w="2089407" h="1103757" stroke="0" extrusionOk="0">
                <a:moveTo>
                  <a:pt x="0" y="183963"/>
                </a:moveTo>
                <a:cubicBezTo>
                  <a:pt x="195" y="77544"/>
                  <a:pt x="93755" y="-9583"/>
                  <a:pt x="183963" y="0"/>
                </a:cubicBezTo>
                <a:cubicBezTo>
                  <a:pt x="440270" y="-46703"/>
                  <a:pt x="500475" y="24187"/>
                  <a:pt x="723360" y="0"/>
                </a:cubicBezTo>
                <a:cubicBezTo>
                  <a:pt x="946245" y="-24187"/>
                  <a:pt x="1181365" y="21456"/>
                  <a:pt x="1331617" y="0"/>
                </a:cubicBezTo>
                <a:cubicBezTo>
                  <a:pt x="1481869" y="-21456"/>
                  <a:pt x="1780831" y="42472"/>
                  <a:pt x="1905444" y="0"/>
                </a:cubicBezTo>
                <a:cubicBezTo>
                  <a:pt x="1999517" y="-12049"/>
                  <a:pt x="2095917" y="53753"/>
                  <a:pt x="2089407" y="183963"/>
                </a:cubicBezTo>
                <a:cubicBezTo>
                  <a:pt x="2119863" y="319623"/>
                  <a:pt x="2077950" y="399344"/>
                  <a:pt x="2089407" y="544520"/>
                </a:cubicBezTo>
                <a:cubicBezTo>
                  <a:pt x="2100864" y="689696"/>
                  <a:pt x="2060160" y="739397"/>
                  <a:pt x="2089407" y="919794"/>
                </a:cubicBezTo>
                <a:cubicBezTo>
                  <a:pt x="2088952" y="1027234"/>
                  <a:pt x="2001715" y="1109705"/>
                  <a:pt x="1905444" y="1103757"/>
                </a:cubicBezTo>
                <a:cubicBezTo>
                  <a:pt x="1660621" y="1140282"/>
                  <a:pt x="1588739" y="1094651"/>
                  <a:pt x="1348832" y="1103757"/>
                </a:cubicBezTo>
                <a:cubicBezTo>
                  <a:pt x="1108925" y="1112863"/>
                  <a:pt x="959342" y="1088929"/>
                  <a:pt x="826649" y="1103757"/>
                </a:cubicBezTo>
                <a:cubicBezTo>
                  <a:pt x="693956" y="1118585"/>
                  <a:pt x="485335" y="1070194"/>
                  <a:pt x="183963" y="1103757"/>
                </a:cubicBezTo>
                <a:cubicBezTo>
                  <a:pt x="107257" y="1099095"/>
                  <a:pt x="9799" y="1045960"/>
                  <a:pt x="0" y="919794"/>
                </a:cubicBezTo>
                <a:cubicBezTo>
                  <a:pt x="-11059" y="745624"/>
                  <a:pt x="35343" y="710526"/>
                  <a:pt x="0" y="559237"/>
                </a:cubicBezTo>
                <a:cubicBezTo>
                  <a:pt x="-35343" y="407948"/>
                  <a:pt x="18687" y="30086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86684627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Good looking for Meat</a:t>
            </a:r>
            <a:br>
              <a:rPr lang="en-US" sz="1300"/>
            </a:br>
            <a:r>
              <a:rPr lang="en-US" sz="1300"/>
              <a:t>Bad looking for Trafficking</a:t>
            </a:r>
            <a:endParaRPr lang="en-US" sz="1300" dirty="0"/>
          </a:p>
        </p:txBody>
      </p:sp>
      <p:sp>
        <p:nvSpPr>
          <p:cNvPr id="7" name="Rectangle: Rounded Corners 6">
            <a:extLst>
              <a:ext uri="{FF2B5EF4-FFF2-40B4-BE49-F238E27FC236}">
                <a16:creationId xmlns:a16="http://schemas.microsoft.com/office/drawing/2014/main" id="{EE4910C1-96CA-AAA8-96BF-338264D8EFF8}"/>
              </a:ext>
            </a:extLst>
          </p:cNvPr>
          <p:cNvSpPr/>
          <p:nvPr/>
        </p:nvSpPr>
        <p:spPr>
          <a:xfrm>
            <a:off x="7725313" y="630129"/>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93" y="87286"/>
                  <a:pt x="68980" y="-25176"/>
                  <a:pt x="183963" y="0"/>
                </a:cubicBezTo>
                <a:cubicBezTo>
                  <a:pt x="459017" y="-60352"/>
                  <a:pt x="619741" y="61950"/>
                  <a:pt x="740575" y="0"/>
                </a:cubicBezTo>
                <a:cubicBezTo>
                  <a:pt x="861409" y="-61950"/>
                  <a:pt x="1129899" y="50045"/>
                  <a:pt x="1348832" y="0"/>
                </a:cubicBezTo>
                <a:cubicBezTo>
                  <a:pt x="1567765" y="-50045"/>
                  <a:pt x="1756645" y="3208"/>
                  <a:pt x="1905444" y="0"/>
                </a:cubicBezTo>
                <a:cubicBezTo>
                  <a:pt x="1985533" y="-6519"/>
                  <a:pt x="2097367" y="66303"/>
                  <a:pt x="2089407" y="183963"/>
                </a:cubicBezTo>
                <a:cubicBezTo>
                  <a:pt x="2109314" y="310754"/>
                  <a:pt x="2088633" y="459473"/>
                  <a:pt x="2089407" y="551879"/>
                </a:cubicBezTo>
                <a:cubicBezTo>
                  <a:pt x="2090181" y="644285"/>
                  <a:pt x="2066261" y="772139"/>
                  <a:pt x="2089407" y="919794"/>
                </a:cubicBezTo>
                <a:cubicBezTo>
                  <a:pt x="2097615" y="1050711"/>
                  <a:pt x="2010107" y="1101390"/>
                  <a:pt x="1905444" y="1103757"/>
                </a:cubicBezTo>
                <a:cubicBezTo>
                  <a:pt x="1792462" y="1160593"/>
                  <a:pt x="1523188" y="1079601"/>
                  <a:pt x="1348832" y="1103757"/>
                </a:cubicBezTo>
                <a:cubicBezTo>
                  <a:pt x="1174476" y="1127913"/>
                  <a:pt x="995054" y="1087064"/>
                  <a:pt x="792220" y="1103757"/>
                </a:cubicBezTo>
                <a:cubicBezTo>
                  <a:pt x="589386" y="1120450"/>
                  <a:pt x="343628" y="1082465"/>
                  <a:pt x="183963" y="1103757"/>
                </a:cubicBezTo>
                <a:cubicBezTo>
                  <a:pt x="98702" y="1104312"/>
                  <a:pt x="-9408" y="1018239"/>
                  <a:pt x="0" y="919794"/>
                </a:cubicBezTo>
                <a:cubicBezTo>
                  <a:pt x="-1591" y="830824"/>
                  <a:pt x="38347" y="696780"/>
                  <a:pt x="0" y="566595"/>
                </a:cubicBezTo>
                <a:cubicBezTo>
                  <a:pt x="-38347" y="436410"/>
                  <a:pt x="44861" y="284117"/>
                  <a:pt x="0" y="183963"/>
                </a:cubicBezTo>
                <a:close/>
              </a:path>
              <a:path w="2089407" h="1103757" stroke="0" extrusionOk="0">
                <a:moveTo>
                  <a:pt x="0" y="183963"/>
                </a:moveTo>
                <a:cubicBezTo>
                  <a:pt x="-5492" y="70014"/>
                  <a:pt x="85325" y="855"/>
                  <a:pt x="183963" y="0"/>
                </a:cubicBezTo>
                <a:cubicBezTo>
                  <a:pt x="438539" y="-32185"/>
                  <a:pt x="566872" y="51890"/>
                  <a:pt x="723360" y="0"/>
                </a:cubicBezTo>
                <a:cubicBezTo>
                  <a:pt x="879848" y="-51890"/>
                  <a:pt x="1093751" y="52551"/>
                  <a:pt x="1297187" y="0"/>
                </a:cubicBezTo>
                <a:cubicBezTo>
                  <a:pt x="1500623" y="-52551"/>
                  <a:pt x="1668363" y="66269"/>
                  <a:pt x="1905444" y="0"/>
                </a:cubicBezTo>
                <a:cubicBezTo>
                  <a:pt x="2002450" y="13931"/>
                  <a:pt x="2119205" y="84683"/>
                  <a:pt x="2089407" y="183963"/>
                </a:cubicBezTo>
                <a:cubicBezTo>
                  <a:pt x="2089420" y="269141"/>
                  <a:pt x="2085437" y="407387"/>
                  <a:pt x="2089407" y="559237"/>
                </a:cubicBezTo>
                <a:cubicBezTo>
                  <a:pt x="2093377" y="711087"/>
                  <a:pt x="2087327" y="815021"/>
                  <a:pt x="2089407" y="919794"/>
                </a:cubicBezTo>
                <a:cubicBezTo>
                  <a:pt x="2075860" y="1022448"/>
                  <a:pt x="1983399" y="1107981"/>
                  <a:pt x="1905444" y="1103757"/>
                </a:cubicBezTo>
                <a:cubicBezTo>
                  <a:pt x="1680969" y="1147009"/>
                  <a:pt x="1485294" y="1040546"/>
                  <a:pt x="1314402" y="1103757"/>
                </a:cubicBezTo>
                <a:cubicBezTo>
                  <a:pt x="1143510" y="1166968"/>
                  <a:pt x="955759" y="1061676"/>
                  <a:pt x="792220" y="1103757"/>
                </a:cubicBezTo>
                <a:cubicBezTo>
                  <a:pt x="628681" y="1145838"/>
                  <a:pt x="459312" y="1042431"/>
                  <a:pt x="183963" y="1103757"/>
                </a:cubicBezTo>
                <a:cubicBezTo>
                  <a:pt x="75008" y="1106677"/>
                  <a:pt x="9721" y="1049003"/>
                  <a:pt x="0" y="919794"/>
                </a:cubicBezTo>
                <a:cubicBezTo>
                  <a:pt x="-13357" y="767699"/>
                  <a:pt x="15102" y="647539"/>
                  <a:pt x="0" y="544520"/>
                </a:cubicBezTo>
                <a:cubicBezTo>
                  <a:pt x="-15102" y="441501"/>
                  <a:pt x="12153" y="27379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11641747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One follower is an Artifacts broker</a:t>
            </a:r>
            <a:br>
              <a:rPr lang="en-US" sz="1300" dirty="0"/>
            </a:br>
            <a:r>
              <a:rPr lang="en-US" sz="1300" dirty="0"/>
              <a:t>One follower is a Pharma storage owner</a:t>
            </a:r>
          </a:p>
        </p:txBody>
      </p:sp>
      <p:sp>
        <p:nvSpPr>
          <p:cNvPr id="8" name="Rectangle: Rounded Corners 7">
            <a:extLst>
              <a:ext uri="{FF2B5EF4-FFF2-40B4-BE49-F238E27FC236}">
                <a16:creationId xmlns:a16="http://schemas.microsoft.com/office/drawing/2014/main" id="{5888295C-EE4B-9C55-DAE0-A15F96E024DB}"/>
              </a:ext>
            </a:extLst>
          </p:cNvPr>
          <p:cNvSpPr/>
          <p:nvPr/>
        </p:nvSpPr>
        <p:spPr>
          <a:xfrm>
            <a:off x="10154188" y="630129"/>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2544" y="69206"/>
                  <a:pt x="86616" y="2421"/>
                  <a:pt x="183963" y="0"/>
                </a:cubicBezTo>
                <a:cubicBezTo>
                  <a:pt x="419366" y="-40622"/>
                  <a:pt x="472753" y="3223"/>
                  <a:pt x="706146" y="0"/>
                </a:cubicBezTo>
                <a:cubicBezTo>
                  <a:pt x="939539" y="-3223"/>
                  <a:pt x="1003413" y="44586"/>
                  <a:pt x="1297187" y="0"/>
                </a:cubicBezTo>
                <a:cubicBezTo>
                  <a:pt x="1590961" y="-44586"/>
                  <a:pt x="1687024" y="26553"/>
                  <a:pt x="1905444" y="0"/>
                </a:cubicBezTo>
                <a:cubicBezTo>
                  <a:pt x="1988388" y="19046"/>
                  <a:pt x="2086749" y="54371"/>
                  <a:pt x="2089407" y="183963"/>
                </a:cubicBezTo>
                <a:cubicBezTo>
                  <a:pt x="2099158" y="344432"/>
                  <a:pt x="2084575" y="459110"/>
                  <a:pt x="2089407" y="529804"/>
                </a:cubicBezTo>
                <a:cubicBezTo>
                  <a:pt x="2094239" y="600498"/>
                  <a:pt x="2067470" y="734150"/>
                  <a:pt x="2089407" y="919794"/>
                </a:cubicBezTo>
                <a:cubicBezTo>
                  <a:pt x="2063407" y="1013990"/>
                  <a:pt x="1991453" y="1116089"/>
                  <a:pt x="1905444" y="1103757"/>
                </a:cubicBezTo>
                <a:cubicBezTo>
                  <a:pt x="1676533" y="1114295"/>
                  <a:pt x="1573661" y="1056401"/>
                  <a:pt x="1297187" y="1103757"/>
                </a:cubicBezTo>
                <a:cubicBezTo>
                  <a:pt x="1020713" y="1151113"/>
                  <a:pt x="946017" y="1056889"/>
                  <a:pt x="723360" y="1103757"/>
                </a:cubicBezTo>
                <a:cubicBezTo>
                  <a:pt x="500703" y="1150625"/>
                  <a:pt x="437237" y="1076282"/>
                  <a:pt x="183963" y="1103757"/>
                </a:cubicBezTo>
                <a:cubicBezTo>
                  <a:pt x="88385" y="1099243"/>
                  <a:pt x="7644" y="993213"/>
                  <a:pt x="0" y="919794"/>
                </a:cubicBezTo>
                <a:cubicBezTo>
                  <a:pt x="-10998" y="742369"/>
                  <a:pt x="42399" y="719946"/>
                  <a:pt x="0" y="551879"/>
                </a:cubicBezTo>
                <a:cubicBezTo>
                  <a:pt x="-42399" y="383812"/>
                  <a:pt x="334" y="335096"/>
                  <a:pt x="0" y="183963"/>
                </a:cubicBezTo>
                <a:close/>
              </a:path>
              <a:path w="2089407" h="1103757" stroke="0" extrusionOk="0">
                <a:moveTo>
                  <a:pt x="0" y="183963"/>
                </a:moveTo>
                <a:cubicBezTo>
                  <a:pt x="26060" y="88969"/>
                  <a:pt x="73113" y="27273"/>
                  <a:pt x="183963" y="0"/>
                </a:cubicBezTo>
                <a:cubicBezTo>
                  <a:pt x="453858" y="-62790"/>
                  <a:pt x="575072" y="17871"/>
                  <a:pt x="740575" y="0"/>
                </a:cubicBezTo>
                <a:cubicBezTo>
                  <a:pt x="906078" y="-17871"/>
                  <a:pt x="1075629" y="67747"/>
                  <a:pt x="1314402" y="0"/>
                </a:cubicBezTo>
                <a:cubicBezTo>
                  <a:pt x="1553175" y="-67747"/>
                  <a:pt x="1631591" y="49235"/>
                  <a:pt x="1905444" y="0"/>
                </a:cubicBezTo>
                <a:cubicBezTo>
                  <a:pt x="2008591" y="-8572"/>
                  <a:pt x="2090736" y="85713"/>
                  <a:pt x="2089407" y="183963"/>
                </a:cubicBezTo>
                <a:cubicBezTo>
                  <a:pt x="2095212" y="332147"/>
                  <a:pt x="2047569" y="364186"/>
                  <a:pt x="2089407" y="537162"/>
                </a:cubicBezTo>
                <a:cubicBezTo>
                  <a:pt x="2131245" y="710138"/>
                  <a:pt x="2068169" y="832474"/>
                  <a:pt x="2089407" y="919794"/>
                </a:cubicBezTo>
                <a:cubicBezTo>
                  <a:pt x="2072837" y="1043934"/>
                  <a:pt x="2029234" y="1115338"/>
                  <a:pt x="1905444" y="1103757"/>
                </a:cubicBezTo>
                <a:cubicBezTo>
                  <a:pt x="1724264" y="1136753"/>
                  <a:pt x="1581932" y="1084600"/>
                  <a:pt x="1331617" y="1103757"/>
                </a:cubicBezTo>
                <a:cubicBezTo>
                  <a:pt x="1081302" y="1122914"/>
                  <a:pt x="861479" y="1066031"/>
                  <a:pt x="723360" y="1103757"/>
                </a:cubicBezTo>
                <a:cubicBezTo>
                  <a:pt x="585241" y="1141483"/>
                  <a:pt x="305962" y="1060246"/>
                  <a:pt x="183963" y="1103757"/>
                </a:cubicBezTo>
                <a:cubicBezTo>
                  <a:pt x="70668" y="1111913"/>
                  <a:pt x="2520" y="1020511"/>
                  <a:pt x="0" y="919794"/>
                </a:cubicBezTo>
                <a:cubicBezTo>
                  <a:pt x="-14903" y="787012"/>
                  <a:pt x="34671" y="728501"/>
                  <a:pt x="0" y="544520"/>
                </a:cubicBezTo>
                <a:cubicBezTo>
                  <a:pt x="-34671" y="360539"/>
                  <a:pt x="13489" y="3307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72895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They meet and together they traffic Arms and Drugs</a:t>
            </a:r>
          </a:p>
        </p:txBody>
      </p:sp>
      <p:sp>
        <p:nvSpPr>
          <p:cNvPr id="9" name="Rectangle: Rounded Corners 8">
            <a:extLst>
              <a:ext uri="{FF2B5EF4-FFF2-40B4-BE49-F238E27FC236}">
                <a16:creationId xmlns:a16="http://schemas.microsoft.com/office/drawing/2014/main" id="{F51D2FF8-9B43-1664-940B-D6AA81283EC9}"/>
              </a:ext>
            </a:extLst>
          </p:cNvPr>
          <p:cNvSpPr/>
          <p:nvPr/>
        </p:nvSpPr>
        <p:spPr>
          <a:xfrm>
            <a:off x="438688" y="2277957"/>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7572" y="89870"/>
                  <a:pt x="89836" y="15451"/>
                  <a:pt x="183963" y="0"/>
                </a:cubicBezTo>
                <a:cubicBezTo>
                  <a:pt x="454479" y="-1575"/>
                  <a:pt x="504991" y="36720"/>
                  <a:pt x="740575" y="0"/>
                </a:cubicBezTo>
                <a:cubicBezTo>
                  <a:pt x="976159" y="-36720"/>
                  <a:pt x="1068815" y="12051"/>
                  <a:pt x="1297187" y="0"/>
                </a:cubicBezTo>
                <a:cubicBezTo>
                  <a:pt x="1525559" y="-12051"/>
                  <a:pt x="1737560" y="48875"/>
                  <a:pt x="1905444" y="0"/>
                </a:cubicBezTo>
                <a:cubicBezTo>
                  <a:pt x="2022797" y="-16494"/>
                  <a:pt x="2061987" y="89419"/>
                  <a:pt x="2089407" y="183963"/>
                </a:cubicBezTo>
                <a:cubicBezTo>
                  <a:pt x="2128713" y="302019"/>
                  <a:pt x="2067357" y="461484"/>
                  <a:pt x="2089407" y="559237"/>
                </a:cubicBezTo>
                <a:cubicBezTo>
                  <a:pt x="2111457" y="656990"/>
                  <a:pt x="2056293" y="776829"/>
                  <a:pt x="2089407" y="919794"/>
                </a:cubicBezTo>
                <a:cubicBezTo>
                  <a:pt x="2092040" y="1037069"/>
                  <a:pt x="2001168" y="1101067"/>
                  <a:pt x="1905444" y="1103757"/>
                </a:cubicBezTo>
                <a:cubicBezTo>
                  <a:pt x="1707781" y="1111550"/>
                  <a:pt x="1544815" y="1073830"/>
                  <a:pt x="1366047" y="1103757"/>
                </a:cubicBezTo>
                <a:cubicBezTo>
                  <a:pt x="1187279" y="1133684"/>
                  <a:pt x="1038593" y="1046624"/>
                  <a:pt x="792220" y="1103757"/>
                </a:cubicBezTo>
                <a:cubicBezTo>
                  <a:pt x="545847" y="1160890"/>
                  <a:pt x="351296" y="1098410"/>
                  <a:pt x="183963" y="1103757"/>
                </a:cubicBezTo>
                <a:cubicBezTo>
                  <a:pt x="77650" y="1089834"/>
                  <a:pt x="16683" y="1012663"/>
                  <a:pt x="0" y="919794"/>
                </a:cubicBezTo>
                <a:cubicBezTo>
                  <a:pt x="-9981" y="797130"/>
                  <a:pt x="19496" y="634031"/>
                  <a:pt x="0" y="559237"/>
                </a:cubicBezTo>
                <a:cubicBezTo>
                  <a:pt x="-19496" y="484443"/>
                  <a:pt x="24975" y="371529"/>
                  <a:pt x="0" y="183963"/>
                </a:cubicBezTo>
                <a:close/>
              </a:path>
              <a:path w="2089407" h="1103757" stroke="0" extrusionOk="0">
                <a:moveTo>
                  <a:pt x="0" y="183963"/>
                </a:moveTo>
                <a:cubicBezTo>
                  <a:pt x="5257" y="87483"/>
                  <a:pt x="99452" y="5153"/>
                  <a:pt x="183963" y="0"/>
                </a:cubicBezTo>
                <a:cubicBezTo>
                  <a:pt x="476652" y="-4429"/>
                  <a:pt x="637889" y="51770"/>
                  <a:pt x="775005" y="0"/>
                </a:cubicBezTo>
                <a:cubicBezTo>
                  <a:pt x="912121" y="-51770"/>
                  <a:pt x="1142910" y="17338"/>
                  <a:pt x="1366047" y="0"/>
                </a:cubicBezTo>
                <a:cubicBezTo>
                  <a:pt x="1589184" y="-17338"/>
                  <a:pt x="1764282" y="33466"/>
                  <a:pt x="1905444" y="0"/>
                </a:cubicBezTo>
                <a:cubicBezTo>
                  <a:pt x="2007083" y="-5296"/>
                  <a:pt x="2099781" y="62430"/>
                  <a:pt x="2089407" y="183963"/>
                </a:cubicBezTo>
                <a:cubicBezTo>
                  <a:pt x="2127136" y="359297"/>
                  <a:pt x="2089325" y="377239"/>
                  <a:pt x="2089407" y="566595"/>
                </a:cubicBezTo>
                <a:cubicBezTo>
                  <a:pt x="2089489" y="755951"/>
                  <a:pt x="2052856" y="753307"/>
                  <a:pt x="2089407" y="919794"/>
                </a:cubicBezTo>
                <a:cubicBezTo>
                  <a:pt x="2075287" y="1011532"/>
                  <a:pt x="2021406" y="1111796"/>
                  <a:pt x="1905444" y="1103757"/>
                </a:cubicBezTo>
                <a:cubicBezTo>
                  <a:pt x="1730286" y="1160444"/>
                  <a:pt x="1547511" y="1096429"/>
                  <a:pt x="1314402" y="1103757"/>
                </a:cubicBezTo>
                <a:cubicBezTo>
                  <a:pt x="1081293" y="1111085"/>
                  <a:pt x="871339" y="1049049"/>
                  <a:pt x="757790" y="1103757"/>
                </a:cubicBezTo>
                <a:cubicBezTo>
                  <a:pt x="644241" y="1158465"/>
                  <a:pt x="460160" y="1086950"/>
                  <a:pt x="183963" y="1103757"/>
                </a:cubicBezTo>
                <a:cubicBezTo>
                  <a:pt x="89727" y="1120203"/>
                  <a:pt x="2091" y="1022992"/>
                  <a:pt x="0" y="919794"/>
                </a:cubicBezTo>
                <a:cubicBezTo>
                  <a:pt x="-39316" y="768983"/>
                  <a:pt x="8819" y="627448"/>
                  <a:pt x="0" y="544520"/>
                </a:cubicBezTo>
                <a:cubicBezTo>
                  <a:pt x="-8819" y="461592"/>
                  <a:pt x="10302" y="294331"/>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4067796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mafia’s money is in Cult leaders swizz account and is inaccessible</a:t>
            </a:r>
            <a:endParaRPr lang="en-US" sz="1300" dirty="0"/>
          </a:p>
        </p:txBody>
      </p:sp>
      <p:sp>
        <p:nvSpPr>
          <p:cNvPr id="10" name="Rectangle: Rounded Corners 9">
            <a:extLst>
              <a:ext uri="{FF2B5EF4-FFF2-40B4-BE49-F238E27FC236}">
                <a16:creationId xmlns:a16="http://schemas.microsoft.com/office/drawing/2014/main" id="{110EA08F-99FE-B017-7CD4-132F1A6A5FC4}"/>
              </a:ext>
            </a:extLst>
          </p:cNvPr>
          <p:cNvSpPr/>
          <p:nvPr/>
        </p:nvSpPr>
        <p:spPr>
          <a:xfrm>
            <a:off x="2867563" y="2277956"/>
            <a:ext cx="2089407" cy="1103757"/>
          </a:xfrm>
          <a:custGeom>
            <a:avLst/>
            <a:gdLst>
              <a:gd name="connsiteX0" fmla="*/ 0 w 2089407"/>
              <a:gd name="connsiteY0" fmla="*/ 183963 h 1103757"/>
              <a:gd name="connsiteX1" fmla="*/ 183963 w 2089407"/>
              <a:gd name="connsiteY1" fmla="*/ 0 h 1103757"/>
              <a:gd name="connsiteX2" fmla="*/ 792220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3820" y="83305"/>
                  <a:pt x="87030" y="2774"/>
                  <a:pt x="183963" y="0"/>
                </a:cubicBezTo>
                <a:cubicBezTo>
                  <a:pt x="440083" y="-29448"/>
                  <a:pt x="647337" y="70430"/>
                  <a:pt x="792220" y="0"/>
                </a:cubicBezTo>
                <a:cubicBezTo>
                  <a:pt x="937103" y="-70430"/>
                  <a:pt x="1178533" y="24593"/>
                  <a:pt x="1348832" y="0"/>
                </a:cubicBezTo>
                <a:cubicBezTo>
                  <a:pt x="1519131" y="-24593"/>
                  <a:pt x="1690893" y="40259"/>
                  <a:pt x="1905444" y="0"/>
                </a:cubicBezTo>
                <a:cubicBezTo>
                  <a:pt x="2025513" y="-7508"/>
                  <a:pt x="2084244" y="70292"/>
                  <a:pt x="2089407" y="183963"/>
                </a:cubicBezTo>
                <a:cubicBezTo>
                  <a:pt x="2097176" y="299602"/>
                  <a:pt x="2052678" y="431193"/>
                  <a:pt x="2089407" y="529804"/>
                </a:cubicBezTo>
                <a:cubicBezTo>
                  <a:pt x="2126136" y="628415"/>
                  <a:pt x="2058037" y="766598"/>
                  <a:pt x="2089407" y="919794"/>
                </a:cubicBezTo>
                <a:cubicBezTo>
                  <a:pt x="2106267" y="1027842"/>
                  <a:pt x="2032959" y="1102892"/>
                  <a:pt x="1905444" y="1103757"/>
                </a:cubicBezTo>
                <a:cubicBezTo>
                  <a:pt x="1653003" y="1157730"/>
                  <a:pt x="1577589" y="1053228"/>
                  <a:pt x="1297187" y="1103757"/>
                </a:cubicBezTo>
                <a:cubicBezTo>
                  <a:pt x="1016785" y="1154286"/>
                  <a:pt x="921474" y="1044020"/>
                  <a:pt x="775005" y="1103757"/>
                </a:cubicBezTo>
                <a:cubicBezTo>
                  <a:pt x="628536" y="1163494"/>
                  <a:pt x="450879" y="1080118"/>
                  <a:pt x="183963" y="1103757"/>
                </a:cubicBezTo>
                <a:cubicBezTo>
                  <a:pt x="76312" y="1099311"/>
                  <a:pt x="2012" y="1018040"/>
                  <a:pt x="0" y="919794"/>
                </a:cubicBezTo>
                <a:cubicBezTo>
                  <a:pt x="-23883" y="738831"/>
                  <a:pt x="20904" y="640799"/>
                  <a:pt x="0" y="544520"/>
                </a:cubicBezTo>
                <a:cubicBezTo>
                  <a:pt x="-20904" y="448241"/>
                  <a:pt x="18833" y="358361"/>
                  <a:pt x="0" y="183963"/>
                </a:cubicBezTo>
                <a:close/>
              </a:path>
              <a:path w="2089407" h="1103757" stroke="0" extrusionOk="0">
                <a:moveTo>
                  <a:pt x="0" y="183963"/>
                </a:moveTo>
                <a:cubicBezTo>
                  <a:pt x="5234" y="69977"/>
                  <a:pt x="95440" y="-21642"/>
                  <a:pt x="183963" y="0"/>
                </a:cubicBezTo>
                <a:cubicBezTo>
                  <a:pt x="376750" y="-11672"/>
                  <a:pt x="633955" y="60972"/>
                  <a:pt x="757790" y="0"/>
                </a:cubicBezTo>
                <a:cubicBezTo>
                  <a:pt x="881625" y="-60972"/>
                  <a:pt x="1131935" y="31371"/>
                  <a:pt x="1314402" y="0"/>
                </a:cubicBezTo>
                <a:cubicBezTo>
                  <a:pt x="1496869" y="-31371"/>
                  <a:pt x="1740620" y="29962"/>
                  <a:pt x="1905444" y="0"/>
                </a:cubicBezTo>
                <a:cubicBezTo>
                  <a:pt x="1986995" y="1182"/>
                  <a:pt x="2098524" y="77758"/>
                  <a:pt x="2089407" y="183963"/>
                </a:cubicBezTo>
                <a:cubicBezTo>
                  <a:pt x="2125308" y="282281"/>
                  <a:pt x="2059654" y="409742"/>
                  <a:pt x="2089407" y="566595"/>
                </a:cubicBezTo>
                <a:cubicBezTo>
                  <a:pt x="2119160" y="723448"/>
                  <a:pt x="2068819" y="805323"/>
                  <a:pt x="2089407" y="919794"/>
                </a:cubicBezTo>
                <a:cubicBezTo>
                  <a:pt x="2068717" y="1009347"/>
                  <a:pt x="1990465" y="1087861"/>
                  <a:pt x="1905444" y="1103757"/>
                </a:cubicBezTo>
                <a:cubicBezTo>
                  <a:pt x="1751448" y="1121992"/>
                  <a:pt x="1479979" y="1037510"/>
                  <a:pt x="1331617" y="1103757"/>
                </a:cubicBezTo>
                <a:cubicBezTo>
                  <a:pt x="1183255" y="1170004"/>
                  <a:pt x="861090" y="1052492"/>
                  <a:pt x="723360" y="1103757"/>
                </a:cubicBezTo>
                <a:cubicBezTo>
                  <a:pt x="585630" y="1155022"/>
                  <a:pt x="390363" y="1093063"/>
                  <a:pt x="183963" y="1103757"/>
                </a:cubicBezTo>
                <a:cubicBezTo>
                  <a:pt x="105840" y="1098271"/>
                  <a:pt x="-14730" y="1017005"/>
                  <a:pt x="0" y="919794"/>
                </a:cubicBezTo>
                <a:cubicBezTo>
                  <a:pt x="-24489" y="792253"/>
                  <a:pt x="36828" y="699721"/>
                  <a:pt x="0" y="537162"/>
                </a:cubicBezTo>
                <a:cubicBezTo>
                  <a:pt x="-36828" y="374603"/>
                  <a:pt x="36264" y="270897"/>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191980868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Arms are seized but they have taken money in advance from a mafia buyer</a:t>
            </a:r>
            <a:endParaRPr lang="en-US" sz="1300" dirty="0"/>
          </a:p>
        </p:txBody>
      </p:sp>
      <p:sp>
        <p:nvSpPr>
          <p:cNvPr id="11" name="Rectangle: Rounded Corners 10">
            <a:extLst>
              <a:ext uri="{FF2B5EF4-FFF2-40B4-BE49-F238E27FC236}">
                <a16:creationId xmlns:a16="http://schemas.microsoft.com/office/drawing/2014/main" id="{2A40C16A-90D7-8478-9A61-AC13ECB303D9}"/>
              </a:ext>
            </a:extLst>
          </p:cNvPr>
          <p:cNvSpPr/>
          <p:nvPr/>
        </p:nvSpPr>
        <p:spPr>
          <a:xfrm>
            <a:off x="5296438" y="2277955"/>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361" y="76245"/>
                  <a:pt x="73507" y="-6721"/>
                  <a:pt x="183963" y="0"/>
                </a:cubicBezTo>
                <a:cubicBezTo>
                  <a:pt x="308589" y="-64353"/>
                  <a:pt x="577803" y="69435"/>
                  <a:pt x="775005" y="0"/>
                </a:cubicBezTo>
                <a:cubicBezTo>
                  <a:pt x="972207" y="-69435"/>
                  <a:pt x="1110370" y="37706"/>
                  <a:pt x="1348832" y="0"/>
                </a:cubicBezTo>
                <a:cubicBezTo>
                  <a:pt x="1587294" y="-37706"/>
                  <a:pt x="1727997" y="51905"/>
                  <a:pt x="1905444" y="0"/>
                </a:cubicBezTo>
                <a:cubicBezTo>
                  <a:pt x="1979582" y="-9546"/>
                  <a:pt x="2062726" y="92707"/>
                  <a:pt x="2089407" y="183963"/>
                </a:cubicBezTo>
                <a:cubicBezTo>
                  <a:pt x="2108558" y="257884"/>
                  <a:pt x="2073086" y="387154"/>
                  <a:pt x="2089407" y="529804"/>
                </a:cubicBezTo>
                <a:cubicBezTo>
                  <a:pt x="2105728" y="672454"/>
                  <a:pt x="2088587" y="753388"/>
                  <a:pt x="2089407" y="919794"/>
                </a:cubicBezTo>
                <a:cubicBezTo>
                  <a:pt x="2087367" y="1024029"/>
                  <a:pt x="2015154" y="1119493"/>
                  <a:pt x="1905444" y="1103757"/>
                </a:cubicBezTo>
                <a:cubicBezTo>
                  <a:pt x="1629884" y="1123433"/>
                  <a:pt x="1515857" y="1072543"/>
                  <a:pt x="1348832" y="1103757"/>
                </a:cubicBezTo>
                <a:cubicBezTo>
                  <a:pt x="1181807" y="1134971"/>
                  <a:pt x="981523" y="1070381"/>
                  <a:pt x="775005" y="1103757"/>
                </a:cubicBezTo>
                <a:cubicBezTo>
                  <a:pt x="568487" y="1137133"/>
                  <a:pt x="326103" y="1067362"/>
                  <a:pt x="183963" y="1103757"/>
                </a:cubicBezTo>
                <a:cubicBezTo>
                  <a:pt x="74956" y="1103569"/>
                  <a:pt x="-4981" y="1023048"/>
                  <a:pt x="0" y="919794"/>
                </a:cubicBezTo>
                <a:cubicBezTo>
                  <a:pt x="-45385" y="836498"/>
                  <a:pt x="11636" y="659999"/>
                  <a:pt x="0" y="537162"/>
                </a:cubicBezTo>
                <a:cubicBezTo>
                  <a:pt x="-11636" y="414325"/>
                  <a:pt x="31201" y="343034"/>
                  <a:pt x="0" y="183963"/>
                </a:cubicBezTo>
                <a:close/>
              </a:path>
              <a:path w="2089407" h="1103757" stroke="0" extrusionOk="0">
                <a:moveTo>
                  <a:pt x="0" y="183963"/>
                </a:moveTo>
                <a:cubicBezTo>
                  <a:pt x="-17325" y="83931"/>
                  <a:pt x="101552" y="4253"/>
                  <a:pt x="183963" y="0"/>
                </a:cubicBezTo>
                <a:cubicBezTo>
                  <a:pt x="331672" y="-22079"/>
                  <a:pt x="455891" y="36206"/>
                  <a:pt x="723360" y="0"/>
                </a:cubicBezTo>
                <a:cubicBezTo>
                  <a:pt x="990829" y="-36206"/>
                  <a:pt x="1105332" y="47923"/>
                  <a:pt x="1279973" y="0"/>
                </a:cubicBezTo>
                <a:cubicBezTo>
                  <a:pt x="1454614" y="-47923"/>
                  <a:pt x="1766827" y="53604"/>
                  <a:pt x="1905444" y="0"/>
                </a:cubicBezTo>
                <a:cubicBezTo>
                  <a:pt x="2011169" y="-6311"/>
                  <a:pt x="2063353" y="74989"/>
                  <a:pt x="2089407" y="183963"/>
                </a:cubicBezTo>
                <a:cubicBezTo>
                  <a:pt x="2123525" y="291196"/>
                  <a:pt x="2070926" y="424152"/>
                  <a:pt x="2089407" y="529804"/>
                </a:cubicBezTo>
                <a:cubicBezTo>
                  <a:pt x="2107888" y="635456"/>
                  <a:pt x="2058550" y="817161"/>
                  <a:pt x="2089407" y="919794"/>
                </a:cubicBezTo>
                <a:cubicBezTo>
                  <a:pt x="2092172" y="1030501"/>
                  <a:pt x="2002649" y="1107857"/>
                  <a:pt x="1905444" y="1103757"/>
                </a:cubicBezTo>
                <a:cubicBezTo>
                  <a:pt x="1740121" y="1156977"/>
                  <a:pt x="1575727" y="1043922"/>
                  <a:pt x="1348832" y="1103757"/>
                </a:cubicBezTo>
                <a:cubicBezTo>
                  <a:pt x="1121937" y="1163592"/>
                  <a:pt x="1037458" y="1079501"/>
                  <a:pt x="809434" y="1103757"/>
                </a:cubicBezTo>
                <a:cubicBezTo>
                  <a:pt x="581410" y="1128013"/>
                  <a:pt x="485875" y="1053560"/>
                  <a:pt x="183963" y="1103757"/>
                </a:cubicBezTo>
                <a:cubicBezTo>
                  <a:pt x="83437" y="1107239"/>
                  <a:pt x="-21744" y="1039794"/>
                  <a:pt x="0" y="919794"/>
                </a:cubicBezTo>
                <a:cubicBezTo>
                  <a:pt x="-27785" y="792038"/>
                  <a:pt x="18004" y="657291"/>
                  <a:pt x="0" y="544520"/>
                </a:cubicBezTo>
                <a:cubicBezTo>
                  <a:pt x="-18004" y="431749"/>
                  <a:pt x="13744" y="28438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918926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Leader is arrested and the </a:t>
            </a:r>
            <a:br>
              <a:rPr lang="en-US" sz="1300"/>
            </a:br>
            <a:r>
              <a:rPr lang="en-US" sz="1300"/>
              <a:t>Cult is closed by the authorities</a:t>
            </a:r>
            <a:endParaRPr lang="en-US" sz="1300" dirty="0"/>
          </a:p>
        </p:txBody>
      </p:sp>
      <p:sp>
        <p:nvSpPr>
          <p:cNvPr id="12" name="Rectangle: Rounded Corners 11">
            <a:extLst>
              <a:ext uri="{FF2B5EF4-FFF2-40B4-BE49-F238E27FC236}">
                <a16:creationId xmlns:a16="http://schemas.microsoft.com/office/drawing/2014/main" id="{8E3DC7EC-7770-4017-9600-8D2C4993899C}"/>
              </a:ext>
            </a:extLst>
          </p:cNvPr>
          <p:cNvSpPr/>
          <p:nvPr/>
        </p:nvSpPr>
        <p:spPr>
          <a:xfrm>
            <a:off x="7725313" y="2277954"/>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14402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336" y="102261"/>
                  <a:pt x="68698" y="-19006"/>
                  <a:pt x="183963" y="0"/>
                </a:cubicBezTo>
                <a:cubicBezTo>
                  <a:pt x="413360" y="-15577"/>
                  <a:pt x="512269" y="59693"/>
                  <a:pt x="723360" y="0"/>
                </a:cubicBezTo>
                <a:cubicBezTo>
                  <a:pt x="934451" y="-59693"/>
                  <a:pt x="1120622" y="42242"/>
                  <a:pt x="1262758" y="0"/>
                </a:cubicBezTo>
                <a:cubicBezTo>
                  <a:pt x="1404894" y="-42242"/>
                  <a:pt x="1599999" y="29953"/>
                  <a:pt x="1905444" y="0"/>
                </a:cubicBezTo>
                <a:cubicBezTo>
                  <a:pt x="2014785" y="11690"/>
                  <a:pt x="2088313" y="72715"/>
                  <a:pt x="2089407" y="183963"/>
                </a:cubicBezTo>
                <a:cubicBezTo>
                  <a:pt x="2122369" y="282890"/>
                  <a:pt x="2082705" y="359760"/>
                  <a:pt x="2089407" y="529804"/>
                </a:cubicBezTo>
                <a:cubicBezTo>
                  <a:pt x="2096109" y="699848"/>
                  <a:pt x="2063318" y="736375"/>
                  <a:pt x="2089407" y="919794"/>
                </a:cubicBezTo>
                <a:cubicBezTo>
                  <a:pt x="2094794" y="1013231"/>
                  <a:pt x="1986027" y="1114703"/>
                  <a:pt x="1905444" y="1103757"/>
                </a:cubicBezTo>
                <a:cubicBezTo>
                  <a:pt x="1717817" y="1148891"/>
                  <a:pt x="1587785" y="1046620"/>
                  <a:pt x="1314402" y="1103757"/>
                </a:cubicBezTo>
                <a:cubicBezTo>
                  <a:pt x="1041019" y="1160894"/>
                  <a:pt x="1010440" y="1056600"/>
                  <a:pt x="757790" y="1103757"/>
                </a:cubicBezTo>
                <a:cubicBezTo>
                  <a:pt x="505140" y="1150914"/>
                  <a:pt x="323788" y="1091115"/>
                  <a:pt x="183963" y="1103757"/>
                </a:cubicBezTo>
                <a:cubicBezTo>
                  <a:pt x="60870" y="1095756"/>
                  <a:pt x="10058" y="994936"/>
                  <a:pt x="0" y="919794"/>
                </a:cubicBezTo>
                <a:cubicBezTo>
                  <a:pt x="-14061" y="770103"/>
                  <a:pt x="13194" y="715603"/>
                  <a:pt x="0" y="551879"/>
                </a:cubicBezTo>
                <a:cubicBezTo>
                  <a:pt x="-13194" y="388155"/>
                  <a:pt x="33182" y="276674"/>
                  <a:pt x="0" y="183963"/>
                </a:cubicBezTo>
                <a:close/>
              </a:path>
              <a:path w="2089407" h="1103757" stroke="0" extrusionOk="0">
                <a:moveTo>
                  <a:pt x="0" y="183963"/>
                </a:moveTo>
                <a:cubicBezTo>
                  <a:pt x="-4059" y="77530"/>
                  <a:pt x="65743" y="-12417"/>
                  <a:pt x="183963" y="0"/>
                </a:cubicBezTo>
                <a:cubicBezTo>
                  <a:pt x="432753" y="-19795"/>
                  <a:pt x="525402" y="626"/>
                  <a:pt x="723360" y="0"/>
                </a:cubicBezTo>
                <a:cubicBezTo>
                  <a:pt x="921318" y="-626"/>
                  <a:pt x="1043585" y="40771"/>
                  <a:pt x="1331617" y="0"/>
                </a:cubicBezTo>
                <a:cubicBezTo>
                  <a:pt x="1619649" y="-40771"/>
                  <a:pt x="1708725" y="39507"/>
                  <a:pt x="1905444" y="0"/>
                </a:cubicBezTo>
                <a:cubicBezTo>
                  <a:pt x="2000391" y="-19547"/>
                  <a:pt x="2097546" y="76813"/>
                  <a:pt x="2089407" y="183963"/>
                </a:cubicBezTo>
                <a:cubicBezTo>
                  <a:pt x="2098609" y="321987"/>
                  <a:pt x="2063830" y="409127"/>
                  <a:pt x="2089407" y="529804"/>
                </a:cubicBezTo>
                <a:cubicBezTo>
                  <a:pt x="2114984" y="650481"/>
                  <a:pt x="2086302" y="792539"/>
                  <a:pt x="2089407" y="919794"/>
                </a:cubicBezTo>
                <a:cubicBezTo>
                  <a:pt x="2103427" y="1003138"/>
                  <a:pt x="1981973" y="1086439"/>
                  <a:pt x="1905444" y="1103757"/>
                </a:cubicBezTo>
                <a:cubicBezTo>
                  <a:pt x="1735247" y="1109560"/>
                  <a:pt x="1569239" y="1099889"/>
                  <a:pt x="1348832" y="1103757"/>
                </a:cubicBezTo>
                <a:cubicBezTo>
                  <a:pt x="1128425" y="1107625"/>
                  <a:pt x="1028658" y="1080162"/>
                  <a:pt x="757790" y="1103757"/>
                </a:cubicBezTo>
                <a:cubicBezTo>
                  <a:pt x="486922" y="1127352"/>
                  <a:pt x="395035" y="1045921"/>
                  <a:pt x="183963" y="1103757"/>
                </a:cubicBezTo>
                <a:cubicBezTo>
                  <a:pt x="95421" y="1106792"/>
                  <a:pt x="-3886" y="1029326"/>
                  <a:pt x="0" y="919794"/>
                </a:cubicBezTo>
                <a:cubicBezTo>
                  <a:pt x="-3261" y="808712"/>
                  <a:pt x="25643" y="658827"/>
                  <a:pt x="0" y="559237"/>
                </a:cubicBezTo>
                <a:cubicBezTo>
                  <a:pt x="-25643" y="459647"/>
                  <a:pt x="8275" y="2867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2981655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One day the Cult leader is caught for illegal smuggling of meat</a:t>
            </a:r>
            <a:endParaRPr lang="en-US" sz="1300" dirty="0"/>
          </a:p>
        </p:txBody>
      </p:sp>
      <p:sp>
        <p:nvSpPr>
          <p:cNvPr id="13" name="Rectangle: Rounded Corners 12">
            <a:extLst>
              <a:ext uri="{FF2B5EF4-FFF2-40B4-BE49-F238E27FC236}">
                <a16:creationId xmlns:a16="http://schemas.microsoft.com/office/drawing/2014/main" id="{6D3AC008-A56D-E25E-BA66-E286983E1F16}"/>
              </a:ext>
            </a:extLst>
          </p:cNvPr>
          <p:cNvSpPr/>
          <p:nvPr/>
        </p:nvSpPr>
        <p:spPr>
          <a:xfrm>
            <a:off x="10154188" y="2261177"/>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83261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995" y="92031"/>
                  <a:pt x="79493" y="2210"/>
                  <a:pt x="183963" y="0"/>
                </a:cubicBezTo>
                <a:cubicBezTo>
                  <a:pt x="387013" y="-20170"/>
                  <a:pt x="640718" y="36489"/>
                  <a:pt x="775005" y="0"/>
                </a:cubicBezTo>
                <a:cubicBezTo>
                  <a:pt x="909292" y="-36489"/>
                  <a:pt x="1101164" y="4494"/>
                  <a:pt x="1383261" y="0"/>
                </a:cubicBezTo>
                <a:cubicBezTo>
                  <a:pt x="1665358" y="-4494"/>
                  <a:pt x="1651238" y="19975"/>
                  <a:pt x="1905444" y="0"/>
                </a:cubicBezTo>
                <a:cubicBezTo>
                  <a:pt x="2007269" y="17205"/>
                  <a:pt x="2087636" y="72780"/>
                  <a:pt x="2089407" y="183963"/>
                </a:cubicBezTo>
                <a:cubicBezTo>
                  <a:pt x="2104224" y="340653"/>
                  <a:pt x="2068674" y="461373"/>
                  <a:pt x="2089407" y="544520"/>
                </a:cubicBezTo>
                <a:cubicBezTo>
                  <a:pt x="2110140" y="627667"/>
                  <a:pt x="2087125" y="840413"/>
                  <a:pt x="2089407" y="919794"/>
                </a:cubicBezTo>
                <a:cubicBezTo>
                  <a:pt x="2116864" y="1016365"/>
                  <a:pt x="2002974" y="1111231"/>
                  <a:pt x="1905444" y="1103757"/>
                </a:cubicBezTo>
                <a:cubicBezTo>
                  <a:pt x="1702882" y="1139281"/>
                  <a:pt x="1440007" y="1038315"/>
                  <a:pt x="1297187" y="1103757"/>
                </a:cubicBezTo>
                <a:cubicBezTo>
                  <a:pt x="1154367" y="1169199"/>
                  <a:pt x="981482" y="1095055"/>
                  <a:pt x="775005" y="1103757"/>
                </a:cubicBezTo>
                <a:cubicBezTo>
                  <a:pt x="568528" y="1112459"/>
                  <a:pt x="329486" y="1064974"/>
                  <a:pt x="183963" y="1103757"/>
                </a:cubicBezTo>
                <a:cubicBezTo>
                  <a:pt x="86852" y="1079515"/>
                  <a:pt x="-10356" y="992809"/>
                  <a:pt x="0" y="919794"/>
                </a:cubicBezTo>
                <a:cubicBezTo>
                  <a:pt x="-28676" y="837466"/>
                  <a:pt x="4915" y="653673"/>
                  <a:pt x="0" y="566595"/>
                </a:cubicBezTo>
                <a:cubicBezTo>
                  <a:pt x="-4915" y="479517"/>
                  <a:pt x="24794" y="305114"/>
                  <a:pt x="0" y="183963"/>
                </a:cubicBezTo>
                <a:close/>
              </a:path>
              <a:path w="2089407" h="1103757" stroke="0" extrusionOk="0">
                <a:moveTo>
                  <a:pt x="0" y="183963"/>
                </a:moveTo>
                <a:cubicBezTo>
                  <a:pt x="4430" y="56669"/>
                  <a:pt x="79401" y="-4909"/>
                  <a:pt x="183963" y="0"/>
                </a:cubicBezTo>
                <a:cubicBezTo>
                  <a:pt x="358679" y="-27955"/>
                  <a:pt x="491419" y="54564"/>
                  <a:pt x="723360" y="0"/>
                </a:cubicBezTo>
                <a:cubicBezTo>
                  <a:pt x="955301" y="-54564"/>
                  <a:pt x="1050527" y="44024"/>
                  <a:pt x="1331617" y="0"/>
                </a:cubicBezTo>
                <a:cubicBezTo>
                  <a:pt x="1612707" y="-44024"/>
                  <a:pt x="1685159" y="65937"/>
                  <a:pt x="1905444" y="0"/>
                </a:cubicBezTo>
                <a:cubicBezTo>
                  <a:pt x="2019897" y="-9198"/>
                  <a:pt x="2101525" y="102429"/>
                  <a:pt x="2089407" y="183963"/>
                </a:cubicBezTo>
                <a:cubicBezTo>
                  <a:pt x="2097627" y="354155"/>
                  <a:pt x="2062599" y="394824"/>
                  <a:pt x="2089407" y="566595"/>
                </a:cubicBezTo>
                <a:cubicBezTo>
                  <a:pt x="2116215" y="738366"/>
                  <a:pt x="2047070" y="839969"/>
                  <a:pt x="2089407" y="919794"/>
                </a:cubicBezTo>
                <a:cubicBezTo>
                  <a:pt x="2090772" y="1035109"/>
                  <a:pt x="2032344" y="1096866"/>
                  <a:pt x="1905444" y="1103757"/>
                </a:cubicBezTo>
                <a:cubicBezTo>
                  <a:pt x="1660772" y="1153793"/>
                  <a:pt x="1510249" y="1080145"/>
                  <a:pt x="1383261" y="1103757"/>
                </a:cubicBezTo>
                <a:cubicBezTo>
                  <a:pt x="1256273" y="1127369"/>
                  <a:pt x="1013003" y="1039135"/>
                  <a:pt x="809434" y="1103757"/>
                </a:cubicBezTo>
                <a:cubicBezTo>
                  <a:pt x="605865" y="1168379"/>
                  <a:pt x="431984" y="1058213"/>
                  <a:pt x="183963" y="1103757"/>
                </a:cubicBezTo>
                <a:cubicBezTo>
                  <a:pt x="90583" y="1106201"/>
                  <a:pt x="-26235" y="1026935"/>
                  <a:pt x="0" y="919794"/>
                </a:cubicBezTo>
                <a:cubicBezTo>
                  <a:pt x="-39568" y="759600"/>
                  <a:pt x="13323" y="626232"/>
                  <a:pt x="0" y="544520"/>
                </a:cubicBezTo>
                <a:cubicBezTo>
                  <a:pt x="-13323" y="462808"/>
                  <a:pt x="27175" y="353420"/>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2347428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Using</a:t>
            </a:r>
            <a:br>
              <a:rPr lang="en-US" sz="1300"/>
            </a:br>
            <a:r>
              <a:rPr lang="en-US" sz="1300"/>
              <a:t>Broker’s Connections</a:t>
            </a:r>
            <a:br>
              <a:rPr lang="en-US" sz="1300"/>
            </a:br>
            <a:r>
              <a:rPr lang="en-US" sz="1300"/>
              <a:t>Pharma’s Shipping</a:t>
            </a:r>
            <a:br>
              <a:rPr lang="en-US" sz="1300"/>
            </a:br>
            <a:r>
              <a:rPr lang="en-US" sz="1300"/>
              <a:t>Cult’s Secret Storage</a:t>
            </a:r>
            <a:endParaRPr lang="en-US" sz="1300" dirty="0"/>
          </a:p>
        </p:txBody>
      </p:sp>
      <p:sp>
        <p:nvSpPr>
          <p:cNvPr id="14" name="Rectangle: Rounded Corners 13">
            <a:extLst>
              <a:ext uri="{FF2B5EF4-FFF2-40B4-BE49-F238E27FC236}">
                <a16:creationId xmlns:a16="http://schemas.microsoft.com/office/drawing/2014/main" id="{7D829DE4-3CE4-BBC5-4433-155550A04C49}"/>
              </a:ext>
            </a:extLst>
          </p:cNvPr>
          <p:cNvSpPr/>
          <p:nvPr/>
        </p:nvSpPr>
        <p:spPr>
          <a:xfrm>
            <a:off x="438688" y="3942559"/>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688931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0588" y="87402"/>
                  <a:pt x="85201" y="7446"/>
                  <a:pt x="183963" y="0"/>
                </a:cubicBezTo>
                <a:cubicBezTo>
                  <a:pt x="433537" y="-14467"/>
                  <a:pt x="462854" y="42408"/>
                  <a:pt x="723360" y="0"/>
                </a:cubicBezTo>
                <a:cubicBezTo>
                  <a:pt x="983866" y="-42408"/>
                  <a:pt x="1086864" y="26718"/>
                  <a:pt x="1279973" y="0"/>
                </a:cubicBezTo>
                <a:cubicBezTo>
                  <a:pt x="1473082" y="-26718"/>
                  <a:pt x="1640212" y="74596"/>
                  <a:pt x="1905444" y="0"/>
                </a:cubicBezTo>
                <a:cubicBezTo>
                  <a:pt x="2002634" y="-5436"/>
                  <a:pt x="2092291" y="77627"/>
                  <a:pt x="2089407" y="183963"/>
                </a:cubicBezTo>
                <a:cubicBezTo>
                  <a:pt x="2119470" y="332697"/>
                  <a:pt x="2073492" y="384892"/>
                  <a:pt x="2089407" y="529804"/>
                </a:cubicBezTo>
                <a:cubicBezTo>
                  <a:pt x="2105322" y="674716"/>
                  <a:pt x="2067926" y="784573"/>
                  <a:pt x="2089407" y="919794"/>
                </a:cubicBezTo>
                <a:cubicBezTo>
                  <a:pt x="2066943" y="1028671"/>
                  <a:pt x="2011616" y="1102451"/>
                  <a:pt x="1905444" y="1103757"/>
                </a:cubicBezTo>
                <a:cubicBezTo>
                  <a:pt x="1761582" y="1132038"/>
                  <a:pt x="1554504" y="1049943"/>
                  <a:pt x="1297187" y="1103757"/>
                </a:cubicBezTo>
                <a:cubicBezTo>
                  <a:pt x="1039870" y="1157571"/>
                  <a:pt x="922554" y="1063758"/>
                  <a:pt x="688931" y="1103757"/>
                </a:cubicBezTo>
                <a:cubicBezTo>
                  <a:pt x="455308" y="1143756"/>
                  <a:pt x="352162" y="1053175"/>
                  <a:pt x="183963" y="1103757"/>
                </a:cubicBezTo>
                <a:cubicBezTo>
                  <a:pt x="59145" y="1113552"/>
                  <a:pt x="1102" y="1034563"/>
                  <a:pt x="0" y="919794"/>
                </a:cubicBezTo>
                <a:cubicBezTo>
                  <a:pt x="-34526" y="765504"/>
                  <a:pt x="37778" y="715120"/>
                  <a:pt x="0" y="559237"/>
                </a:cubicBezTo>
                <a:cubicBezTo>
                  <a:pt x="-37778" y="403354"/>
                  <a:pt x="14125" y="343025"/>
                  <a:pt x="0" y="183963"/>
                </a:cubicBezTo>
                <a:close/>
              </a:path>
              <a:path w="2089407" h="1103757" stroke="0" extrusionOk="0">
                <a:moveTo>
                  <a:pt x="0" y="183963"/>
                </a:moveTo>
                <a:cubicBezTo>
                  <a:pt x="487" y="74237"/>
                  <a:pt x="61194" y="-6443"/>
                  <a:pt x="183963" y="0"/>
                </a:cubicBezTo>
                <a:cubicBezTo>
                  <a:pt x="426438" y="-6510"/>
                  <a:pt x="547576" y="55858"/>
                  <a:pt x="775005" y="0"/>
                </a:cubicBezTo>
                <a:cubicBezTo>
                  <a:pt x="1002434" y="-55858"/>
                  <a:pt x="1166122" y="62774"/>
                  <a:pt x="1314402" y="0"/>
                </a:cubicBezTo>
                <a:cubicBezTo>
                  <a:pt x="1462682" y="-62774"/>
                  <a:pt x="1769223" y="3933"/>
                  <a:pt x="1905444" y="0"/>
                </a:cubicBezTo>
                <a:cubicBezTo>
                  <a:pt x="1989836" y="-5454"/>
                  <a:pt x="2085493" y="101836"/>
                  <a:pt x="2089407" y="183963"/>
                </a:cubicBezTo>
                <a:cubicBezTo>
                  <a:pt x="2118360" y="284865"/>
                  <a:pt x="2057855" y="375945"/>
                  <a:pt x="2089407" y="537162"/>
                </a:cubicBezTo>
                <a:cubicBezTo>
                  <a:pt x="2120959" y="698379"/>
                  <a:pt x="2056334" y="736726"/>
                  <a:pt x="2089407" y="919794"/>
                </a:cubicBezTo>
                <a:cubicBezTo>
                  <a:pt x="2099263" y="1010371"/>
                  <a:pt x="2002569" y="1089441"/>
                  <a:pt x="1905444" y="1103757"/>
                </a:cubicBezTo>
                <a:cubicBezTo>
                  <a:pt x="1637058" y="1136415"/>
                  <a:pt x="1575940" y="1042566"/>
                  <a:pt x="1366047" y="1103757"/>
                </a:cubicBezTo>
                <a:cubicBezTo>
                  <a:pt x="1156154" y="1164948"/>
                  <a:pt x="1032768" y="1046415"/>
                  <a:pt x="792220" y="1103757"/>
                </a:cubicBezTo>
                <a:cubicBezTo>
                  <a:pt x="551672" y="1161099"/>
                  <a:pt x="385069" y="1089143"/>
                  <a:pt x="183963" y="1103757"/>
                </a:cubicBezTo>
                <a:cubicBezTo>
                  <a:pt x="105739" y="1090510"/>
                  <a:pt x="-2695" y="1022666"/>
                  <a:pt x="0" y="919794"/>
                </a:cubicBezTo>
                <a:cubicBezTo>
                  <a:pt x="-27386" y="768691"/>
                  <a:pt x="20990" y="614294"/>
                  <a:pt x="0" y="537162"/>
                </a:cubicBezTo>
                <a:cubicBezTo>
                  <a:pt x="-20990" y="460030"/>
                  <a:pt x="1848" y="30867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6364234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is locked and threatened by the arms buyer Mafia</a:t>
            </a:r>
            <a:endParaRPr lang="en-US" sz="1300" dirty="0"/>
          </a:p>
        </p:txBody>
      </p:sp>
      <p:sp>
        <p:nvSpPr>
          <p:cNvPr id="15" name="Rectangle: Rounded Corners 14">
            <a:extLst>
              <a:ext uri="{FF2B5EF4-FFF2-40B4-BE49-F238E27FC236}">
                <a16:creationId xmlns:a16="http://schemas.microsoft.com/office/drawing/2014/main" id="{8FD94849-1E9F-7678-438D-47D8477AA024}"/>
              </a:ext>
            </a:extLst>
          </p:cNvPr>
          <p:cNvSpPr/>
          <p:nvPr/>
        </p:nvSpPr>
        <p:spPr>
          <a:xfrm>
            <a:off x="2867563" y="3942558"/>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366047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80943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60" y="65220"/>
                  <a:pt x="103877" y="-21349"/>
                  <a:pt x="183963" y="0"/>
                </a:cubicBezTo>
                <a:cubicBezTo>
                  <a:pt x="423018" y="-34621"/>
                  <a:pt x="516947" y="67781"/>
                  <a:pt x="757790" y="0"/>
                </a:cubicBezTo>
                <a:cubicBezTo>
                  <a:pt x="998633" y="-67781"/>
                  <a:pt x="1225534" y="45012"/>
                  <a:pt x="1366047" y="0"/>
                </a:cubicBezTo>
                <a:cubicBezTo>
                  <a:pt x="1506560" y="-45012"/>
                  <a:pt x="1767190" y="59208"/>
                  <a:pt x="1905444" y="0"/>
                </a:cubicBezTo>
                <a:cubicBezTo>
                  <a:pt x="1983575" y="694"/>
                  <a:pt x="2075353" y="84412"/>
                  <a:pt x="2089407" y="183963"/>
                </a:cubicBezTo>
                <a:cubicBezTo>
                  <a:pt x="2091618" y="319675"/>
                  <a:pt x="2087632" y="406233"/>
                  <a:pt x="2089407" y="537162"/>
                </a:cubicBezTo>
                <a:cubicBezTo>
                  <a:pt x="2091182" y="668091"/>
                  <a:pt x="2047289" y="795841"/>
                  <a:pt x="2089407" y="919794"/>
                </a:cubicBezTo>
                <a:cubicBezTo>
                  <a:pt x="2083665" y="1013864"/>
                  <a:pt x="2007971" y="1101553"/>
                  <a:pt x="1905444" y="1103757"/>
                </a:cubicBezTo>
                <a:cubicBezTo>
                  <a:pt x="1693632" y="1126792"/>
                  <a:pt x="1522967" y="1089433"/>
                  <a:pt x="1331617" y="1103757"/>
                </a:cubicBezTo>
                <a:cubicBezTo>
                  <a:pt x="1140267" y="1118081"/>
                  <a:pt x="964914" y="1051850"/>
                  <a:pt x="809434" y="1103757"/>
                </a:cubicBezTo>
                <a:cubicBezTo>
                  <a:pt x="653954" y="1155664"/>
                  <a:pt x="467843" y="1059697"/>
                  <a:pt x="183963" y="1103757"/>
                </a:cubicBezTo>
                <a:cubicBezTo>
                  <a:pt x="91610" y="1116710"/>
                  <a:pt x="-20913" y="1027454"/>
                  <a:pt x="0" y="919794"/>
                </a:cubicBezTo>
                <a:cubicBezTo>
                  <a:pt x="-12913" y="751360"/>
                  <a:pt x="26570" y="703788"/>
                  <a:pt x="0" y="566595"/>
                </a:cubicBezTo>
                <a:cubicBezTo>
                  <a:pt x="-26570" y="429402"/>
                  <a:pt x="21201" y="364741"/>
                  <a:pt x="0" y="183963"/>
                </a:cubicBezTo>
                <a:close/>
              </a:path>
              <a:path w="2089407" h="1103757" stroke="0" extrusionOk="0">
                <a:moveTo>
                  <a:pt x="0" y="183963"/>
                </a:moveTo>
                <a:cubicBezTo>
                  <a:pt x="-23564" y="99725"/>
                  <a:pt x="84671" y="13267"/>
                  <a:pt x="183963" y="0"/>
                </a:cubicBezTo>
                <a:cubicBezTo>
                  <a:pt x="422603" y="-62328"/>
                  <a:pt x="452700" y="31668"/>
                  <a:pt x="706146" y="0"/>
                </a:cubicBezTo>
                <a:cubicBezTo>
                  <a:pt x="959592" y="-31668"/>
                  <a:pt x="1163069" y="37636"/>
                  <a:pt x="1314402" y="0"/>
                </a:cubicBezTo>
                <a:cubicBezTo>
                  <a:pt x="1465735" y="-37636"/>
                  <a:pt x="1672981" y="24750"/>
                  <a:pt x="1905444" y="0"/>
                </a:cubicBezTo>
                <a:cubicBezTo>
                  <a:pt x="2017531" y="-11382"/>
                  <a:pt x="2074623" y="94726"/>
                  <a:pt x="2089407" y="183963"/>
                </a:cubicBezTo>
                <a:cubicBezTo>
                  <a:pt x="2126924" y="325588"/>
                  <a:pt x="2080628" y="403831"/>
                  <a:pt x="2089407" y="559237"/>
                </a:cubicBezTo>
                <a:cubicBezTo>
                  <a:pt x="2098186" y="714643"/>
                  <a:pt x="2062225" y="798605"/>
                  <a:pt x="2089407" y="919794"/>
                </a:cubicBezTo>
                <a:cubicBezTo>
                  <a:pt x="2077520" y="1023191"/>
                  <a:pt x="2000382" y="1083926"/>
                  <a:pt x="1905444" y="1103757"/>
                </a:cubicBezTo>
                <a:cubicBezTo>
                  <a:pt x="1687175" y="1160769"/>
                  <a:pt x="1554321" y="1078727"/>
                  <a:pt x="1331617" y="1103757"/>
                </a:cubicBezTo>
                <a:cubicBezTo>
                  <a:pt x="1108913" y="1128787"/>
                  <a:pt x="963372" y="1084410"/>
                  <a:pt x="723360" y="1103757"/>
                </a:cubicBezTo>
                <a:cubicBezTo>
                  <a:pt x="483348" y="1123104"/>
                  <a:pt x="348478" y="1101154"/>
                  <a:pt x="183963" y="1103757"/>
                </a:cubicBezTo>
                <a:cubicBezTo>
                  <a:pt x="105608" y="1104426"/>
                  <a:pt x="-3403" y="1023971"/>
                  <a:pt x="0" y="919794"/>
                </a:cubicBezTo>
                <a:cubicBezTo>
                  <a:pt x="-19583" y="746062"/>
                  <a:pt x="27556" y="666800"/>
                  <a:pt x="0" y="544520"/>
                </a:cubicBezTo>
                <a:cubicBezTo>
                  <a:pt x="-27556" y="422240"/>
                  <a:pt x="29621" y="28851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013782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plans to pay the mafia by getting drugs from supplier for loan</a:t>
            </a:r>
            <a:endParaRPr lang="en-US" sz="1300" dirty="0"/>
          </a:p>
        </p:txBody>
      </p:sp>
      <p:sp>
        <p:nvSpPr>
          <p:cNvPr id="16" name="Rectangle: Rounded Corners 15">
            <a:extLst>
              <a:ext uri="{FF2B5EF4-FFF2-40B4-BE49-F238E27FC236}">
                <a16:creationId xmlns:a16="http://schemas.microsoft.com/office/drawing/2014/main" id="{38FDE10E-0F9E-8DDA-C7BB-9A0F076E5F53}"/>
              </a:ext>
            </a:extLst>
          </p:cNvPr>
          <p:cNvSpPr/>
          <p:nvPr/>
        </p:nvSpPr>
        <p:spPr>
          <a:xfrm>
            <a:off x="5296438" y="3942557"/>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122" y="106965"/>
                  <a:pt x="103056" y="11143"/>
                  <a:pt x="183963" y="0"/>
                </a:cubicBezTo>
                <a:cubicBezTo>
                  <a:pt x="433946" y="-33876"/>
                  <a:pt x="513819" y="30858"/>
                  <a:pt x="757790" y="0"/>
                </a:cubicBezTo>
                <a:cubicBezTo>
                  <a:pt x="1001761" y="-30858"/>
                  <a:pt x="1077872" y="39952"/>
                  <a:pt x="1297187" y="0"/>
                </a:cubicBezTo>
                <a:cubicBezTo>
                  <a:pt x="1516502" y="-39952"/>
                  <a:pt x="1746482" y="19009"/>
                  <a:pt x="1905444" y="0"/>
                </a:cubicBezTo>
                <a:cubicBezTo>
                  <a:pt x="2035172" y="948"/>
                  <a:pt x="2078347" y="82922"/>
                  <a:pt x="2089407" y="183963"/>
                </a:cubicBezTo>
                <a:cubicBezTo>
                  <a:pt x="2111409" y="306885"/>
                  <a:pt x="2082679" y="398297"/>
                  <a:pt x="2089407" y="529804"/>
                </a:cubicBezTo>
                <a:cubicBezTo>
                  <a:pt x="2096135" y="661311"/>
                  <a:pt x="2062182" y="760247"/>
                  <a:pt x="2089407" y="919794"/>
                </a:cubicBezTo>
                <a:cubicBezTo>
                  <a:pt x="2087646" y="1033907"/>
                  <a:pt x="1991176" y="1080791"/>
                  <a:pt x="1905444" y="1103757"/>
                </a:cubicBezTo>
                <a:cubicBezTo>
                  <a:pt x="1631662" y="1121904"/>
                  <a:pt x="1579452" y="1079460"/>
                  <a:pt x="1331617" y="1103757"/>
                </a:cubicBezTo>
                <a:cubicBezTo>
                  <a:pt x="1083782" y="1128054"/>
                  <a:pt x="976868" y="1039809"/>
                  <a:pt x="740575" y="1103757"/>
                </a:cubicBezTo>
                <a:cubicBezTo>
                  <a:pt x="504282" y="1167705"/>
                  <a:pt x="330148" y="1096029"/>
                  <a:pt x="183963" y="1103757"/>
                </a:cubicBezTo>
                <a:cubicBezTo>
                  <a:pt x="105267" y="1111173"/>
                  <a:pt x="2799" y="1021894"/>
                  <a:pt x="0" y="919794"/>
                </a:cubicBezTo>
                <a:cubicBezTo>
                  <a:pt x="-7591" y="772930"/>
                  <a:pt x="30446" y="709152"/>
                  <a:pt x="0" y="551879"/>
                </a:cubicBezTo>
                <a:cubicBezTo>
                  <a:pt x="-30446" y="394606"/>
                  <a:pt x="21941" y="316935"/>
                  <a:pt x="0" y="183963"/>
                </a:cubicBezTo>
                <a:close/>
              </a:path>
              <a:path w="2089407" h="1103757" stroke="0" extrusionOk="0">
                <a:moveTo>
                  <a:pt x="0" y="183963"/>
                </a:moveTo>
                <a:cubicBezTo>
                  <a:pt x="-23080" y="80201"/>
                  <a:pt x="80827" y="-19452"/>
                  <a:pt x="183963" y="0"/>
                </a:cubicBezTo>
                <a:cubicBezTo>
                  <a:pt x="388463" y="-20909"/>
                  <a:pt x="640823" y="8577"/>
                  <a:pt x="757790" y="0"/>
                </a:cubicBezTo>
                <a:cubicBezTo>
                  <a:pt x="874757" y="-8577"/>
                  <a:pt x="1126488" y="37437"/>
                  <a:pt x="1279973" y="0"/>
                </a:cubicBezTo>
                <a:cubicBezTo>
                  <a:pt x="1433458" y="-37437"/>
                  <a:pt x="1719240" y="26530"/>
                  <a:pt x="1905444" y="0"/>
                </a:cubicBezTo>
                <a:cubicBezTo>
                  <a:pt x="2007309" y="7232"/>
                  <a:pt x="2069750" y="68215"/>
                  <a:pt x="2089407" y="183963"/>
                </a:cubicBezTo>
                <a:cubicBezTo>
                  <a:pt x="2115742" y="308129"/>
                  <a:pt x="2085101" y="460340"/>
                  <a:pt x="2089407" y="544520"/>
                </a:cubicBezTo>
                <a:cubicBezTo>
                  <a:pt x="2093713" y="628700"/>
                  <a:pt x="2067924" y="764807"/>
                  <a:pt x="2089407" y="919794"/>
                </a:cubicBezTo>
                <a:cubicBezTo>
                  <a:pt x="2083839" y="1018216"/>
                  <a:pt x="2003975" y="1098421"/>
                  <a:pt x="1905444" y="1103757"/>
                </a:cubicBezTo>
                <a:cubicBezTo>
                  <a:pt x="1693713" y="1140591"/>
                  <a:pt x="1577247" y="1049074"/>
                  <a:pt x="1314402" y="1103757"/>
                </a:cubicBezTo>
                <a:cubicBezTo>
                  <a:pt x="1051557" y="1158440"/>
                  <a:pt x="1030170" y="1069353"/>
                  <a:pt x="792220" y="1103757"/>
                </a:cubicBezTo>
                <a:cubicBezTo>
                  <a:pt x="554270" y="1138161"/>
                  <a:pt x="468180" y="1041993"/>
                  <a:pt x="183963" y="1103757"/>
                </a:cubicBezTo>
                <a:cubicBezTo>
                  <a:pt x="95812" y="1089659"/>
                  <a:pt x="-5010" y="1025356"/>
                  <a:pt x="0" y="919794"/>
                </a:cubicBezTo>
                <a:cubicBezTo>
                  <a:pt x="-28165" y="765743"/>
                  <a:pt x="23653" y="671343"/>
                  <a:pt x="0" y="566595"/>
                </a:cubicBezTo>
                <a:cubicBezTo>
                  <a:pt x="-23653" y="461847"/>
                  <a:pt x="30067" y="27020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955358386">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pharma’s ship that is carrying the drugs drowns in the ocean</a:t>
            </a:r>
            <a:endParaRPr lang="en-US" sz="1300" dirty="0"/>
          </a:p>
        </p:txBody>
      </p:sp>
      <p:sp>
        <p:nvSpPr>
          <p:cNvPr id="17" name="Rectangle: Rounded Corners 16">
            <a:extLst>
              <a:ext uri="{FF2B5EF4-FFF2-40B4-BE49-F238E27FC236}">
                <a16:creationId xmlns:a16="http://schemas.microsoft.com/office/drawing/2014/main" id="{77BA9F53-F36D-2DB8-3F84-3C88A68798F5}"/>
              </a:ext>
            </a:extLst>
          </p:cNvPr>
          <p:cNvSpPr/>
          <p:nvPr/>
        </p:nvSpPr>
        <p:spPr>
          <a:xfrm>
            <a:off x="7725313" y="3942556"/>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4386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414" y="100112"/>
                  <a:pt x="62255" y="-10469"/>
                  <a:pt x="183963" y="0"/>
                </a:cubicBezTo>
                <a:cubicBezTo>
                  <a:pt x="362597" y="-28737"/>
                  <a:pt x="584128" y="52053"/>
                  <a:pt x="706146" y="0"/>
                </a:cubicBezTo>
                <a:cubicBezTo>
                  <a:pt x="828164" y="-52053"/>
                  <a:pt x="1156491" y="58654"/>
                  <a:pt x="1297187" y="0"/>
                </a:cubicBezTo>
                <a:cubicBezTo>
                  <a:pt x="1437883" y="-58654"/>
                  <a:pt x="1728622" y="67932"/>
                  <a:pt x="1905444" y="0"/>
                </a:cubicBezTo>
                <a:cubicBezTo>
                  <a:pt x="2021322" y="25960"/>
                  <a:pt x="2093296" y="79704"/>
                  <a:pt x="2089407" y="183963"/>
                </a:cubicBezTo>
                <a:cubicBezTo>
                  <a:pt x="2125825" y="285179"/>
                  <a:pt x="2076563" y="426760"/>
                  <a:pt x="2089407" y="559237"/>
                </a:cubicBezTo>
                <a:cubicBezTo>
                  <a:pt x="2102251" y="691714"/>
                  <a:pt x="2065891" y="768381"/>
                  <a:pt x="2089407" y="919794"/>
                </a:cubicBezTo>
                <a:cubicBezTo>
                  <a:pt x="2092994" y="1050742"/>
                  <a:pt x="2006938" y="1093885"/>
                  <a:pt x="1905444" y="1103757"/>
                </a:cubicBezTo>
                <a:cubicBezTo>
                  <a:pt x="1724960" y="1136642"/>
                  <a:pt x="1626572" y="1086607"/>
                  <a:pt x="1366047" y="1103757"/>
                </a:cubicBezTo>
                <a:cubicBezTo>
                  <a:pt x="1105522" y="1120907"/>
                  <a:pt x="1051515" y="1085147"/>
                  <a:pt x="843864" y="1103757"/>
                </a:cubicBezTo>
                <a:cubicBezTo>
                  <a:pt x="636213" y="1122367"/>
                  <a:pt x="332780" y="1027326"/>
                  <a:pt x="183963" y="1103757"/>
                </a:cubicBezTo>
                <a:cubicBezTo>
                  <a:pt x="54896" y="1108436"/>
                  <a:pt x="23549" y="1006052"/>
                  <a:pt x="0" y="919794"/>
                </a:cubicBezTo>
                <a:cubicBezTo>
                  <a:pt x="-25714" y="741049"/>
                  <a:pt x="1923" y="717994"/>
                  <a:pt x="0" y="544520"/>
                </a:cubicBezTo>
                <a:cubicBezTo>
                  <a:pt x="-1923" y="371046"/>
                  <a:pt x="4751" y="263143"/>
                  <a:pt x="0" y="183963"/>
                </a:cubicBezTo>
                <a:close/>
              </a:path>
              <a:path w="2089407" h="1103757" stroke="0" extrusionOk="0">
                <a:moveTo>
                  <a:pt x="0" y="183963"/>
                </a:moveTo>
                <a:cubicBezTo>
                  <a:pt x="-1422" y="106940"/>
                  <a:pt x="94412" y="12250"/>
                  <a:pt x="183963" y="0"/>
                </a:cubicBezTo>
                <a:cubicBezTo>
                  <a:pt x="353694" y="-29951"/>
                  <a:pt x="480695" y="8835"/>
                  <a:pt x="775005" y="0"/>
                </a:cubicBezTo>
                <a:cubicBezTo>
                  <a:pt x="1069315" y="-8835"/>
                  <a:pt x="1212407" y="27584"/>
                  <a:pt x="1331617" y="0"/>
                </a:cubicBezTo>
                <a:cubicBezTo>
                  <a:pt x="1450827" y="-27584"/>
                  <a:pt x="1758702" y="13976"/>
                  <a:pt x="1905444" y="0"/>
                </a:cubicBezTo>
                <a:cubicBezTo>
                  <a:pt x="1999925" y="-6576"/>
                  <a:pt x="2086743" y="87502"/>
                  <a:pt x="2089407" y="183963"/>
                </a:cubicBezTo>
                <a:cubicBezTo>
                  <a:pt x="2097121" y="344714"/>
                  <a:pt x="2046612" y="447009"/>
                  <a:pt x="2089407" y="544520"/>
                </a:cubicBezTo>
                <a:cubicBezTo>
                  <a:pt x="2132202" y="642031"/>
                  <a:pt x="2061706" y="778403"/>
                  <a:pt x="2089407" y="919794"/>
                </a:cubicBezTo>
                <a:cubicBezTo>
                  <a:pt x="2094178" y="998288"/>
                  <a:pt x="2008377" y="1101001"/>
                  <a:pt x="1905444" y="1103757"/>
                </a:cubicBezTo>
                <a:cubicBezTo>
                  <a:pt x="1763649" y="1151702"/>
                  <a:pt x="1560465" y="1067057"/>
                  <a:pt x="1297187" y="1103757"/>
                </a:cubicBezTo>
                <a:cubicBezTo>
                  <a:pt x="1033909" y="1140457"/>
                  <a:pt x="875897" y="1057514"/>
                  <a:pt x="688931" y="1103757"/>
                </a:cubicBezTo>
                <a:cubicBezTo>
                  <a:pt x="501965" y="1150000"/>
                  <a:pt x="394341" y="1076021"/>
                  <a:pt x="183963" y="1103757"/>
                </a:cubicBezTo>
                <a:cubicBezTo>
                  <a:pt x="86908" y="1091407"/>
                  <a:pt x="13962" y="1009035"/>
                  <a:pt x="0" y="919794"/>
                </a:cubicBezTo>
                <a:cubicBezTo>
                  <a:pt x="-28012" y="779171"/>
                  <a:pt x="24053" y="668276"/>
                  <a:pt x="0" y="559237"/>
                </a:cubicBezTo>
                <a:cubicBezTo>
                  <a:pt x="-24053" y="450198"/>
                  <a:pt x="15870" y="33640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4916443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They now need Money or Drugs and Arms to stay alive</a:t>
            </a:r>
            <a:endParaRPr lang="en-US" sz="1300" dirty="0"/>
          </a:p>
        </p:txBody>
      </p:sp>
      <p:sp>
        <p:nvSpPr>
          <p:cNvPr id="18" name="Rectangle: Rounded Corners 17">
            <a:extLst>
              <a:ext uri="{FF2B5EF4-FFF2-40B4-BE49-F238E27FC236}">
                <a16:creationId xmlns:a16="http://schemas.microsoft.com/office/drawing/2014/main" id="{508228DE-9E01-5D2F-E6F5-ABA12ACE007F}"/>
              </a:ext>
            </a:extLst>
          </p:cNvPr>
          <p:cNvSpPr/>
          <p:nvPr/>
        </p:nvSpPr>
        <p:spPr>
          <a:xfrm>
            <a:off x="10154188" y="3925779"/>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426" y="72979"/>
                  <a:pt x="85630" y="572"/>
                  <a:pt x="183963" y="0"/>
                </a:cubicBezTo>
                <a:cubicBezTo>
                  <a:pt x="446192" y="-28454"/>
                  <a:pt x="545750" y="51435"/>
                  <a:pt x="740575" y="0"/>
                </a:cubicBezTo>
                <a:cubicBezTo>
                  <a:pt x="935400" y="-51435"/>
                  <a:pt x="1160835" y="24045"/>
                  <a:pt x="1279973" y="0"/>
                </a:cubicBezTo>
                <a:cubicBezTo>
                  <a:pt x="1399111" y="-24045"/>
                  <a:pt x="1779519" y="23985"/>
                  <a:pt x="1905444" y="0"/>
                </a:cubicBezTo>
                <a:cubicBezTo>
                  <a:pt x="2008061" y="-5204"/>
                  <a:pt x="2066505" y="85556"/>
                  <a:pt x="2089407" y="183963"/>
                </a:cubicBezTo>
                <a:cubicBezTo>
                  <a:pt x="2126681" y="345047"/>
                  <a:pt x="2075711" y="397640"/>
                  <a:pt x="2089407" y="559237"/>
                </a:cubicBezTo>
                <a:cubicBezTo>
                  <a:pt x="2103103" y="720834"/>
                  <a:pt x="2060818" y="800506"/>
                  <a:pt x="2089407" y="919794"/>
                </a:cubicBezTo>
                <a:cubicBezTo>
                  <a:pt x="2070254" y="1042759"/>
                  <a:pt x="2002083" y="1084847"/>
                  <a:pt x="1905444" y="1103757"/>
                </a:cubicBezTo>
                <a:cubicBezTo>
                  <a:pt x="1691557" y="1140656"/>
                  <a:pt x="1592700" y="1050921"/>
                  <a:pt x="1331617" y="1103757"/>
                </a:cubicBezTo>
                <a:cubicBezTo>
                  <a:pt x="1070534" y="1156593"/>
                  <a:pt x="896053" y="1052754"/>
                  <a:pt x="775005" y="1103757"/>
                </a:cubicBezTo>
                <a:cubicBezTo>
                  <a:pt x="653957" y="1154760"/>
                  <a:pt x="461003" y="1065312"/>
                  <a:pt x="183963" y="1103757"/>
                </a:cubicBezTo>
                <a:cubicBezTo>
                  <a:pt x="60144" y="1117643"/>
                  <a:pt x="-5710" y="1022384"/>
                  <a:pt x="0" y="919794"/>
                </a:cubicBezTo>
                <a:cubicBezTo>
                  <a:pt x="-34747" y="824938"/>
                  <a:pt x="42037" y="690825"/>
                  <a:pt x="0" y="537162"/>
                </a:cubicBezTo>
                <a:cubicBezTo>
                  <a:pt x="-42037" y="383499"/>
                  <a:pt x="27481" y="275348"/>
                  <a:pt x="0" y="183963"/>
                </a:cubicBezTo>
                <a:close/>
              </a:path>
              <a:path w="2089407" h="1103757" stroke="0" extrusionOk="0">
                <a:moveTo>
                  <a:pt x="0" y="183963"/>
                </a:moveTo>
                <a:cubicBezTo>
                  <a:pt x="16872" y="98605"/>
                  <a:pt x="69454" y="22847"/>
                  <a:pt x="183963" y="0"/>
                </a:cubicBezTo>
                <a:cubicBezTo>
                  <a:pt x="301207" y="-6279"/>
                  <a:pt x="507823" y="35594"/>
                  <a:pt x="740575" y="0"/>
                </a:cubicBezTo>
                <a:cubicBezTo>
                  <a:pt x="973327" y="-35594"/>
                  <a:pt x="1073425" y="42326"/>
                  <a:pt x="1262758" y="0"/>
                </a:cubicBezTo>
                <a:cubicBezTo>
                  <a:pt x="1452091" y="-42326"/>
                  <a:pt x="1772864" y="35253"/>
                  <a:pt x="1905444" y="0"/>
                </a:cubicBezTo>
                <a:cubicBezTo>
                  <a:pt x="2035482" y="-5882"/>
                  <a:pt x="2084436" y="81966"/>
                  <a:pt x="2089407" y="183963"/>
                </a:cubicBezTo>
                <a:cubicBezTo>
                  <a:pt x="2091269" y="282375"/>
                  <a:pt x="2079166" y="467269"/>
                  <a:pt x="2089407" y="551879"/>
                </a:cubicBezTo>
                <a:cubicBezTo>
                  <a:pt x="2099648" y="636489"/>
                  <a:pt x="2088369" y="834251"/>
                  <a:pt x="2089407" y="919794"/>
                </a:cubicBezTo>
                <a:cubicBezTo>
                  <a:pt x="2087097" y="1021115"/>
                  <a:pt x="2033032" y="1111883"/>
                  <a:pt x="1905444" y="1103757"/>
                </a:cubicBezTo>
                <a:cubicBezTo>
                  <a:pt x="1677299" y="1121022"/>
                  <a:pt x="1454905" y="1057735"/>
                  <a:pt x="1297187" y="1103757"/>
                </a:cubicBezTo>
                <a:cubicBezTo>
                  <a:pt x="1139469" y="1149779"/>
                  <a:pt x="953028" y="1060317"/>
                  <a:pt x="740575" y="1103757"/>
                </a:cubicBezTo>
                <a:cubicBezTo>
                  <a:pt x="528122" y="1147197"/>
                  <a:pt x="356897" y="1100873"/>
                  <a:pt x="183963" y="1103757"/>
                </a:cubicBezTo>
                <a:cubicBezTo>
                  <a:pt x="57589" y="1107662"/>
                  <a:pt x="3116" y="1029410"/>
                  <a:pt x="0" y="919794"/>
                </a:cubicBezTo>
                <a:cubicBezTo>
                  <a:pt x="-1682" y="737176"/>
                  <a:pt x="45802" y="702109"/>
                  <a:pt x="0" y="537162"/>
                </a:cubicBezTo>
                <a:cubicBezTo>
                  <a:pt x="-45802" y="372215"/>
                  <a:pt x="4464" y="34792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67452765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solidFill>
                  <a:srgbClr val="FFFFFF"/>
                </a:solidFill>
                <a:latin typeface="Aptos" panose="020B0004020202020204" pitchFamily="34" charset="0"/>
              </a:rPr>
              <a:t>Broker threatens the Pharma owner to pay for the drugs that his ship destroyed</a:t>
            </a:r>
            <a:endParaRPr lang="en-US" sz="1300" dirty="0"/>
          </a:p>
        </p:txBody>
      </p:sp>
      <p:sp>
        <p:nvSpPr>
          <p:cNvPr id="19" name="Rectangle: Rounded Corners 18">
            <a:extLst>
              <a:ext uri="{FF2B5EF4-FFF2-40B4-BE49-F238E27FC236}">
                <a16:creationId xmlns:a16="http://schemas.microsoft.com/office/drawing/2014/main" id="{C32B17FF-528E-8A24-903F-9E9BD7A80E66}"/>
              </a:ext>
            </a:extLst>
          </p:cNvPr>
          <p:cNvSpPr/>
          <p:nvPr/>
        </p:nvSpPr>
        <p:spPr>
          <a:xfrm>
            <a:off x="438688" y="5573591"/>
            <a:ext cx="2089406" cy="1120547"/>
          </a:xfrm>
          <a:custGeom>
            <a:avLst/>
            <a:gdLst>
              <a:gd name="connsiteX0" fmla="*/ 0 w 2089406"/>
              <a:gd name="connsiteY0" fmla="*/ 186762 h 1120547"/>
              <a:gd name="connsiteX1" fmla="*/ 186762 w 2089406"/>
              <a:gd name="connsiteY1" fmla="*/ 0 h 1120547"/>
              <a:gd name="connsiteX2" fmla="*/ 724405 w 2089406"/>
              <a:gd name="connsiteY2" fmla="*/ 0 h 1120547"/>
              <a:gd name="connsiteX3" fmla="*/ 1330683 w 2089406"/>
              <a:gd name="connsiteY3" fmla="*/ 0 h 1120547"/>
              <a:gd name="connsiteX4" fmla="*/ 1902644 w 2089406"/>
              <a:gd name="connsiteY4" fmla="*/ 0 h 1120547"/>
              <a:gd name="connsiteX5" fmla="*/ 2089406 w 2089406"/>
              <a:gd name="connsiteY5" fmla="*/ 186762 h 1120547"/>
              <a:gd name="connsiteX6" fmla="*/ 2089406 w 2089406"/>
              <a:gd name="connsiteY6" fmla="*/ 575214 h 1120547"/>
              <a:gd name="connsiteX7" fmla="*/ 2089406 w 2089406"/>
              <a:gd name="connsiteY7" fmla="*/ 933785 h 1120547"/>
              <a:gd name="connsiteX8" fmla="*/ 1902644 w 2089406"/>
              <a:gd name="connsiteY8" fmla="*/ 1120547 h 1120547"/>
              <a:gd name="connsiteX9" fmla="*/ 1330683 w 2089406"/>
              <a:gd name="connsiteY9" fmla="*/ 1120547 h 1120547"/>
              <a:gd name="connsiteX10" fmla="*/ 810199 w 2089406"/>
              <a:gd name="connsiteY10" fmla="*/ 1120547 h 1120547"/>
              <a:gd name="connsiteX11" fmla="*/ 186762 w 2089406"/>
              <a:gd name="connsiteY11" fmla="*/ 1120547 h 1120547"/>
              <a:gd name="connsiteX12" fmla="*/ 0 w 2089406"/>
              <a:gd name="connsiteY12" fmla="*/ 933785 h 1120547"/>
              <a:gd name="connsiteX13" fmla="*/ 0 w 2089406"/>
              <a:gd name="connsiteY13" fmla="*/ 567744 h 1120547"/>
              <a:gd name="connsiteX14" fmla="*/ 0 w 2089406"/>
              <a:gd name="connsiteY14" fmla="*/ 186762 h 1120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6" h="1120547" fill="none" extrusionOk="0">
                <a:moveTo>
                  <a:pt x="0" y="186762"/>
                </a:moveTo>
                <a:cubicBezTo>
                  <a:pt x="5179" y="83932"/>
                  <a:pt x="74913" y="13528"/>
                  <a:pt x="186762" y="0"/>
                </a:cubicBezTo>
                <a:cubicBezTo>
                  <a:pt x="416769" y="-6163"/>
                  <a:pt x="600068" y="45963"/>
                  <a:pt x="724405" y="0"/>
                </a:cubicBezTo>
                <a:cubicBezTo>
                  <a:pt x="848742" y="-45963"/>
                  <a:pt x="1154045" y="19499"/>
                  <a:pt x="1330683" y="0"/>
                </a:cubicBezTo>
                <a:cubicBezTo>
                  <a:pt x="1507321" y="-19499"/>
                  <a:pt x="1735178" y="23009"/>
                  <a:pt x="1902644" y="0"/>
                </a:cubicBezTo>
                <a:cubicBezTo>
                  <a:pt x="1996613" y="-21798"/>
                  <a:pt x="2084710" y="56435"/>
                  <a:pt x="2089406" y="186762"/>
                </a:cubicBezTo>
                <a:cubicBezTo>
                  <a:pt x="2130526" y="297770"/>
                  <a:pt x="2075455" y="467455"/>
                  <a:pt x="2089406" y="575214"/>
                </a:cubicBezTo>
                <a:cubicBezTo>
                  <a:pt x="2103357" y="682973"/>
                  <a:pt x="2049392" y="815810"/>
                  <a:pt x="2089406" y="933785"/>
                </a:cubicBezTo>
                <a:cubicBezTo>
                  <a:pt x="2103589" y="1062998"/>
                  <a:pt x="1985254" y="1104448"/>
                  <a:pt x="1902644" y="1120547"/>
                </a:cubicBezTo>
                <a:cubicBezTo>
                  <a:pt x="1782239" y="1142523"/>
                  <a:pt x="1451015" y="1092715"/>
                  <a:pt x="1330683" y="1120547"/>
                </a:cubicBezTo>
                <a:cubicBezTo>
                  <a:pt x="1210351" y="1148379"/>
                  <a:pt x="1023140" y="1061557"/>
                  <a:pt x="810199" y="1120547"/>
                </a:cubicBezTo>
                <a:cubicBezTo>
                  <a:pt x="597258" y="1179537"/>
                  <a:pt x="373372" y="1048329"/>
                  <a:pt x="186762" y="1120547"/>
                </a:cubicBezTo>
                <a:cubicBezTo>
                  <a:pt x="76683" y="1096644"/>
                  <a:pt x="-18817" y="1052347"/>
                  <a:pt x="0" y="933785"/>
                </a:cubicBezTo>
                <a:cubicBezTo>
                  <a:pt x="-23297" y="771338"/>
                  <a:pt x="38026" y="734671"/>
                  <a:pt x="0" y="567744"/>
                </a:cubicBezTo>
                <a:cubicBezTo>
                  <a:pt x="-38026" y="400817"/>
                  <a:pt x="9083" y="280168"/>
                  <a:pt x="0" y="186762"/>
                </a:cubicBezTo>
                <a:close/>
              </a:path>
              <a:path w="2089406" h="1120547" stroke="0" extrusionOk="0">
                <a:moveTo>
                  <a:pt x="0" y="186762"/>
                </a:moveTo>
                <a:cubicBezTo>
                  <a:pt x="5792" y="84310"/>
                  <a:pt x="100697" y="-13638"/>
                  <a:pt x="186762" y="0"/>
                </a:cubicBezTo>
                <a:cubicBezTo>
                  <a:pt x="388249" y="-55582"/>
                  <a:pt x="480726" y="39939"/>
                  <a:pt x="741564" y="0"/>
                </a:cubicBezTo>
                <a:cubicBezTo>
                  <a:pt x="1002402" y="-39939"/>
                  <a:pt x="1085996" y="3101"/>
                  <a:pt x="1330683" y="0"/>
                </a:cubicBezTo>
                <a:cubicBezTo>
                  <a:pt x="1575370" y="-3101"/>
                  <a:pt x="1762794" y="12339"/>
                  <a:pt x="1902644" y="0"/>
                </a:cubicBezTo>
                <a:cubicBezTo>
                  <a:pt x="2010228" y="-5411"/>
                  <a:pt x="2101562" y="96662"/>
                  <a:pt x="2089406" y="186762"/>
                </a:cubicBezTo>
                <a:cubicBezTo>
                  <a:pt x="2107204" y="275697"/>
                  <a:pt x="2050255" y="428214"/>
                  <a:pt x="2089406" y="560274"/>
                </a:cubicBezTo>
                <a:cubicBezTo>
                  <a:pt x="2128557" y="692334"/>
                  <a:pt x="2047026" y="760341"/>
                  <a:pt x="2089406" y="933785"/>
                </a:cubicBezTo>
                <a:cubicBezTo>
                  <a:pt x="2099940" y="1053741"/>
                  <a:pt x="2005776" y="1107199"/>
                  <a:pt x="1902644" y="1120547"/>
                </a:cubicBezTo>
                <a:cubicBezTo>
                  <a:pt x="1744984" y="1142971"/>
                  <a:pt x="1576522" y="1105960"/>
                  <a:pt x="1347842" y="1120547"/>
                </a:cubicBezTo>
                <a:cubicBezTo>
                  <a:pt x="1119162" y="1135134"/>
                  <a:pt x="1031347" y="1083695"/>
                  <a:pt x="793040" y="1120547"/>
                </a:cubicBezTo>
                <a:cubicBezTo>
                  <a:pt x="554733" y="1157399"/>
                  <a:pt x="453275" y="1094083"/>
                  <a:pt x="186762" y="1120547"/>
                </a:cubicBezTo>
                <a:cubicBezTo>
                  <a:pt x="65373" y="1143597"/>
                  <a:pt x="15328" y="1039989"/>
                  <a:pt x="0" y="933785"/>
                </a:cubicBezTo>
                <a:cubicBezTo>
                  <a:pt x="-1750" y="831499"/>
                  <a:pt x="42742" y="716259"/>
                  <a:pt x="0" y="575214"/>
                </a:cubicBezTo>
                <a:cubicBezTo>
                  <a:pt x="-42742" y="434169"/>
                  <a:pt x="39168" y="316545"/>
                  <a:pt x="0" y="186762"/>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75880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uses his most trusted ally Arjun to smuggle diamonds with no documents</a:t>
            </a:r>
          </a:p>
        </p:txBody>
      </p:sp>
      <p:sp>
        <p:nvSpPr>
          <p:cNvPr id="20" name="Rectangle: Rounded Corners 19">
            <a:extLst>
              <a:ext uri="{FF2B5EF4-FFF2-40B4-BE49-F238E27FC236}">
                <a16:creationId xmlns:a16="http://schemas.microsoft.com/office/drawing/2014/main" id="{63B65248-85D3-7DAF-30C1-C0B6305B9FA4}"/>
              </a:ext>
            </a:extLst>
          </p:cNvPr>
          <p:cNvSpPr/>
          <p:nvPr/>
        </p:nvSpPr>
        <p:spPr>
          <a:xfrm>
            <a:off x="2867563" y="5590380"/>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984" y="97882"/>
                  <a:pt x="63707" y="15331"/>
                  <a:pt x="183963" y="0"/>
                </a:cubicBezTo>
                <a:cubicBezTo>
                  <a:pt x="374490" y="-22277"/>
                  <a:pt x="499113" y="56281"/>
                  <a:pt x="706146" y="0"/>
                </a:cubicBezTo>
                <a:cubicBezTo>
                  <a:pt x="913179" y="-56281"/>
                  <a:pt x="1096831" y="1945"/>
                  <a:pt x="1314402" y="0"/>
                </a:cubicBezTo>
                <a:cubicBezTo>
                  <a:pt x="1531973" y="-1945"/>
                  <a:pt x="1650634" y="14222"/>
                  <a:pt x="1905444" y="0"/>
                </a:cubicBezTo>
                <a:cubicBezTo>
                  <a:pt x="1982408" y="-7195"/>
                  <a:pt x="2069609" y="99984"/>
                  <a:pt x="2089407" y="183963"/>
                </a:cubicBezTo>
                <a:cubicBezTo>
                  <a:pt x="2125226" y="354530"/>
                  <a:pt x="2089159" y="395543"/>
                  <a:pt x="2089407" y="537162"/>
                </a:cubicBezTo>
                <a:cubicBezTo>
                  <a:pt x="2089655" y="678781"/>
                  <a:pt x="2087729" y="828065"/>
                  <a:pt x="2089407" y="919794"/>
                </a:cubicBezTo>
                <a:cubicBezTo>
                  <a:pt x="2104178" y="1033377"/>
                  <a:pt x="2007968" y="1110585"/>
                  <a:pt x="1905444" y="1103757"/>
                </a:cubicBezTo>
                <a:cubicBezTo>
                  <a:pt x="1769537" y="1120091"/>
                  <a:pt x="1536432" y="1070223"/>
                  <a:pt x="1331617" y="1103757"/>
                </a:cubicBezTo>
                <a:cubicBezTo>
                  <a:pt x="1126802" y="1137291"/>
                  <a:pt x="1054631" y="1063596"/>
                  <a:pt x="792220" y="1103757"/>
                </a:cubicBezTo>
                <a:cubicBezTo>
                  <a:pt x="529809" y="1143918"/>
                  <a:pt x="406630" y="1054218"/>
                  <a:pt x="183963" y="1103757"/>
                </a:cubicBezTo>
                <a:cubicBezTo>
                  <a:pt x="58110" y="1119676"/>
                  <a:pt x="27355" y="1022037"/>
                  <a:pt x="0" y="919794"/>
                </a:cubicBezTo>
                <a:cubicBezTo>
                  <a:pt x="-32457" y="822959"/>
                  <a:pt x="9632" y="671469"/>
                  <a:pt x="0" y="566595"/>
                </a:cubicBezTo>
                <a:cubicBezTo>
                  <a:pt x="-9632" y="461721"/>
                  <a:pt x="26783" y="303959"/>
                  <a:pt x="0" y="183963"/>
                </a:cubicBezTo>
                <a:close/>
              </a:path>
              <a:path w="2089407" h="1103757" stroke="0" extrusionOk="0">
                <a:moveTo>
                  <a:pt x="0" y="183963"/>
                </a:moveTo>
                <a:cubicBezTo>
                  <a:pt x="15846" y="107431"/>
                  <a:pt x="86881" y="14131"/>
                  <a:pt x="183963" y="0"/>
                </a:cubicBezTo>
                <a:cubicBezTo>
                  <a:pt x="373066" y="-26059"/>
                  <a:pt x="461996" y="25002"/>
                  <a:pt x="723360" y="0"/>
                </a:cubicBezTo>
                <a:cubicBezTo>
                  <a:pt x="984724" y="-25002"/>
                  <a:pt x="1039981" y="67524"/>
                  <a:pt x="1314402" y="0"/>
                </a:cubicBezTo>
                <a:cubicBezTo>
                  <a:pt x="1588823" y="-67524"/>
                  <a:pt x="1635035" y="36783"/>
                  <a:pt x="1905444" y="0"/>
                </a:cubicBezTo>
                <a:cubicBezTo>
                  <a:pt x="2018358" y="-8678"/>
                  <a:pt x="2096012" y="106703"/>
                  <a:pt x="2089407" y="183963"/>
                </a:cubicBezTo>
                <a:cubicBezTo>
                  <a:pt x="2127224" y="356230"/>
                  <a:pt x="2087056" y="434570"/>
                  <a:pt x="2089407" y="559237"/>
                </a:cubicBezTo>
                <a:cubicBezTo>
                  <a:pt x="2091758" y="683904"/>
                  <a:pt x="2070648" y="775318"/>
                  <a:pt x="2089407" y="919794"/>
                </a:cubicBezTo>
                <a:cubicBezTo>
                  <a:pt x="2088567" y="1032104"/>
                  <a:pt x="2003601" y="1096662"/>
                  <a:pt x="1905444" y="1103757"/>
                </a:cubicBezTo>
                <a:cubicBezTo>
                  <a:pt x="1728354" y="1112610"/>
                  <a:pt x="1528621" y="1093710"/>
                  <a:pt x="1366047" y="1103757"/>
                </a:cubicBezTo>
                <a:cubicBezTo>
                  <a:pt x="1203473" y="1113804"/>
                  <a:pt x="988544" y="1060257"/>
                  <a:pt x="843864" y="1103757"/>
                </a:cubicBezTo>
                <a:cubicBezTo>
                  <a:pt x="699184" y="1147257"/>
                  <a:pt x="377310" y="1074651"/>
                  <a:pt x="183963" y="1103757"/>
                </a:cubicBezTo>
                <a:cubicBezTo>
                  <a:pt x="68461" y="1097050"/>
                  <a:pt x="-5279" y="1022267"/>
                  <a:pt x="0" y="919794"/>
                </a:cubicBezTo>
                <a:cubicBezTo>
                  <a:pt x="-11536" y="814452"/>
                  <a:pt x="19240" y="730925"/>
                  <a:pt x="0" y="566595"/>
                </a:cubicBezTo>
                <a:cubicBezTo>
                  <a:pt x="-19240" y="402265"/>
                  <a:pt x="12289" y="26341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6688249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plans to steal the money from the cult leader's Swiss account</a:t>
            </a:r>
          </a:p>
        </p:txBody>
      </p:sp>
      <p:sp>
        <p:nvSpPr>
          <p:cNvPr id="21" name="Rectangle: Rounded Corners 20">
            <a:extLst>
              <a:ext uri="{FF2B5EF4-FFF2-40B4-BE49-F238E27FC236}">
                <a16:creationId xmlns:a16="http://schemas.microsoft.com/office/drawing/2014/main" id="{09581726-3F8A-3017-3F2C-DE1DDBE6A216}"/>
              </a:ext>
            </a:extLst>
          </p:cNvPr>
          <p:cNvSpPr/>
          <p:nvPr/>
        </p:nvSpPr>
        <p:spPr>
          <a:xfrm>
            <a:off x="5296438" y="5590379"/>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16" y="53929"/>
                  <a:pt x="81923" y="2551"/>
                  <a:pt x="183963" y="0"/>
                </a:cubicBezTo>
                <a:cubicBezTo>
                  <a:pt x="320878" y="-51102"/>
                  <a:pt x="655763" y="51159"/>
                  <a:pt x="775005" y="0"/>
                </a:cubicBezTo>
                <a:cubicBezTo>
                  <a:pt x="894247" y="-51159"/>
                  <a:pt x="1175651" y="30418"/>
                  <a:pt x="1297187" y="0"/>
                </a:cubicBezTo>
                <a:cubicBezTo>
                  <a:pt x="1418723" y="-30418"/>
                  <a:pt x="1718709" y="54404"/>
                  <a:pt x="1905444" y="0"/>
                </a:cubicBezTo>
                <a:cubicBezTo>
                  <a:pt x="2022913" y="1320"/>
                  <a:pt x="2074625" y="99517"/>
                  <a:pt x="2089407" y="183963"/>
                </a:cubicBezTo>
                <a:cubicBezTo>
                  <a:pt x="2126943" y="352139"/>
                  <a:pt x="2044854" y="431298"/>
                  <a:pt x="2089407" y="566595"/>
                </a:cubicBezTo>
                <a:cubicBezTo>
                  <a:pt x="2133960" y="701892"/>
                  <a:pt x="2062681" y="817510"/>
                  <a:pt x="2089407" y="919794"/>
                </a:cubicBezTo>
                <a:cubicBezTo>
                  <a:pt x="2085785" y="1017424"/>
                  <a:pt x="2011116" y="1100962"/>
                  <a:pt x="1905444" y="1103757"/>
                </a:cubicBezTo>
                <a:cubicBezTo>
                  <a:pt x="1690641" y="1145941"/>
                  <a:pt x="1593194" y="1065491"/>
                  <a:pt x="1331617" y="1103757"/>
                </a:cubicBezTo>
                <a:cubicBezTo>
                  <a:pt x="1070040" y="1142023"/>
                  <a:pt x="976881" y="1095781"/>
                  <a:pt x="723360" y="1103757"/>
                </a:cubicBezTo>
                <a:cubicBezTo>
                  <a:pt x="469839" y="1111733"/>
                  <a:pt x="347861" y="1074262"/>
                  <a:pt x="183963" y="1103757"/>
                </a:cubicBezTo>
                <a:cubicBezTo>
                  <a:pt x="93697" y="1104894"/>
                  <a:pt x="-4774" y="1024236"/>
                  <a:pt x="0" y="919794"/>
                </a:cubicBezTo>
                <a:cubicBezTo>
                  <a:pt x="-42188" y="822907"/>
                  <a:pt x="24959" y="660616"/>
                  <a:pt x="0" y="559237"/>
                </a:cubicBezTo>
                <a:cubicBezTo>
                  <a:pt x="-24959" y="457858"/>
                  <a:pt x="14153" y="308809"/>
                  <a:pt x="0" y="183963"/>
                </a:cubicBezTo>
                <a:close/>
              </a:path>
              <a:path w="2089407" h="1103757" stroke="0" extrusionOk="0">
                <a:moveTo>
                  <a:pt x="0" y="183963"/>
                </a:moveTo>
                <a:cubicBezTo>
                  <a:pt x="19802" y="94110"/>
                  <a:pt x="87340" y="19057"/>
                  <a:pt x="183963" y="0"/>
                </a:cubicBezTo>
                <a:cubicBezTo>
                  <a:pt x="320803" y="-4219"/>
                  <a:pt x="540495" y="40109"/>
                  <a:pt x="740575" y="0"/>
                </a:cubicBezTo>
                <a:cubicBezTo>
                  <a:pt x="940655" y="-40109"/>
                  <a:pt x="1105014" y="45571"/>
                  <a:pt x="1297187" y="0"/>
                </a:cubicBezTo>
                <a:cubicBezTo>
                  <a:pt x="1489360" y="-45571"/>
                  <a:pt x="1655209" y="27634"/>
                  <a:pt x="1905444" y="0"/>
                </a:cubicBezTo>
                <a:cubicBezTo>
                  <a:pt x="2005235" y="-4803"/>
                  <a:pt x="2086328" y="101955"/>
                  <a:pt x="2089407" y="183963"/>
                </a:cubicBezTo>
                <a:cubicBezTo>
                  <a:pt x="2124747" y="329123"/>
                  <a:pt x="2058041" y="402020"/>
                  <a:pt x="2089407" y="544520"/>
                </a:cubicBezTo>
                <a:cubicBezTo>
                  <a:pt x="2120773" y="687020"/>
                  <a:pt x="2075409" y="750723"/>
                  <a:pt x="2089407" y="919794"/>
                </a:cubicBezTo>
                <a:cubicBezTo>
                  <a:pt x="2093873" y="1017882"/>
                  <a:pt x="2010561" y="1108395"/>
                  <a:pt x="1905444" y="1103757"/>
                </a:cubicBezTo>
                <a:cubicBezTo>
                  <a:pt x="1718791" y="1120296"/>
                  <a:pt x="1544207" y="1039807"/>
                  <a:pt x="1366047" y="1103757"/>
                </a:cubicBezTo>
                <a:cubicBezTo>
                  <a:pt x="1187887" y="1167707"/>
                  <a:pt x="1011865" y="1101754"/>
                  <a:pt x="792220" y="1103757"/>
                </a:cubicBezTo>
                <a:cubicBezTo>
                  <a:pt x="572575" y="1105760"/>
                  <a:pt x="473208" y="1045757"/>
                  <a:pt x="183963" y="1103757"/>
                </a:cubicBezTo>
                <a:cubicBezTo>
                  <a:pt x="82508" y="1106891"/>
                  <a:pt x="9264" y="1012877"/>
                  <a:pt x="0" y="919794"/>
                </a:cubicBezTo>
                <a:cubicBezTo>
                  <a:pt x="-23343" y="808797"/>
                  <a:pt x="13416" y="706718"/>
                  <a:pt x="0" y="537162"/>
                </a:cubicBezTo>
                <a:cubicBezTo>
                  <a:pt x="-13416" y="367606"/>
                  <a:pt x="13717" y="2818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22120086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makes himself get caught by the CBI so that he is safe in JC</a:t>
            </a:r>
          </a:p>
        </p:txBody>
      </p:sp>
      <p:sp>
        <p:nvSpPr>
          <p:cNvPr id="22" name="Rectangle: Rounded Corners 21">
            <a:extLst>
              <a:ext uri="{FF2B5EF4-FFF2-40B4-BE49-F238E27FC236}">
                <a16:creationId xmlns:a16="http://schemas.microsoft.com/office/drawing/2014/main" id="{8F66752D-ECD2-6AA5-F7AC-73B478F55C30}"/>
              </a:ext>
            </a:extLst>
          </p:cNvPr>
          <p:cNvSpPr/>
          <p:nvPr/>
        </p:nvSpPr>
        <p:spPr>
          <a:xfrm>
            <a:off x="7725313" y="5590378"/>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857" y="88280"/>
                  <a:pt x="77740" y="19412"/>
                  <a:pt x="183963" y="0"/>
                </a:cubicBezTo>
                <a:cubicBezTo>
                  <a:pt x="438017" y="-45457"/>
                  <a:pt x="502891" y="23782"/>
                  <a:pt x="723360" y="0"/>
                </a:cubicBezTo>
                <a:cubicBezTo>
                  <a:pt x="943829" y="-23782"/>
                  <a:pt x="1125021" y="20196"/>
                  <a:pt x="1314402" y="0"/>
                </a:cubicBezTo>
                <a:cubicBezTo>
                  <a:pt x="1503783" y="-20196"/>
                  <a:pt x="1696634" y="48903"/>
                  <a:pt x="1905444" y="0"/>
                </a:cubicBezTo>
                <a:cubicBezTo>
                  <a:pt x="2009108" y="10916"/>
                  <a:pt x="2077999" y="64749"/>
                  <a:pt x="2089407" y="183963"/>
                </a:cubicBezTo>
                <a:cubicBezTo>
                  <a:pt x="2096784" y="291068"/>
                  <a:pt x="2087664" y="359065"/>
                  <a:pt x="2089407" y="529804"/>
                </a:cubicBezTo>
                <a:cubicBezTo>
                  <a:pt x="2091150" y="700543"/>
                  <a:pt x="2081593" y="727345"/>
                  <a:pt x="2089407" y="919794"/>
                </a:cubicBezTo>
                <a:cubicBezTo>
                  <a:pt x="2094828" y="1018051"/>
                  <a:pt x="2005317" y="1079788"/>
                  <a:pt x="1905444" y="1103757"/>
                </a:cubicBezTo>
                <a:cubicBezTo>
                  <a:pt x="1741811" y="1130987"/>
                  <a:pt x="1499355" y="1083466"/>
                  <a:pt x="1331617" y="1103757"/>
                </a:cubicBezTo>
                <a:cubicBezTo>
                  <a:pt x="1163879" y="1124048"/>
                  <a:pt x="1004112" y="1100557"/>
                  <a:pt x="757790" y="1103757"/>
                </a:cubicBezTo>
                <a:cubicBezTo>
                  <a:pt x="511468" y="1106957"/>
                  <a:pt x="419767" y="1101081"/>
                  <a:pt x="183963" y="1103757"/>
                </a:cubicBezTo>
                <a:cubicBezTo>
                  <a:pt x="84620" y="1129605"/>
                  <a:pt x="2631" y="1002492"/>
                  <a:pt x="0" y="919794"/>
                </a:cubicBezTo>
                <a:cubicBezTo>
                  <a:pt x="-32026" y="745129"/>
                  <a:pt x="42403" y="617224"/>
                  <a:pt x="0" y="537162"/>
                </a:cubicBezTo>
                <a:cubicBezTo>
                  <a:pt x="-42403" y="457100"/>
                  <a:pt x="10868" y="345369"/>
                  <a:pt x="0" y="183963"/>
                </a:cubicBezTo>
                <a:close/>
              </a:path>
              <a:path w="2089407" h="1103757" stroke="0" extrusionOk="0">
                <a:moveTo>
                  <a:pt x="0" y="183963"/>
                </a:moveTo>
                <a:cubicBezTo>
                  <a:pt x="-15818" y="62023"/>
                  <a:pt x="97258" y="22331"/>
                  <a:pt x="183963" y="0"/>
                </a:cubicBezTo>
                <a:cubicBezTo>
                  <a:pt x="356712" y="-52209"/>
                  <a:pt x="581268" y="24480"/>
                  <a:pt x="775005" y="0"/>
                </a:cubicBezTo>
                <a:cubicBezTo>
                  <a:pt x="968742" y="-24480"/>
                  <a:pt x="1211665" y="66530"/>
                  <a:pt x="1348832" y="0"/>
                </a:cubicBezTo>
                <a:cubicBezTo>
                  <a:pt x="1485999" y="-66530"/>
                  <a:pt x="1785476" y="2902"/>
                  <a:pt x="1905444" y="0"/>
                </a:cubicBezTo>
                <a:cubicBezTo>
                  <a:pt x="2010628" y="-1466"/>
                  <a:pt x="2098522" y="83255"/>
                  <a:pt x="2089407" y="183963"/>
                </a:cubicBezTo>
                <a:cubicBezTo>
                  <a:pt x="2113335" y="340289"/>
                  <a:pt x="2068290" y="465929"/>
                  <a:pt x="2089407" y="566595"/>
                </a:cubicBezTo>
                <a:cubicBezTo>
                  <a:pt x="2110524" y="667261"/>
                  <a:pt x="2088220" y="802474"/>
                  <a:pt x="2089407" y="919794"/>
                </a:cubicBezTo>
                <a:cubicBezTo>
                  <a:pt x="2097404" y="1002918"/>
                  <a:pt x="2013014" y="1107004"/>
                  <a:pt x="1905444" y="1103757"/>
                </a:cubicBezTo>
                <a:cubicBezTo>
                  <a:pt x="1724041" y="1104953"/>
                  <a:pt x="1578097" y="1103005"/>
                  <a:pt x="1314402" y="1103757"/>
                </a:cubicBezTo>
                <a:cubicBezTo>
                  <a:pt x="1050707" y="1104509"/>
                  <a:pt x="895860" y="1052116"/>
                  <a:pt x="740575" y="1103757"/>
                </a:cubicBezTo>
                <a:cubicBezTo>
                  <a:pt x="585290" y="1155398"/>
                  <a:pt x="355101" y="1046079"/>
                  <a:pt x="183963" y="1103757"/>
                </a:cubicBezTo>
                <a:cubicBezTo>
                  <a:pt x="74604" y="1109250"/>
                  <a:pt x="3255" y="1034448"/>
                  <a:pt x="0" y="919794"/>
                </a:cubicBezTo>
                <a:cubicBezTo>
                  <a:pt x="-1810" y="819938"/>
                  <a:pt x="35505" y="738437"/>
                  <a:pt x="0" y="559237"/>
                </a:cubicBezTo>
                <a:cubicBezTo>
                  <a:pt x="-35505" y="380037"/>
                  <a:pt x="36114" y="3663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73702190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pharma owner kills himself in fear rather than getting tortured by the mafia</a:t>
            </a:r>
            <a:endParaRPr lang="en-US" sz="1300" dirty="0"/>
          </a:p>
        </p:txBody>
      </p:sp>
      <p:sp>
        <p:nvSpPr>
          <p:cNvPr id="23" name="Rectangle: Rounded Corners 22">
            <a:extLst>
              <a:ext uri="{FF2B5EF4-FFF2-40B4-BE49-F238E27FC236}">
                <a16:creationId xmlns:a16="http://schemas.microsoft.com/office/drawing/2014/main" id="{0F1B34EF-E3D1-2A99-D9AE-9A45B72B5B63}"/>
              </a:ext>
            </a:extLst>
          </p:cNvPr>
          <p:cNvSpPr/>
          <p:nvPr/>
        </p:nvSpPr>
        <p:spPr>
          <a:xfrm>
            <a:off x="10154188" y="5573601"/>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26649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594" y="72776"/>
                  <a:pt x="86318" y="-3080"/>
                  <a:pt x="183963" y="0"/>
                </a:cubicBezTo>
                <a:cubicBezTo>
                  <a:pt x="369091" y="-21977"/>
                  <a:pt x="592664" y="37434"/>
                  <a:pt x="775005" y="0"/>
                </a:cubicBezTo>
                <a:cubicBezTo>
                  <a:pt x="957346" y="-37434"/>
                  <a:pt x="1203443" y="5666"/>
                  <a:pt x="1331617" y="0"/>
                </a:cubicBezTo>
                <a:cubicBezTo>
                  <a:pt x="1459791" y="-5666"/>
                  <a:pt x="1695831" y="26267"/>
                  <a:pt x="1905444" y="0"/>
                </a:cubicBezTo>
                <a:cubicBezTo>
                  <a:pt x="1989493" y="22043"/>
                  <a:pt x="2083406" y="87694"/>
                  <a:pt x="2089407" y="183963"/>
                </a:cubicBezTo>
                <a:cubicBezTo>
                  <a:pt x="2107184" y="310457"/>
                  <a:pt x="2047993" y="451335"/>
                  <a:pt x="2089407" y="544520"/>
                </a:cubicBezTo>
                <a:cubicBezTo>
                  <a:pt x="2130821" y="637705"/>
                  <a:pt x="2089322" y="743079"/>
                  <a:pt x="2089407" y="919794"/>
                </a:cubicBezTo>
                <a:cubicBezTo>
                  <a:pt x="2095999" y="1024318"/>
                  <a:pt x="2021123" y="1096693"/>
                  <a:pt x="1905444" y="1103757"/>
                </a:cubicBezTo>
                <a:cubicBezTo>
                  <a:pt x="1728696" y="1115515"/>
                  <a:pt x="1601121" y="1094642"/>
                  <a:pt x="1366047" y="1103757"/>
                </a:cubicBezTo>
                <a:cubicBezTo>
                  <a:pt x="1130973" y="1112872"/>
                  <a:pt x="1094547" y="1050001"/>
                  <a:pt x="826649" y="1103757"/>
                </a:cubicBezTo>
                <a:cubicBezTo>
                  <a:pt x="558751" y="1157513"/>
                  <a:pt x="318948" y="1030722"/>
                  <a:pt x="183963" y="1103757"/>
                </a:cubicBezTo>
                <a:cubicBezTo>
                  <a:pt x="76496" y="1117731"/>
                  <a:pt x="3281" y="999784"/>
                  <a:pt x="0" y="919794"/>
                </a:cubicBezTo>
                <a:cubicBezTo>
                  <a:pt x="-29698" y="791893"/>
                  <a:pt x="28848" y="670442"/>
                  <a:pt x="0" y="544520"/>
                </a:cubicBezTo>
                <a:cubicBezTo>
                  <a:pt x="-28848" y="418598"/>
                  <a:pt x="28546" y="285001"/>
                  <a:pt x="0" y="183963"/>
                </a:cubicBezTo>
                <a:close/>
              </a:path>
              <a:path w="2089407" h="1103757" stroke="0" extrusionOk="0">
                <a:moveTo>
                  <a:pt x="0" y="183963"/>
                </a:moveTo>
                <a:cubicBezTo>
                  <a:pt x="3980" y="81630"/>
                  <a:pt x="87796" y="9598"/>
                  <a:pt x="183963" y="0"/>
                </a:cubicBezTo>
                <a:cubicBezTo>
                  <a:pt x="362964" y="-45097"/>
                  <a:pt x="609921" y="4031"/>
                  <a:pt x="775005" y="0"/>
                </a:cubicBezTo>
                <a:cubicBezTo>
                  <a:pt x="940089" y="-4031"/>
                  <a:pt x="1120464" y="29424"/>
                  <a:pt x="1297187" y="0"/>
                </a:cubicBezTo>
                <a:cubicBezTo>
                  <a:pt x="1473910" y="-29424"/>
                  <a:pt x="1764838" y="70899"/>
                  <a:pt x="1905444" y="0"/>
                </a:cubicBezTo>
                <a:cubicBezTo>
                  <a:pt x="2025261" y="16466"/>
                  <a:pt x="2093266" y="95882"/>
                  <a:pt x="2089407" y="183963"/>
                </a:cubicBezTo>
                <a:cubicBezTo>
                  <a:pt x="2089855" y="257420"/>
                  <a:pt x="2063384" y="463195"/>
                  <a:pt x="2089407" y="544520"/>
                </a:cubicBezTo>
                <a:cubicBezTo>
                  <a:pt x="2115430" y="625845"/>
                  <a:pt x="2059410" y="803407"/>
                  <a:pt x="2089407" y="919794"/>
                </a:cubicBezTo>
                <a:cubicBezTo>
                  <a:pt x="2099126" y="1021854"/>
                  <a:pt x="2031513" y="1107746"/>
                  <a:pt x="1905444" y="1103757"/>
                </a:cubicBezTo>
                <a:cubicBezTo>
                  <a:pt x="1636877" y="1129860"/>
                  <a:pt x="1601373" y="1071041"/>
                  <a:pt x="1366047" y="1103757"/>
                </a:cubicBezTo>
                <a:cubicBezTo>
                  <a:pt x="1130721" y="1136473"/>
                  <a:pt x="1063094" y="1079116"/>
                  <a:pt x="775005" y="1103757"/>
                </a:cubicBezTo>
                <a:cubicBezTo>
                  <a:pt x="486916" y="1128398"/>
                  <a:pt x="448300" y="1080105"/>
                  <a:pt x="183963" y="1103757"/>
                </a:cubicBezTo>
                <a:cubicBezTo>
                  <a:pt x="84489" y="1102690"/>
                  <a:pt x="-1884" y="995372"/>
                  <a:pt x="0" y="919794"/>
                </a:cubicBezTo>
                <a:cubicBezTo>
                  <a:pt x="-33207" y="754004"/>
                  <a:pt x="11556" y="690751"/>
                  <a:pt x="0" y="559237"/>
                </a:cubicBezTo>
                <a:cubicBezTo>
                  <a:pt x="-11556" y="427723"/>
                  <a:pt x="29714" y="260724"/>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30577495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 pharma owner burns down his warehouse to get insurance money but is caught for Arson fraud</a:t>
            </a:r>
          </a:p>
        </p:txBody>
      </p:sp>
      <p:cxnSp>
        <p:nvCxnSpPr>
          <p:cNvPr id="25" name="Straight Arrow Connector 24">
            <a:extLst>
              <a:ext uri="{FF2B5EF4-FFF2-40B4-BE49-F238E27FC236}">
                <a16:creationId xmlns:a16="http://schemas.microsoft.com/office/drawing/2014/main" id="{35E0D263-0390-4DFC-96E8-DF4AF7B4EC14}"/>
              </a:ext>
            </a:extLst>
          </p:cNvPr>
          <p:cNvCxnSpPr>
            <a:cxnSpLocks/>
            <a:stCxn id="4" idx="3"/>
            <a:endCxn id="5" idx="1"/>
          </p:cNvCxnSpPr>
          <p:nvPr/>
        </p:nvCxnSpPr>
        <p:spPr>
          <a:xfrm flipV="1">
            <a:off x="2528094" y="1182010"/>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B2BF41-FF3C-F5E6-2A12-276A034F6247}"/>
              </a:ext>
            </a:extLst>
          </p:cNvPr>
          <p:cNvCxnSpPr>
            <a:cxnSpLocks/>
            <a:stCxn id="5" idx="3"/>
            <a:endCxn id="6" idx="1"/>
          </p:cNvCxnSpPr>
          <p:nvPr/>
        </p:nvCxnSpPr>
        <p:spPr>
          <a:xfrm flipV="1">
            <a:off x="4956969" y="1182009"/>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69853ED-1DF5-A416-4C92-C49C8CE19366}"/>
              </a:ext>
            </a:extLst>
          </p:cNvPr>
          <p:cNvCxnSpPr>
            <a:cxnSpLocks/>
            <a:stCxn id="6" idx="3"/>
            <a:endCxn id="7" idx="1"/>
          </p:cNvCxnSpPr>
          <p:nvPr/>
        </p:nvCxnSpPr>
        <p:spPr>
          <a:xfrm flipV="1">
            <a:off x="7385844" y="1182008"/>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B440E0F-5A72-72F1-8DE9-9CE5BEB72A84}"/>
              </a:ext>
            </a:extLst>
          </p:cNvPr>
          <p:cNvCxnSpPr>
            <a:cxnSpLocks/>
            <a:stCxn id="7" idx="3"/>
            <a:endCxn id="8" idx="1"/>
          </p:cNvCxnSpPr>
          <p:nvPr/>
        </p:nvCxnSpPr>
        <p:spPr>
          <a:xfrm>
            <a:off x="9814719" y="1182007"/>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2285D198-54D5-AFDA-A68A-227F463BAC15}"/>
              </a:ext>
            </a:extLst>
          </p:cNvPr>
          <p:cNvCxnSpPr>
            <a:cxnSpLocks/>
          </p:cNvCxnSpPr>
          <p:nvPr/>
        </p:nvCxnSpPr>
        <p:spPr>
          <a:xfrm flipH="1" flipV="1">
            <a:off x="2528094" y="2791735"/>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5750A1B6-66CF-0EEC-3003-ED6646FA5ABA}"/>
              </a:ext>
            </a:extLst>
          </p:cNvPr>
          <p:cNvCxnSpPr>
            <a:cxnSpLocks/>
          </p:cNvCxnSpPr>
          <p:nvPr/>
        </p:nvCxnSpPr>
        <p:spPr>
          <a:xfrm flipH="1" flipV="1">
            <a:off x="4956969" y="2791734"/>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106D370-CBE4-54F5-2065-E61E33EC5A94}"/>
              </a:ext>
            </a:extLst>
          </p:cNvPr>
          <p:cNvCxnSpPr>
            <a:cxnSpLocks/>
          </p:cNvCxnSpPr>
          <p:nvPr/>
        </p:nvCxnSpPr>
        <p:spPr>
          <a:xfrm flipH="1" flipV="1">
            <a:off x="7385844" y="2791733"/>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0353E99-E4A4-4774-A885-C8C23BBB8AD5}"/>
              </a:ext>
            </a:extLst>
          </p:cNvPr>
          <p:cNvCxnSpPr>
            <a:cxnSpLocks/>
          </p:cNvCxnSpPr>
          <p:nvPr/>
        </p:nvCxnSpPr>
        <p:spPr>
          <a:xfrm flipH="1">
            <a:off x="9814719" y="2791732"/>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2D91E63-7B68-0DAD-EDD4-FF8410E73623}"/>
              </a:ext>
            </a:extLst>
          </p:cNvPr>
          <p:cNvCxnSpPr/>
          <p:nvPr/>
        </p:nvCxnSpPr>
        <p:spPr>
          <a:xfrm flipV="1">
            <a:off x="2528094" y="447765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D7C1B567-AC88-098B-1060-92CC10114259}"/>
              </a:ext>
            </a:extLst>
          </p:cNvPr>
          <p:cNvCxnSpPr>
            <a:cxnSpLocks/>
          </p:cNvCxnSpPr>
          <p:nvPr/>
        </p:nvCxnSpPr>
        <p:spPr>
          <a:xfrm flipV="1">
            <a:off x="4956969" y="447765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B6B34419-6F77-3E45-06AE-6F733C3E3A3F}"/>
              </a:ext>
            </a:extLst>
          </p:cNvPr>
          <p:cNvCxnSpPr>
            <a:cxnSpLocks/>
          </p:cNvCxnSpPr>
          <p:nvPr/>
        </p:nvCxnSpPr>
        <p:spPr>
          <a:xfrm flipV="1">
            <a:off x="7403178" y="4494434"/>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28BE0F1-767F-2A7D-D4CD-64439FD91ABF}"/>
              </a:ext>
            </a:extLst>
          </p:cNvPr>
          <p:cNvCxnSpPr>
            <a:cxnSpLocks/>
          </p:cNvCxnSpPr>
          <p:nvPr/>
        </p:nvCxnSpPr>
        <p:spPr>
          <a:xfrm>
            <a:off x="9814719" y="4477656"/>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DA51CDB-D30F-3A2F-CB45-1C28BDC47BA6}"/>
              </a:ext>
            </a:extLst>
          </p:cNvPr>
          <p:cNvCxnSpPr>
            <a:cxnSpLocks/>
          </p:cNvCxnSpPr>
          <p:nvPr/>
        </p:nvCxnSpPr>
        <p:spPr>
          <a:xfrm flipH="1" flipV="1">
            <a:off x="2528094" y="6125479"/>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4DDEFD4-3671-D0CD-BBB3-3665EF39B5FB}"/>
              </a:ext>
            </a:extLst>
          </p:cNvPr>
          <p:cNvCxnSpPr>
            <a:cxnSpLocks/>
          </p:cNvCxnSpPr>
          <p:nvPr/>
        </p:nvCxnSpPr>
        <p:spPr>
          <a:xfrm flipH="1" flipV="1">
            <a:off x="4956969" y="6125478"/>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90B8BE96-B3CE-22A0-AF4D-CE9EC21DEC8B}"/>
              </a:ext>
            </a:extLst>
          </p:cNvPr>
          <p:cNvCxnSpPr>
            <a:cxnSpLocks/>
          </p:cNvCxnSpPr>
          <p:nvPr/>
        </p:nvCxnSpPr>
        <p:spPr>
          <a:xfrm flipH="1" flipV="1">
            <a:off x="7403178" y="6125477"/>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915A2174-8FAA-CB32-55C3-1AD2C5CC714D}"/>
              </a:ext>
            </a:extLst>
          </p:cNvPr>
          <p:cNvCxnSpPr>
            <a:cxnSpLocks/>
          </p:cNvCxnSpPr>
          <p:nvPr/>
        </p:nvCxnSpPr>
        <p:spPr>
          <a:xfrm flipH="1">
            <a:off x="9814719" y="6125476"/>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CF2FE85-A074-68F8-D060-0CD30BE587BC}"/>
              </a:ext>
            </a:extLst>
          </p:cNvPr>
          <p:cNvCxnSpPr>
            <a:cxnSpLocks/>
            <a:stCxn id="8" idx="2"/>
          </p:cNvCxnSpPr>
          <p:nvPr/>
        </p:nvCxnSpPr>
        <p:spPr>
          <a:xfrm>
            <a:off x="11198891" y="1733885"/>
            <a:ext cx="0" cy="675146"/>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DC15B745-116A-CEB7-7866-0C798C72A172}"/>
              </a:ext>
            </a:extLst>
          </p:cNvPr>
          <p:cNvCxnSpPr>
            <a:cxnSpLocks/>
            <a:stCxn id="18" idx="2"/>
            <a:endCxn id="23" idx="0"/>
          </p:cNvCxnSpPr>
          <p:nvPr/>
        </p:nvCxnSpPr>
        <p:spPr>
          <a:xfrm>
            <a:off x="11198891" y="5029536"/>
            <a:ext cx="0" cy="54406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44F7A4F-6C93-0F36-0ED3-8F208E5CF474}"/>
              </a:ext>
            </a:extLst>
          </p:cNvPr>
          <p:cNvCxnSpPr>
            <a:cxnSpLocks/>
            <a:stCxn id="9" idx="2"/>
            <a:endCxn id="14" idx="0"/>
          </p:cNvCxnSpPr>
          <p:nvPr/>
        </p:nvCxnSpPr>
        <p:spPr>
          <a:xfrm>
            <a:off x="1483391" y="3381714"/>
            <a:ext cx="0" cy="56084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7338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895888"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Botswana </a:t>
            </a:r>
            <a:r>
              <a:rPr lang="en-US"/>
              <a:t>uncut red Diamonds </a:t>
            </a:r>
            <a:r>
              <a:rPr lang="en-US" dirty="0"/>
              <a:t>belonging to Anthony are in  Ethiopia</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5001546" y="638524"/>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Two poor people are chosen to smuggle</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9107204" y="638524"/>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brought to a hospital</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895888"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made to meet a guy (CID)</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5001546" y="2933668"/>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sent to Bengaluru via flight with fake ID and passport</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9107204" y="2933668"/>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Dentist plants the diamonds in the teeth</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895888" y="5228812"/>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taken to a shady warehouse where </a:t>
            </a:r>
            <a:r>
              <a:rPr lang="en-US"/>
              <a:t>a dentist (Raj) </a:t>
            </a:r>
            <a:r>
              <a:rPr lang="en-US" dirty="0"/>
              <a:t>extracts the Diamonds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5001546" y="52288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Diamonds will be taken by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9107204" y="5228812"/>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solidFill>
                  <a:srgbClr val="FFFFFF"/>
                </a:solidFill>
                <a:latin typeface="Aptos" panose="020B0004020202020204" pitchFamily="34" charset="0"/>
              </a:rPr>
              <a:t>Arjun goe</a:t>
            </a:r>
            <a:r>
              <a:rPr lang="en-US" dirty="0">
                <a:solidFill>
                  <a:srgbClr val="FFFFFF"/>
                </a:solidFill>
                <a:latin typeface="Aptos" panose="020B0004020202020204" pitchFamily="34" charset="0"/>
              </a:rPr>
              <a:t>s to Surat to sell it</a:t>
            </a:r>
            <a:endParaRPr lang="en-US" dirty="0"/>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492784"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598442" y="1365472"/>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405652" y="2092420"/>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598442"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492784" y="36606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2194336" y="43875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492784"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598442" y="59557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587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1BDF2-FF87-C34F-0672-947335519A3C}"/>
              </a:ext>
            </a:extLst>
          </p:cNvPr>
          <p:cNvSpPr/>
          <p:nvPr/>
        </p:nvSpPr>
        <p:spPr>
          <a:xfrm>
            <a:off x="502572" y="369960"/>
            <a:ext cx="3088434" cy="1410041"/>
          </a:xfrm>
          <a:custGeom>
            <a:avLst/>
            <a:gdLst>
              <a:gd name="connsiteX0" fmla="*/ 0 w 3088434"/>
              <a:gd name="connsiteY0" fmla="*/ 0 h 1410041"/>
              <a:gd name="connsiteX1" fmla="*/ 648571 w 3088434"/>
              <a:gd name="connsiteY1" fmla="*/ 0 h 1410041"/>
              <a:gd name="connsiteX2" fmla="*/ 1266258 w 3088434"/>
              <a:gd name="connsiteY2" fmla="*/ 0 h 1410041"/>
              <a:gd name="connsiteX3" fmla="*/ 1822176 w 3088434"/>
              <a:gd name="connsiteY3" fmla="*/ 0 h 1410041"/>
              <a:gd name="connsiteX4" fmla="*/ 2439863 w 3088434"/>
              <a:gd name="connsiteY4" fmla="*/ 0 h 1410041"/>
              <a:gd name="connsiteX5" fmla="*/ 3088434 w 3088434"/>
              <a:gd name="connsiteY5" fmla="*/ 0 h 1410041"/>
              <a:gd name="connsiteX6" fmla="*/ 3088434 w 3088434"/>
              <a:gd name="connsiteY6" fmla="*/ 484114 h 1410041"/>
              <a:gd name="connsiteX7" fmla="*/ 3088434 w 3088434"/>
              <a:gd name="connsiteY7" fmla="*/ 968228 h 1410041"/>
              <a:gd name="connsiteX8" fmla="*/ 3088434 w 3088434"/>
              <a:gd name="connsiteY8" fmla="*/ 1410041 h 1410041"/>
              <a:gd name="connsiteX9" fmla="*/ 2563400 w 3088434"/>
              <a:gd name="connsiteY9" fmla="*/ 1410041 h 1410041"/>
              <a:gd name="connsiteX10" fmla="*/ 2038366 w 3088434"/>
              <a:gd name="connsiteY10" fmla="*/ 1410041 h 1410041"/>
              <a:gd name="connsiteX11" fmla="*/ 1451564 w 3088434"/>
              <a:gd name="connsiteY11" fmla="*/ 1410041 h 1410041"/>
              <a:gd name="connsiteX12" fmla="*/ 833877 w 3088434"/>
              <a:gd name="connsiteY12" fmla="*/ 1410041 h 1410041"/>
              <a:gd name="connsiteX13" fmla="*/ 0 w 3088434"/>
              <a:gd name="connsiteY13" fmla="*/ 1410041 h 1410041"/>
              <a:gd name="connsiteX14" fmla="*/ 0 w 3088434"/>
              <a:gd name="connsiteY14" fmla="*/ 968228 h 1410041"/>
              <a:gd name="connsiteX15" fmla="*/ 0 w 3088434"/>
              <a:gd name="connsiteY15" fmla="*/ 512315 h 1410041"/>
              <a:gd name="connsiteX16" fmla="*/ 0 w 3088434"/>
              <a:gd name="connsiteY16"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88434" h="1410041" fill="none" extrusionOk="0">
                <a:moveTo>
                  <a:pt x="0" y="0"/>
                </a:moveTo>
                <a:cubicBezTo>
                  <a:pt x="288717" y="-31361"/>
                  <a:pt x="485486" y="31991"/>
                  <a:pt x="648571" y="0"/>
                </a:cubicBezTo>
                <a:cubicBezTo>
                  <a:pt x="811656" y="-31991"/>
                  <a:pt x="997435" y="24180"/>
                  <a:pt x="1266258" y="0"/>
                </a:cubicBezTo>
                <a:cubicBezTo>
                  <a:pt x="1535081" y="-24180"/>
                  <a:pt x="1565887" y="-4053"/>
                  <a:pt x="1822176" y="0"/>
                </a:cubicBezTo>
                <a:cubicBezTo>
                  <a:pt x="2078465" y="4053"/>
                  <a:pt x="2243397" y="5094"/>
                  <a:pt x="2439863" y="0"/>
                </a:cubicBezTo>
                <a:cubicBezTo>
                  <a:pt x="2636329" y="-5094"/>
                  <a:pt x="2879873" y="24715"/>
                  <a:pt x="3088434" y="0"/>
                </a:cubicBezTo>
                <a:cubicBezTo>
                  <a:pt x="3077910" y="109977"/>
                  <a:pt x="3089392" y="291635"/>
                  <a:pt x="3088434" y="484114"/>
                </a:cubicBezTo>
                <a:cubicBezTo>
                  <a:pt x="3087476" y="676593"/>
                  <a:pt x="3108797" y="864671"/>
                  <a:pt x="3088434" y="968228"/>
                </a:cubicBezTo>
                <a:cubicBezTo>
                  <a:pt x="3068071" y="1071785"/>
                  <a:pt x="3091045" y="1267372"/>
                  <a:pt x="3088434" y="1410041"/>
                </a:cubicBezTo>
                <a:cubicBezTo>
                  <a:pt x="2933123" y="1398995"/>
                  <a:pt x="2678559" y="1407580"/>
                  <a:pt x="2563400" y="1410041"/>
                </a:cubicBezTo>
                <a:cubicBezTo>
                  <a:pt x="2448241" y="1412502"/>
                  <a:pt x="2150140" y="1419251"/>
                  <a:pt x="2038366" y="1410041"/>
                </a:cubicBezTo>
                <a:cubicBezTo>
                  <a:pt x="1926592" y="1400831"/>
                  <a:pt x="1721140" y="1413475"/>
                  <a:pt x="1451564" y="1410041"/>
                </a:cubicBezTo>
                <a:cubicBezTo>
                  <a:pt x="1181988" y="1406607"/>
                  <a:pt x="1129375" y="1422376"/>
                  <a:pt x="833877" y="1410041"/>
                </a:cubicBezTo>
                <a:cubicBezTo>
                  <a:pt x="538379" y="1397706"/>
                  <a:pt x="213471" y="1450005"/>
                  <a:pt x="0" y="1410041"/>
                </a:cubicBezTo>
                <a:cubicBezTo>
                  <a:pt x="-15987" y="1248737"/>
                  <a:pt x="10980" y="1072832"/>
                  <a:pt x="0" y="968228"/>
                </a:cubicBezTo>
                <a:cubicBezTo>
                  <a:pt x="-10980" y="863624"/>
                  <a:pt x="-20294" y="724408"/>
                  <a:pt x="0" y="512315"/>
                </a:cubicBezTo>
                <a:cubicBezTo>
                  <a:pt x="20294" y="300222"/>
                  <a:pt x="6691" y="194716"/>
                  <a:pt x="0" y="0"/>
                </a:cubicBezTo>
                <a:close/>
              </a:path>
              <a:path w="3088434" h="1410041" stroke="0" extrusionOk="0">
                <a:moveTo>
                  <a:pt x="0" y="0"/>
                </a:moveTo>
                <a:cubicBezTo>
                  <a:pt x="259010" y="12049"/>
                  <a:pt x="306641" y="2064"/>
                  <a:pt x="555918" y="0"/>
                </a:cubicBezTo>
                <a:cubicBezTo>
                  <a:pt x="805195" y="-2064"/>
                  <a:pt x="895673" y="-13465"/>
                  <a:pt x="1080952" y="0"/>
                </a:cubicBezTo>
                <a:cubicBezTo>
                  <a:pt x="1266231" y="13465"/>
                  <a:pt x="1572349" y="27837"/>
                  <a:pt x="1729523" y="0"/>
                </a:cubicBezTo>
                <a:cubicBezTo>
                  <a:pt x="1886697" y="-27837"/>
                  <a:pt x="2212237" y="-24726"/>
                  <a:pt x="2408979" y="0"/>
                </a:cubicBezTo>
                <a:cubicBezTo>
                  <a:pt x="2605721" y="24726"/>
                  <a:pt x="2892317" y="14482"/>
                  <a:pt x="3088434" y="0"/>
                </a:cubicBezTo>
                <a:cubicBezTo>
                  <a:pt x="3083992" y="101821"/>
                  <a:pt x="3074003" y="245535"/>
                  <a:pt x="3088434" y="441813"/>
                </a:cubicBezTo>
                <a:cubicBezTo>
                  <a:pt x="3102865" y="638091"/>
                  <a:pt x="3080389" y="747766"/>
                  <a:pt x="3088434" y="869525"/>
                </a:cubicBezTo>
                <a:cubicBezTo>
                  <a:pt x="3096479" y="991284"/>
                  <a:pt x="3077674" y="1300922"/>
                  <a:pt x="3088434" y="1410041"/>
                </a:cubicBezTo>
                <a:cubicBezTo>
                  <a:pt x="2900227" y="1400450"/>
                  <a:pt x="2689091" y="1416655"/>
                  <a:pt x="2532516" y="1410041"/>
                </a:cubicBezTo>
                <a:cubicBezTo>
                  <a:pt x="2375941" y="1403427"/>
                  <a:pt x="2177167" y="1404142"/>
                  <a:pt x="1976598" y="1410041"/>
                </a:cubicBezTo>
                <a:cubicBezTo>
                  <a:pt x="1776029" y="1415940"/>
                  <a:pt x="1705832" y="1385102"/>
                  <a:pt x="1451564" y="1410041"/>
                </a:cubicBezTo>
                <a:cubicBezTo>
                  <a:pt x="1197296" y="1434980"/>
                  <a:pt x="1044660" y="1422965"/>
                  <a:pt x="772109" y="1410041"/>
                </a:cubicBezTo>
                <a:cubicBezTo>
                  <a:pt x="499559" y="1397117"/>
                  <a:pt x="229293" y="1423676"/>
                  <a:pt x="0" y="1410041"/>
                </a:cubicBezTo>
                <a:cubicBezTo>
                  <a:pt x="-7437" y="1254720"/>
                  <a:pt x="-17915" y="1185274"/>
                  <a:pt x="0" y="982329"/>
                </a:cubicBezTo>
                <a:cubicBezTo>
                  <a:pt x="17915" y="779384"/>
                  <a:pt x="-2529" y="661859"/>
                  <a:pt x="0" y="526415"/>
                </a:cubicBezTo>
                <a:cubicBezTo>
                  <a:pt x="2529" y="390971"/>
                  <a:pt x="-24048" y="182395"/>
                  <a:pt x="0" y="0"/>
                </a:cubicBezTo>
                <a:close/>
              </a:path>
            </a:pathLst>
          </a:custGeom>
          <a:solidFill>
            <a:srgbClr val="FFFF00"/>
          </a:solidFill>
          <a:ln w="38100">
            <a:extLst>
              <a:ext uri="{C807C97D-BFC1-408E-A445-0C87EB9F89A2}">
                <ask:lineSketchStyleProps xmlns:ask="http://schemas.microsoft.com/office/drawing/2018/sketchyshapes" sd="1964160886">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Arjun’s family was killed by Pharma owner or Broker and his sister Aisha was taken away by him</a:t>
            </a:r>
          </a:p>
        </p:txBody>
      </p:sp>
      <p:sp>
        <p:nvSpPr>
          <p:cNvPr id="3" name="Rectangle 2">
            <a:extLst>
              <a:ext uri="{FF2B5EF4-FFF2-40B4-BE49-F238E27FC236}">
                <a16:creationId xmlns:a16="http://schemas.microsoft.com/office/drawing/2014/main" id="{B6A9A4BE-135F-6E4E-B69D-915958AE6962}"/>
              </a:ext>
            </a:extLst>
          </p:cNvPr>
          <p:cNvSpPr/>
          <p:nvPr/>
        </p:nvSpPr>
        <p:spPr>
          <a:xfrm>
            <a:off x="8564100" y="357832"/>
            <a:ext cx="3533316" cy="1438032"/>
          </a:xfrm>
          <a:custGeom>
            <a:avLst/>
            <a:gdLst>
              <a:gd name="connsiteX0" fmla="*/ 0 w 3533316"/>
              <a:gd name="connsiteY0" fmla="*/ 0 h 1438032"/>
              <a:gd name="connsiteX1" fmla="*/ 624219 w 3533316"/>
              <a:gd name="connsiteY1" fmla="*/ 0 h 1438032"/>
              <a:gd name="connsiteX2" fmla="*/ 1283771 w 3533316"/>
              <a:gd name="connsiteY2" fmla="*/ 0 h 1438032"/>
              <a:gd name="connsiteX3" fmla="*/ 1943324 w 3533316"/>
              <a:gd name="connsiteY3" fmla="*/ 0 h 1438032"/>
              <a:gd name="connsiteX4" fmla="*/ 2426210 w 3533316"/>
              <a:gd name="connsiteY4" fmla="*/ 0 h 1438032"/>
              <a:gd name="connsiteX5" fmla="*/ 2909097 w 3533316"/>
              <a:gd name="connsiteY5" fmla="*/ 0 h 1438032"/>
              <a:gd name="connsiteX6" fmla="*/ 3533316 w 3533316"/>
              <a:gd name="connsiteY6" fmla="*/ 0 h 1438032"/>
              <a:gd name="connsiteX7" fmla="*/ 3533316 w 3533316"/>
              <a:gd name="connsiteY7" fmla="*/ 479344 h 1438032"/>
              <a:gd name="connsiteX8" fmla="*/ 3533316 w 3533316"/>
              <a:gd name="connsiteY8" fmla="*/ 973068 h 1438032"/>
              <a:gd name="connsiteX9" fmla="*/ 3533316 w 3533316"/>
              <a:gd name="connsiteY9" fmla="*/ 1438032 h 1438032"/>
              <a:gd name="connsiteX10" fmla="*/ 2944430 w 3533316"/>
              <a:gd name="connsiteY10" fmla="*/ 1438032 h 1438032"/>
              <a:gd name="connsiteX11" fmla="*/ 2390877 w 3533316"/>
              <a:gd name="connsiteY11" fmla="*/ 1438032 h 1438032"/>
              <a:gd name="connsiteX12" fmla="*/ 1801991 w 3533316"/>
              <a:gd name="connsiteY12" fmla="*/ 1438032 h 1438032"/>
              <a:gd name="connsiteX13" fmla="*/ 1142439 w 3533316"/>
              <a:gd name="connsiteY13" fmla="*/ 1438032 h 1438032"/>
              <a:gd name="connsiteX14" fmla="*/ 553553 w 3533316"/>
              <a:gd name="connsiteY14" fmla="*/ 1438032 h 1438032"/>
              <a:gd name="connsiteX15" fmla="*/ 0 w 3533316"/>
              <a:gd name="connsiteY15" fmla="*/ 1438032 h 1438032"/>
              <a:gd name="connsiteX16" fmla="*/ 0 w 3533316"/>
              <a:gd name="connsiteY16" fmla="*/ 958688 h 1438032"/>
              <a:gd name="connsiteX17" fmla="*/ 0 w 3533316"/>
              <a:gd name="connsiteY17" fmla="*/ 450583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236216" y="13272"/>
                  <a:pt x="396042" y="-446"/>
                  <a:pt x="624219" y="0"/>
                </a:cubicBezTo>
                <a:cubicBezTo>
                  <a:pt x="852396" y="446"/>
                  <a:pt x="1122702" y="-7974"/>
                  <a:pt x="1283771" y="0"/>
                </a:cubicBezTo>
                <a:cubicBezTo>
                  <a:pt x="1444840" y="7974"/>
                  <a:pt x="1714579" y="1615"/>
                  <a:pt x="1943324" y="0"/>
                </a:cubicBezTo>
                <a:cubicBezTo>
                  <a:pt x="2172069" y="-1615"/>
                  <a:pt x="2234742" y="8425"/>
                  <a:pt x="2426210" y="0"/>
                </a:cubicBezTo>
                <a:cubicBezTo>
                  <a:pt x="2617678" y="-8425"/>
                  <a:pt x="2792694" y="-23254"/>
                  <a:pt x="2909097" y="0"/>
                </a:cubicBezTo>
                <a:cubicBezTo>
                  <a:pt x="3025500" y="23254"/>
                  <a:pt x="3310518" y="5931"/>
                  <a:pt x="3533316" y="0"/>
                </a:cubicBezTo>
                <a:cubicBezTo>
                  <a:pt x="3518166" y="101843"/>
                  <a:pt x="3516863" y="359124"/>
                  <a:pt x="3533316" y="479344"/>
                </a:cubicBezTo>
                <a:cubicBezTo>
                  <a:pt x="3549769" y="599564"/>
                  <a:pt x="3544456" y="867803"/>
                  <a:pt x="3533316" y="973068"/>
                </a:cubicBezTo>
                <a:cubicBezTo>
                  <a:pt x="3522176" y="1078333"/>
                  <a:pt x="3555818" y="1307243"/>
                  <a:pt x="3533316" y="1438032"/>
                </a:cubicBezTo>
                <a:cubicBezTo>
                  <a:pt x="3370494" y="1421460"/>
                  <a:pt x="3065703" y="1456842"/>
                  <a:pt x="2944430" y="1438032"/>
                </a:cubicBezTo>
                <a:cubicBezTo>
                  <a:pt x="2823157" y="1419222"/>
                  <a:pt x="2557698" y="1411072"/>
                  <a:pt x="2390877" y="1438032"/>
                </a:cubicBezTo>
                <a:cubicBezTo>
                  <a:pt x="2224056" y="1464992"/>
                  <a:pt x="2024840" y="1450213"/>
                  <a:pt x="1801991" y="1438032"/>
                </a:cubicBezTo>
                <a:cubicBezTo>
                  <a:pt x="1579142" y="1425851"/>
                  <a:pt x="1307511" y="1412459"/>
                  <a:pt x="1142439" y="1438032"/>
                </a:cubicBezTo>
                <a:cubicBezTo>
                  <a:pt x="977367" y="1463605"/>
                  <a:pt x="755094" y="1430631"/>
                  <a:pt x="553553" y="1438032"/>
                </a:cubicBezTo>
                <a:cubicBezTo>
                  <a:pt x="352012" y="1445433"/>
                  <a:pt x="269972" y="1453369"/>
                  <a:pt x="0" y="1438032"/>
                </a:cubicBezTo>
                <a:cubicBezTo>
                  <a:pt x="1884" y="1298102"/>
                  <a:pt x="23270" y="1101482"/>
                  <a:pt x="0" y="958688"/>
                </a:cubicBezTo>
                <a:cubicBezTo>
                  <a:pt x="-23270" y="815894"/>
                  <a:pt x="5401" y="588112"/>
                  <a:pt x="0" y="450583"/>
                </a:cubicBezTo>
                <a:cubicBezTo>
                  <a:pt x="-5401" y="313055"/>
                  <a:pt x="7209" y="188374"/>
                  <a:pt x="0" y="0"/>
                </a:cubicBezTo>
                <a:close/>
              </a:path>
              <a:path w="3533316" h="1438032" stroke="0" extrusionOk="0">
                <a:moveTo>
                  <a:pt x="0" y="0"/>
                </a:moveTo>
                <a:cubicBezTo>
                  <a:pt x="324601" y="-20328"/>
                  <a:pt x="347147" y="-10255"/>
                  <a:pt x="659552" y="0"/>
                </a:cubicBezTo>
                <a:cubicBezTo>
                  <a:pt x="971957" y="10255"/>
                  <a:pt x="992816" y="18623"/>
                  <a:pt x="1142439" y="0"/>
                </a:cubicBezTo>
                <a:cubicBezTo>
                  <a:pt x="1292062" y="-18623"/>
                  <a:pt x="1452862" y="5492"/>
                  <a:pt x="1731325" y="0"/>
                </a:cubicBezTo>
                <a:cubicBezTo>
                  <a:pt x="2009788" y="-5492"/>
                  <a:pt x="2040557" y="11152"/>
                  <a:pt x="2320211" y="0"/>
                </a:cubicBezTo>
                <a:cubicBezTo>
                  <a:pt x="2599865" y="-11152"/>
                  <a:pt x="2591953" y="14588"/>
                  <a:pt x="2838431" y="0"/>
                </a:cubicBezTo>
                <a:cubicBezTo>
                  <a:pt x="3084909" y="-14588"/>
                  <a:pt x="3262974" y="31130"/>
                  <a:pt x="3533316" y="0"/>
                </a:cubicBezTo>
                <a:cubicBezTo>
                  <a:pt x="3550148" y="196918"/>
                  <a:pt x="3536094" y="363210"/>
                  <a:pt x="3533316" y="464964"/>
                </a:cubicBezTo>
                <a:cubicBezTo>
                  <a:pt x="3530538" y="566718"/>
                  <a:pt x="3520737" y="698908"/>
                  <a:pt x="3533316" y="901167"/>
                </a:cubicBezTo>
                <a:cubicBezTo>
                  <a:pt x="3545895" y="1103426"/>
                  <a:pt x="3541685" y="1179296"/>
                  <a:pt x="3533316" y="1438032"/>
                </a:cubicBezTo>
                <a:cubicBezTo>
                  <a:pt x="3336006" y="1446907"/>
                  <a:pt x="3116590" y="1424335"/>
                  <a:pt x="2979763" y="1438032"/>
                </a:cubicBezTo>
                <a:cubicBezTo>
                  <a:pt x="2842936" y="1451729"/>
                  <a:pt x="2618498" y="1460296"/>
                  <a:pt x="2461543" y="1438032"/>
                </a:cubicBezTo>
                <a:cubicBezTo>
                  <a:pt x="2304588" y="1415768"/>
                  <a:pt x="2010980" y="1455332"/>
                  <a:pt x="1837324" y="1438032"/>
                </a:cubicBezTo>
                <a:cubicBezTo>
                  <a:pt x="1663668" y="1420732"/>
                  <a:pt x="1529945" y="1454456"/>
                  <a:pt x="1354438" y="1438032"/>
                </a:cubicBezTo>
                <a:cubicBezTo>
                  <a:pt x="1178931" y="1421608"/>
                  <a:pt x="1072606" y="1448789"/>
                  <a:pt x="836218" y="1438032"/>
                </a:cubicBezTo>
                <a:cubicBezTo>
                  <a:pt x="599830" y="1427275"/>
                  <a:pt x="339669" y="1461585"/>
                  <a:pt x="0" y="1438032"/>
                </a:cubicBezTo>
                <a:cubicBezTo>
                  <a:pt x="-19441" y="1231864"/>
                  <a:pt x="-12526" y="1171984"/>
                  <a:pt x="0" y="944308"/>
                </a:cubicBezTo>
                <a:cubicBezTo>
                  <a:pt x="12526" y="716632"/>
                  <a:pt x="1345" y="565322"/>
                  <a:pt x="0" y="464964"/>
                </a:cubicBezTo>
                <a:cubicBezTo>
                  <a:pt x="-1345" y="364606"/>
                  <a:pt x="-16930" y="180983"/>
                  <a:pt x="0" y="0"/>
                </a:cubicBezTo>
                <a:close/>
              </a:path>
            </a:pathLst>
          </a:custGeom>
          <a:solidFill>
            <a:srgbClr val="FFFF00"/>
          </a:solidFill>
          <a:ln w="38100">
            <a:extLst>
              <a:ext uri="{C807C97D-BFC1-408E-A445-0C87EB9F89A2}">
                <ask:lineSketchStyleProps xmlns:ask="http://schemas.microsoft.com/office/drawing/2018/sketchyshapes" sd="2709000931">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siblings in the cult</a:t>
            </a:r>
          </a:p>
          <a:p>
            <a:pPr algn="ctr"/>
            <a:endParaRPr lang="en-US" sz="1500" dirty="0">
              <a:solidFill>
                <a:schemeClr val="tx1"/>
              </a:solidFill>
            </a:endParaRPr>
          </a:p>
          <a:p>
            <a:pPr algn="ctr"/>
            <a:r>
              <a:rPr lang="en-US" sz="1500" dirty="0">
                <a:solidFill>
                  <a:schemeClr val="tx1"/>
                </a:solidFill>
              </a:rPr>
              <a:t>Aisha was taken away by the Pharma owner or Broker in the cult</a:t>
            </a:r>
          </a:p>
          <a:p>
            <a:pPr algn="ctr"/>
            <a:r>
              <a:rPr lang="en-US" sz="1500" dirty="0">
                <a:solidFill>
                  <a:schemeClr val="tx1"/>
                </a:solidFill>
              </a:rPr>
              <a:t>Hero plans revenge</a:t>
            </a:r>
          </a:p>
        </p:txBody>
      </p:sp>
      <p:sp>
        <p:nvSpPr>
          <p:cNvPr id="30" name="Rectangle 29">
            <a:extLst>
              <a:ext uri="{FF2B5EF4-FFF2-40B4-BE49-F238E27FC236}">
                <a16:creationId xmlns:a16="http://schemas.microsoft.com/office/drawing/2014/main" id="{E8D1793F-7094-C29F-69E4-AA1625A7FB56}"/>
              </a:ext>
            </a:extLst>
          </p:cNvPr>
          <p:cNvSpPr/>
          <p:nvPr/>
        </p:nvSpPr>
        <p:spPr>
          <a:xfrm>
            <a:off x="4143597" y="357833"/>
            <a:ext cx="3867912" cy="1410041"/>
          </a:xfrm>
          <a:custGeom>
            <a:avLst/>
            <a:gdLst>
              <a:gd name="connsiteX0" fmla="*/ 0 w 3867912"/>
              <a:gd name="connsiteY0" fmla="*/ 0 h 1410041"/>
              <a:gd name="connsiteX1" fmla="*/ 567294 w 3867912"/>
              <a:gd name="connsiteY1" fmla="*/ 0 h 1410041"/>
              <a:gd name="connsiteX2" fmla="*/ 1289304 w 3867912"/>
              <a:gd name="connsiteY2" fmla="*/ 0 h 1410041"/>
              <a:gd name="connsiteX3" fmla="*/ 1972635 w 3867912"/>
              <a:gd name="connsiteY3" fmla="*/ 0 h 1410041"/>
              <a:gd name="connsiteX4" fmla="*/ 2501250 w 3867912"/>
              <a:gd name="connsiteY4" fmla="*/ 0 h 1410041"/>
              <a:gd name="connsiteX5" fmla="*/ 3145902 w 3867912"/>
              <a:gd name="connsiteY5" fmla="*/ 0 h 1410041"/>
              <a:gd name="connsiteX6" fmla="*/ 3867912 w 3867912"/>
              <a:gd name="connsiteY6" fmla="*/ 0 h 1410041"/>
              <a:gd name="connsiteX7" fmla="*/ 3867912 w 3867912"/>
              <a:gd name="connsiteY7" fmla="*/ 441813 h 1410041"/>
              <a:gd name="connsiteX8" fmla="*/ 3867912 w 3867912"/>
              <a:gd name="connsiteY8" fmla="*/ 911827 h 1410041"/>
              <a:gd name="connsiteX9" fmla="*/ 3867912 w 3867912"/>
              <a:gd name="connsiteY9" fmla="*/ 1410041 h 1410041"/>
              <a:gd name="connsiteX10" fmla="*/ 3261939 w 3867912"/>
              <a:gd name="connsiteY10" fmla="*/ 1410041 h 1410041"/>
              <a:gd name="connsiteX11" fmla="*/ 2733324 w 3867912"/>
              <a:gd name="connsiteY11" fmla="*/ 1410041 h 1410041"/>
              <a:gd name="connsiteX12" fmla="*/ 2127352 w 3867912"/>
              <a:gd name="connsiteY12" fmla="*/ 1410041 h 1410041"/>
              <a:gd name="connsiteX13" fmla="*/ 1598737 w 3867912"/>
              <a:gd name="connsiteY13" fmla="*/ 1410041 h 1410041"/>
              <a:gd name="connsiteX14" fmla="*/ 1031443 w 3867912"/>
              <a:gd name="connsiteY14" fmla="*/ 1410041 h 1410041"/>
              <a:gd name="connsiteX15" fmla="*/ 0 w 3867912"/>
              <a:gd name="connsiteY15" fmla="*/ 1410041 h 1410041"/>
              <a:gd name="connsiteX16" fmla="*/ 0 w 3867912"/>
              <a:gd name="connsiteY16" fmla="*/ 925927 h 1410041"/>
              <a:gd name="connsiteX17" fmla="*/ 0 w 3867912"/>
              <a:gd name="connsiteY17" fmla="*/ 455913 h 1410041"/>
              <a:gd name="connsiteX18" fmla="*/ 0 w 3867912"/>
              <a:gd name="connsiteY18"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10041" fill="none" extrusionOk="0">
                <a:moveTo>
                  <a:pt x="0" y="0"/>
                </a:moveTo>
                <a:cubicBezTo>
                  <a:pt x="202426" y="12716"/>
                  <a:pt x="404779" y="-25941"/>
                  <a:pt x="567294" y="0"/>
                </a:cubicBezTo>
                <a:cubicBezTo>
                  <a:pt x="729809" y="25941"/>
                  <a:pt x="1040657" y="-29958"/>
                  <a:pt x="1289304" y="0"/>
                </a:cubicBezTo>
                <a:cubicBezTo>
                  <a:pt x="1537951" y="29958"/>
                  <a:pt x="1631110" y="-12023"/>
                  <a:pt x="1972635" y="0"/>
                </a:cubicBezTo>
                <a:cubicBezTo>
                  <a:pt x="2314160" y="12023"/>
                  <a:pt x="2324177" y="-17792"/>
                  <a:pt x="2501250" y="0"/>
                </a:cubicBezTo>
                <a:cubicBezTo>
                  <a:pt x="2678323" y="17792"/>
                  <a:pt x="3015785" y="17788"/>
                  <a:pt x="3145902" y="0"/>
                </a:cubicBezTo>
                <a:cubicBezTo>
                  <a:pt x="3276019" y="-17788"/>
                  <a:pt x="3509444" y="32640"/>
                  <a:pt x="3867912" y="0"/>
                </a:cubicBezTo>
                <a:cubicBezTo>
                  <a:pt x="3847860" y="116387"/>
                  <a:pt x="3888773" y="336587"/>
                  <a:pt x="3867912" y="441813"/>
                </a:cubicBezTo>
                <a:cubicBezTo>
                  <a:pt x="3847051" y="547039"/>
                  <a:pt x="3861314" y="770319"/>
                  <a:pt x="3867912" y="911827"/>
                </a:cubicBezTo>
                <a:cubicBezTo>
                  <a:pt x="3874510" y="1053335"/>
                  <a:pt x="3870999" y="1254291"/>
                  <a:pt x="3867912" y="1410041"/>
                </a:cubicBezTo>
                <a:cubicBezTo>
                  <a:pt x="3657469" y="1397031"/>
                  <a:pt x="3440346" y="1438004"/>
                  <a:pt x="3261939" y="1410041"/>
                </a:cubicBezTo>
                <a:cubicBezTo>
                  <a:pt x="3083532" y="1382078"/>
                  <a:pt x="2946889" y="1407280"/>
                  <a:pt x="2733324" y="1410041"/>
                </a:cubicBezTo>
                <a:cubicBezTo>
                  <a:pt x="2519760" y="1412802"/>
                  <a:pt x="2316291" y="1432148"/>
                  <a:pt x="2127352" y="1410041"/>
                </a:cubicBezTo>
                <a:cubicBezTo>
                  <a:pt x="1938413" y="1387934"/>
                  <a:pt x="1814943" y="1383833"/>
                  <a:pt x="1598737" y="1410041"/>
                </a:cubicBezTo>
                <a:cubicBezTo>
                  <a:pt x="1382531" y="1436249"/>
                  <a:pt x="1284797" y="1404062"/>
                  <a:pt x="1031443" y="1410041"/>
                </a:cubicBezTo>
                <a:cubicBezTo>
                  <a:pt x="778089" y="1416020"/>
                  <a:pt x="279798" y="1447390"/>
                  <a:pt x="0" y="1410041"/>
                </a:cubicBezTo>
                <a:cubicBezTo>
                  <a:pt x="11893" y="1257643"/>
                  <a:pt x="1448" y="1081468"/>
                  <a:pt x="0" y="925927"/>
                </a:cubicBezTo>
                <a:cubicBezTo>
                  <a:pt x="-1448" y="770386"/>
                  <a:pt x="3019" y="567018"/>
                  <a:pt x="0" y="455913"/>
                </a:cubicBezTo>
                <a:cubicBezTo>
                  <a:pt x="-3019" y="344808"/>
                  <a:pt x="7026" y="99513"/>
                  <a:pt x="0" y="0"/>
                </a:cubicBezTo>
                <a:close/>
              </a:path>
              <a:path w="3867912" h="1410041" stroke="0" extrusionOk="0">
                <a:moveTo>
                  <a:pt x="0" y="0"/>
                </a:moveTo>
                <a:cubicBezTo>
                  <a:pt x="241248" y="21133"/>
                  <a:pt x="360822" y="16633"/>
                  <a:pt x="528615" y="0"/>
                </a:cubicBezTo>
                <a:cubicBezTo>
                  <a:pt x="696409" y="-16633"/>
                  <a:pt x="1021917" y="13997"/>
                  <a:pt x="1173267" y="0"/>
                </a:cubicBezTo>
                <a:cubicBezTo>
                  <a:pt x="1324617" y="-13997"/>
                  <a:pt x="1474974" y="-20968"/>
                  <a:pt x="1740560" y="0"/>
                </a:cubicBezTo>
                <a:cubicBezTo>
                  <a:pt x="2006146" y="20968"/>
                  <a:pt x="2178208" y="3082"/>
                  <a:pt x="2346533" y="0"/>
                </a:cubicBezTo>
                <a:cubicBezTo>
                  <a:pt x="2514858" y="-3082"/>
                  <a:pt x="2779020" y="-4011"/>
                  <a:pt x="3029864" y="0"/>
                </a:cubicBezTo>
                <a:cubicBezTo>
                  <a:pt x="3280708" y="4011"/>
                  <a:pt x="3509971" y="-10760"/>
                  <a:pt x="3867912" y="0"/>
                </a:cubicBezTo>
                <a:cubicBezTo>
                  <a:pt x="3888969" y="184454"/>
                  <a:pt x="3863371" y="283003"/>
                  <a:pt x="3867912" y="441813"/>
                </a:cubicBezTo>
                <a:cubicBezTo>
                  <a:pt x="3872453" y="600623"/>
                  <a:pt x="3886583" y="787873"/>
                  <a:pt x="3867912" y="897726"/>
                </a:cubicBezTo>
                <a:cubicBezTo>
                  <a:pt x="3849241" y="1007579"/>
                  <a:pt x="3862742" y="1168515"/>
                  <a:pt x="3867912" y="1410041"/>
                </a:cubicBezTo>
                <a:cubicBezTo>
                  <a:pt x="3585032" y="1392330"/>
                  <a:pt x="3525967" y="1402833"/>
                  <a:pt x="3300618" y="1410041"/>
                </a:cubicBezTo>
                <a:cubicBezTo>
                  <a:pt x="3075269" y="1417249"/>
                  <a:pt x="2887452" y="1398164"/>
                  <a:pt x="2578608" y="1410041"/>
                </a:cubicBezTo>
                <a:cubicBezTo>
                  <a:pt x="2269764" y="1421919"/>
                  <a:pt x="2014586" y="1420786"/>
                  <a:pt x="1856598" y="1410041"/>
                </a:cubicBezTo>
                <a:cubicBezTo>
                  <a:pt x="1698610" y="1399297"/>
                  <a:pt x="1387349" y="1386857"/>
                  <a:pt x="1250625" y="1410041"/>
                </a:cubicBezTo>
                <a:cubicBezTo>
                  <a:pt x="1113901" y="1433225"/>
                  <a:pt x="875065" y="1423243"/>
                  <a:pt x="605973" y="1410041"/>
                </a:cubicBezTo>
                <a:cubicBezTo>
                  <a:pt x="336881" y="1396839"/>
                  <a:pt x="272294" y="1433152"/>
                  <a:pt x="0" y="1410041"/>
                </a:cubicBezTo>
                <a:cubicBezTo>
                  <a:pt x="-3047" y="1253505"/>
                  <a:pt x="-7979" y="1137851"/>
                  <a:pt x="0" y="940027"/>
                </a:cubicBezTo>
                <a:cubicBezTo>
                  <a:pt x="7979" y="742203"/>
                  <a:pt x="-611" y="647824"/>
                  <a:pt x="0" y="455913"/>
                </a:cubicBezTo>
                <a:cubicBezTo>
                  <a:pt x="611" y="264002"/>
                  <a:pt x="-20452" y="122802"/>
                  <a:pt x="0" y="0"/>
                </a:cubicBezTo>
                <a:close/>
              </a:path>
            </a:pathLst>
          </a:custGeom>
          <a:solidFill>
            <a:srgbClr val="FFFF00"/>
          </a:solidFill>
          <a:ln w="38100">
            <a:extLst>
              <a:ext uri="{C807C97D-BFC1-408E-A445-0C87EB9F89A2}">
                <ask:lineSketchStyleProps xmlns:ask="http://schemas.microsoft.com/office/drawing/2018/sketchyshapes" sd="71530894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the kids of Broker</a:t>
            </a:r>
          </a:p>
          <a:p>
            <a:pPr algn="ctr"/>
            <a:endParaRPr lang="en-US" sz="1500" dirty="0">
              <a:solidFill>
                <a:schemeClr val="tx1"/>
              </a:solidFill>
            </a:endParaRPr>
          </a:p>
          <a:p>
            <a:pPr algn="ctr"/>
            <a:r>
              <a:rPr lang="en-US" sz="1500" dirty="0">
                <a:solidFill>
                  <a:schemeClr val="tx1"/>
                </a:solidFill>
              </a:rPr>
              <a:t>Mafia attacks the broker and kills his wife</a:t>
            </a:r>
          </a:p>
          <a:p>
            <a:pPr algn="ctr"/>
            <a:r>
              <a:rPr lang="en-US" sz="1500" dirty="0">
                <a:solidFill>
                  <a:schemeClr val="tx1"/>
                </a:solidFill>
              </a:rPr>
              <a:t>His son escapes and the daughter is adopted by Pharma owner</a:t>
            </a:r>
          </a:p>
        </p:txBody>
      </p:sp>
      <p:sp>
        <p:nvSpPr>
          <p:cNvPr id="31" name="Rectangle 30">
            <a:extLst>
              <a:ext uri="{FF2B5EF4-FFF2-40B4-BE49-F238E27FC236}">
                <a16:creationId xmlns:a16="http://schemas.microsoft.com/office/drawing/2014/main" id="{2A19A21D-49CC-EB32-4864-46A8C84A8C30}"/>
              </a:ext>
            </a:extLst>
          </p:cNvPr>
          <p:cNvSpPr/>
          <p:nvPr/>
        </p:nvSpPr>
        <p:spPr>
          <a:xfrm>
            <a:off x="502572" y="2054018"/>
            <a:ext cx="3088434" cy="1410041"/>
          </a:xfrm>
          <a:custGeom>
            <a:avLst/>
            <a:gdLst>
              <a:gd name="connsiteX0" fmla="*/ 0 w 3088434"/>
              <a:gd name="connsiteY0" fmla="*/ 0 h 1410041"/>
              <a:gd name="connsiteX1" fmla="*/ 617687 w 3088434"/>
              <a:gd name="connsiteY1" fmla="*/ 0 h 1410041"/>
              <a:gd name="connsiteX2" fmla="*/ 1297142 w 3088434"/>
              <a:gd name="connsiteY2" fmla="*/ 0 h 1410041"/>
              <a:gd name="connsiteX3" fmla="*/ 1976598 w 3088434"/>
              <a:gd name="connsiteY3" fmla="*/ 0 h 1410041"/>
              <a:gd name="connsiteX4" fmla="*/ 3088434 w 3088434"/>
              <a:gd name="connsiteY4" fmla="*/ 0 h 1410041"/>
              <a:gd name="connsiteX5" fmla="*/ 3088434 w 3088434"/>
              <a:gd name="connsiteY5" fmla="*/ 470014 h 1410041"/>
              <a:gd name="connsiteX6" fmla="*/ 3088434 w 3088434"/>
              <a:gd name="connsiteY6" fmla="*/ 925927 h 1410041"/>
              <a:gd name="connsiteX7" fmla="*/ 3088434 w 3088434"/>
              <a:gd name="connsiteY7" fmla="*/ 1410041 h 1410041"/>
              <a:gd name="connsiteX8" fmla="*/ 2501632 w 3088434"/>
              <a:gd name="connsiteY8" fmla="*/ 1410041 h 1410041"/>
              <a:gd name="connsiteX9" fmla="*/ 1883945 w 3088434"/>
              <a:gd name="connsiteY9" fmla="*/ 1410041 h 1410041"/>
              <a:gd name="connsiteX10" fmla="*/ 1266258 w 3088434"/>
              <a:gd name="connsiteY10" fmla="*/ 1410041 h 1410041"/>
              <a:gd name="connsiteX11" fmla="*/ 679455 w 3088434"/>
              <a:gd name="connsiteY11" fmla="*/ 1410041 h 1410041"/>
              <a:gd name="connsiteX12" fmla="*/ 0 w 3088434"/>
              <a:gd name="connsiteY12" fmla="*/ 1410041 h 1410041"/>
              <a:gd name="connsiteX13" fmla="*/ 0 w 3088434"/>
              <a:gd name="connsiteY13" fmla="*/ 954128 h 1410041"/>
              <a:gd name="connsiteX14" fmla="*/ 0 w 3088434"/>
              <a:gd name="connsiteY14" fmla="*/ 512315 h 1410041"/>
              <a:gd name="connsiteX15" fmla="*/ 0 w 3088434"/>
              <a:gd name="connsiteY15"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10041"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90224" y="180278"/>
                  <a:pt x="3080981" y="355202"/>
                  <a:pt x="3088434" y="470014"/>
                </a:cubicBezTo>
                <a:cubicBezTo>
                  <a:pt x="3095887" y="584826"/>
                  <a:pt x="3106160" y="805098"/>
                  <a:pt x="3088434" y="925927"/>
                </a:cubicBezTo>
                <a:cubicBezTo>
                  <a:pt x="3070708" y="1046756"/>
                  <a:pt x="3080058" y="1223150"/>
                  <a:pt x="3088434" y="1410041"/>
                </a:cubicBezTo>
                <a:cubicBezTo>
                  <a:pt x="2840925" y="1418650"/>
                  <a:pt x="2621565" y="1424156"/>
                  <a:pt x="2501632" y="1410041"/>
                </a:cubicBezTo>
                <a:cubicBezTo>
                  <a:pt x="2381699" y="1395926"/>
                  <a:pt x="2148709" y="1436423"/>
                  <a:pt x="1883945" y="1410041"/>
                </a:cubicBezTo>
                <a:cubicBezTo>
                  <a:pt x="1619181" y="1383659"/>
                  <a:pt x="1471728" y="1403924"/>
                  <a:pt x="1266258" y="1410041"/>
                </a:cubicBezTo>
                <a:cubicBezTo>
                  <a:pt x="1060788" y="1416158"/>
                  <a:pt x="903435" y="1416373"/>
                  <a:pt x="679455" y="1410041"/>
                </a:cubicBezTo>
                <a:cubicBezTo>
                  <a:pt x="455475" y="1403709"/>
                  <a:pt x="263094" y="1439655"/>
                  <a:pt x="0" y="1410041"/>
                </a:cubicBezTo>
                <a:cubicBezTo>
                  <a:pt x="11513" y="1243768"/>
                  <a:pt x="3199" y="1146885"/>
                  <a:pt x="0" y="954128"/>
                </a:cubicBezTo>
                <a:cubicBezTo>
                  <a:pt x="-3199" y="761371"/>
                  <a:pt x="-5008" y="611225"/>
                  <a:pt x="0" y="512315"/>
                </a:cubicBezTo>
                <a:cubicBezTo>
                  <a:pt x="5008" y="413405"/>
                  <a:pt x="10201" y="144885"/>
                  <a:pt x="0" y="0"/>
                </a:cubicBezTo>
                <a:close/>
              </a:path>
              <a:path w="3088434" h="1410041"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94577" y="126557"/>
                  <a:pt x="3068974" y="270602"/>
                  <a:pt x="3088434" y="470014"/>
                </a:cubicBezTo>
                <a:cubicBezTo>
                  <a:pt x="3107894" y="669426"/>
                  <a:pt x="3071973" y="735484"/>
                  <a:pt x="3088434" y="897726"/>
                </a:cubicBezTo>
                <a:cubicBezTo>
                  <a:pt x="3104895" y="1059968"/>
                  <a:pt x="3103859" y="1233143"/>
                  <a:pt x="3088434" y="1410041"/>
                </a:cubicBezTo>
                <a:cubicBezTo>
                  <a:pt x="2976085" y="1415576"/>
                  <a:pt x="2730535" y="1394963"/>
                  <a:pt x="2563400" y="1410041"/>
                </a:cubicBezTo>
                <a:cubicBezTo>
                  <a:pt x="2396265" y="1425119"/>
                  <a:pt x="2138237" y="1398405"/>
                  <a:pt x="1976598" y="1410041"/>
                </a:cubicBezTo>
                <a:cubicBezTo>
                  <a:pt x="1814959" y="1421677"/>
                  <a:pt x="1593969" y="1419680"/>
                  <a:pt x="1358911" y="1410041"/>
                </a:cubicBezTo>
                <a:cubicBezTo>
                  <a:pt x="1123853" y="1400402"/>
                  <a:pt x="1043362" y="1391257"/>
                  <a:pt x="833877" y="1410041"/>
                </a:cubicBezTo>
                <a:cubicBezTo>
                  <a:pt x="624392" y="1428825"/>
                  <a:pt x="308433" y="1447939"/>
                  <a:pt x="0" y="1410041"/>
                </a:cubicBezTo>
                <a:cubicBezTo>
                  <a:pt x="-7487" y="1165451"/>
                  <a:pt x="9350" y="1025591"/>
                  <a:pt x="0" y="911827"/>
                </a:cubicBezTo>
                <a:cubicBezTo>
                  <a:pt x="-9350" y="798063"/>
                  <a:pt x="-16377" y="548567"/>
                  <a:pt x="0" y="441813"/>
                </a:cubicBezTo>
                <a:cubicBezTo>
                  <a:pt x="16377" y="335059"/>
                  <a:pt x="-10553" y="203615"/>
                  <a:pt x="0" y="0"/>
                </a:cubicBezTo>
                <a:close/>
              </a:path>
            </a:pathLst>
          </a:custGeom>
          <a:solidFill>
            <a:srgbClr val="FF0000"/>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A girl in the cult finds out about cannibalism and human trafficking and she complaints</a:t>
            </a:r>
          </a:p>
          <a:p>
            <a:pPr algn="ctr"/>
            <a:endParaRPr lang="en-US" sz="1500" dirty="0"/>
          </a:p>
          <a:p>
            <a:pPr algn="ctr"/>
            <a:r>
              <a:rPr lang="en-US" sz="1500" dirty="0"/>
              <a:t>CBI comes to the cult undercover</a:t>
            </a:r>
          </a:p>
        </p:txBody>
      </p:sp>
      <p:sp>
        <p:nvSpPr>
          <p:cNvPr id="33" name="Rectangle 32">
            <a:extLst>
              <a:ext uri="{FF2B5EF4-FFF2-40B4-BE49-F238E27FC236}">
                <a16:creationId xmlns:a16="http://schemas.microsoft.com/office/drawing/2014/main" id="{2D1A91AF-1A64-6E71-720A-24784EF05661}"/>
              </a:ext>
            </a:extLst>
          </p:cNvPr>
          <p:cNvSpPr/>
          <p:nvPr/>
        </p:nvSpPr>
        <p:spPr>
          <a:xfrm>
            <a:off x="4143597" y="2013932"/>
            <a:ext cx="3867912" cy="1475262"/>
          </a:xfrm>
          <a:custGeom>
            <a:avLst/>
            <a:gdLst>
              <a:gd name="connsiteX0" fmla="*/ 0 w 3867912"/>
              <a:gd name="connsiteY0" fmla="*/ 0 h 1475262"/>
              <a:gd name="connsiteX1" fmla="*/ 567294 w 3867912"/>
              <a:gd name="connsiteY1" fmla="*/ 0 h 1475262"/>
              <a:gd name="connsiteX2" fmla="*/ 1250625 w 3867912"/>
              <a:gd name="connsiteY2" fmla="*/ 0 h 1475262"/>
              <a:gd name="connsiteX3" fmla="*/ 1779240 w 3867912"/>
              <a:gd name="connsiteY3" fmla="*/ 0 h 1475262"/>
              <a:gd name="connsiteX4" fmla="*/ 2423892 w 3867912"/>
              <a:gd name="connsiteY4" fmla="*/ 0 h 1475262"/>
              <a:gd name="connsiteX5" fmla="*/ 3029864 w 3867912"/>
              <a:gd name="connsiteY5" fmla="*/ 0 h 1475262"/>
              <a:gd name="connsiteX6" fmla="*/ 3867912 w 3867912"/>
              <a:gd name="connsiteY6" fmla="*/ 0 h 1475262"/>
              <a:gd name="connsiteX7" fmla="*/ 3867912 w 3867912"/>
              <a:gd name="connsiteY7" fmla="*/ 462249 h 1475262"/>
              <a:gd name="connsiteX8" fmla="*/ 3867912 w 3867912"/>
              <a:gd name="connsiteY8" fmla="*/ 954003 h 1475262"/>
              <a:gd name="connsiteX9" fmla="*/ 3867912 w 3867912"/>
              <a:gd name="connsiteY9" fmla="*/ 1475262 h 1475262"/>
              <a:gd name="connsiteX10" fmla="*/ 3339297 w 3867912"/>
              <a:gd name="connsiteY10" fmla="*/ 1475262 h 1475262"/>
              <a:gd name="connsiteX11" fmla="*/ 2655966 w 3867912"/>
              <a:gd name="connsiteY11" fmla="*/ 1475262 h 1475262"/>
              <a:gd name="connsiteX12" fmla="*/ 1933956 w 3867912"/>
              <a:gd name="connsiteY12" fmla="*/ 1475262 h 1475262"/>
              <a:gd name="connsiteX13" fmla="*/ 1289304 w 3867912"/>
              <a:gd name="connsiteY13" fmla="*/ 1475262 h 1475262"/>
              <a:gd name="connsiteX14" fmla="*/ 605973 w 3867912"/>
              <a:gd name="connsiteY14" fmla="*/ 1475262 h 1475262"/>
              <a:gd name="connsiteX15" fmla="*/ 0 w 3867912"/>
              <a:gd name="connsiteY15" fmla="*/ 1475262 h 1475262"/>
              <a:gd name="connsiteX16" fmla="*/ 0 w 3867912"/>
              <a:gd name="connsiteY16" fmla="*/ 983508 h 1475262"/>
              <a:gd name="connsiteX17" fmla="*/ 0 w 3867912"/>
              <a:gd name="connsiteY17" fmla="*/ 477001 h 1475262"/>
              <a:gd name="connsiteX18" fmla="*/ 0 w 3867912"/>
              <a:gd name="connsiteY18" fmla="*/ 0 h 1475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75262" fill="none" extrusionOk="0">
                <a:moveTo>
                  <a:pt x="0" y="0"/>
                </a:moveTo>
                <a:cubicBezTo>
                  <a:pt x="236206" y="16718"/>
                  <a:pt x="416247" y="-16716"/>
                  <a:pt x="567294" y="0"/>
                </a:cubicBezTo>
                <a:cubicBezTo>
                  <a:pt x="718341" y="16716"/>
                  <a:pt x="989360" y="-20928"/>
                  <a:pt x="1250625" y="0"/>
                </a:cubicBezTo>
                <a:cubicBezTo>
                  <a:pt x="1511890" y="20928"/>
                  <a:pt x="1570932" y="-26127"/>
                  <a:pt x="1779240" y="0"/>
                </a:cubicBezTo>
                <a:cubicBezTo>
                  <a:pt x="1987549" y="26127"/>
                  <a:pt x="2243516" y="20685"/>
                  <a:pt x="2423892" y="0"/>
                </a:cubicBezTo>
                <a:cubicBezTo>
                  <a:pt x="2604268" y="-20685"/>
                  <a:pt x="2830538" y="2206"/>
                  <a:pt x="3029864" y="0"/>
                </a:cubicBezTo>
                <a:cubicBezTo>
                  <a:pt x="3229190" y="-2206"/>
                  <a:pt x="3487529" y="15244"/>
                  <a:pt x="3867912" y="0"/>
                </a:cubicBezTo>
                <a:cubicBezTo>
                  <a:pt x="3869113" y="212780"/>
                  <a:pt x="3845317" y="304234"/>
                  <a:pt x="3867912" y="462249"/>
                </a:cubicBezTo>
                <a:cubicBezTo>
                  <a:pt x="3890507" y="620264"/>
                  <a:pt x="3858796" y="751496"/>
                  <a:pt x="3867912" y="954003"/>
                </a:cubicBezTo>
                <a:cubicBezTo>
                  <a:pt x="3877028" y="1156510"/>
                  <a:pt x="3872912" y="1267007"/>
                  <a:pt x="3867912" y="1475262"/>
                </a:cubicBezTo>
                <a:cubicBezTo>
                  <a:pt x="3610028" y="1467761"/>
                  <a:pt x="3484981" y="1463407"/>
                  <a:pt x="3339297" y="1475262"/>
                </a:cubicBezTo>
                <a:cubicBezTo>
                  <a:pt x="3193614" y="1487117"/>
                  <a:pt x="2859894" y="1464477"/>
                  <a:pt x="2655966" y="1475262"/>
                </a:cubicBezTo>
                <a:cubicBezTo>
                  <a:pt x="2452038" y="1486047"/>
                  <a:pt x="2134846" y="1458200"/>
                  <a:pt x="1933956" y="1475262"/>
                </a:cubicBezTo>
                <a:cubicBezTo>
                  <a:pt x="1733066" y="1492325"/>
                  <a:pt x="1496423" y="1486766"/>
                  <a:pt x="1289304" y="1475262"/>
                </a:cubicBezTo>
                <a:cubicBezTo>
                  <a:pt x="1082185" y="1463758"/>
                  <a:pt x="752102" y="1502950"/>
                  <a:pt x="605973" y="1475262"/>
                </a:cubicBezTo>
                <a:cubicBezTo>
                  <a:pt x="459844" y="1447574"/>
                  <a:pt x="271887" y="1445168"/>
                  <a:pt x="0" y="1475262"/>
                </a:cubicBezTo>
                <a:cubicBezTo>
                  <a:pt x="-7759" y="1251719"/>
                  <a:pt x="22319" y="1228438"/>
                  <a:pt x="0" y="983508"/>
                </a:cubicBezTo>
                <a:cubicBezTo>
                  <a:pt x="-22319" y="738578"/>
                  <a:pt x="-16841" y="647185"/>
                  <a:pt x="0" y="477001"/>
                </a:cubicBezTo>
                <a:cubicBezTo>
                  <a:pt x="16841" y="306817"/>
                  <a:pt x="-10016" y="126431"/>
                  <a:pt x="0" y="0"/>
                </a:cubicBezTo>
                <a:close/>
              </a:path>
              <a:path w="3867912" h="1475262" stroke="0" extrusionOk="0">
                <a:moveTo>
                  <a:pt x="0" y="0"/>
                </a:moveTo>
                <a:cubicBezTo>
                  <a:pt x="339535" y="-30699"/>
                  <a:pt x="356796" y="-22707"/>
                  <a:pt x="683331" y="0"/>
                </a:cubicBezTo>
                <a:cubicBezTo>
                  <a:pt x="1009866" y="22707"/>
                  <a:pt x="1215119" y="-32567"/>
                  <a:pt x="1405341" y="0"/>
                </a:cubicBezTo>
                <a:cubicBezTo>
                  <a:pt x="1595563" y="32567"/>
                  <a:pt x="1838221" y="-20036"/>
                  <a:pt x="2011314" y="0"/>
                </a:cubicBezTo>
                <a:cubicBezTo>
                  <a:pt x="2184407" y="20036"/>
                  <a:pt x="2346857" y="3330"/>
                  <a:pt x="2578608" y="0"/>
                </a:cubicBezTo>
                <a:cubicBezTo>
                  <a:pt x="2810359" y="-3330"/>
                  <a:pt x="3082939" y="-13800"/>
                  <a:pt x="3223260" y="0"/>
                </a:cubicBezTo>
                <a:cubicBezTo>
                  <a:pt x="3363581" y="13800"/>
                  <a:pt x="3625021" y="12339"/>
                  <a:pt x="3867912" y="0"/>
                </a:cubicBezTo>
                <a:cubicBezTo>
                  <a:pt x="3851232" y="226878"/>
                  <a:pt x="3864912" y="268167"/>
                  <a:pt x="3867912" y="462249"/>
                </a:cubicBezTo>
                <a:cubicBezTo>
                  <a:pt x="3870912" y="656331"/>
                  <a:pt x="3891032" y="700862"/>
                  <a:pt x="3867912" y="939250"/>
                </a:cubicBezTo>
                <a:cubicBezTo>
                  <a:pt x="3844792" y="1177638"/>
                  <a:pt x="3855696" y="1283546"/>
                  <a:pt x="3867912" y="1475262"/>
                </a:cubicBezTo>
                <a:cubicBezTo>
                  <a:pt x="3710657" y="1478076"/>
                  <a:pt x="3573945" y="1493944"/>
                  <a:pt x="3300618" y="1475262"/>
                </a:cubicBezTo>
                <a:cubicBezTo>
                  <a:pt x="3027291" y="1456580"/>
                  <a:pt x="2911774" y="1481672"/>
                  <a:pt x="2694645" y="1475262"/>
                </a:cubicBezTo>
                <a:cubicBezTo>
                  <a:pt x="2477516" y="1468852"/>
                  <a:pt x="2152307" y="1462648"/>
                  <a:pt x="1972635" y="1475262"/>
                </a:cubicBezTo>
                <a:cubicBezTo>
                  <a:pt x="1792963" y="1487877"/>
                  <a:pt x="1428085" y="1454015"/>
                  <a:pt x="1250625" y="1475262"/>
                </a:cubicBezTo>
                <a:cubicBezTo>
                  <a:pt x="1073165" y="1496510"/>
                  <a:pt x="308711" y="1527415"/>
                  <a:pt x="0" y="1475262"/>
                </a:cubicBezTo>
                <a:cubicBezTo>
                  <a:pt x="-1093" y="1347205"/>
                  <a:pt x="-4542" y="1182848"/>
                  <a:pt x="0" y="998261"/>
                </a:cubicBezTo>
                <a:cubicBezTo>
                  <a:pt x="4542" y="813674"/>
                  <a:pt x="-16959" y="722578"/>
                  <a:pt x="0" y="506507"/>
                </a:cubicBezTo>
                <a:cubicBezTo>
                  <a:pt x="16959" y="290436"/>
                  <a:pt x="-7791" y="236268"/>
                  <a:pt x="0" y="0"/>
                </a:cubicBezTo>
                <a:close/>
              </a:path>
            </a:pathLst>
          </a:custGeom>
          <a:solidFill>
            <a:srgbClr val="FF0000"/>
          </a:solidFill>
          <a:ln w="38100">
            <a:extLst>
              <a:ext uri="{C807C97D-BFC1-408E-A445-0C87EB9F89A2}">
                <ask:lineSketchStyleProps xmlns:ask="http://schemas.microsoft.com/office/drawing/2018/sketchyshapes" sd="8062370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Pharma owner and Broker plan to eliminate the leader to take owner the business and they inform the CBI</a:t>
            </a:r>
          </a:p>
          <a:p>
            <a:pPr algn="ctr"/>
            <a:endParaRPr lang="en-US" sz="1500" dirty="0"/>
          </a:p>
          <a:p>
            <a:pPr algn="ctr"/>
            <a:r>
              <a:rPr lang="en-US" sz="1500" dirty="0"/>
              <a:t>Cult leader makes them suffer in the hands of Mafia and Cartel</a:t>
            </a:r>
          </a:p>
        </p:txBody>
      </p:sp>
      <p:sp>
        <p:nvSpPr>
          <p:cNvPr id="34" name="Rectangle 33">
            <a:extLst>
              <a:ext uri="{FF2B5EF4-FFF2-40B4-BE49-F238E27FC236}">
                <a16:creationId xmlns:a16="http://schemas.microsoft.com/office/drawing/2014/main" id="{06631E87-CB39-3090-881F-4669BB2B2C09}"/>
              </a:ext>
            </a:extLst>
          </p:cNvPr>
          <p:cNvSpPr/>
          <p:nvPr/>
        </p:nvSpPr>
        <p:spPr>
          <a:xfrm>
            <a:off x="502572" y="3738076"/>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is a poor guy meets Jasper and plans the diamond heist based on the cult to divert intelligence and settle in life</a:t>
            </a:r>
          </a:p>
        </p:txBody>
      </p:sp>
      <p:sp>
        <p:nvSpPr>
          <p:cNvPr id="36" name="Rectangle 35">
            <a:extLst>
              <a:ext uri="{FF2B5EF4-FFF2-40B4-BE49-F238E27FC236}">
                <a16:creationId xmlns:a16="http://schemas.microsoft.com/office/drawing/2014/main" id="{0B0A4529-BA1B-744E-9303-21DC94CA091E}"/>
              </a:ext>
            </a:extLst>
          </p:cNvPr>
          <p:cNvSpPr/>
          <p:nvPr/>
        </p:nvSpPr>
        <p:spPr>
          <a:xfrm>
            <a:off x="8564100" y="2013153"/>
            <a:ext cx="3533316" cy="1540481"/>
          </a:xfrm>
          <a:custGeom>
            <a:avLst/>
            <a:gdLst>
              <a:gd name="connsiteX0" fmla="*/ 0 w 3533316"/>
              <a:gd name="connsiteY0" fmla="*/ 0 h 1540481"/>
              <a:gd name="connsiteX1" fmla="*/ 624219 w 3533316"/>
              <a:gd name="connsiteY1" fmla="*/ 0 h 1540481"/>
              <a:gd name="connsiteX2" fmla="*/ 1248438 w 3533316"/>
              <a:gd name="connsiteY2" fmla="*/ 0 h 1540481"/>
              <a:gd name="connsiteX3" fmla="*/ 1872657 w 3533316"/>
              <a:gd name="connsiteY3" fmla="*/ 0 h 1540481"/>
              <a:gd name="connsiteX4" fmla="*/ 2496877 w 3533316"/>
              <a:gd name="connsiteY4" fmla="*/ 0 h 1540481"/>
              <a:gd name="connsiteX5" fmla="*/ 3533316 w 3533316"/>
              <a:gd name="connsiteY5" fmla="*/ 0 h 1540481"/>
              <a:gd name="connsiteX6" fmla="*/ 3533316 w 3533316"/>
              <a:gd name="connsiteY6" fmla="*/ 528898 h 1540481"/>
              <a:gd name="connsiteX7" fmla="*/ 3533316 w 3533316"/>
              <a:gd name="connsiteY7" fmla="*/ 1026987 h 1540481"/>
              <a:gd name="connsiteX8" fmla="*/ 3533316 w 3533316"/>
              <a:gd name="connsiteY8" fmla="*/ 1540481 h 1540481"/>
              <a:gd name="connsiteX9" fmla="*/ 3015096 w 3533316"/>
              <a:gd name="connsiteY9" fmla="*/ 1540481 h 1540481"/>
              <a:gd name="connsiteX10" fmla="*/ 2496877 w 3533316"/>
              <a:gd name="connsiteY10" fmla="*/ 1540481 h 1540481"/>
              <a:gd name="connsiteX11" fmla="*/ 1837324 w 3533316"/>
              <a:gd name="connsiteY11" fmla="*/ 1540481 h 1540481"/>
              <a:gd name="connsiteX12" fmla="*/ 1248438 w 3533316"/>
              <a:gd name="connsiteY12" fmla="*/ 1540481 h 1540481"/>
              <a:gd name="connsiteX13" fmla="*/ 730219 w 3533316"/>
              <a:gd name="connsiteY13" fmla="*/ 1540481 h 1540481"/>
              <a:gd name="connsiteX14" fmla="*/ 0 w 3533316"/>
              <a:gd name="connsiteY14" fmla="*/ 1540481 h 1540481"/>
              <a:gd name="connsiteX15" fmla="*/ 0 w 3533316"/>
              <a:gd name="connsiteY15" fmla="*/ 1057797 h 1540481"/>
              <a:gd name="connsiteX16" fmla="*/ 0 w 3533316"/>
              <a:gd name="connsiteY16" fmla="*/ 575113 h 1540481"/>
              <a:gd name="connsiteX17" fmla="*/ 0 w 3533316"/>
              <a:gd name="connsiteY17" fmla="*/ 0 h 154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33316" h="1540481" fill="none" extrusionOk="0">
                <a:moveTo>
                  <a:pt x="0" y="0"/>
                </a:moveTo>
                <a:cubicBezTo>
                  <a:pt x="216953" y="16147"/>
                  <a:pt x="408848" y="30628"/>
                  <a:pt x="624219" y="0"/>
                </a:cubicBezTo>
                <a:cubicBezTo>
                  <a:pt x="839590" y="-30628"/>
                  <a:pt x="1006698" y="-23690"/>
                  <a:pt x="1248438" y="0"/>
                </a:cubicBezTo>
                <a:cubicBezTo>
                  <a:pt x="1490178" y="23690"/>
                  <a:pt x="1688944" y="-19729"/>
                  <a:pt x="1872657" y="0"/>
                </a:cubicBezTo>
                <a:cubicBezTo>
                  <a:pt x="2056370" y="19729"/>
                  <a:pt x="2229639" y="10823"/>
                  <a:pt x="2496877" y="0"/>
                </a:cubicBezTo>
                <a:cubicBezTo>
                  <a:pt x="2764115" y="-10823"/>
                  <a:pt x="3227306" y="-15731"/>
                  <a:pt x="3533316" y="0"/>
                </a:cubicBezTo>
                <a:cubicBezTo>
                  <a:pt x="3552305" y="147986"/>
                  <a:pt x="3519529" y="421834"/>
                  <a:pt x="3533316" y="528898"/>
                </a:cubicBezTo>
                <a:cubicBezTo>
                  <a:pt x="3547103" y="635962"/>
                  <a:pt x="3545902" y="924227"/>
                  <a:pt x="3533316" y="1026987"/>
                </a:cubicBezTo>
                <a:cubicBezTo>
                  <a:pt x="3520730" y="1129747"/>
                  <a:pt x="3547659" y="1360191"/>
                  <a:pt x="3533316" y="1540481"/>
                </a:cubicBezTo>
                <a:cubicBezTo>
                  <a:pt x="3345800" y="1561358"/>
                  <a:pt x="3239215" y="1562174"/>
                  <a:pt x="3015096" y="1540481"/>
                </a:cubicBezTo>
                <a:cubicBezTo>
                  <a:pt x="2790977" y="1518788"/>
                  <a:pt x="2737083" y="1565208"/>
                  <a:pt x="2496877" y="1540481"/>
                </a:cubicBezTo>
                <a:cubicBezTo>
                  <a:pt x="2256671" y="1515754"/>
                  <a:pt x="2155322" y="1559714"/>
                  <a:pt x="1837324" y="1540481"/>
                </a:cubicBezTo>
                <a:cubicBezTo>
                  <a:pt x="1519326" y="1521248"/>
                  <a:pt x="1458839" y="1531536"/>
                  <a:pt x="1248438" y="1540481"/>
                </a:cubicBezTo>
                <a:cubicBezTo>
                  <a:pt x="1038037" y="1549426"/>
                  <a:pt x="944793" y="1526418"/>
                  <a:pt x="730219" y="1540481"/>
                </a:cubicBezTo>
                <a:cubicBezTo>
                  <a:pt x="515645" y="1554544"/>
                  <a:pt x="171228" y="1523572"/>
                  <a:pt x="0" y="1540481"/>
                </a:cubicBezTo>
                <a:cubicBezTo>
                  <a:pt x="922" y="1305921"/>
                  <a:pt x="21438" y="1213096"/>
                  <a:pt x="0" y="1057797"/>
                </a:cubicBezTo>
                <a:cubicBezTo>
                  <a:pt x="-21438" y="902498"/>
                  <a:pt x="-26" y="718636"/>
                  <a:pt x="0" y="575113"/>
                </a:cubicBezTo>
                <a:cubicBezTo>
                  <a:pt x="26" y="431590"/>
                  <a:pt x="-13243" y="179478"/>
                  <a:pt x="0" y="0"/>
                </a:cubicBezTo>
                <a:close/>
              </a:path>
              <a:path w="3533316" h="1540481" stroke="0" extrusionOk="0">
                <a:moveTo>
                  <a:pt x="0" y="0"/>
                </a:moveTo>
                <a:cubicBezTo>
                  <a:pt x="240762" y="-14372"/>
                  <a:pt x="290619" y="6545"/>
                  <a:pt x="482887" y="0"/>
                </a:cubicBezTo>
                <a:cubicBezTo>
                  <a:pt x="675155" y="-6545"/>
                  <a:pt x="851769" y="20024"/>
                  <a:pt x="965773" y="0"/>
                </a:cubicBezTo>
                <a:cubicBezTo>
                  <a:pt x="1079777" y="-20024"/>
                  <a:pt x="1335543" y="2048"/>
                  <a:pt x="1554659" y="0"/>
                </a:cubicBezTo>
                <a:cubicBezTo>
                  <a:pt x="1773775" y="-2048"/>
                  <a:pt x="1987345" y="-23571"/>
                  <a:pt x="2143545" y="0"/>
                </a:cubicBezTo>
                <a:cubicBezTo>
                  <a:pt x="2299745" y="23571"/>
                  <a:pt x="2659551" y="32860"/>
                  <a:pt x="2803097" y="0"/>
                </a:cubicBezTo>
                <a:cubicBezTo>
                  <a:pt x="2946643" y="-32860"/>
                  <a:pt x="3191485" y="-12369"/>
                  <a:pt x="3533316" y="0"/>
                </a:cubicBezTo>
                <a:cubicBezTo>
                  <a:pt x="3514522" y="182851"/>
                  <a:pt x="3509634" y="395262"/>
                  <a:pt x="3533316" y="528898"/>
                </a:cubicBezTo>
                <a:cubicBezTo>
                  <a:pt x="3556998" y="662534"/>
                  <a:pt x="3527607" y="905038"/>
                  <a:pt x="3533316" y="1057797"/>
                </a:cubicBezTo>
                <a:cubicBezTo>
                  <a:pt x="3539025" y="1210556"/>
                  <a:pt x="3539350" y="1441433"/>
                  <a:pt x="3533316" y="1540481"/>
                </a:cubicBezTo>
                <a:cubicBezTo>
                  <a:pt x="3291540" y="1509682"/>
                  <a:pt x="3201150" y="1572911"/>
                  <a:pt x="2873764" y="1540481"/>
                </a:cubicBezTo>
                <a:cubicBezTo>
                  <a:pt x="2546378" y="1508051"/>
                  <a:pt x="2555805" y="1556566"/>
                  <a:pt x="2390877" y="1540481"/>
                </a:cubicBezTo>
                <a:cubicBezTo>
                  <a:pt x="2225949" y="1524396"/>
                  <a:pt x="2069772" y="1525315"/>
                  <a:pt x="1766658" y="1540481"/>
                </a:cubicBezTo>
                <a:cubicBezTo>
                  <a:pt x="1463544" y="1555647"/>
                  <a:pt x="1296249" y="1548340"/>
                  <a:pt x="1177772" y="1540481"/>
                </a:cubicBezTo>
                <a:cubicBezTo>
                  <a:pt x="1059295" y="1532622"/>
                  <a:pt x="880539" y="1544550"/>
                  <a:pt x="694885" y="1540481"/>
                </a:cubicBezTo>
                <a:cubicBezTo>
                  <a:pt x="509231" y="1536412"/>
                  <a:pt x="176408" y="1507684"/>
                  <a:pt x="0" y="1540481"/>
                </a:cubicBezTo>
                <a:cubicBezTo>
                  <a:pt x="-3541" y="1403156"/>
                  <a:pt x="-18120" y="1146546"/>
                  <a:pt x="0" y="996178"/>
                </a:cubicBezTo>
                <a:cubicBezTo>
                  <a:pt x="18120" y="845810"/>
                  <a:pt x="-10899" y="744827"/>
                  <a:pt x="0" y="528898"/>
                </a:cubicBezTo>
                <a:cubicBezTo>
                  <a:pt x="10899" y="312969"/>
                  <a:pt x="-4846" y="112828"/>
                  <a:pt x="0" y="0"/>
                </a:cubicBezTo>
                <a:close/>
              </a:path>
            </a:pathLst>
          </a:custGeom>
          <a:solidFill>
            <a:srgbClr val="FF0000"/>
          </a:solidFill>
          <a:ln w="38100">
            <a:extLst>
              <a:ext uri="{C807C97D-BFC1-408E-A445-0C87EB9F89A2}">
                <ask:lineSketchStyleProps xmlns:ask="http://schemas.microsoft.com/office/drawing/2018/sketchyshapes" sd="3839069604">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4" name="Rectangle 3">
            <a:extLst>
              <a:ext uri="{FF2B5EF4-FFF2-40B4-BE49-F238E27FC236}">
                <a16:creationId xmlns:a16="http://schemas.microsoft.com/office/drawing/2014/main" id="{51F3B8C9-38A5-1F99-FFBA-1D6AFE926CE5}"/>
              </a:ext>
            </a:extLst>
          </p:cNvPr>
          <p:cNvSpPr/>
          <p:nvPr/>
        </p:nvSpPr>
        <p:spPr>
          <a:xfrm>
            <a:off x="4143597" y="3775083"/>
            <a:ext cx="3867912" cy="1354874"/>
          </a:xfrm>
          <a:custGeom>
            <a:avLst/>
            <a:gdLst>
              <a:gd name="connsiteX0" fmla="*/ 0 w 3867912"/>
              <a:gd name="connsiteY0" fmla="*/ 0 h 1354874"/>
              <a:gd name="connsiteX1" fmla="*/ 644652 w 3867912"/>
              <a:gd name="connsiteY1" fmla="*/ 0 h 1354874"/>
              <a:gd name="connsiteX2" fmla="*/ 1366662 w 3867912"/>
              <a:gd name="connsiteY2" fmla="*/ 0 h 1354874"/>
              <a:gd name="connsiteX3" fmla="*/ 2088672 w 3867912"/>
              <a:gd name="connsiteY3" fmla="*/ 0 h 1354874"/>
              <a:gd name="connsiteX4" fmla="*/ 2810683 w 3867912"/>
              <a:gd name="connsiteY4" fmla="*/ 0 h 1354874"/>
              <a:gd name="connsiteX5" fmla="*/ 3867912 w 3867912"/>
              <a:gd name="connsiteY5" fmla="*/ 0 h 1354874"/>
              <a:gd name="connsiteX6" fmla="*/ 3867912 w 3867912"/>
              <a:gd name="connsiteY6" fmla="*/ 690986 h 1354874"/>
              <a:gd name="connsiteX7" fmla="*/ 3867912 w 3867912"/>
              <a:gd name="connsiteY7" fmla="*/ 1354874 h 1354874"/>
              <a:gd name="connsiteX8" fmla="*/ 3261939 w 3867912"/>
              <a:gd name="connsiteY8" fmla="*/ 1354874 h 1354874"/>
              <a:gd name="connsiteX9" fmla="*/ 2617287 w 3867912"/>
              <a:gd name="connsiteY9" fmla="*/ 1354874 h 1354874"/>
              <a:gd name="connsiteX10" fmla="*/ 1972635 w 3867912"/>
              <a:gd name="connsiteY10" fmla="*/ 1354874 h 1354874"/>
              <a:gd name="connsiteX11" fmla="*/ 1366662 w 3867912"/>
              <a:gd name="connsiteY11" fmla="*/ 1354874 h 1354874"/>
              <a:gd name="connsiteX12" fmla="*/ 760689 w 3867912"/>
              <a:gd name="connsiteY12" fmla="*/ 1354874 h 1354874"/>
              <a:gd name="connsiteX13" fmla="*/ 0 w 3867912"/>
              <a:gd name="connsiteY13" fmla="*/ 1354874 h 1354874"/>
              <a:gd name="connsiteX14" fmla="*/ 0 w 3867912"/>
              <a:gd name="connsiteY14" fmla="*/ 663888 h 1354874"/>
              <a:gd name="connsiteX15" fmla="*/ 0 w 3867912"/>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67912" h="1354874" fill="none" extrusionOk="0">
                <a:moveTo>
                  <a:pt x="0" y="0"/>
                </a:moveTo>
                <a:cubicBezTo>
                  <a:pt x="179178" y="-31881"/>
                  <a:pt x="419625" y="11740"/>
                  <a:pt x="644652" y="0"/>
                </a:cubicBezTo>
                <a:cubicBezTo>
                  <a:pt x="869679" y="-11740"/>
                  <a:pt x="1015155" y="-32247"/>
                  <a:pt x="1366662" y="0"/>
                </a:cubicBezTo>
                <a:cubicBezTo>
                  <a:pt x="1718169" y="32247"/>
                  <a:pt x="1856481" y="-11867"/>
                  <a:pt x="2088672" y="0"/>
                </a:cubicBezTo>
                <a:cubicBezTo>
                  <a:pt x="2320863" y="11867"/>
                  <a:pt x="2585817" y="-3012"/>
                  <a:pt x="2810683" y="0"/>
                </a:cubicBezTo>
                <a:cubicBezTo>
                  <a:pt x="3035549" y="3012"/>
                  <a:pt x="3629430" y="-14767"/>
                  <a:pt x="3867912" y="0"/>
                </a:cubicBezTo>
                <a:cubicBezTo>
                  <a:pt x="3864422" y="225299"/>
                  <a:pt x="3881985" y="545141"/>
                  <a:pt x="3867912" y="690986"/>
                </a:cubicBezTo>
                <a:cubicBezTo>
                  <a:pt x="3853839" y="836831"/>
                  <a:pt x="3870956" y="1145634"/>
                  <a:pt x="3867912" y="1354874"/>
                </a:cubicBezTo>
                <a:cubicBezTo>
                  <a:pt x="3577333" y="1376979"/>
                  <a:pt x="3404927" y="1352053"/>
                  <a:pt x="3261939" y="1354874"/>
                </a:cubicBezTo>
                <a:cubicBezTo>
                  <a:pt x="3118951" y="1357695"/>
                  <a:pt x="2848646" y="1378692"/>
                  <a:pt x="2617287" y="1354874"/>
                </a:cubicBezTo>
                <a:cubicBezTo>
                  <a:pt x="2385928" y="1331056"/>
                  <a:pt x="2203803" y="1365640"/>
                  <a:pt x="1972635" y="1354874"/>
                </a:cubicBezTo>
                <a:cubicBezTo>
                  <a:pt x="1741467" y="1344108"/>
                  <a:pt x="1638287" y="1326215"/>
                  <a:pt x="1366662" y="1354874"/>
                </a:cubicBezTo>
                <a:cubicBezTo>
                  <a:pt x="1095037" y="1383533"/>
                  <a:pt x="886320" y="1377462"/>
                  <a:pt x="760689" y="1354874"/>
                </a:cubicBezTo>
                <a:cubicBezTo>
                  <a:pt x="635058" y="1332286"/>
                  <a:pt x="205520" y="1327071"/>
                  <a:pt x="0" y="1354874"/>
                </a:cubicBezTo>
                <a:cubicBezTo>
                  <a:pt x="-507" y="1018377"/>
                  <a:pt x="-2022" y="808311"/>
                  <a:pt x="0" y="663888"/>
                </a:cubicBezTo>
                <a:cubicBezTo>
                  <a:pt x="2022" y="519465"/>
                  <a:pt x="10879" y="283581"/>
                  <a:pt x="0" y="0"/>
                </a:cubicBezTo>
                <a:close/>
              </a:path>
              <a:path w="3867912" h="1354874" stroke="0" extrusionOk="0">
                <a:moveTo>
                  <a:pt x="0" y="0"/>
                </a:moveTo>
                <a:cubicBezTo>
                  <a:pt x="112610" y="-25206"/>
                  <a:pt x="364888" y="-22997"/>
                  <a:pt x="528615" y="0"/>
                </a:cubicBezTo>
                <a:cubicBezTo>
                  <a:pt x="692342" y="22997"/>
                  <a:pt x="962971" y="25444"/>
                  <a:pt x="1250625" y="0"/>
                </a:cubicBezTo>
                <a:cubicBezTo>
                  <a:pt x="1538279" y="-25444"/>
                  <a:pt x="1682365" y="-26374"/>
                  <a:pt x="1895277" y="0"/>
                </a:cubicBezTo>
                <a:cubicBezTo>
                  <a:pt x="2108189" y="26374"/>
                  <a:pt x="2391332" y="-32326"/>
                  <a:pt x="2617287" y="0"/>
                </a:cubicBezTo>
                <a:cubicBezTo>
                  <a:pt x="2843242" y="32326"/>
                  <a:pt x="3020978" y="-16058"/>
                  <a:pt x="3145902" y="0"/>
                </a:cubicBezTo>
                <a:cubicBezTo>
                  <a:pt x="3270826" y="16058"/>
                  <a:pt x="3590738" y="-31703"/>
                  <a:pt x="3867912" y="0"/>
                </a:cubicBezTo>
                <a:cubicBezTo>
                  <a:pt x="3863049" y="325133"/>
                  <a:pt x="3899305" y="500557"/>
                  <a:pt x="3867912" y="650340"/>
                </a:cubicBezTo>
                <a:cubicBezTo>
                  <a:pt x="3836519" y="800123"/>
                  <a:pt x="3882166" y="1045022"/>
                  <a:pt x="3867912" y="1354874"/>
                </a:cubicBezTo>
                <a:cubicBezTo>
                  <a:pt x="3685858" y="1350946"/>
                  <a:pt x="3557397" y="1364054"/>
                  <a:pt x="3339297" y="1354874"/>
                </a:cubicBezTo>
                <a:cubicBezTo>
                  <a:pt x="3121197" y="1345694"/>
                  <a:pt x="2986576" y="1364321"/>
                  <a:pt x="2733324" y="1354874"/>
                </a:cubicBezTo>
                <a:cubicBezTo>
                  <a:pt x="2480072" y="1345427"/>
                  <a:pt x="2254033" y="1344991"/>
                  <a:pt x="2088672" y="1354874"/>
                </a:cubicBezTo>
                <a:cubicBezTo>
                  <a:pt x="1923311" y="1364757"/>
                  <a:pt x="1737047" y="1347764"/>
                  <a:pt x="1560058" y="1354874"/>
                </a:cubicBezTo>
                <a:cubicBezTo>
                  <a:pt x="1383069" y="1361984"/>
                  <a:pt x="1072730" y="1358581"/>
                  <a:pt x="876727" y="1354874"/>
                </a:cubicBezTo>
                <a:cubicBezTo>
                  <a:pt x="680724" y="1351167"/>
                  <a:pt x="179040" y="1353836"/>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worked for the broker and the broker or Sindhu asks him to smuggle in the diamonds and sell it in Surat to get money for his escape</a:t>
            </a:r>
          </a:p>
        </p:txBody>
      </p:sp>
      <p:sp>
        <p:nvSpPr>
          <p:cNvPr id="5" name="Rectangle 4">
            <a:extLst>
              <a:ext uri="{FF2B5EF4-FFF2-40B4-BE49-F238E27FC236}">
                <a16:creationId xmlns:a16="http://schemas.microsoft.com/office/drawing/2014/main" id="{90FD53AE-6D0F-7DCC-6846-553113727A58}"/>
              </a:ext>
            </a:extLst>
          </p:cNvPr>
          <p:cNvSpPr/>
          <p:nvPr/>
        </p:nvSpPr>
        <p:spPr>
          <a:xfrm>
            <a:off x="502572" y="5400465"/>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bg1">
              <a:lumMod val="65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is the sister of the broker</a:t>
            </a:r>
          </a:p>
          <a:p>
            <a:pPr algn="ctr"/>
            <a:r>
              <a:rPr lang="en-US" sz="1500" dirty="0">
                <a:solidFill>
                  <a:schemeClr val="tx1"/>
                </a:solidFill>
              </a:rPr>
              <a:t>Broker tells her about diamonds</a:t>
            </a:r>
          </a:p>
        </p:txBody>
      </p:sp>
      <p:sp>
        <p:nvSpPr>
          <p:cNvPr id="6" name="Rectangle 5">
            <a:extLst>
              <a:ext uri="{FF2B5EF4-FFF2-40B4-BE49-F238E27FC236}">
                <a16:creationId xmlns:a16="http://schemas.microsoft.com/office/drawing/2014/main" id="{671722C3-7D74-A0FD-CA4C-0FD4267B4C70}"/>
              </a:ext>
            </a:extLst>
          </p:cNvPr>
          <p:cNvSpPr/>
          <p:nvPr/>
        </p:nvSpPr>
        <p:spPr>
          <a:xfrm>
            <a:off x="8564100" y="3812090"/>
            <a:ext cx="3533316" cy="1354874"/>
          </a:xfrm>
          <a:custGeom>
            <a:avLst/>
            <a:gdLst>
              <a:gd name="connsiteX0" fmla="*/ 0 w 3533316"/>
              <a:gd name="connsiteY0" fmla="*/ 0 h 1354874"/>
              <a:gd name="connsiteX1" fmla="*/ 588886 w 3533316"/>
              <a:gd name="connsiteY1" fmla="*/ 0 h 1354874"/>
              <a:gd name="connsiteX2" fmla="*/ 1248438 w 3533316"/>
              <a:gd name="connsiteY2" fmla="*/ 0 h 1354874"/>
              <a:gd name="connsiteX3" fmla="*/ 1907991 w 3533316"/>
              <a:gd name="connsiteY3" fmla="*/ 0 h 1354874"/>
              <a:gd name="connsiteX4" fmla="*/ 2567543 w 3533316"/>
              <a:gd name="connsiteY4" fmla="*/ 0 h 1354874"/>
              <a:gd name="connsiteX5" fmla="*/ 3533316 w 3533316"/>
              <a:gd name="connsiteY5" fmla="*/ 0 h 1354874"/>
              <a:gd name="connsiteX6" fmla="*/ 3533316 w 3533316"/>
              <a:gd name="connsiteY6" fmla="*/ 690986 h 1354874"/>
              <a:gd name="connsiteX7" fmla="*/ 3533316 w 3533316"/>
              <a:gd name="connsiteY7" fmla="*/ 1354874 h 1354874"/>
              <a:gd name="connsiteX8" fmla="*/ 2979763 w 3533316"/>
              <a:gd name="connsiteY8" fmla="*/ 1354874 h 1354874"/>
              <a:gd name="connsiteX9" fmla="*/ 2390877 w 3533316"/>
              <a:gd name="connsiteY9" fmla="*/ 1354874 h 1354874"/>
              <a:gd name="connsiteX10" fmla="*/ 1801991 w 3533316"/>
              <a:gd name="connsiteY10" fmla="*/ 1354874 h 1354874"/>
              <a:gd name="connsiteX11" fmla="*/ 1248438 w 3533316"/>
              <a:gd name="connsiteY11" fmla="*/ 1354874 h 1354874"/>
              <a:gd name="connsiteX12" fmla="*/ 694885 w 3533316"/>
              <a:gd name="connsiteY12" fmla="*/ 1354874 h 1354874"/>
              <a:gd name="connsiteX13" fmla="*/ 0 w 3533316"/>
              <a:gd name="connsiteY13" fmla="*/ 1354874 h 1354874"/>
              <a:gd name="connsiteX14" fmla="*/ 0 w 3533316"/>
              <a:gd name="connsiteY14" fmla="*/ 663888 h 1354874"/>
              <a:gd name="connsiteX15" fmla="*/ 0 w 3533316"/>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3316" h="1354874" fill="none" extrusionOk="0">
                <a:moveTo>
                  <a:pt x="0" y="0"/>
                </a:moveTo>
                <a:cubicBezTo>
                  <a:pt x="260838" y="10276"/>
                  <a:pt x="356129" y="18356"/>
                  <a:pt x="588886" y="0"/>
                </a:cubicBezTo>
                <a:cubicBezTo>
                  <a:pt x="821643" y="-18356"/>
                  <a:pt x="965293" y="9090"/>
                  <a:pt x="1248438" y="0"/>
                </a:cubicBezTo>
                <a:cubicBezTo>
                  <a:pt x="1531583" y="-9090"/>
                  <a:pt x="1668142" y="-1780"/>
                  <a:pt x="1907991" y="0"/>
                </a:cubicBezTo>
                <a:cubicBezTo>
                  <a:pt x="2147840" y="1780"/>
                  <a:pt x="2247458" y="13129"/>
                  <a:pt x="2567543" y="0"/>
                </a:cubicBezTo>
                <a:cubicBezTo>
                  <a:pt x="2887628" y="-13129"/>
                  <a:pt x="3205373" y="-23989"/>
                  <a:pt x="3533316" y="0"/>
                </a:cubicBezTo>
                <a:cubicBezTo>
                  <a:pt x="3529826" y="225299"/>
                  <a:pt x="3547389" y="545141"/>
                  <a:pt x="3533316" y="690986"/>
                </a:cubicBezTo>
                <a:cubicBezTo>
                  <a:pt x="3519243" y="836831"/>
                  <a:pt x="3536360" y="1145634"/>
                  <a:pt x="3533316" y="1354874"/>
                </a:cubicBezTo>
                <a:cubicBezTo>
                  <a:pt x="3322811" y="1342186"/>
                  <a:pt x="3212576" y="1359843"/>
                  <a:pt x="2979763" y="1354874"/>
                </a:cubicBezTo>
                <a:cubicBezTo>
                  <a:pt x="2746950" y="1349905"/>
                  <a:pt x="2555086" y="1373924"/>
                  <a:pt x="2390877" y="1354874"/>
                </a:cubicBezTo>
                <a:cubicBezTo>
                  <a:pt x="2226668" y="1335824"/>
                  <a:pt x="1939111" y="1351219"/>
                  <a:pt x="1801991" y="1354874"/>
                </a:cubicBezTo>
                <a:cubicBezTo>
                  <a:pt x="1664871" y="1358529"/>
                  <a:pt x="1461400" y="1350687"/>
                  <a:pt x="1248438" y="1354874"/>
                </a:cubicBezTo>
                <a:cubicBezTo>
                  <a:pt x="1035476" y="1359061"/>
                  <a:pt x="897562" y="1380575"/>
                  <a:pt x="694885" y="1354874"/>
                </a:cubicBezTo>
                <a:cubicBezTo>
                  <a:pt x="492208" y="1329173"/>
                  <a:pt x="313886" y="1353754"/>
                  <a:pt x="0" y="1354874"/>
                </a:cubicBezTo>
                <a:cubicBezTo>
                  <a:pt x="-507" y="1018377"/>
                  <a:pt x="-2022" y="808311"/>
                  <a:pt x="0" y="663888"/>
                </a:cubicBezTo>
                <a:cubicBezTo>
                  <a:pt x="2022" y="519465"/>
                  <a:pt x="10879" y="283581"/>
                  <a:pt x="0" y="0"/>
                </a:cubicBezTo>
                <a:close/>
              </a:path>
              <a:path w="3533316" h="1354874" stroke="0" extrusionOk="0">
                <a:moveTo>
                  <a:pt x="0" y="0"/>
                </a:moveTo>
                <a:cubicBezTo>
                  <a:pt x="102944" y="15543"/>
                  <a:pt x="310537" y="2257"/>
                  <a:pt x="482887" y="0"/>
                </a:cubicBezTo>
                <a:cubicBezTo>
                  <a:pt x="655237" y="-2257"/>
                  <a:pt x="951321" y="6813"/>
                  <a:pt x="1142439" y="0"/>
                </a:cubicBezTo>
                <a:cubicBezTo>
                  <a:pt x="1333557" y="-6813"/>
                  <a:pt x="1612352" y="-7850"/>
                  <a:pt x="1731325" y="0"/>
                </a:cubicBezTo>
                <a:cubicBezTo>
                  <a:pt x="1850298" y="7850"/>
                  <a:pt x="2137082" y="-30316"/>
                  <a:pt x="2390877" y="0"/>
                </a:cubicBezTo>
                <a:cubicBezTo>
                  <a:pt x="2644672" y="30316"/>
                  <a:pt x="2660346" y="-21913"/>
                  <a:pt x="2873764" y="0"/>
                </a:cubicBezTo>
                <a:cubicBezTo>
                  <a:pt x="3087182" y="21913"/>
                  <a:pt x="3229530" y="31801"/>
                  <a:pt x="3533316" y="0"/>
                </a:cubicBezTo>
                <a:cubicBezTo>
                  <a:pt x="3528453" y="325133"/>
                  <a:pt x="3564709" y="500557"/>
                  <a:pt x="3533316" y="650340"/>
                </a:cubicBezTo>
                <a:cubicBezTo>
                  <a:pt x="3501923" y="800123"/>
                  <a:pt x="3547570" y="1045022"/>
                  <a:pt x="3533316" y="1354874"/>
                </a:cubicBezTo>
                <a:cubicBezTo>
                  <a:pt x="3370158" y="1335736"/>
                  <a:pt x="3212969" y="1345195"/>
                  <a:pt x="3050429" y="1354874"/>
                </a:cubicBezTo>
                <a:cubicBezTo>
                  <a:pt x="2887889" y="1364553"/>
                  <a:pt x="2756688" y="1378497"/>
                  <a:pt x="2496877" y="1354874"/>
                </a:cubicBezTo>
                <a:cubicBezTo>
                  <a:pt x="2237066" y="1331251"/>
                  <a:pt x="2141252" y="1363401"/>
                  <a:pt x="1907991" y="1354874"/>
                </a:cubicBezTo>
                <a:cubicBezTo>
                  <a:pt x="1674730" y="1346347"/>
                  <a:pt x="1526548" y="1340236"/>
                  <a:pt x="1425104" y="1354874"/>
                </a:cubicBezTo>
                <a:cubicBezTo>
                  <a:pt x="1323660" y="1369512"/>
                  <a:pt x="1070805" y="1334240"/>
                  <a:pt x="800885" y="1354874"/>
                </a:cubicBezTo>
                <a:cubicBezTo>
                  <a:pt x="530965" y="1375508"/>
                  <a:pt x="324721" y="1357314"/>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solidFill>
            </a:endParaRPr>
          </a:p>
        </p:txBody>
      </p:sp>
      <p:sp>
        <p:nvSpPr>
          <p:cNvPr id="7" name="Rectangle 6">
            <a:extLst>
              <a:ext uri="{FF2B5EF4-FFF2-40B4-BE49-F238E27FC236}">
                <a16:creationId xmlns:a16="http://schemas.microsoft.com/office/drawing/2014/main" id="{41C46641-3A8A-8915-C64B-E8FD02C7DD83}"/>
              </a:ext>
            </a:extLst>
          </p:cNvPr>
          <p:cNvSpPr/>
          <p:nvPr/>
        </p:nvSpPr>
        <p:spPr>
          <a:xfrm>
            <a:off x="4143597" y="5388339"/>
            <a:ext cx="3867912" cy="1441015"/>
          </a:xfrm>
          <a:custGeom>
            <a:avLst/>
            <a:gdLst>
              <a:gd name="connsiteX0" fmla="*/ 0 w 3867912"/>
              <a:gd name="connsiteY0" fmla="*/ 0 h 1441015"/>
              <a:gd name="connsiteX1" fmla="*/ 683331 w 3867912"/>
              <a:gd name="connsiteY1" fmla="*/ 0 h 1441015"/>
              <a:gd name="connsiteX2" fmla="*/ 1211946 w 3867912"/>
              <a:gd name="connsiteY2" fmla="*/ 0 h 1441015"/>
              <a:gd name="connsiteX3" fmla="*/ 1779240 w 3867912"/>
              <a:gd name="connsiteY3" fmla="*/ 0 h 1441015"/>
              <a:gd name="connsiteX4" fmla="*/ 2346533 w 3867912"/>
              <a:gd name="connsiteY4" fmla="*/ 0 h 1441015"/>
              <a:gd name="connsiteX5" fmla="*/ 2952506 w 3867912"/>
              <a:gd name="connsiteY5" fmla="*/ 0 h 1441015"/>
              <a:gd name="connsiteX6" fmla="*/ 3867912 w 3867912"/>
              <a:gd name="connsiteY6" fmla="*/ 0 h 1441015"/>
              <a:gd name="connsiteX7" fmla="*/ 3867912 w 3867912"/>
              <a:gd name="connsiteY7" fmla="*/ 494748 h 1441015"/>
              <a:gd name="connsiteX8" fmla="*/ 3867912 w 3867912"/>
              <a:gd name="connsiteY8" fmla="*/ 946267 h 1441015"/>
              <a:gd name="connsiteX9" fmla="*/ 3867912 w 3867912"/>
              <a:gd name="connsiteY9" fmla="*/ 1441015 h 1441015"/>
              <a:gd name="connsiteX10" fmla="*/ 3300618 w 3867912"/>
              <a:gd name="connsiteY10" fmla="*/ 1441015 h 1441015"/>
              <a:gd name="connsiteX11" fmla="*/ 2617287 w 3867912"/>
              <a:gd name="connsiteY11" fmla="*/ 1441015 h 1441015"/>
              <a:gd name="connsiteX12" fmla="*/ 1972635 w 3867912"/>
              <a:gd name="connsiteY12" fmla="*/ 1441015 h 1441015"/>
              <a:gd name="connsiteX13" fmla="*/ 1327983 w 3867912"/>
              <a:gd name="connsiteY13" fmla="*/ 1441015 h 1441015"/>
              <a:gd name="connsiteX14" fmla="*/ 644652 w 3867912"/>
              <a:gd name="connsiteY14" fmla="*/ 1441015 h 1441015"/>
              <a:gd name="connsiteX15" fmla="*/ 0 w 3867912"/>
              <a:gd name="connsiteY15" fmla="*/ 1441015 h 1441015"/>
              <a:gd name="connsiteX16" fmla="*/ 0 w 3867912"/>
              <a:gd name="connsiteY16" fmla="*/ 975087 h 1441015"/>
              <a:gd name="connsiteX17" fmla="*/ 0 w 3867912"/>
              <a:gd name="connsiteY17" fmla="*/ 465928 h 1441015"/>
              <a:gd name="connsiteX18" fmla="*/ 0 w 3867912"/>
              <a:gd name="connsiteY18" fmla="*/ 0 h 1441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41015" fill="none" extrusionOk="0">
                <a:moveTo>
                  <a:pt x="0" y="0"/>
                </a:moveTo>
                <a:cubicBezTo>
                  <a:pt x="299030" y="-24790"/>
                  <a:pt x="453666" y="-24239"/>
                  <a:pt x="683331" y="0"/>
                </a:cubicBezTo>
                <a:cubicBezTo>
                  <a:pt x="912996" y="24239"/>
                  <a:pt x="1048954" y="-25959"/>
                  <a:pt x="1211946" y="0"/>
                </a:cubicBezTo>
                <a:cubicBezTo>
                  <a:pt x="1374939" y="25959"/>
                  <a:pt x="1511075" y="-16161"/>
                  <a:pt x="1779240" y="0"/>
                </a:cubicBezTo>
                <a:cubicBezTo>
                  <a:pt x="2047405" y="16161"/>
                  <a:pt x="2224281" y="-8018"/>
                  <a:pt x="2346533" y="0"/>
                </a:cubicBezTo>
                <a:cubicBezTo>
                  <a:pt x="2468785" y="8018"/>
                  <a:pt x="2664188" y="1204"/>
                  <a:pt x="2952506" y="0"/>
                </a:cubicBezTo>
                <a:cubicBezTo>
                  <a:pt x="3240824" y="-1204"/>
                  <a:pt x="3622257" y="-35678"/>
                  <a:pt x="3867912" y="0"/>
                </a:cubicBezTo>
                <a:cubicBezTo>
                  <a:pt x="3845988" y="170975"/>
                  <a:pt x="3884069" y="361488"/>
                  <a:pt x="3867912" y="494748"/>
                </a:cubicBezTo>
                <a:cubicBezTo>
                  <a:pt x="3851755" y="628008"/>
                  <a:pt x="3868457" y="737992"/>
                  <a:pt x="3867912" y="946267"/>
                </a:cubicBezTo>
                <a:cubicBezTo>
                  <a:pt x="3867367" y="1154542"/>
                  <a:pt x="3882899" y="1226493"/>
                  <a:pt x="3867912" y="1441015"/>
                </a:cubicBezTo>
                <a:cubicBezTo>
                  <a:pt x="3672225" y="1446186"/>
                  <a:pt x="3524808" y="1460385"/>
                  <a:pt x="3300618" y="1441015"/>
                </a:cubicBezTo>
                <a:cubicBezTo>
                  <a:pt x="3076428" y="1421645"/>
                  <a:pt x="2938982" y="1436022"/>
                  <a:pt x="2617287" y="1441015"/>
                </a:cubicBezTo>
                <a:cubicBezTo>
                  <a:pt x="2295592" y="1446008"/>
                  <a:pt x="2263539" y="1461925"/>
                  <a:pt x="1972635" y="1441015"/>
                </a:cubicBezTo>
                <a:cubicBezTo>
                  <a:pt x="1681731" y="1420105"/>
                  <a:pt x="1539540" y="1427502"/>
                  <a:pt x="1327983" y="1441015"/>
                </a:cubicBezTo>
                <a:cubicBezTo>
                  <a:pt x="1116426" y="1454528"/>
                  <a:pt x="965403" y="1419361"/>
                  <a:pt x="644652" y="1441015"/>
                </a:cubicBezTo>
                <a:cubicBezTo>
                  <a:pt x="323901" y="1462669"/>
                  <a:pt x="144351" y="1414363"/>
                  <a:pt x="0" y="1441015"/>
                </a:cubicBezTo>
                <a:cubicBezTo>
                  <a:pt x="-11427" y="1305963"/>
                  <a:pt x="4648" y="1114690"/>
                  <a:pt x="0" y="975087"/>
                </a:cubicBezTo>
                <a:cubicBezTo>
                  <a:pt x="-4648" y="835484"/>
                  <a:pt x="12126" y="621366"/>
                  <a:pt x="0" y="465928"/>
                </a:cubicBezTo>
                <a:cubicBezTo>
                  <a:pt x="-12126" y="310490"/>
                  <a:pt x="3622" y="150777"/>
                  <a:pt x="0" y="0"/>
                </a:cubicBezTo>
                <a:close/>
              </a:path>
              <a:path w="3867912" h="1441015" stroke="0" extrusionOk="0">
                <a:moveTo>
                  <a:pt x="0" y="0"/>
                </a:moveTo>
                <a:cubicBezTo>
                  <a:pt x="235819" y="671"/>
                  <a:pt x="540489" y="10220"/>
                  <a:pt x="683331" y="0"/>
                </a:cubicBezTo>
                <a:cubicBezTo>
                  <a:pt x="826173" y="-10220"/>
                  <a:pt x="1099994" y="-2281"/>
                  <a:pt x="1327983" y="0"/>
                </a:cubicBezTo>
                <a:cubicBezTo>
                  <a:pt x="1555972" y="2281"/>
                  <a:pt x="1830493" y="24338"/>
                  <a:pt x="1972635" y="0"/>
                </a:cubicBezTo>
                <a:cubicBezTo>
                  <a:pt x="2114777" y="-24338"/>
                  <a:pt x="2283329" y="7363"/>
                  <a:pt x="2539929" y="0"/>
                </a:cubicBezTo>
                <a:cubicBezTo>
                  <a:pt x="2796529" y="-7363"/>
                  <a:pt x="2934499" y="1977"/>
                  <a:pt x="3184581" y="0"/>
                </a:cubicBezTo>
                <a:cubicBezTo>
                  <a:pt x="3434663" y="-1977"/>
                  <a:pt x="3727075" y="100"/>
                  <a:pt x="3867912" y="0"/>
                </a:cubicBezTo>
                <a:cubicBezTo>
                  <a:pt x="3850888" y="101935"/>
                  <a:pt x="3882843" y="293862"/>
                  <a:pt x="3867912" y="437108"/>
                </a:cubicBezTo>
                <a:cubicBezTo>
                  <a:pt x="3852981" y="580354"/>
                  <a:pt x="3879510" y="678068"/>
                  <a:pt x="3867912" y="903036"/>
                </a:cubicBezTo>
                <a:cubicBezTo>
                  <a:pt x="3856314" y="1128004"/>
                  <a:pt x="3868297" y="1321794"/>
                  <a:pt x="3867912" y="1441015"/>
                </a:cubicBezTo>
                <a:cubicBezTo>
                  <a:pt x="3668913" y="1445983"/>
                  <a:pt x="3374425" y="1436714"/>
                  <a:pt x="3223260" y="1441015"/>
                </a:cubicBezTo>
                <a:cubicBezTo>
                  <a:pt x="3072095" y="1445316"/>
                  <a:pt x="2715323" y="1431356"/>
                  <a:pt x="2539929" y="1441015"/>
                </a:cubicBezTo>
                <a:cubicBezTo>
                  <a:pt x="2364535" y="1450674"/>
                  <a:pt x="2131846" y="1418895"/>
                  <a:pt x="1817919" y="1441015"/>
                </a:cubicBezTo>
                <a:cubicBezTo>
                  <a:pt x="1503992" y="1463136"/>
                  <a:pt x="1366654" y="1470688"/>
                  <a:pt x="1173267" y="1441015"/>
                </a:cubicBezTo>
                <a:cubicBezTo>
                  <a:pt x="979880" y="1411342"/>
                  <a:pt x="779588" y="1462898"/>
                  <a:pt x="605973" y="1441015"/>
                </a:cubicBezTo>
                <a:cubicBezTo>
                  <a:pt x="432358" y="1419132"/>
                  <a:pt x="143571" y="1445473"/>
                  <a:pt x="0" y="1441015"/>
                </a:cubicBezTo>
                <a:cubicBezTo>
                  <a:pt x="15692" y="1239145"/>
                  <a:pt x="-1544" y="1142278"/>
                  <a:pt x="0" y="946267"/>
                </a:cubicBezTo>
                <a:cubicBezTo>
                  <a:pt x="1544" y="750256"/>
                  <a:pt x="-9699" y="645558"/>
                  <a:pt x="0" y="465928"/>
                </a:cubicBezTo>
                <a:cubicBezTo>
                  <a:pt x="9699" y="286298"/>
                  <a:pt x="10606" y="104594"/>
                  <a:pt x="0" y="0"/>
                </a:cubicBezTo>
                <a:close/>
              </a:path>
            </a:pathLst>
          </a:custGeom>
          <a:solidFill>
            <a:schemeClr val="bg1">
              <a:lumMod val="65000"/>
            </a:schemeClr>
          </a:solidFill>
          <a:ln w="38100">
            <a:extLst>
              <a:ext uri="{C807C97D-BFC1-408E-A445-0C87EB9F89A2}">
                <ask:lineSketchStyleProps xmlns:ask="http://schemas.microsoft.com/office/drawing/2018/sketchyshapes" sd="1482035398">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gets to know about diamonds while investigating murder</a:t>
            </a:r>
            <a:br>
              <a:rPr lang="en-US" sz="1500" dirty="0">
                <a:solidFill>
                  <a:schemeClr val="tx1"/>
                </a:solidFill>
              </a:rPr>
            </a:br>
            <a:r>
              <a:rPr lang="en-US" sz="1500" dirty="0">
                <a:solidFill>
                  <a:schemeClr val="tx1"/>
                </a:solidFill>
              </a:rPr>
              <a:t>Sindhu has studied the cult case and plans the cult money heist from Swiss bank</a:t>
            </a:r>
          </a:p>
        </p:txBody>
      </p:sp>
      <p:sp>
        <p:nvSpPr>
          <p:cNvPr id="8" name="Rectangle 7">
            <a:extLst>
              <a:ext uri="{FF2B5EF4-FFF2-40B4-BE49-F238E27FC236}">
                <a16:creationId xmlns:a16="http://schemas.microsoft.com/office/drawing/2014/main" id="{7124D5A8-CF22-6D5C-32D2-169A23FC1A14}"/>
              </a:ext>
            </a:extLst>
          </p:cNvPr>
          <p:cNvSpPr/>
          <p:nvPr/>
        </p:nvSpPr>
        <p:spPr>
          <a:xfrm>
            <a:off x="8564100" y="5400465"/>
            <a:ext cx="3533316" cy="1438032"/>
          </a:xfrm>
          <a:custGeom>
            <a:avLst/>
            <a:gdLst>
              <a:gd name="connsiteX0" fmla="*/ 0 w 3533316"/>
              <a:gd name="connsiteY0" fmla="*/ 0 h 1438032"/>
              <a:gd name="connsiteX1" fmla="*/ 482887 w 3533316"/>
              <a:gd name="connsiteY1" fmla="*/ 0 h 1438032"/>
              <a:gd name="connsiteX2" fmla="*/ 1107106 w 3533316"/>
              <a:gd name="connsiteY2" fmla="*/ 0 h 1438032"/>
              <a:gd name="connsiteX3" fmla="*/ 1589992 w 3533316"/>
              <a:gd name="connsiteY3" fmla="*/ 0 h 1438032"/>
              <a:gd name="connsiteX4" fmla="*/ 2214211 w 3533316"/>
              <a:gd name="connsiteY4" fmla="*/ 0 h 1438032"/>
              <a:gd name="connsiteX5" fmla="*/ 2873764 w 3533316"/>
              <a:gd name="connsiteY5" fmla="*/ 0 h 1438032"/>
              <a:gd name="connsiteX6" fmla="*/ 3533316 w 3533316"/>
              <a:gd name="connsiteY6" fmla="*/ 0 h 1438032"/>
              <a:gd name="connsiteX7" fmla="*/ 3533316 w 3533316"/>
              <a:gd name="connsiteY7" fmla="*/ 479344 h 1438032"/>
              <a:gd name="connsiteX8" fmla="*/ 3533316 w 3533316"/>
              <a:gd name="connsiteY8" fmla="*/ 915547 h 1438032"/>
              <a:gd name="connsiteX9" fmla="*/ 3533316 w 3533316"/>
              <a:gd name="connsiteY9" fmla="*/ 1438032 h 1438032"/>
              <a:gd name="connsiteX10" fmla="*/ 3015096 w 3533316"/>
              <a:gd name="connsiteY10" fmla="*/ 1438032 h 1438032"/>
              <a:gd name="connsiteX11" fmla="*/ 2390877 w 3533316"/>
              <a:gd name="connsiteY11" fmla="*/ 1438032 h 1438032"/>
              <a:gd name="connsiteX12" fmla="*/ 1837324 w 3533316"/>
              <a:gd name="connsiteY12" fmla="*/ 1438032 h 1438032"/>
              <a:gd name="connsiteX13" fmla="*/ 1213105 w 3533316"/>
              <a:gd name="connsiteY13" fmla="*/ 1438032 h 1438032"/>
              <a:gd name="connsiteX14" fmla="*/ 659552 w 3533316"/>
              <a:gd name="connsiteY14" fmla="*/ 1438032 h 1438032"/>
              <a:gd name="connsiteX15" fmla="*/ 0 w 3533316"/>
              <a:gd name="connsiteY15" fmla="*/ 1438032 h 1438032"/>
              <a:gd name="connsiteX16" fmla="*/ 0 w 3533316"/>
              <a:gd name="connsiteY16" fmla="*/ 987449 h 1438032"/>
              <a:gd name="connsiteX17" fmla="*/ 0 w 3533316"/>
              <a:gd name="connsiteY17" fmla="*/ 493724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140083" y="-721"/>
                  <a:pt x="258382" y="19488"/>
                  <a:pt x="482887" y="0"/>
                </a:cubicBezTo>
                <a:cubicBezTo>
                  <a:pt x="707392" y="-19488"/>
                  <a:pt x="977967" y="-21181"/>
                  <a:pt x="1107106" y="0"/>
                </a:cubicBezTo>
                <a:cubicBezTo>
                  <a:pt x="1236245" y="21181"/>
                  <a:pt x="1438528" y="-10317"/>
                  <a:pt x="1589992" y="0"/>
                </a:cubicBezTo>
                <a:cubicBezTo>
                  <a:pt x="1741456" y="10317"/>
                  <a:pt x="1931997" y="2746"/>
                  <a:pt x="2214211" y="0"/>
                </a:cubicBezTo>
                <a:cubicBezTo>
                  <a:pt x="2496425" y="-2746"/>
                  <a:pt x="2570539" y="12016"/>
                  <a:pt x="2873764" y="0"/>
                </a:cubicBezTo>
                <a:cubicBezTo>
                  <a:pt x="3176989" y="-12016"/>
                  <a:pt x="3358684" y="-15067"/>
                  <a:pt x="3533316" y="0"/>
                </a:cubicBezTo>
                <a:cubicBezTo>
                  <a:pt x="3552701" y="173180"/>
                  <a:pt x="3549923" y="356456"/>
                  <a:pt x="3533316" y="479344"/>
                </a:cubicBezTo>
                <a:cubicBezTo>
                  <a:pt x="3516709" y="602232"/>
                  <a:pt x="3541649" y="743456"/>
                  <a:pt x="3533316" y="915547"/>
                </a:cubicBezTo>
                <a:cubicBezTo>
                  <a:pt x="3524983" y="1087638"/>
                  <a:pt x="3532282" y="1214415"/>
                  <a:pt x="3533316" y="1438032"/>
                </a:cubicBezTo>
                <a:cubicBezTo>
                  <a:pt x="3285942" y="1427537"/>
                  <a:pt x="3141173" y="1419030"/>
                  <a:pt x="3015096" y="1438032"/>
                </a:cubicBezTo>
                <a:cubicBezTo>
                  <a:pt x="2889019" y="1457034"/>
                  <a:pt x="2577552" y="1450862"/>
                  <a:pt x="2390877" y="1438032"/>
                </a:cubicBezTo>
                <a:cubicBezTo>
                  <a:pt x="2204202" y="1425202"/>
                  <a:pt x="2107420" y="1464484"/>
                  <a:pt x="1837324" y="1438032"/>
                </a:cubicBezTo>
                <a:cubicBezTo>
                  <a:pt x="1567228" y="1411580"/>
                  <a:pt x="1451807" y="1449009"/>
                  <a:pt x="1213105" y="1438032"/>
                </a:cubicBezTo>
                <a:cubicBezTo>
                  <a:pt x="974403" y="1427055"/>
                  <a:pt x="888212" y="1448334"/>
                  <a:pt x="659552" y="1438032"/>
                </a:cubicBezTo>
                <a:cubicBezTo>
                  <a:pt x="430892" y="1427730"/>
                  <a:pt x="229046" y="1411074"/>
                  <a:pt x="0" y="1438032"/>
                </a:cubicBezTo>
                <a:cubicBezTo>
                  <a:pt x="16017" y="1240717"/>
                  <a:pt x="-12591" y="1140075"/>
                  <a:pt x="0" y="987449"/>
                </a:cubicBezTo>
                <a:cubicBezTo>
                  <a:pt x="12591" y="834823"/>
                  <a:pt x="-8175" y="607591"/>
                  <a:pt x="0" y="493724"/>
                </a:cubicBezTo>
                <a:cubicBezTo>
                  <a:pt x="8175" y="379858"/>
                  <a:pt x="21761" y="199493"/>
                  <a:pt x="0" y="0"/>
                </a:cubicBezTo>
                <a:close/>
              </a:path>
              <a:path w="3533316" h="1438032" stroke="0" extrusionOk="0">
                <a:moveTo>
                  <a:pt x="0" y="0"/>
                </a:moveTo>
                <a:cubicBezTo>
                  <a:pt x="166304" y="-14169"/>
                  <a:pt x="332050" y="16288"/>
                  <a:pt x="624219" y="0"/>
                </a:cubicBezTo>
                <a:cubicBezTo>
                  <a:pt x="916388" y="-16288"/>
                  <a:pt x="1007378" y="11073"/>
                  <a:pt x="1177772" y="0"/>
                </a:cubicBezTo>
                <a:cubicBezTo>
                  <a:pt x="1348166" y="-11073"/>
                  <a:pt x="1498844" y="-12985"/>
                  <a:pt x="1766658" y="0"/>
                </a:cubicBezTo>
                <a:cubicBezTo>
                  <a:pt x="2034472" y="12985"/>
                  <a:pt x="2179378" y="-250"/>
                  <a:pt x="2426210" y="0"/>
                </a:cubicBezTo>
                <a:cubicBezTo>
                  <a:pt x="2673042" y="250"/>
                  <a:pt x="2770034" y="-26566"/>
                  <a:pt x="3015096" y="0"/>
                </a:cubicBezTo>
                <a:cubicBezTo>
                  <a:pt x="3260158" y="26566"/>
                  <a:pt x="3340415" y="-3486"/>
                  <a:pt x="3533316" y="0"/>
                </a:cubicBezTo>
                <a:cubicBezTo>
                  <a:pt x="3550840" y="158369"/>
                  <a:pt x="3516018" y="280644"/>
                  <a:pt x="3533316" y="436203"/>
                </a:cubicBezTo>
                <a:cubicBezTo>
                  <a:pt x="3550614" y="591762"/>
                  <a:pt x="3513516" y="808840"/>
                  <a:pt x="3533316" y="929927"/>
                </a:cubicBezTo>
                <a:cubicBezTo>
                  <a:pt x="3553116" y="1051014"/>
                  <a:pt x="3530798" y="1240994"/>
                  <a:pt x="3533316" y="1438032"/>
                </a:cubicBezTo>
                <a:cubicBezTo>
                  <a:pt x="3393062" y="1417361"/>
                  <a:pt x="3169607" y="1456790"/>
                  <a:pt x="3015096" y="1438032"/>
                </a:cubicBezTo>
                <a:cubicBezTo>
                  <a:pt x="2860585" y="1419274"/>
                  <a:pt x="2639987" y="1459489"/>
                  <a:pt x="2532210" y="1438032"/>
                </a:cubicBezTo>
                <a:cubicBezTo>
                  <a:pt x="2424433" y="1416575"/>
                  <a:pt x="2175351" y="1440255"/>
                  <a:pt x="1907991" y="1438032"/>
                </a:cubicBezTo>
                <a:cubicBezTo>
                  <a:pt x="1640631" y="1435809"/>
                  <a:pt x="1637361" y="1444992"/>
                  <a:pt x="1425104" y="1438032"/>
                </a:cubicBezTo>
                <a:cubicBezTo>
                  <a:pt x="1212847" y="1431072"/>
                  <a:pt x="1084433" y="1422919"/>
                  <a:pt x="942218" y="1438032"/>
                </a:cubicBezTo>
                <a:cubicBezTo>
                  <a:pt x="800003" y="1453145"/>
                  <a:pt x="360133" y="1447977"/>
                  <a:pt x="0" y="1438032"/>
                </a:cubicBezTo>
                <a:cubicBezTo>
                  <a:pt x="-10970" y="1275647"/>
                  <a:pt x="-3882" y="1083511"/>
                  <a:pt x="0" y="973068"/>
                </a:cubicBezTo>
                <a:cubicBezTo>
                  <a:pt x="3882" y="862625"/>
                  <a:pt x="8506" y="700400"/>
                  <a:pt x="0" y="536865"/>
                </a:cubicBezTo>
                <a:cubicBezTo>
                  <a:pt x="-8506" y="373330"/>
                  <a:pt x="-17713" y="257625"/>
                  <a:pt x="0" y="0"/>
                </a:cubicBezTo>
                <a:close/>
              </a:path>
            </a:pathLst>
          </a:custGeom>
          <a:solidFill>
            <a:schemeClr val="bg1">
              <a:lumMod val="65000"/>
            </a:schemeClr>
          </a:solidFill>
          <a:ln w="38100">
            <a:extLst>
              <a:ext uri="{C807C97D-BFC1-408E-A445-0C87EB9F89A2}">
                <ask:lineSketchStyleProps xmlns:ask="http://schemas.microsoft.com/office/drawing/2018/sketchyshapes" sd="159668180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tx1"/>
              </a:solidFill>
            </a:endParaRPr>
          </a:p>
        </p:txBody>
      </p:sp>
    </p:spTree>
    <p:extLst>
      <p:ext uri="{BB962C8B-B14F-4D97-AF65-F5344CB8AC3E}">
        <p14:creationId xmlns:p14="http://schemas.microsoft.com/office/powerpoint/2010/main" val="1433047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drawing of a goat skull in a circle&#10;&#10;Description automatically generated">
            <a:extLst>
              <a:ext uri="{FF2B5EF4-FFF2-40B4-BE49-F238E27FC236}">
                <a16:creationId xmlns:a16="http://schemas.microsoft.com/office/drawing/2014/main" id="{63F64433-A218-6AF2-5FBA-6ECFC376E32F}"/>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a:off x="782488" y="1113048"/>
            <a:ext cx="5031727" cy="4973216"/>
          </a:xfrm>
          <a:prstGeom prst="rect">
            <a:avLst/>
          </a:prstGeom>
          <a:noFill/>
          <a:ln>
            <a:noFill/>
          </a:ln>
        </p:spPr>
      </p:pic>
      <p:pic>
        <p:nvPicPr>
          <p:cNvPr id="2" name="Picture 1" descr="A drawing of a goat skull in a circle&#10;&#10;Description automatically generated">
            <a:extLst>
              <a:ext uri="{FF2B5EF4-FFF2-40B4-BE49-F238E27FC236}">
                <a16:creationId xmlns:a16="http://schemas.microsoft.com/office/drawing/2014/main" id="{3CA903FF-1B4F-C5F0-028C-36BDC34D0559}"/>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rot="10800000">
            <a:off x="6953133" y="1113048"/>
            <a:ext cx="5031727" cy="4973216"/>
          </a:xfrm>
          <a:prstGeom prst="rect">
            <a:avLst/>
          </a:prstGeom>
          <a:noFill/>
          <a:ln>
            <a:noFill/>
          </a:ln>
        </p:spPr>
      </p:pic>
    </p:spTree>
    <p:extLst>
      <p:ext uri="{BB962C8B-B14F-4D97-AF65-F5344CB8AC3E}">
        <p14:creationId xmlns:p14="http://schemas.microsoft.com/office/powerpoint/2010/main" val="3401479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4E22C9F-E85F-6FCA-D09F-903796334361}"/>
              </a:ext>
            </a:extLst>
          </p:cNvPr>
          <p:cNvSpPr/>
          <p:nvPr/>
        </p:nvSpPr>
        <p:spPr>
          <a:xfrm>
            <a:off x="2179812" y="527214"/>
            <a:ext cx="2721206" cy="1536192"/>
          </a:xfrm>
          <a:custGeom>
            <a:avLst/>
            <a:gdLst>
              <a:gd name="connsiteX0" fmla="*/ 0 w 2721206"/>
              <a:gd name="connsiteY0" fmla="*/ 256037 h 1536192"/>
              <a:gd name="connsiteX1" fmla="*/ 256037 w 2721206"/>
              <a:gd name="connsiteY1" fmla="*/ 0 h 1536192"/>
              <a:gd name="connsiteX2" fmla="*/ 786229 w 2721206"/>
              <a:gd name="connsiteY2" fmla="*/ 0 h 1536192"/>
              <a:gd name="connsiteX3" fmla="*/ 1338512 w 2721206"/>
              <a:gd name="connsiteY3" fmla="*/ 0 h 1536192"/>
              <a:gd name="connsiteX4" fmla="*/ 1912886 w 2721206"/>
              <a:gd name="connsiteY4" fmla="*/ 0 h 1536192"/>
              <a:gd name="connsiteX5" fmla="*/ 2465169 w 2721206"/>
              <a:gd name="connsiteY5" fmla="*/ 0 h 1536192"/>
              <a:gd name="connsiteX6" fmla="*/ 2721206 w 2721206"/>
              <a:gd name="connsiteY6" fmla="*/ 256037 h 1536192"/>
              <a:gd name="connsiteX7" fmla="*/ 2721206 w 2721206"/>
              <a:gd name="connsiteY7" fmla="*/ 757855 h 1536192"/>
              <a:gd name="connsiteX8" fmla="*/ 2721206 w 2721206"/>
              <a:gd name="connsiteY8" fmla="*/ 1280155 h 1536192"/>
              <a:gd name="connsiteX9" fmla="*/ 2465169 w 2721206"/>
              <a:gd name="connsiteY9" fmla="*/ 1536192 h 1536192"/>
              <a:gd name="connsiteX10" fmla="*/ 1957069 w 2721206"/>
              <a:gd name="connsiteY10" fmla="*/ 1536192 h 1536192"/>
              <a:gd name="connsiteX11" fmla="*/ 1471060 w 2721206"/>
              <a:gd name="connsiteY11" fmla="*/ 1536192 h 1536192"/>
              <a:gd name="connsiteX12" fmla="*/ 962959 w 2721206"/>
              <a:gd name="connsiteY12" fmla="*/ 1536192 h 1536192"/>
              <a:gd name="connsiteX13" fmla="*/ 256037 w 2721206"/>
              <a:gd name="connsiteY13" fmla="*/ 1536192 h 1536192"/>
              <a:gd name="connsiteX14" fmla="*/ 0 w 2721206"/>
              <a:gd name="connsiteY14" fmla="*/ 1280155 h 1536192"/>
              <a:gd name="connsiteX15" fmla="*/ 0 w 2721206"/>
              <a:gd name="connsiteY15" fmla="*/ 747614 h 1536192"/>
              <a:gd name="connsiteX16" fmla="*/ 0 w 2721206"/>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6" h="1536192" fill="none" extrusionOk="0">
                <a:moveTo>
                  <a:pt x="0" y="256037"/>
                </a:moveTo>
                <a:cubicBezTo>
                  <a:pt x="5667" y="105198"/>
                  <a:pt x="108609" y="-12081"/>
                  <a:pt x="256037" y="0"/>
                </a:cubicBezTo>
                <a:cubicBezTo>
                  <a:pt x="376903" y="-11863"/>
                  <a:pt x="627362" y="15834"/>
                  <a:pt x="786229" y="0"/>
                </a:cubicBezTo>
                <a:cubicBezTo>
                  <a:pt x="945096" y="-15834"/>
                  <a:pt x="1184567" y="-13389"/>
                  <a:pt x="1338512" y="0"/>
                </a:cubicBezTo>
                <a:cubicBezTo>
                  <a:pt x="1492457" y="13389"/>
                  <a:pt x="1632702" y="2795"/>
                  <a:pt x="1912886" y="0"/>
                </a:cubicBezTo>
                <a:cubicBezTo>
                  <a:pt x="2193070" y="-2795"/>
                  <a:pt x="2210184" y="20070"/>
                  <a:pt x="2465169" y="0"/>
                </a:cubicBezTo>
                <a:cubicBezTo>
                  <a:pt x="2615226" y="-22124"/>
                  <a:pt x="2735800" y="119738"/>
                  <a:pt x="2721206" y="256037"/>
                </a:cubicBezTo>
                <a:cubicBezTo>
                  <a:pt x="2714858" y="474942"/>
                  <a:pt x="2714333" y="521301"/>
                  <a:pt x="2721206" y="757855"/>
                </a:cubicBezTo>
                <a:cubicBezTo>
                  <a:pt x="2728079" y="994409"/>
                  <a:pt x="2701792" y="1034994"/>
                  <a:pt x="2721206" y="1280155"/>
                </a:cubicBezTo>
                <a:cubicBezTo>
                  <a:pt x="2751482" y="1418306"/>
                  <a:pt x="2607540" y="1520215"/>
                  <a:pt x="2465169" y="1536192"/>
                </a:cubicBezTo>
                <a:cubicBezTo>
                  <a:pt x="2317652" y="1552737"/>
                  <a:pt x="2073889" y="1557637"/>
                  <a:pt x="1957069" y="1536192"/>
                </a:cubicBezTo>
                <a:cubicBezTo>
                  <a:pt x="1840249" y="1514747"/>
                  <a:pt x="1701333" y="1541530"/>
                  <a:pt x="1471060" y="1536192"/>
                </a:cubicBezTo>
                <a:cubicBezTo>
                  <a:pt x="1240787" y="1530854"/>
                  <a:pt x="1097402" y="1554483"/>
                  <a:pt x="962959" y="1536192"/>
                </a:cubicBezTo>
                <a:cubicBezTo>
                  <a:pt x="828516" y="1517901"/>
                  <a:pt x="443174" y="1500967"/>
                  <a:pt x="256037" y="1536192"/>
                </a:cubicBezTo>
                <a:cubicBezTo>
                  <a:pt x="108689" y="1509496"/>
                  <a:pt x="-6487" y="1417111"/>
                  <a:pt x="0" y="1280155"/>
                </a:cubicBezTo>
                <a:cubicBezTo>
                  <a:pt x="-22401" y="1093415"/>
                  <a:pt x="-12692" y="989855"/>
                  <a:pt x="0" y="747614"/>
                </a:cubicBezTo>
                <a:cubicBezTo>
                  <a:pt x="12692" y="505373"/>
                  <a:pt x="16512" y="423535"/>
                  <a:pt x="0" y="256037"/>
                </a:cubicBezTo>
                <a:close/>
              </a:path>
              <a:path w="2721206" h="1536192" stroke="0" extrusionOk="0">
                <a:moveTo>
                  <a:pt x="0" y="256037"/>
                </a:moveTo>
                <a:cubicBezTo>
                  <a:pt x="5034" y="113251"/>
                  <a:pt x="145737" y="1023"/>
                  <a:pt x="256037" y="0"/>
                </a:cubicBezTo>
                <a:cubicBezTo>
                  <a:pt x="486891" y="1043"/>
                  <a:pt x="547275" y="16101"/>
                  <a:pt x="764137" y="0"/>
                </a:cubicBezTo>
                <a:cubicBezTo>
                  <a:pt x="980999" y="-16101"/>
                  <a:pt x="1167010" y="-1501"/>
                  <a:pt x="1360603" y="0"/>
                </a:cubicBezTo>
                <a:cubicBezTo>
                  <a:pt x="1554196" y="1501"/>
                  <a:pt x="1633033" y="755"/>
                  <a:pt x="1868703" y="0"/>
                </a:cubicBezTo>
                <a:cubicBezTo>
                  <a:pt x="2104373" y="-755"/>
                  <a:pt x="2177728" y="-1932"/>
                  <a:pt x="2465169" y="0"/>
                </a:cubicBezTo>
                <a:cubicBezTo>
                  <a:pt x="2613245" y="21672"/>
                  <a:pt x="2708441" y="104418"/>
                  <a:pt x="2721206" y="256037"/>
                </a:cubicBezTo>
                <a:cubicBezTo>
                  <a:pt x="2709423" y="441504"/>
                  <a:pt x="2718538" y="560474"/>
                  <a:pt x="2721206" y="747614"/>
                </a:cubicBezTo>
                <a:cubicBezTo>
                  <a:pt x="2723874" y="934754"/>
                  <a:pt x="2710961" y="1074489"/>
                  <a:pt x="2721206" y="1280155"/>
                </a:cubicBezTo>
                <a:cubicBezTo>
                  <a:pt x="2740525" y="1401180"/>
                  <a:pt x="2597329" y="1519494"/>
                  <a:pt x="2465169" y="1536192"/>
                </a:cubicBezTo>
                <a:cubicBezTo>
                  <a:pt x="2310452" y="1552246"/>
                  <a:pt x="2129483" y="1537689"/>
                  <a:pt x="1868703" y="1536192"/>
                </a:cubicBezTo>
                <a:cubicBezTo>
                  <a:pt x="1607923" y="1534695"/>
                  <a:pt x="1441316" y="1557702"/>
                  <a:pt x="1316420" y="1536192"/>
                </a:cubicBezTo>
                <a:cubicBezTo>
                  <a:pt x="1191524" y="1514682"/>
                  <a:pt x="944412" y="1540871"/>
                  <a:pt x="764137" y="1536192"/>
                </a:cubicBezTo>
                <a:cubicBezTo>
                  <a:pt x="583862" y="1531513"/>
                  <a:pt x="435986" y="1515396"/>
                  <a:pt x="256037" y="1536192"/>
                </a:cubicBezTo>
                <a:cubicBezTo>
                  <a:pt x="95835" y="1532605"/>
                  <a:pt x="1314" y="1412368"/>
                  <a:pt x="0" y="1280155"/>
                </a:cubicBezTo>
                <a:cubicBezTo>
                  <a:pt x="-14983" y="1084926"/>
                  <a:pt x="-12588" y="928603"/>
                  <a:pt x="0" y="798820"/>
                </a:cubicBezTo>
                <a:cubicBezTo>
                  <a:pt x="12588" y="669038"/>
                  <a:pt x="-9654" y="365494"/>
                  <a:pt x="0" y="256037"/>
                </a:cubicBezTo>
                <a:close/>
              </a:path>
            </a:pathLst>
          </a:custGeom>
          <a:ln w="38100">
            <a:solidFill>
              <a:schemeClr val="tx1"/>
            </a:solidFill>
            <a:extLst>
              <a:ext uri="{C807C97D-BFC1-408E-A445-0C87EB9F89A2}">
                <ask:lineSketchStyleProps xmlns:ask="http://schemas.microsoft.com/office/drawing/2018/sketchyshapes" sd="3700712357">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Coke from Cartel </a:t>
            </a:r>
          </a:p>
          <a:p>
            <a:r>
              <a:rPr lang="en-US" sz="1300" dirty="0"/>
              <a:t>Ship it using Pharma</a:t>
            </a:r>
            <a:br>
              <a:rPr lang="en-US" sz="1300" dirty="0"/>
            </a:br>
            <a:r>
              <a:rPr lang="en-US" sz="1300" dirty="0"/>
              <a:t>Store it in Cult</a:t>
            </a:r>
            <a:br>
              <a:rPr lang="en-US" sz="1300" dirty="0"/>
            </a:br>
            <a:r>
              <a:rPr lang="en-US" sz="1300" dirty="0"/>
              <a:t>Sell it to Dealers</a:t>
            </a:r>
            <a:br>
              <a:rPr lang="en-US" sz="1300" dirty="0"/>
            </a:br>
            <a:r>
              <a:rPr lang="en-US" sz="1300" dirty="0"/>
              <a:t>Pay back the Cartel</a:t>
            </a:r>
          </a:p>
        </p:txBody>
      </p:sp>
      <p:sp>
        <p:nvSpPr>
          <p:cNvPr id="5" name="Rectangle: Rounded Corners 4">
            <a:extLst>
              <a:ext uri="{FF2B5EF4-FFF2-40B4-BE49-F238E27FC236}">
                <a16:creationId xmlns:a16="http://schemas.microsoft.com/office/drawing/2014/main" id="{F3A7E829-BFFC-53CA-2EC2-08C90274701D}"/>
              </a:ext>
            </a:extLst>
          </p:cNvPr>
          <p:cNvSpPr/>
          <p:nvPr/>
        </p:nvSpPr>
        <p:spPr>
          <a:xfrm>
            <a:off x="2179813" y="5135906"/>
            <a:ext cx="2721205" cy="1536192"/>
          </a:xfrm>
          <a:custGeom>
            <a:avLst/>
            <a:gdLst>
              <a:gd name="connsiteX0" fmla="*/ 0 w 2721205"/>
              <a:gd name="connsiteY0" fmla="*/ 256037 h 1536192"/>
              <a:gd name="connsiteX1" fmla="*/ 256037 w 2721205"/>
              <a:gd name="connsiteY1" fmla="*/ 0 h 1536192"/>
              <a:gd name="connsiteX2" fmla="*/ 764137 w 2721205"/>
              <a:gd name="connsiteY2" fmla="*/ 0 h 1536192"/>
              <a:gd name="connsiteX3" fmla="*/ 1250146 w 2721205"/>
              <a:gd name="connsiteY3" fmla="*/ 0 h 1536192"/>
              <a:gd name="connsiteX4" fmla="*/ 1802429 w 2721205"/>
              <a:gd name="connsiteY4" fmla="*/ 0 h 1536192"/>
              <a:gd name="connsiteX5" fmla="*/ 2465168 w 2721205"/>
              <a:gd name="connsiteY5" fmla="*/ 0 h 1536192"/>
              <a:gd name="connsiteX6" fmla="*/ 2721205 w 2721205"/>
              <a:gd name="connsiteY6" fmla="*/ 256037 h 1536192"/>
              <a:gd name="connsiteX7" fmla="*/ 2721205 w 2721205"/>
              <a:gd name="connsiteY7" fmla="*/ 788578 h 1536192"/>
              <a:gd name="connsiteX8" fmla="*/ 2721205 w 2721205"/>
              <a:gd name="connsiteY8" fmla="*/ 1280155 h 1536192"/>
              <a:gd name="connsiteX9" fmla="*/ 2465168 w 2721205"/>
              <a:gd name="connsiteY9" fmla="*/ 1536192 h 1536192"/>
              <a:gd name="connsiteX10" fmla="*/ 1912885 w 2721205"/>
              <a:gd name="connsiteY10" fmla="*/ 1536192 h 1536192"/>
              <a:gd name="connsiteX11" fmla="*/ 1360603 w 2721205"/>
              <a:gd name="connsiteY11" fmla="*/ 1536192 h 1536192"/>
              <a:gd name="connsiteX12" fmla="*/ 808320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78337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196" y="126779"/>
                  <a:pt x="133092" y="-12596"/>
                  <a:pt x="256037" y="0"/>
                </a:cubicBezTo>
                <a:cubicBezTo>
                  <a:pt x="464123" y="15724"/>
                  <a:pt x="657832" y="7293"/>
                  <a:pt x="764137" y="0"/>
                </a:cubicBezTo>
                <a:cubicBezTo>
                  <a:pt x="870442" y="-7293"/>
                  <a:pt x="1149638" y="-21413"/>
                  <a:pt x="1250146" y="0"/>
                </a:cubicBezTo>
                <a:cubicBezTo>
                  <a:pt x="1350654" y="21413"/>
                  <a:pt x="1553281" y="9680"/>
                  <a:pt x="1802429" y="0"/>
                </a:cubicBezTo>
                <a:cubicBezTo>
                  <a:pt x="2051577" y="-9680"/>
                  <a:pt x="2242074" y="-5379"/>
                  <a:pt x="2465168" y="0"/>
                </a:cubicBezTo>
                <a:cubicBezTo>
                  <a:pt x="2638272" y="9396"/>
                  <a:pt x="2720480" y="124857"/>
                  <a:pt x="2721205" y="256037"/>
                </a:cubicBezTo>
                <a:cubicBezTo>
                  <a:pt x="2731234" y="433536"/>
                  <a:pt x="2725383" y="543963"/>
                  <a:pt x="2721205" y="788578"/>
                </a:cubicBezTo>
                <a:cubicBezTo>
                  <a:pt x="2717027" y="1033193"/>
                  <a:pt x="2735334" y="1103807"/>
                  <a:pt x="2721205" y="1280155"/>
                </a:cubicBezTo>
                <a:cubicBezTo>
                  <a:pt x="2713814" y="1443996"/>
                  <a:pt x="2574629" y="1528691"/>
                  <a:pt x="2465168" y="1536192"/>
                </a:cubicBezTo>
                <a:cubicBezTo>
                  <a:pt x="2284297" y="1539489"/>
                  <a:pt x="2132399" y="1563721"/>
                  <a:pt x="1912885" y="1536192"/>
                </a:cubicBezTo>
                <a:cubicBezTo>
                  <a:pt x="1693371" y="1508663"/>
                  <a:pt x="1486296" y="1512517"/>
                  <a:pt x="1360603" y="1536192"/>
                </a:cubicBezTo>
                <a:cubicBezTo>
                  <a:pt x="1234910" y="1559867"/>
                  <a:pt x="1062751" y="1560485"/>
                  <a:pt x="808320" y="1536192"/>
                </a:cubicBezTo>
                <a:cubicBezTo>
                  <a:pt x="553889" y="1511899"/>
                  <a:pt x="531282" y="1510440"/>
                  <a:pt x="256037" y="1536192"/>
                </a:cubicBezTo>
                <a:cubicBezTo>
                  <a:pt x="90246" y="1540927"/>
                  <a:pt x="-8618" y="1406346"/>
                  <a:pt x="0" y="1280155"/>
                </a:cubicBezTo>
                <a:cubicBezTo>
                  <a:pt x="-16679" y="1147822"/>
                  <a:pt x="-2861" y="971445"/>
                  <a:pt x="0" y="778337"/>
                </a:cubicBezTo>
                <a:cubicBezTo>
                  <a:pt x="2861" y="585229"/>
                  <a:pt x="22161" y="450077"/>
                  <a:pt x="0" y="256037"/>
                </a:cubicBezTo>
                <a:close/>
              </a:path>
              <a:path w="2721205" h="1536192" stroke="0" extrusionOk="0">
                <a:moveTo>
                  <a:pt x="0" y="256037"/>
                </a:moveTo>
                <a:cubicBezTo>
                  <a:pt x="11186" y="120102"/>
                  <a:pt x="113718" y="-11713"/>
                  <a:pt x="256037" y="0"/>
                </a:cubicBezTo>
                <a:cubicBezTo>
                  <a:pt x="405242" y="-1527"/>
                  <a:pt x="522712" y="663"/>
                  <a:pt x="764137" y="0"/>
                </a:cubicBezTo>
                <a:cubicBezTo>
                  <a:pt x="1005562" y="-663"/>
                  <a:pt x="1095289" y="-14922"/>
                  <a:pt x="1316420" y="0"/>
                </a:cubicBezTo>
                <a:cubicBezTo>
                  <a:pt x="1537551" y="14922"/>
                  <a:pt x="1691166" y="-23313"/>
                  <a:pt x="1912885" y="0"/>
                </a:cubicBezTo>
                <a:cubicBezTo>
                  <a:pt x="2134604" y="23313"/>
                  <a:pt x="2224966" y="21"/>
                  <a:pt x="2465168" y="0"/>
                </a:cubicBezTo>
                <a:cubicBezTo>
                  <a:pt x="2600859" y="-4892"/>
                  <a:pt x="2709855" y="129776"/>
                  <a:pt x="2721205" y="256037"/>
                </a:cubicBezTo>
                <a:cubicBezTo>
                  <a:pt x="2714887" y="498777"/>
                  <a:pt x="2719877" y="550994"/>
                  <a:pt x="2721205" y="757855"/>
                </a:cubicBezTo>
                <a:cubicBezTo>
                  <a:pt x="2722533" y="964716"/>
                  <a:pt x="2734039" y="1117931"/>
                  <a:pt x="2721205" y="1280155"/>
                </a:cubicBezTo>
                <a:cubicBezTo>
                  <a:pt x="2718892" y="1392529"/>
                  <a:pt x="2604113" y="1539379"/>
                  <a:pt x="2465168" y="1536192"/>
                </a:cubicBezTo>
                <a:cubicBezTo>
                  <a:pt x="2252136" y="1527430"/>
                  <a:pt x="2109950" y="1513708"/>
                  <a:pt x="1979159" y="1536192"/>
                </a:cubicBezTo>
                <a:cubicBezTo>
                  <a:pt x="1848368" y="1558676"/>
                  <a:pt x="1619283" y="1538692"/>
                  <a:pt x="1382694" y="1536192"/>
                </a:cubicBezTo>
                <a:cubicBezTo>
                  <a:pt x="1146106" y="1533692"/>
                  <a:pt x="1080096" y="1537840"/>
                  <a:pt x="852502" y="1536192"/>
                </a:cubicBezTo>
                <a:cubicBezTo>
                  <a:pt x="624908" y="1534544"/>
                  <a:pt x="384775" y="1542488"/>
                  <a:pt x="256037" y="1536192"/>
                </a:cubicBezTo>
                <a:cubicBezTo>
                  <a:pt x="116554" y="1548238"/>
                  <a:pt x="-22346" y="1409671"/>
                  <a:pt x="0" y="1280155"/>
                </a:cubicBezTo>
                <a:cubicBezTo>
                  <a:pt x="21745" y="1158709"/>
                  <a:pt x="4777" y="933328"/>
                  <a:pt x="0" y="747614"/>
                </a:cubicBezTo>
                <a:cubicBezTo>
                  <a:pt x="-4777" y="561900"/>
                  <a:pt x="-24385" y="394867"/>
                  <a:pt x="0" y="256037"/>
                </a:cubicBezTo>
                <a:close/>
              </a:path>
            </a:pathLst>
          </a:custGeom>
          <a:ln w="38100">
            <a:solidFill>
              <a:schemeClr val="tx1"/>
            </a:solidFill>
            <a:extLst>
              <a:ext uri="{C807C97D-BFC1-408E-A445-0C87EB9F89A2}">
                <ask:lineSketchStyleProps xmlns:ask="http://schemas.microsoft.com/office/drawing/2018/sketchyshapes" sd="594653713">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Uncut Diamonds from Botswana Smuggled into Bengaluru</a:t>
            </a:r>
            <a:br>
              <a:rPr lang="en-US" sz="1300" dirty="0"/>
            </a:br>
            <a:r>
              <a:rPr lang="en-US" sz="1300" dirty="0"/>
              <a:t>Stored in a pharma</a:t>
            </a:r>
            <a:br>
              <a:rPr lang="en-US" sz="1300" dirty="0"/>
            </a:br>
            <a:r>
              <a:rPr lang="en-US" sz="1300" dirty="0"/>
              <a:t>Sent to Surat to Cut</a:t>
            </a:r>
            <a:br>
              <a:rPr lang="en-US" sz="1300" dirty="0"/>
            </a:br>
            <a:r>
              <a:rPr lang="en-US" sz="1300" dirty="0"/>
              <a:t>Sold it to buyers</a:t>
            </a:r>
          </a:p>
        </p:txBody>
      </p:sp>
      <p:sp>
        <p:nvSpPr>
          <p:cNvPr id="6" name="Rectangle: Rounded Corners 5">
            <a:extLst>
              <a:ext uri="{FF2B5EF4-FFF2-40B4-BE49-F238E27FC236}">
                <a16:creationId xmlns:a16="http://schemas.microsoft.com/office/drawing/2014/main" id="{F648FCE7-72FD-EBEC-E279-96EB609F8CAF}"/>
              </a:ext>
            </a:extLst>
          </p:cNvPr>
          <p:cNvSpPr/>
          <p:nvPr/>
        </p:nvSpPr>
        <p:spPr>
          <a:xfrm>
            <a:off x="7698973" y="527214"/>
            <a:ext cx="2721205" cy="1536192"/>
          </a:xfrm>
          <a:custGeom>
            <a:avLst/>
            <a:gdLst>
              <a:gd name="connsiteX0" fmla="*/ 0 w 2721205"/>
              <a:gd name="connsiteY0" fmla="*/ 256037 h 1536192"/>
              <a:gd name="connsiteX1" fmla="*/ 256037 w 2721205"/>
              <a:gd name="connsiteY1" fmla="*/ 0 h 1536192"/>
              <a:gd name="connsiteX2" fmla="*/ 852502 w 2721205"/>
              <a:gd name="connsiteY2" fmla="*/ 0 h 1536192"/>
              <a:gd name="connsiteX3" fmla="*/ 1360603 w 2721205"/>
              <a:gd name="connsiteY3" fmla="*/ 0 h 1536192"/>
              <a:gd name="connsiteX4" fmla="*/ 1934977 w 2721205"/>
              <a:gd name="connsiteY4" fmla="*/ 0 h 1536192"/>
              <a:gd name="connsiteX5" fmla="*/ 2465168 w 2721205"/>
              <a:gd name="connsiteY5" fmla="*/ 0 h 1536192"/>
              <a:gd name="connsiteX6" fmla="*/ 2721205 w 2721205"/>
              <a:gd name="connsiteY6" fmla="*/ 256037 h 1536192"/>
              <a:gd name="connsiteX7" fmla="*/ 2721205 w 2721205"/>
              <a:gd name="connsiteY7" fmla="*/ 747614 h 1536192"/>
              <a:gd name="connsiteX8" fmla="*/ 2721205 w 2721205"/>
              <a:gd name="connsiteY8" fmla="*/ 1280155 h 1536192"/>
              <a:gd name="connsiteX9" fmla="*/ 2465168 w 2721205"/>
              <a:gd name="connsiteY9" fmla="*/ 1536192 h 1536192"/>
              <a:gd name="connsiteX10" fmla="*/ 1890794 w 2721205"/>
              <a:gd name="connsiteY10" fmla="*/ 1536192 h 1536192"/>
              <a:gd name="connsiteX11" fmla="*/ 1338511 w 2721205"/>
              <a:gd name="connsiteY11" fmla="*/ 1536192 h 1536192"/>
              <a:gd name="connsiteX12" fmla="*/ 764137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57855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4235" y="95993"/>
                  <a:pt x="101711" y="1679"/>
                  <a:pt x="256037" y="0"/>
                </a:cubicBezTo>
                <a:cubicBezTo>
                  <a:pt x="424511" y="-14404"/>
                  <a:pt x="613843" y="13735"/>
                  <a:pt x="852502" y="0"/>
                </a:cubicBezTo>
                <a:cubicBezTo>
                  <a:pt x="1091161" y="-13735"/>
                  <a:pt x="1145353" y="-2097"/>
                  <a:pt x="1360603" y="0"/>
                </a:cubicBezTo>
                <a:cubicBezTo>
                  <a:pt x="1575853" y="2097"/>
                  <a:pt x="1667444" y="18628"/>
                  <a:pt x="1934977" y="0"/>
                </a:cubicBezTo>
                <a:cubicBezTo>
                  <a:pt x="2202510" y="-18628"/>
                  <a:pt x="2296563" y="10897"/>
                  <a:pt x="2465168" y="0"/>
                </a:cubicBezTo>
                <a:cubicBezTo>
                  <a:pt x="2602544" y="8"/>
                  <a:pt x="2715244" y="119931"/>
                  <a:pt x="2721205" y="256037"/>
                </a:cubicBezTo>
                <a:cubicBezTo>
                  <a:pt x="2701878" y="382444"/>
                  <a:pt x="2726089" y="614549"/>
                  <a:pt x="2721205" y="747614"/>
                </a:cubicBezTo>
                <a:cubicBezTo>
                  <a:pt x="2716321" y="880679"/>
                  <a:pt x="2745293" y="1034415"/>
                  <a:pt x="2721205" y="1280155"/>
                </a:cubicBezTo>
                <a:cubicBezTo>
                  <a:pt x="2742292" y="1402706"/>
                  <a:pt x="2617666" y="1535728"/>
                  <a:pt x="2465168" y="1536192"/>
                </a:cubicBezTo>
                <a:cubicBezTo>
                  <a:pt x="2261675" y="1546063"/>
                  <a:pt x="2135601" y="1563079"/>
                  <a:pt x="1890794" y="1536192"/>
                </a:cubicBezTo>
                <a:cubicBezTo>
                  <a:pt x="1645987" y="1509305"/>
                  <a:pt x="1523814" y="1518493"/>
                  <a:pt x="1338511" y="1536192"/>
                </a:cubicBezTo>
                <a:cubicBezTo>
                  <a:pt x="1153208" y="1553891"/>
                  <a:pt x="987825" y="1536938"/>
                  <a:pt x="764137" y="1536192"/>
                </a:cubicBezTo>
                <a:cubicBezTo>
                  <a:pt x="540449" y="1535446"/>
                  <a:pt x="456713" y="1557169"/>
                  <a:pt x="256037" y="1536192"/>
                </a:cubicBezTo>
                <a:cubicBezTo>
                  <a:pt x="108199" y="1540932"/>
                  <a:pt x="-17452" y="1448514"/>
                  <a:pt x="0" y="1280155"/>
                </a:cubicBezTo>
                <a:cubicBezTo>
                  <a:pt x="-11276" y="1160551"/>
                  <a:pt x="-11017" y="963890"/>
                  <a:pt x="0" y="757855"/>
                </a:cubicBezTo>
                <a:cubicBezTo>
                  <a:pt x="11017" y="551820"/>
                  <a:pt x="15070" y="385298"/>
                  <a:pt x="0" y="256037"/>
                </a:cubicBezTo>
                <a:close/>
              </a:path>
              <a:path w="2721205" h="1536192" stroke="0" extrusionOk="0">
                <a:moveTo>
                  <a:pt x="0" y="256037"/>
                </a:moveTo>
                <a:cubicBezTo>
                  <a:pt x="8243" y="81680"/>
                  <a:pt x="115135" y="-4856"/>
                  <a:pt x="256037" y="0"/>
                </a:cubicBezTo>
                <a:cubicBezTo>
                  <a:pt x="378401" y="12694"/>
                  <a:pt x="640326" y="-16417"/>
                  <a:pt x="786228" y="0"/>
                </a:cubicBezTo>
                <a:cubicBezTo>
                  <a:pt x="932130" y="16417"/>
                  <a:pt x="1179314" y="3504"/>
                  <a:pt x="1360603" y="0"/>
                </a:cubicBezTo>
                <a:cubicBezTo>
                  <a:pt x="1541893" y="-3504"/>
                  <a:pt x="1708766" y="-10334"/>
                  <a:pt x="1912885" y="0"/>
                </a:cubicBezTo>
                <a:cubicBezTo>
                  <a:pt x="2117004" y="10334"/>
                  <a:pt x="2253749" y="-2115"/>
                  <a:pt x="2465168" y="0"/>
                </a:cubicBezTo>
                <a:cubicBezTo>
                  <a:pt x="2593641" y="-26956"/>
                  <a:pt x="2715181" y="125010"/>
                  <a:pt x="2721205" y="256037"/>
                </a:cubicBezTo>
                <a:cubicBezTo>
                  <a:pt x="2739118" y="480156"/>
                  <a:pt x="2730087" y="584394"/>
                  <a:pt x="2721205" y="737372"/>
                </a:cubicBezTo>
                <a:cubicBezTo>
                  <a:pt x="2712323" y="890351"/>
                  <a:pt x="2736977" y="1102514"/>
                  <a:pt x="2721205" y="1280155"/>
                </a:cubicBezTo>
                <a:cubicBezTo>
                  <a:pt x="2702553" y="1415229"/>
                  <a:pt x="2612097" y="1559329"/>
                  <a:pt x="2465168" y="1536192"/>
                </a:cubicBezTo>
                <a:cubicBezTo>
                  <a:pt x="2303721" y="1514945"/>
                  <a:pt x="2204042" y="1541107"/>
                  <a:pt x="1979159" y="1536192"/>
                </a:cubicBezTo>
                <a:cubicBezTo>
                  <a:pt x="1754276" y="1531277"/>
                  <a:pt x="1613444" y="1540563"/>
                  <a:pt x="1426876" y="1536192"/>
                </a:cubicBezTo>
                <a:cubicBezTo>
                  <a:pt x="1240308" y="1531821"/>
                  <a:pt x="1136019" y="1556618"/>
                  <a:pt x="874594" y="1536192"/>
                </a:cubicBezTo>
                <a:cubicBezTo>
                  <a:pt x="613169" y="1515766"/>
                  <a:pt x="460125" y="1519270"/>
                  <a:pt x="256037" y="1536192"/>
                </a:cubicBezTo>
                <a:cubicBezTo>
                  <a:pt x="98535" y="1529039"/>
                  <a:pt x="4431" y="1436874"/>
                  <a:pt x="0" y="1280155"/>
                </a:cubicBezTo>
                <a:cubicBezTo>
                  <a:pt x="-14004" y="1050824"/>
                  <a:pt x="10201" y="917176"/>
                  <a:pt x="0" y="757855"/>
                </a:cubicBezTo>
                <a:cubicBezTo>
                  <a:pt x="-10201" y="598534"/>
                  <a:pt x="3076" y="408291"/>
                  <a:pt x="0" y="256037"/>
                </a:cubicBezTo>
                <a:close/>
              </a:path>
            </a:pathLst>
          </a:custGeom>
          <a:ln w="38100">
            <a:solidFill>
              <a:schemeClr val="tx1"/>
            </a:solidFill>
            <a:extLst>
              <a:ext uri="{C807C97D-BFC1-408E-A445-0C87EB9F89A2}">
                <ask:lineSketchStyleProps xmlns:ask="http://schemas.microsoft.com/office/drawing/2018/sketchyshapes" sd="2545784740">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Arms from Mafia</a:t>
            </a:r>
            <a:br>
              <a:rPr lang="en-US" sz="1300" dirty="0"/>
            </a:br>
            <a:r>
              <a:rPr lang="en-US" sz="1300" dirty="0"/>
              <a:t>Ship it using Pharma</a:t>
            </a:r>
            <a:br>
              <a:rPr lang="en-US" sz="1300" dirty="0"/>
            </a:br>
            <a:r>
              <a:rPr lang="en-US" sz="1300" dirty="0"/>
              <a:t>Store in Cult</a:t>
            </a:r>
            <a:br>
              <a:rPr lang="en-US" sz="1300" dirty="0"/>
            </a:br>
            <a:r>
              <a:rPr lang="en-US" sz="1300" dirty="0"/>
              <a:t>Take advance from Buyers</a:t>
            </a:r>
            <a:br>
              <a:rPr lang="en-US" sz="1300" dirty="0"/>
            </a:br>
            <a:r>
              <a:rPr lang="en-US" sz="1300" dirty="0"/>
              <a:t>Sell it to Buyers</a:t>
            </a:r>
          </a:p>
        </p:txBody>
      </p:sp>
      <p:sp>
        <p:nvSpPr>
          <p:cNvPr id="7" name="Rectangle: Rounded Corners 6">
            <a:extLst>
              <a:ext uri="{FF2B5EF4-FFF2-40B4-BE49-F238E27FC236}">
                <a16:creationId xmlns:a16="http://schemas.microsoft.com/office/drawing/2014/main" id="{19DCF5F4-4039-6BA7-AB3A-66450BEA8AFA}"/>
              </a:ext>
            </a:extLst>
          </p:cNvPr>
          <p:cNvSpPr/>
          <p:nvPr/>
        </p:nvSpPr>
        <p:spPr>
          <a:xfrm>
            <a:off x="896411" y="2831560"/>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360602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57855 h 1536192"/>
              <a:gd name="connsiteX8" fmla="*/ 2721204 w 2721204"/>
              <a:gd name="connsiteY8" fmla="*/ 1280155 h 1536192"/>
              <a:gd name="connsiteX9" fmla="*/ 2465167 w 2721204"/>
              <a:gd name="connsiteY9" fmla="*/ 1536192 h 1536192"/>
              <a:gd name="connsiteX10" fmla="*/ 1934976 w 2721204"/>
              <a:gd name="connsiteY10" fmla="*/ 1536192 h 1536192"/>
              <a:gd name="connsiteX11" fmla="*/ 1448967 w 2721204"/>
              <a:gd name="connsiteY11" fmla="*/ 1536192 h 1536192"/>
              <a:gd name="connsiteX12" fmla="*/ 852502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50" y="121506"/>
                  <a:pt x="84116" y="17268"/>
                  <a:pt x="256037" y="0"/>
                </a:cubicBezTo>
                <a:cubicBezTo>
                  <a:pt x="424260" y="17431"/>
                  <a:pt x="660125" y="10828"/>
                  <a:pt x="830411" y="0"/>
                </a:cubicBezTo>
                <a:cubicBezTo>
                  <a:pt x="1000697" y="-10828"/>
                  <a:pt x="1245802" y="-17001"/>
                  <a:pt x="1360602" y="0"/>
                </a:cubicBezTo>
                <a:cubicBezTo>
                  <a:pt x="1475402" y="17001"/>
                  <a:pt x="1692287" y="24017"/>
                  <a:pt x="1890793" y="0"/>
                </a:cubicBezTo>
                <a:cubicBezTo>
                  <a:pt x="2089299" y="-24017"/>
                  <a:pt x="2230517" y="-20856"/>
                  <a:pt x="2465167" y="0"/>
                </a:cubicBezTo>
                <a:cubicBezTo>
                  <a:pt x="2610967" y="-13169"/>
                  <a:pt x="2742058" y="109425"/>
                  <a:pt x="2721204" y="256037"/>
                </a:cubicBezTo>
                <a:cubicBezTo>
                  <a:pt x="2723994" y="421262"/>
                  <a:pt x="2742997" y="653570"/>
                  <a:pt x="2721204" y="757855"/>
                </a:cubicBezTo>
                <a:cubicBezTo>
                  <a:pt x="2699411" y="862140"/>
                  <a:pt x="2726388" y="1061808"/>
                  <a:pt x="2721204" y="1280155"/>
                </a:cubicBezTo>
                <a:cubicBezTo>
                  <a:pt x="2708617" y="1405062"/>
                  <a:pt x="2582699" y="1523317"/>
                  <a:pt x="2465167" y="1536192"/>
                </a:cubicBezTo>
                <a:cubicBezTo>
                  <a:pt x="2267990" y="1542172"/>
                  <a:pt x="2081069" y="1551388"/>
                  <a:pt x="1934976" y="1536192"/>
                </a:cubicBezTo>
                <a:cubicBezTo>
                  <a:pt x="1788883" y="1520996"/>
                  <a:pt x="1610870" y="1515750"/>
                  <a:pt x="1448967" y="1536192"/>
                </a:cubicBezTo>
                <a:cubicBezTo>
                  <a:pt x="1287064" y="1556634"/>
                  <a:pt x="1103738" y="1509595"/>
                  <a:pt x="852502" y="1536192"/>
                </a:cubicBezTo>
                <a:cubicBezTo>
                  <a:pt x="601266" y="1562789"/>
                  <a:pt x="497297" y="1524119"/>
                  <a:pt x="256037" y="1536192"/>
                </a:cubicBezTo>
                <a:cubicBezTo>
                  <a:pt x="107403" y="1509087"/>
                  <a:pt x="-14616" y="1403864"/>
                  <a:pt x="0" y="1280155"/>
                </a:cubicBezTo>
                <a:cubicBezTo>
                  <a:pt x="24782" y="1109026"/>
                  <a:pt x="12643" y="978290"/>
                  <a:pt x="0" y="757855"/>
                </a:cubicBezTo>
                <a:cubicBezTo>
                  <a:pt x="-12643" y="537420"/>
                  <a:pt x="-18283" y="424502"/>
                  <a:pt x="0" y="256037"/>
                </a:cubicBezTo>
                <a:close/>
              </a:path>
              <a:path w="2721204" h="1536192" stroke="0" extrusionOk="0">
                <a:moveTo>
                  <a:pt x="0" y="256037"/>
                </a:moveTo>
                <a:cubicBezTo>
                  <a:pt x="23789" y="122843"/>
                  <a:pt x="134223" y="325"/>
                  <a:pt x="256037" y="0"/>
                </a:cubicBezTo>
                <a:cubicBezTo>
                  <a:pt x="405021" y="6546"/>
                  <a:pt x="530285" y="-5138"/>
                  <a:pt x="786228" y="0"/>
                </a:cubicBezTo>
                <a:cubicBezTo>
                  <a:pt x="1042171" y="5138"/>
                  <a:pt x="1160842" y="-1008"/>
                  <a:pt x="1360602" y="0"/>
                </a:cubicBezTo>
                <a:cubicBezTo>
                  <a:pt x="1560362" y="1008"/>
                  <a:pt x="1739553" y="6573"/>
                  <a:pt x="1912885" y="0"/>
                </a:cubicBezTo>
                <a:cubicBezTo>
                  <a:pt x="2086217" y="-6573"/>
                  <a:pt x="2231177" y="-8107"/>
                  <a:pt x="2465167" y="0"/>
                </a:cubicBezTo>
                <a:cubicBezTo>
                  <a:pt x="2576454" y="1064"/>
                  <a:pt x="2747019" y="131239"/>
                  <a:pt x="2721204" y="256037"/>
                </a:cubicBezTo>
                <a:cubicBezTo>
                  <a:pt x="2743789" y="370246"/>
                  <a:pt x="2725626" y="657627"/>
                  <a:pt x="2721204" y="768096"/>
                </a:cubicBezTo>
                <a:cubicBezTo>
                  <a:pt x="2716782" y="878565"/>
                  <a:pt x="2703783" y="1103562"/>
                  <a:pt x="2721204" y="1280155"/>
                </a:cubicBezTo>
                <a:cubicBezTo>
                  <a:pt x="2708128" y="1423913"/>
                  <a:pt x="2597160" y="1518022"/>
                  <a:pt x="2465167" y="1536192"/>
                </a:cubicBezTo>
                <a:cubicBezTo>
                  <a:pt x="2336967" y="1557029"/>
                  <a:pt x="2148800" y="1561312"/>
                  <a:pt x="1890793" y="1536192"/>
                </a:cubicBezTo>
                <a:cubicBezTo>
                  <a:pt x="1632786" y="1511072"/>
                  <a:pt x="1586321" y="1529145"/>
                  <a:pt x="1404785" y="1536192"/>
                </a:cubicBezTo>
                <a:cubicBezTo>
                  <a:pt x="1223249" y="1543239"/>
                  <a:pt x="1037366" y="1524570"/>
                  <a:pt x="808320" y="1536192"/>
                </a:cubicBezTo>
                <a:cubicBezTo>
                  <a:pt x="579274" y="1547814"/>
                  <a:pt x="415105" y="1557316"/>
                  <a:pt x="256037" y="1536192"/>
                </a:cubicBezTo>
                <a:cubicBezTo>
                  <a:pt x="117283" y="1534199"/>
                  <a:pt x="-17849" y="1396912"/>
                  <a:pt x="0" y="1280155"/>
                </a:cubicBezTo>
                <a:cubicBezTo>
                  <a:pt x="8613" y="1118071"/>
                  <a:pt x="5790" y="960110"/>
                  <a:pt x="0" y="788578"/>
                </a:cubicBezTo>
                <a:cubicBezTo>
                  <a:pt x="-5790" y="617046"/>
                  <a:pt x="-14320" y="383232"/>
                  <a:pt x="0" y="256037"/>
                </a:cubicBezTo>
                <a:close/>
              </a:path>
            </a:pathLst>
          </a:custGeom>
          <a:ln w="38100">
            <a:solidFill>
              <a:schemeClr val="tx1"/>
            </a:solidFill>
            <a:extLst>
              <a:ext uri="{C807C97D-BFC1-408E-A445-0C87EB9F89A2}">
                <ask:lineSketchStyleProps xmlns:ask="http://schemas.microsoft.com/office/drawing/2018/sketchyshapes" sd="2259606259">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Identify week members</a:t>
            </a:r>
            <a:br>
              <a:rPr lang="en-US" sz="1300" dirty="0"/>
            </a:br>
            <a:r>
              <a:rPr lang="en-US" sz="1300" dirty="0"/>
              <a:t>Kill them and take out meat</a:t>
            </a:r>
            <a:br>
              <a:rPr lang="en-US" sz="1300" dirty="0"/>
            </a:br>
            <a:r>
              <a:rPr lang="en-US" sz="1300" dirty="0"/>
              <a:t>Store it in Cult</a:t>
            </a:r>
            <a:br>
              <a:rPr lang="en-US" sz="1300" dirty="0"/>
            </a:br>
            <a:r>
              <a:rPr lang="en-US" sz="1300" dirty="0"/>
              <a:t>Buyers pay and take it away</a:t>
            </a:r>
          </a:p>
        </p:txBody>
      </p:sp>
      <p:sp>
        <p:nvSpPr>
          <p:cNvPr id="9" name="Rectangle: Rounded Corners 8">
            <a:extLst>
              <a:ext uri="{FF2B5EF4-FFF2-40B4-BE49-F238E27FC236}">
                <a16:creationId xmlns:a16="http://schemas.microsoft.com/office/drawing/2014/main" id="{2BB9CA93-956E-948F-DC3A-0EE8C99E7055}"/>
              </a:ext>
            </a:extLst>
          </p:cNvPr>
          <p:cNvSpPr/>
          <p:nvPr/>
        </p:nvSpPr>
        <p:spPr>
          <a:xfrm>
            <a:off x="8859661" y="2831560"/>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404785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37372 h 1536192"/>
              <a:gd name="connsiteX8" fmla="*/ 2721204 w 2721204"/>
              <a:gd name="connsiteY8" fmla="*/ 1280155 h 1536192"/>
              <a:gd name="connsiteX9" fmla="*/ 2465167 w 2721204"/>
              <a:gd name="connsiteY9" fmla="*/ 1536192 h 1536192"/>
              <a:gd name="connsiteX10" fmla="*/ 1957067 w 2721204"/>
              <a:gd name="connsiteY10" fmla="*/ 1536192 h 1536192"/>
              <a:gd name="connsiteX11" fmla="*/ 1471059 w 2721204"/>
              <a:gd name="connsiteY11" fmla="*/ 1536192 h 1536192"/>
              <a:gd name="connsiteX12" fmla="*/ 940867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26308" y="93432"/>
                  <a:pt x="116223" y="-5432"/>
                  <a:pt x="256037" y="0"/>
                </a:cubicBezTo>
                <a:cubicBezTo>
                  <a:pt x="447962" y="23675"/>
                  <a:pt x="703139" y="-12492"/>
                  <a:pt x="830411" y="0"/>
                </a:cubicBezTo>
                <a:cubicBezTo>
                  <a:pt x="957683" y="12492"/>
                  <a:pt x="1227918" y="-9141"/>
                  <a:pt x="1404785" y="0"/>
                </a:cubicBezTo>
                <a:cubicBezTo>
                  <a:pt x="1581652" y="9141"/>
                  <a:pt x="1706278" y="13970"/>
                  <a:pt x="1890793" y="0"/>
                </a:cubicBezTo>
                <a:cubicBezTo>
                  <a:pt x="2075308" y="-13970"/>
                  <a:pt x="2325334" y="-5589"/>
                  <a:pt x="2465167" y="0"/>
                </a:cubicBezTo>
                <a:cubicBezTo>
                  <a:pt x="2597803" y="15027"/>
                  <a:pt x="2719657" y="105686"/>
                  <a:pt x="2721204" y="256037"/>
                </a:cubicBezTo>
                <a:cubicBezTo>
                  <a:pt x="2744479" y="355875"/>
                  <a:pt x="2713126" y="509070"/>
                  <a:pt x="2721204" y="737372"/>
                </a:cubicBezTo>
                <a:cubicBezTo>
                  <a:pt x="2729282" y="965674"/>
                  <a:pt x="2736648" y="1155844"/>
                  <a:pt x="2721204" y="1280155"/>
                </a:cubicBezTo>
                <a:cubicBezTo>
                  <a:pt x="2730794" y="1387684"/>
                  <a:pt x="2613680" y="1547721"/>
                  <a:pt x="2465167" y="1536192"/>
                </a:cubicBezTo>
                <a:cubicBezTo>
                  <a:pt x="2299477" y="1547480"/>
                  <a:pt x="2106474" y="1514890"/>
                  <a:pt x="1957067" y="1536192"/>
                </a:cubicBezTo>
                <a:cubicBezTo>
                  <a:pt x="1807660" y="1557494"/>
                  <a:pt x="1592061" y="1533703"/>
                  <a:pt x="1471059" y="1536192"/>
                </a:cubicBezTo>
                <a:cubicBezTo>
                  <a:pt x="1350057" y="1538681"/>
                  <a:pt x="1193780" y="1529896"/>
                  <a:pt x="940867" y="1536192"/>
                </a:cubicBezTo>
                <a:cubicBezTo>
                  <a:pt x="687954" y="1542488"/>
                  <a:pt x="522470" y="1505274"/>
                  <a:pt x="256037" y="1536192"/>
                </a:cubicBezTo>
                <a:cubicBezTo>
                  <a:pt x="139064" y="1523719"/>
                  <a:pt x="12523" y="1434637"/>
                  <a:pt x="0" y="1280155"/>
                </a:cubicBezTo>
                <a:cubicBezTo>
                  <a:pt x="-3900" y="1169449"/>
                  <a:pt x="-24484" y="947646"/>
                  <a:pt x="0" y="757855"/>
                </a:cubicBezTo>
                <a:cubicBezTo>
                  <a:pt x="24484" y="568064"/>
                  <a:pt x="2880" y="428499"/>
                  <a:pt x="0" y="256037"/>
                </a:cubicBezTo>
                <a:close/>
              </a:path>
              <a:path w="2721204" h="1536192" stroke="0" extrusionOk="0">
                <a:moveTo>
                  <a:pt x="0" y="256037"/>
                </a:moveTo>
                <a:cubicBezTo>
                  <a:pt x="-23996" y="108175"/>
                  <a:pt x="113282" y="25534"/>
                  <a:pt x="256037" y="0"/>
                </a:cubicBezTo>
                <a:cubicBezTo>
                  <a:pt x="411047" y="18981"/>
                  <a:pt x="556499" y="-25596"/>
                  <a:pt x="786228" y="0"/>
                </a:cubicBezTo>
                <a:cubicBezTo>
                  <a:pt x="1015957" y="25596"/>
                  <a:pt x="1151337" y="-3257"/>
                  <a:pt x="1338511" y="0"/>
                </a:cubicBezTo>
                <a:cubicBezTo>
                  <a:pt x="1525685" y="3257"/>
                  <a:pt x="1747616" y="19989"/>
                  <a:pt x="1890793" y="0"/>
                </a:cubicBezTo>
                <a:cubicBezTo>
                  <a:pt x="2033970" y="-19989"/>
                  <a:pt x="2244544" y="6655"/>
                  <a:pt x="2465167" y="0"/>
                </a:cubicBezTo>
                <a:cubicBezTo>
                  <a:pt x="2585361" y="5641"/>
                  <a:pt x="2703882" y="113249"/>
                  <a:pt x="2721204" y="256037"/>
                </a:cubicBezTo>
                <a:cubicBezTo>
                  <a:pt x="2721540" y="515464"/>
                  <a:pt x="2727005" y="613500"/>
                  <a:pt x="2721204" y="778337"/>
                </a:cubicBezTo>
                <a:cubicBezTo>
                  <a:pt x="2715403" y="943174"/>
                  <a:pt x="2740638" y="1088708"/>
                  <a:pt x="2721204" y="1280155"/>
                </a:cubicBezTo>
                <a:cubicBezTo>
                  <a:pt x="2723936" y="1429986"/>
                  <a:pt x="2638747" y="1527685"/>
                  <a:pt x="2465167" y="1536192"/>
                </a:cubicBezTo>
                <a:cubicBezTo>
                  <a:pt x="2324658" y="1543260"/>
                  <a:pt x="2050210" y="1531140"/>
                  <a:pt x="1912885" y="1536192"/>
                </a:cubicBezTo>
                <a:cubicBezTo>
                  <a:pt x="1775560" y="1541244"/>
                  <a:pt x="1605144" y="1523637"/>
                  <a:pt x="1404785" y="1536192"/>
                </a:cubicBezTo>
                <a:cubicBezTo>
                  <a:pt x="1204426" y="1548747"/>
                  <a:pt x="1135058" y="1522227"/>
                  <a:pt x="874593" y="1536192"/>
                </a:cubicBezTo>
                <a:cubicBezTo>
                  <a:pt x="614128" y="1550157"/>
                  <a:pt x="555648" y="1541267"/>
                  <a:pt x="256037" y="1536192"/>
                </a:cubicBezTo>
                <a:cubicBezTo>
                  <a:pt x="139574" y="1512064"/>
                  <a:pt x="-1058" y="1406726"/>
                  <a:pt x="0" y="1280155"/>
                </a:cubicBezTo>
                <a:cubicBezTo>
                  <a:pt x="-18776" y="1173486"/>
                  <a:pt x="-3604" y="1008411"/>
                  <a:pt x="0" y="768096"/>
                </a:cubicBezTo>
                <a:cubicBezTo>
                  <a:pt x="3604" y="527781"/>
                  <a:pt x="22815" y="447680"/>
                  <a:pt x="0" y="256037"/>
                </a:cubicBezTo>
                <a:close/>
              </a:path>
            </a:pathLst>
          </a:custGeom>
          <a:ln w="38100">
            <a:solidFill>
              <a:schemeClr val="tx1"/>
            </a:solidFill>
            <a:extLst>
              <a:ext uri="{C807C97D-BFC1-408E-A445-0C87EB9F89A2}">
                <ask:lineSketchStyleProps xmlns:ask="http://schemas.microsoft.com/office/drawing/2018/sketchyshapes" sd="2486745078">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Print INR in a factory</a:t>
            </a:r>
            <a:br>
              <a:rPr lang="en-US" sz="1300" dirty="0"/>
            </a:br>
            <a:r>
              <a:rPr lang="en-US" sz="1300" dirty="0"/>
              <a:t>Store it in Paintings</a:t>
            </a:r>
            <a:br>
              <a:rPr lang="en-US" sz="1300" dirty="0"/>
            </a:br>
            <a:r>
              <a:rPr lang="en-US" sz="1300" dirty="0"/>
              <a:t>Ship it to India</a:t>
            </a:r>
          </a:p>
        </p:txBody>
      </p:sp>
      <p:cxnSp>
        <p:nvCxnSpPr>
          <p:cNvPr id="11" name="Straight Connector 10">
            <a:extLst>
              <a:ext uri="{FF2B5EF4-FFF2-40B4-BE49-F238E27FC236}">
                <a16:creationId xmlns:a16="http://schemas.microsoft.com/office/drawing/2014/main" id="{24964F50-BBE8-FA95-3A4D-2C33F700DA99}"/>
              </a:ext>
            </a:extLst>
          </p:cNvPr>
          <p:cNvCxnSpPr>
            <a:cxnSpLocks/>
            <a:stCxn id="4" idx="3"/>
            <a:endCxn id="6" idx="1"/>
          </p:cNvCxnSpPr>
          <p:nvPr/>
        </p:nvCxnSpPr>
        <p:spPr>
          <a:xfrm>
            <a:off x="4901018" y="1295310"/>
            <a:ext cx="2797954"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1FCF219-9F4F-EAA3-9D02-462B244DB26A}"/>
              </a:ext>
            </a:extLst>
          </p:cNvPr>
          <p:cNvCxnSpPr>
            <a:cxnSpLocks/>
          </p:cNvCxnSpPr>
          <p:nvPr/>
        </p:nvCxnSpPr>
        <p:spPr>
          <a:xfrm>
            <a:off x="6233693" y="1282942"/>
            <a:ext cx="4508" cy="1214979"/>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58B7E47-BC61-2926-B96D-E285E6581B8D}"/>
              </a:ext>
            </a:extLst>
          </p:cNvPr>
          <p:cNvCxnSpPr>
            <a:cxnSpLocks/>
            <a:stCxn id="7" idx="3"/>
            <a:endCxn id="29" idx="3"/>
          </p:cNvCxnSpPr>
          <p:nvPr/>
        </p:nvCxnSpPr>
        <p:spPr>
          <a:xfrm flipV="1">
            <a:off x="3617615" y="3599656"/>
            <a:ext cx="1398524" cy="1"/>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A90CEA9-2DBB-2FA5-51A0-D725296D03DB}"/>
              </a:ext>
            </a:extLst>
          </p:cNvPr>
          <p:cNvCxnSpPr>
            <a:cxnSpLocks/>
            <a:endCxn id="9" idx="1"/>
          </p:cNvCxnSpPr>
          <p:nvPr/>
        </p:nvCxnSpPr>
        <p:spPr>
          <a:xfrm>
            <a:off x="7499059" y="3599656"/>
            <a:ext cx="1360602"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29" name="Hexagon 28">
            <a:extLst>
              <a:ext uri="{FF2B5EF4-FFF2-40B4-BE49-F238E27FC236}">
                <a16:creationId xmlns:a16="http://schemas.microsoft.com/office/drawing/2014/main" id="{5336AEC4-82C5-187C-D1D0-45E2B7CFFCE1}"/>
              </a:ext>
            </a:extLst>
          </p:cNvPr>
          <p:cNvSpPr/>
          <p:nvPr/>
        </p:nvSpPr>
        <p:spPr>
          <a:xfrm>
            <a:off x="5016140" y="2497921"/>
            <a:ext cx="2567709" cy="2203469"/>
          </a:xfrm>
          <a:custGeom>
            <a:avLst/>
            <a:gdLst>
              <a:gd name="connsiteX0" fmla="*/ 0 w 2567709"/>
              <a:gd name="connsiteY0" fmla="*/ 1101735 h 2203469"/>
              <a:gd name="connsiteX1" fmla="*/ 280942 w 2567709"/>
              <a:gd name="connsiteY1" fmla="*/ 539851 h 2203469"/>
              <a:gd name="connsiteX2" fmla="*/ 550867 w 2567709"/>
              <a:gd name="connsiteY2" fmla="*/ 1 h 2203469"/>
              <a:gd name="connsiteX3" fmla="*/ 1039525 w 2567709"/>
              <a:gd name="connsiteY3" fmla="*/ 1 h 2203469"/>
              <a:gd name="connsiteX4" fmla="*/ 1557503 w 2567709"/>
              <a:gd name="connsiteY4" fmla="*/ 1 h 2203469"/>
              <a:gd name="connsiteX5" fmla="*/ 2016842 w 2567709"/>
              <a:gd name="connsiteY5" fmla="*/ 1 h 2203469"/>
              <a:gd name="connsiteX6" fmla="*/ 2292276 w 2567709"/>
              <a:gd name="connsiteY6" fmla="*/ 550868 h 2203469"/>
              <a:gd name="connsiteX7" fmla="*/ 2567709 w 2567709"/>
              <a:gd name="connsiteY7" fmla="*/ 1101735 h 2203469"/>
              <a:gd name="connsiteX8" fmla="*/ 2297784 w 2567709"/>
              <a:gd name="connsiteY8" fmla="*/ 1641584 h 2203469"/>
              <a:gd name="connsiteX9" fmla="*/ 2016842 w 2567709"/>
              <a:gd name="connsiteY9" fmla="*/ 2203468 h 2203469"/>
              <a:gd name="connsiteX10" fmla="*/ 1542843 w 2567709"/>
              <a:gd name="connsiteY10" fmla="*/ 2203468 h 2203469"/>
              <a:gd name="connsiteX11" fmla="*/ 1024866 w 2567709"/>
              <a:gd name="connsiteY11" fmla="*/ 2203468 h 2203469"/>
              <a:gd name="connsiteX12" fmla="*/ 550867 w 2567709"/>
              <a:gd name="connsiteY12" fmla="*/ 2203468 h 2203469"/>
              <a:gd name="connsiteX13" fmla="*/ 286451 w 2567709"/>
              <a:gd name="connsiteY13" fmla="*/ 1674636 h 2203469"/>
              <a:gd name="connsiteX14" fmla="*/ 0 w 2567709"/>
              <a:gd name="connsiteY14" fmla="*/ 1101735 h 22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7709" h="2203469" fill="none" extrusionOk="0">
                <a:moveTo>
                  <a:pt x="0" y="1101735"/>
                </a:moveTo>
                <a:cubicBezTo>
                  <a:pt x="68224" y="945929"/>
                  <a:pt x="196657" y="679989"/>
                  <a:pt x="280942" y="539851"/>
                </a:cubicBezTo>
                <a:cubicBezTo>
                  <a:pt x="365227" y="399713"/>
                  <a:pt x="474470" y="191252"/>
                  <a:pt x="550867" y="1"/>
                </a:cubicBezTo>
                <a:cubicBezTo>
                  <a:pt x="693208" y="-5039"/>
                  <a:pt x="854385" y="23008"/>
                  <a:pt x="1039525" y="1"/>
                </a:cubicBezTo>
                <a:cubicBezTo>
                  <a:pt x="1224665" y="-23006"/>
                  <a:pt x="1338768" y="-901"/>
                  <a:pt x="1557503" y="1"/>
                </a:cubicBezTo>
                <a:cubicBezTo>
                  <a:pt x="1776238" y="903"/>
                  <a:pt x="1885788" y="-1540"/>
                  <a:pt x="2016842" y="1"/>
                </a:cubicBezTo>
                <a:cubicBezTo>
                  <a:pt x="2101158" y="122173"/>
                  <a:pt x="2212854" y="401946"/>
                  <a:pt x="2292276" y="550868"/>
                </a:cubicBezTo>
                <a:cubicBezTo>
                  <a:pt x="2371697" y="699790"/>
                  <a:pt x="2501573" y="986338"/>
                  <a:pt x="2567709" y="1101735"/>
                </a:cubicBezTo>
                <a:cubicBezTo>
                  <a:pt x="2425985" y="1332145"/>
                  <a:pt x="2357729" y="1457080"/>
                  <a:pt x="2297784" y="1641584"/>
                </a:cubicBezTo>
                <a:cubicBezTo>
                  <a:pt x="2237839" y="1826088"/>
                  <a:pt x="2089865" y="2047480"/>
                  <a:pt x="2016842" y="2203468"/>
                </a:cubicBezTo>
                <a:cubicBezTo>
                  <a:pt x="1823937" y="2215633"/>
                  <a:pt x="1650650" y="2187094"/>
                  <a:pt x="1542843" y="2203468"/>
                </a:cubicBezTo>
                <a:cubicBezTo>
                  <a:pt x="1435036" y="2219842"/>
                  <a:pt x="1278855" y="2179957"/>
                  <a:pt x="1024866" y="2203468"/>
                </a:cubicBezTo>
                <a:cubicBezTo>
                  <a:pt x="770877" y="2226979"/>
                  <a:pt x="679614" y="2226668"/>
                  <a:pt x="550867" y="2203468"/>
                </a:cubicBezTo>
                <a:cubicBezTo>
                  <a:pt x="484338" y="2088330"/>
                  <a:pt x="353191" y="1783478"/>
                  <a:pt x="286451" y="1674636"/>
                </a:cubicBezTo>
                <a:cubicBezTo>
                  <a:pt x="219711" y="1565794"/>
                  <a:pt x="73141" y="1246708"/>
                  <a:pt x="0" y="1101735"/>
                </a:cubicBezTo>
                <a:close/>
              </a:path>
              <a:path w="2567709" h="2203469" stroke="0" extrusionOk="0">
                <a:moveTo>
                  <a:pt x="0" y="1101735"/>
                </a:moveTo>
                <a:cubicBezTo>
                  <a:pt x="133376" y="846906"/>
                  <a:pt x="171806" y="700466"/>
                  <a:pt x="258907" y="583920"/>
                </a:cubicBezTo>
                <a:cubicBezTo>
                  <a:pt x="346008" y="467374"/>
                  <a:pt x="486613" y="118977"/>
                  <a:pt x="550867" y="1"/>
                </a:cubicBezTo>
                <a:cubicBezTo>
                  <a:pt x="658072" y="12147"/>
                  <a:pt x="788411" y="16185"/>
                  <a:pt x="1010206" y="1"/>
                </a:cubicBezTo>
                <a:cubicBezTo>
                  <a:pt x="1232001" y="-16183"/>
                  <a:pt x="1324281" y="-11894"/>
                  <a:pt x="1469545" y="1"/>
                </a:cubicBezTo>
                <a:cubicBezTo>
                  <a:pt x="1614809" y="11896"/>
                  <a:pt x="1778811" y="-6612"/>
                  <a:pt x="2016842" y="1"/>
                </a:cubicBezTo>
                <a:cubicBezTo>
                  <a:pt x="2047445" y="120139"/>
                  <a:pt x="2167090" y="357920"/>
                  <a:pt x="2281258" y="528833"/>
                </a:cubicBezTo>
                <a:cubicBezTo>
                  <a:pt x="2395426" y="699746"/>
                  <a:pt x="2474257" y="953444"/>
                  <a:pt x="2567709" y="1101735"/>
                </a:cubicBezTo>
                <a:cubicBezTo>
                  <a:pt x="2474668" y="1247418"/>
                  <a:pt x="2335382" y="1498718"/>
                  <a:pt x="2286767" y="1663619"/>
                </a:cubicBezTo>
                <a:cubicBezTo>
                  <a:pt x="2238152" y="1828520"/>
                  <a:pt x="2093879" y="1986977"/>
                  <a:pt x="2016842" y="2203468"/>
                </a:cubicBezTo>
                <a:cubicBezTo>
                  <a:pt x="1830591" y="2199339"/>
                  <a:pt x="1662722" y="2181552"/>
                  <a:pt x="1528184" y="2203468"/>
                </a:cubicBezTo>
                <a:cubicBezTo>
                  <a:pt x="1393646" y="2225384"/>
                  <a:pt x="1247291" y="2223156"/>
                  <a:pt x="1039525" y="2203468"/>
                </a:cubicBezTo>
                <a:cubicBezTo>
                  <a:pt x="831759" y="2183780"/>
                  <a:pt x="790671" y="2227098"/>
                  <a:pt x="550867" y="2203468"/>
                </a:cubicBezTo>
                <a:cubicBezTo>
                  <a:pt x="487512" y="2069171"/>
                  <a:pt x="388595" y="1916398"/>
                  <a:pt x="291960" y="1685653"/>
                </a:cubicBezTo>
                <a:cubicBezTo>
                  <a:pt x="195324" y="1454908"/>
                  <a:pt x="73519" y="1217501"/>
                  <a:pt x="0" y="1101735"/>
                </a:cubicBezTo>
                <a:close/>
              </a:path>
            </a:pathLst>
          </a:custGeom>
          <a:ln w="38100">
            <a:solidFill>
              <a:schemeClr val="tx1"/>
            </a:solidFill>
            <a:extLst>
              <a:ext uri="{C807C97D-BFC1-408E-A445-0C87EB9F89A2}">
                <ask:lineSketchStyleProps xmlns:ask="http://schemas.microsoft.com/office/drawing/2018/sketchyshapes" sd="1323906100">
                  <a:prstGeom prst="hexagon">
                    <a:avLst/>
                  </a:prstGeom>
                  <ask:type>
                    <ask:lineSketchFreehand/>
                  </ask:type>
                </ask:lineSketchStyleProps>
              </a:ext>
            </a:extLst>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tx1"/>
                </a:solidFill>
              </a:rPr>
              <a:t>CULT</a:t>
            </a:r>
          </a:p>
        </p:txBody>
      </p:sp>
      <p:sp>
        <p:nvSpPr>
          <p:cNvPr id="41" name="TextBox 40">
            <a:extLst>
              <a:ext uri="{FF2B5EF4-FFF2-40B4-BE49-F238E27FC236}">
                <a16:creationId xmlns:a16="http://schemas.microsoft.com/office/drawing/2014/main" id="{6D4B60D6-5BBD-B73A-57F8-5713767FAA10}"/>
              </a:ext>
            </a:extLst>
          </p:cNvPr>
          <p:cNvSpPr txBox="1"/>
          <p:nvPr/>
        </p:nvSpPr>
        <p:spPr>
          <a:xfrm>
            <a:off x="4969414" y="1036626"/>
            <a:ext cx="2343516" cy="492443"/>
          </a:xfrm>
          <a:prstGeom prst="rect">
            <a:avLst/>
          </a:prstGeom>
          <a:noFill/>
        </p:spPr>
        <p:txBody>
          <a:bodyPr wrap="square" rtlCol="0">
            <a:spAutoFit/>
          </a:bodyPr>
          <a:lstStyle/>
          <a:p>
            <a:pPr algn="ctr"/>
            <a:r>
              <a:rPr lang="en-US" sz="1300" b="1" dirty="0"/>
              <a:t>Anthony  Desai</a:t>
            </a:r>
            <a:br>
              <a:rPr lang="en-US" sz="1300" b="1" dirty="0"/>
            </a:br>
            <a:r>
              <a:rPr lang="en-US" sz="1300" b="1" dirty="0"/>
              <a:t>Joseph    Pinto</a:t>
            </a:r>
          </a:p>
        </p:txBody>
      </p:sp>
      <p:sp>
        <p:nvSpPr>
          <p:cNvPr id="44" name="TextBox 43">
            <a:extLst>
              <a:ext uri="{FF2B5EF4-FFF2-40B4-BE49-F238E27FC236}">
                <a16:creationId xmlns:a16="http://schemas.microsoft.com/office/drawing/2014/main" id="{D5E43FB9-6666-AA4E-828A-C1022797137D}"/>
              </a:ext>
            </a:extLst>
          </p:cNvPr>
          <p:cNvSpPr txBox="1"/>
          <p:nvPr/>
        </p:nvSpPr>
        <p:spPr>
          <a:xfrm>
            <a:off x="5221011" y="5611610"/>
            <a:ext cx="764711" cy="292388"/>
          </a:xfrm>
          <a:prstGeom prst="rect">
            <a:avLst/>
          </a:prstGeom>
          <a:noFill/>
        </p:spPr>
        <p:txBody>
          <a:bodyPr wrap="square" rtlCol="0">
            <a:spAutoFit/>
          </a:bodyPr>
          <a:lstStyle/>
          <a:p>
            <a:r>
              <a:rPr lang="en-US" sz="1300" b="1" dirty="0"/>
              <a:t>Arjun</a:t>
            </a:r>
          </a:p>
        </p:txBody>
      </p:sp>
      <p:sp>
        <p:nvSpPr>
          <p:cNvPr id="45" name="TextBox 44">
            <a:extLst>
              <a:ext uri="{FF2B5EF4-FFF2-40B4-BE49-F238E27FC236}">
                <a16:creationId xmlns:a16="http://schemas.microsoft.com/office/drawing/2014/main" id="{1AB5FC3A-8CCA-0B86-F76F-632A37781BC9}"/>
              </a:ext>
            </a:extLst>
          </p:cNvPr>
          <p:cNvSpPr txBox="1"/>
          <p:nvPr/>
        </p:nvSpPr>
        <p:spPr>
          <a:xfrm>
            <a:off x="7654893" y="3320638"/>
            <a:ext cx="1133266" cy="292388"/>
          </a:xfrm>
          <a:prstGeom prst="rect">
            <a:avLst/>
          </a:prstGeom>
          <a:noFill/>
        </p:spPr>
        <p:txBody>
          <a:bodyPr wrap="square" rtlCol="0">
            <a:spAutoFit/>
          </a:bodyPr>
          <a:lstStyle/>
          <a:p>
            <a:r>
              <a:rPr lang="en-US" sz="1300" b="1" dirty="0"/>
              <a:t>David Pinto</a:t>
            </a:r>
          </a:p>
        </p:txBody>
      </p:sp>
      <p:sp>
        <p:nvSpPr>
          <p:cNvPr id="51" name="TextBox 50">
            <a:extLst>
              <a:ext uri="{FF2B5EF4-FFF2-40B4-BE49-F238E27FC236}">
                <a16:creationId xmlns:a16="http://schemas.microsoft.com/office/drawing/2014/main" id="{43D55750-8E85-48F2-385C-AA3D7B449085}"/>
              </a:ext>
            </a:extLst>
          </p:cNvPr>
          <p:cNvSpPr txBox="1"/>
          <p:nvPr/>
        </p:nvSpPr>
        <p:spPr>
          <a:xfrm>
            <a:off x="3328555" y="3357771"/>
            <a:ext cx="1951581" cy="292388"/>
          </a:xfrm>
          <a:prstGeom prst="rect">
            <a:avLst/>
          </a:prstGeom>
          <a:noFill/>
        </p:spPr>
        <p:txBody>
          <a:bodyPr wrap="square" rtlCol="0">
            <a:spAutoFit/>
          </a:bodyPr>
          <a:lstStyle/>
          <a:p>
            <a:pPr algn="ctr"/>
            <a:r>
              <a:rPr lang="en-US" sz="1300" b="1" dirty="0"/>
              <a:t>Victor D’Souza</a:t>
            </a:r>
          </a:p>
        </p:txBody>
      </p:sp>
      <p:cxnSp>
        <p:nvCxnSpPr>
          <p:cNvPr id="60" name="Connector: Elbow 59">
            <a:extLst>
              <a:ext uri="{FF2B5EF4-FFF2-40B4-BE49-F238E27FC236}">
                <a16:creationId xmlns:a16="http://schemas.microsoft.com/office/drawing/2014/main" id="{4E0ACC61-1CA2-4C01-97F7-F45D00506C71}"/>
              </a:ext>
            </a:extLst>
          </p:cNvPr>
          <p:cNvCxnSpPr>
            <a:cxnSpLocks/>
            <a:stCxn id="5" idx="3"/>
            <a:endCxn id="6" idx="3"/>
          </p:cNvCxnSpPr>
          <p:nvPr/>
        </p:nvCxnSpPr>
        <p:spPr>
          <a:xfrm flipV="1">
            <a:off x="4901017" y="1295310"/>
            <a:ext cx="5519160" cy="4608692"/>
          </a:xfrm>
          <a:prstGeom prst="bentConnector3">
            <a:avLst>
              <a:gd name="adj1" fmla="val 127095"/>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751609B9-E5E7-68CB-FEBD-5F99E522841F}"/>
              </a:ext>
            </a:extLst>
          </p:cNvPr>
          <p:cNvSpPr txBox="1"/>
          <p:nvPr/>
        </p:nvSpPr>
        <p:spPr>
          <a:xfrm>
            <a:off x="10503818" y="997598"/>
            <a:ext cx="1442991" cy="292388"/>
          </a:xfrm>
          <a:prstGeom prst="rect">
            <a:avLst/>
          </a:prstGeom>
          <a:noFill/>
        </p:spPr>
        <p:txBody>
          <a:bodyPr wrap="square" rtlCol="0">
            <a:spAutoFit/>
          </a:bodyPr>
          <a:lstStyle/>
          <a:p>
            <a:r>
              <a:rPr lang="en-US" sz="1300" b="1" dirty="0"/>
              <a:t>Anthony from JC</a:t>
            </a:r>
          </a:p>
        </p:txBody>
      </p:sp>
    </p:spTree>
    <p:extLst>
      <p:ext uri="{BB962C8B-B14F-4D97-AF65-F5344CB8AC3E}">
        <p14:creationId xmlns:p14="http://schemas.microsoft.com/office/powerpoint/2010/main" val="3562238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51205-0737-641F-50A6-ABB6E9CFEBCE}"/>
              </a:ext>
            </a:extLst>
          </p:cNvPr>
          <p:cNvSpPr>
            <a:spLocks noGrp="1"/>
          </p:cNvSpPr>
          <p:nvPr>
            <p:ph idx="1"/>
          </p:nvPr>
        </p:nvSpPr>
        <p:spPr>
          <a:xfrm>
            <a:off x="106326" y="170121"/>
            <a:ext cx="11904483" cy="6788198"/>
          </a:xfrm>
        </p:spPr>
        <p:txBody>
          <a:bodyPr vert="horz" lIns="91440" tIns="45720" rIns="91440" bIns="0" rtlCol="0">
            <a:noAutofit/>
          </a:bodyPr>
          <a:lstStyle/>
          <a:p>
            <a:pPr>
              <a:spcBef>
                <a:spcPts val="500"/>
              </a:spcBef>
            </a:pPr>
            <a:r>
              <a:rPr lang="en-US" sz="1500" b="1" dirty="0"/>
              <a:t>Arjun</a:t>
            </a:r>
            <a:r>
              <a:rPr lang="en-US" sz="1500" dirty="0"/>
              <a:t> – A poor man who was separated from his sister at the age of 12 and witnessed the murder of his father and mother due to his father being a drug peddler. Few kids attack and steel the drugs they are caught by the police and seize the drugs worth 5 Lakhs because of which the boss attacks and kills his father and mother. </a:t>
            </a:r>
          </a:p>
          <a:p>
            <a:pPr>
              <a:spcBef>
                <a:spcPts val="500"/>
              </a:spcBef>
            </a:pPr>
            <a:r>
              <a:rPr lang="en-US" sz="1500" dirty="0"/>
              <a:t>He escapes the attack &amp; starts to work as a waiter in a dingy hotel. Police arrests him for child labor.  A fellow prisoner asks if it is his first time.</a:t>
            </a:r>
          </a:p>
          <a:p>
            <a:pPr>
              <a:spcBef>
                <a:spcPts val="500"/>
              </a:spcBef>
            </a:pPr>
            <a:r>
              <a:rPr lang="en-US" sz="1500" dirty="0"/>
              <a:t>As he grew up, he watches some people fighting over a 50 Rs note. A guy gets injured, and he picks up the knife. The police arrests him.</a:t>
            </a:r>
          </a:p>
          <a:p>
            <a:pPr>
              <a:spcBef>
                <a:spcPts val="500"/>
              </a:spcBef>
            </a:pPr>
            <a:r>
              <a:rPr lang="en-US" sz="1500" dirty="0"/>
              <a:t>He watches people playing cards and he puts 20 Rs. The police come there, while everyone else runs, he gets arrested.</a:t>
            </a:r>
          </a:p>
          <a:p>
            <a:pPr>
              <a:spcBef>
                <a:spcPts val="500"/>
              </a:spcBef>
            </a:pPr>
            <a:r>
              <a:rPr lang="en-US" sz="1500" dirty="0"/>
              <a:t>He decides to try cigarette for the first time. He takes a cup of tea and turns. The tea falls on an officer. The police arrests him for public smoking.</a:t>
            </a:r>
          </a:p>
          <a:p>
            <a:pPr>
              <a:spcBef>
                <a:spcPts val="500"/>
              </a:spcBef>
            </a:pPr>
            <a:r>
              <a:rPr lang="en-US" sz="1500" dirty="0"/>
              <a:t>He is sitting in a park, and a beggar child comes there to ask for money. He says I do not have any money and tells the kid that it is not right to beg. The police sees this and finds out that it is a missing kid. Police arrests him thinking he is a kidnapper.</a:t>
            </a:r>
          </a:p>
          <a:p>
            <a:pPr>
              <a:spcBef>
                <a:spcPts val="500"/>
              </a:spcBef>
            </a:pPr>
            <a:r>
              <a:rPr lang="en-US" sz="1500" dirty="0"/>
              <a:t>He goes to a bakery and orders an egg puffs. A guy next to him takes out his purse and a crumpled paper falls. Arjun picks it up and opens it to find that it is weed. Police is standing next to him eating a cream bun. Police arrests him.</a:t>
            </a:r>
          </a:p>
          <a:p>
            <a:pPr>
              <a:spcBef>
                <a:spcPts val="500"/>
              </a:spcBef>
            </a:pPr>
            <a:r>
              <a:rPr lang="en-US" sz="1500" dirty="0"/>
              <a:t>He decides to try alcohol for the first time. He orders a quarter and water. Someone else takes it and runs away. The bar owner accuses him of stealing and the police arrests him.</a:t>
            </a:r>
          </a:p>
          <a:p>
            <a:pPr>
              <a:spcBef>
                <a:spcPts val="500"/>
              </a:spcBef>
            </a:pPr>
            <a:r>
              <a:rPr lang="en-US" sz="1500" dirty="0"/>
              <a:t>A pick-pocket steals something, and he is chased by the people. He takes a turn where Arjun is walking licking a cone. They mistake him for pick-pocket and thrash him. The police arrests him. </a:t>
            </a:r>
          </a:p>
          <a:p>
            <a:pPr>
              <a:spcBef>
                <a:spcPts val="500"/>
              </a:spcBef>
            </a:pPr>
            <a:r>
              <a:rPr lang="en-US" sz="1500" dirty="0"/>
              <a:t>He goes to a temple for his bad luck. He folds his hand and starts to walk passing in front of girls posing for a reel. They shout at him, and he shouts back at them and moves.  Unfortunately, he walks over a rangoli and the old woman who drew it gets furious. </a:t>
            </a:r>
          </a:p>
          <a:p>
            <a:pPr>
              <a:spcBef>
                <a:spcPts val="500"/>
              </a:spcBef>
            </a:pPr>
            <a:r>
              <a:rPr lang="en-US" sz="1500" dirty="0"/>
              <a:t>He complains about his bad luck to god and does a shastanga namaskar. A gold chain of a kid falls in front of him as they pass by. He picks it up and looks around to find the owner. The owner of the chain mistakes him for a thief. The police arrests him again. A fellow prisoner asks if it is his first time.</a:t>
            </a:r>
          </a:p>
          <a:p>
            <a:pPr marL="0" indent="0">
              <a:spcBef>
                <a:spcPts val="500"/>
              </a:spcBef>
              <a:buNone/>
            </a:pPr>
            <a:r>
              <a:rPr lang="en-US" sz="1500" dirty="0"/>
              <a:t>He finally decides that he will become a police officer. He gets police training with a fake SSLC certificate. This is the first time he really committed  a crime. He meets someone there, and he goes to his house for a drink, the guy starts talking about depression and how his girlfriend left him. Arjun says you have no idea what actual depression is do you know why I joined the police? That is what actual depression is and laughs. The guy jumps off the terrace. The police arrests him. In the station a guy wearing suit is also arrested and Arjun asks first time?</a:t>
            </a:r>
            <a:br>
              <a:rPr lang="en-US" sz="1500" dirty="0"/>
            </a:br>
            <a:r>
              <a:rPr lang="en-US" sz="1500" dirty="0"/>
              <a:t>[TODO: Arjun somehow helps Anthony]</a:t>
            </a:r>
          </a:p>
          <a:p>
            <a:pPr marL="0" indent="0">
              <a:spcBef>
                <a:spcPts val="500"/>
              </a:spcBef>
              <a:buNone/>
            </a:pPr>
            <a:r>
              <a:rPr lang="en-US" sz="1500" dirty="0"/>
              <a:t>He claims he did not kill anyone. Say that to the judge says the police. (Transition cuts) He is in the court – Lawyer says hence it is proved it was a suicide – But he used fake certificate, and he is a fraud – 2 Lakh fine or JC for a year says the judge – Arjun enters the prison</a:t>
            </a:r>
          </a:p>
        </p:txBody>
      </p:sp>
    </p:spTree>
    <p:extLst>
      <p:ext uri="{BB962C8B-B14F-4D97-AF65-F5344CB8AC3E}">
        <p14:creationId xmlns:p14="http://schemas.microsoft.com/office/powerpoint/2010/main" val="3935874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312852" y="257743"/>
            <a:ext cx="11941629" cy="6574971"/>
          </a:xfrm>
        </p:spPr>
        <p:txBody>
          <a:bodyPr>
            <a:normAutofit/>
          </a:bodyPr>
          <a:lstStyle/>
          <a:p>
            <a:r>
              <a:rPr lang="en-US" sz="1800" dirty="0"/>
              <a:t>Who gives the diamond smuggling mission to Arjun?</a:t>
            </a:r>
          </a:p>
          <a:p>
            <a:pPr marL="800100" lvl="1" indent="-342900">
              <a:buFont typeface="+mj-lt"/>
              <a:buAutoNum type="arabicPeriod"/>
            </a:pPr>
            <a:r>
              <a:rPr lang="en-US" sz="1500" dirty="0"/>
              <a:t>Anthony Desai</a:t>
            </a:r>
          </a:p>
          <a:p>
            <a:pPr marL="800100" lvl="1" indent="-342900">
              <a:buFont typeface="+mj-lt"/>
              <a:buAutoNum type="arabicPeriod"/>
            </a:pPr>
            <a:r>
              <a:rPr lang="en-US" sz="1500" dirty="0"/>
              <a:t>Sindhu</a:t>
            </a:r>
          </a:p>
          <a:p>
            <a:pPr marL="800100" lvl="1" indent="-342900">
              <a:buFont typeface="+mj-lt"/>
              <a:buAutoNum type="arabicPeriod"/>
            </a:pPr>
            <a:r>
              <a:rPr lang="en-US" sz="1500" dirty="0"/>
              <a:t>Jasper</a:t>
            </a:r>
          </a:p>
          <a:p>
            <a:pPr marL="800100" lvl="1" indent="-342900">
              <a:buFont typeface="+mj-lt"/>
              <a:buAutoNum type="arabicPeriod"/>
            </a:pPr>
            <a:r>
              <a:rPr lang="en-US" sz="1500" dirty="0"/>
              <a:t>Arjun</a:t>
            </a:r>
          </a:p>
          <a:p>
            <a:r>
              <a:rPr lang="en-US" sz="1800" dirty="0"/>
              <a:t>What is the motive for Arjun to do the mission without going sideways?</a:t>
            </a:r>
          </a:p>
          <a:p>
            <a:pPr marL="800100" lvl="1" indent="-342900">
              <a:buFont typeface="+mj-lt"/>
              <a:buAutoNum type="arabicPeriod"/>
            </a:pPr>
            <a:r>
              <a:rPr lang="en-US" sz="1500" dirty="0"/>
              <a:t>He is loyal to Anthony Desai</a:t>
            </a:r>
          </a:p>
          <a:p>
            <a:pPr marL="800100" lvl="1" indent="-342900">
              <a:buFont typeface="+mj-lt"/>
              <a:buAutoNum type="arabicPeriod"/>
            </a:pPr>
            <a:r>
              <a:rPr lang="en-US" sz="1500" dirty="0"/>
              <a:t>Sindhu blackmails him to lock in for murder of Aisha</a:t>
            </a:r>
          </a:p>
          <a:p>
            <a:pPr marL="800100" lvl="1" indent="-342900">
              <a:buFont typeface="+mj-lt"/>
              <a:buAutoNum type="arabicPeriod"/>
            </a:pPr>
            <a:r>
              <a:rPr lang="en-US" sz="1500" dirty="0"/>
              <a:t>Anthony/ Sindhu tell him that his sister is alive</a:t>
            </a:r>
          </a:p>
          <a:p>
            <a:r>
              <a:rPr lang="en-US" sz="1800" dirty="0"/>
              <a:t>How will Sindhu know about the diamonds?</a:t>
            </a:r>
          </a:p>
          <a:p>
            <a:pPr marL="800100" lvl="1" indent="-342900">
              <a:buFont typeface="+mj-lt"/>
              <a:buAutoNum type="arabicPeriod"/>
            </a:pPr>
            <a:r>
              <a:rPr lang="en-US" sz="1500" dirty="0"/>
              <a:t>Anthony tells her in exchange for escape</a:t>
            </a:r>
          </a:p>
          <a:p>
            <a:pPr marL="800100" lvl="1" indent="-342900">
              <a:buFont typeface="+mj-lt"/>
              <a:buAutoNum type="arabicPeriod"/>
            </a:pPr>
            <a:r>
              <a:rPr lang="en-US" sz="1500" dirty="0"/>
              <a:t>Anthony tells her because she is his sister</a:t>
            </a:r>
          </a:p>
          <a:p>
            <a:pPr marL="800100" lvl="1" indent="-342900">
              <a:buFont typeface="+mj-lt"/>
              <a:buAutoNum type="arabicPeriod"/>
            </a:pPr>
            <a:r>
              <a:rPr lang="en-US" sz="1500" dirty="0"/>
              <a:t>Sindhu finds out about it when reading the cult files</a:t>
            </a:r>
          </a:p>
          <a:p>
            <a:r>
              <a:rPr lang="en-US" sz="1800" dirty="0"/>
              <a:t>Why is Sindhu the final boss?</a:t>
            </a:r>
          </a:p>
          <a:p>
            <a:r>
              <a:rPr lang="en-US" sz="1800" dirty="0"/>
              <a:t>How does Arjun meet Jasper?</a:t>
            </a:r>
          </a:p>
          <a:p>
            <a:r>
              <a:rPr lang="en-US" sz="1800" dirty="0"/>
              <a:t>When does Jasper work as the CBI informant?</a:t>
            </a:r>
          </a:p>
          <a:p>
            <a:pPr marL="800100" lvl="1" indent="-342900">
              <a:buFont typeface="+mj-lt"/>
              <a:buAutoNum type="arabicPeriod"/>
            </a:pPr>
            <a:r>
              <a:rPr lang="en-US" sz="1400" dirty="0"/>
              <a:t>She sees a man in the bar looking at an uncut diamond</a:t>
            </a:r>
          </a:p>
          <a:p>
            <a:pPr marL="800100" lvl="1" indent="-342900">
              <a:buFont typeface="+mj-lt"/>
              <a:buAutoNum type="arabicPeriod"/>
            </a:pPr>
            <a:r>
              <a:rPr lang="en-US" sz="1400" dirty="0"/>
              <a:t>The CBI hires her</a:t>
            </a:r>
          </a:p>
          <a:p>
            <a:endParaRPr lang="en-US" sz="1800" dirty="0"/>
          </a:p>
        </p:txBody>
      </p:sp>
    </p:spTree>
    <p:extLst>
      <p:ext uri="{BB962C8B-B14F-4D97-AF65-F5344CB8AC3E}">
        <p14:creationId xmlns:p14="http://schemas.microsoft.com/office/powerpoint/2010/main" val="1431821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312852" y="257743"/>
            <a:ext cx="11941629" cy="6574971"/>
          </a:xfrm>
        </p:spPr>
        <p:txBody>
          <a:bodyPr>
            <a:normAutofit/>
          </a:bodyPr>
          <a:lstStyle/>
          <a:p>
            <a:pPr marL="0" indent="0">
              <a:buNone/>
            </a:pPr>
            <a:r>
              <a:rPr lang="en-US" sz="1800" b="1" dirty="0"/>
              <a:t>Currency Counterfeit:</a:t>
            </a:r>
          </a:p>
          <a:p>
            <a:r>
              <a:rPr lang="en-US" sz="1800" dirty="0"/>
              <a:t>Who hires Jasper</a:t>
            </a:r>
          </a:p>
          <a:p>
            <a:r>
              <a:rPr lang="en-US" sz="1800" dirty="0"/>
              <a:t>How do Jasper find the factory</a:t>
            </a:r>
          </a:p>
          <a:p>
            <a:r>
              <a:rPr lang="en-US" sz="1800" dirty="0"/>
              <a:t>Jasper is kidnapped</a:t>
            </a:r>
          </a:p>
          <a:p>
            <a:r>
              <a:rPr lang="en-US" sz="1800" dirty="0"/>
              <a:t>Vasanth save Jasper</a:t>
            </a:r>
          </a:p>
          <a:p>
            <a:r>
              <a:rPr lang="en-US" sz="1800" dirty="0"/>
              <a:t>Vasanth and Jasper talk about diamonds</a:t>
            </a:r>
          </a:p>
          <a:p>
            <a:r>
              <a:rPr lang="en-US" sz="1800" dirty="0"/>
              <a:t>How do Vasanth find the factory</a:t>
            </a:r>
          </a:p>
          <a:p>
            <a:pPr lvl="1"/>
            <a:r>
              <a:rPr lang="en-US" sz="1400" dirty="0"/>
              <a:t>A counterfeit cash is found by a bar owner</a:t>
            </a:r>
          </a:p>
          <a:p>
            <a:pPr lvl="1"/>
            <a:r>
              <a:rPr lang="en-US" sz="1400" dirty="0"/>
              <a:t>Investigation reveals that it was always a cab Ashwa who gave the 500 bill</a:t>
            </a:r>
          </a:p>
          <a:p>
            <a:pPr lvl="1"/>
            <a:r>
              <a:rPr lang="en-US" sz="1400" dirty="0"/>
              <a:t>Cab Ashwa says he was paid in cash by the owner</a:t>
            </a:r>
          </a:p>
          <a:p>
            <a:pPr lvl="1"/>
            <a:r>
              <a:rPr lang="en-US" sz="1400" dirty="0"/>
              <a:t>The owner is tracked, and he reveals that he won the money in a casino in Goa</a:t>
            </a:r>
          </a:p>
          <a:p>
            <a:pPr lvl="1"/>
            <a:r>
              <a:rPr lang="en-US" sz="1400" dirty="0"/>
              <a:t>Vasanth is sent to investigate it</a:t>
            </a:r>
          </a:p>
          <a:p>
            <a:pPr lvl="1"/>
            <a:r>
              <a:rPr lang="en-US" sz="1400" dirty="0"/>
              <a:t>There he meets Jasper who is investigating to find proof of fake notes in the Casino</a:t>
            </a:r>
          </a:p>
          <a:p>
            <a:r>
              <a:rPr lang="en-US" sz="1800" dirty="0"/>
              <a:t>Why is Vasanth decommissioned from CBI</a:t>
            </a:r>
          </a:p>
          <a:p>
            <a:pPr lvl="1"/>
            <a:r>
              <a:rPr lang="en-US" sz="1400" dirty="0"/>
              <a:t>Anonymous tip that he is also involved</a:t>
            </a:r>
          </a:p>
          <a:p>
            <a:pPr lvl="1"/>
            <a:r>
              <a:rPr lang="en-US" sz="1400" dirty="0"/>
              <a:t>Deposit into his account for 2L</a:t>
            </a:r>
            <a:endParaRPr lang="en-US" sz="1800" dirty="0"/>
          </a:p>
          <a:p>
            <a:pPr lvl="1"/>
            <a:r>
              <a:rPr lang="en-US" sz="1400" dirty="0"/>
              <a:t>Some fake notes found in his house</a:t>
            </a:r>
          </a:p>
          <a:p>
            <a:pPr lvl="1"/>
            <a:r>
              <a:rPr lang="en-US" sz="1400" dirty="0"/>
              <a:t>Ricky using his name to cover his tracks</a:t>
            </a:r>
          </a:p>
          <a:p>
            <a:r>
              <a:rPr lang="en-US" sz="1800" dirty="0"/>
              <a:t>How does Vasanth get reinstated by CBI</a:t>
            </a:r>
          </a:p>
        </p:txBody>
      </p:sp>
    </p:spTree>
    <p:extLst>
      <p:ext uri="{BB962C8B-B14F-4D97-AF65-F5344CB8AC3E}">
        <p14:creationId xmlns:p14="http://schemas.microsoft.com/office/powerpoint/2010/main" val="3210242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10E521-B4E8-0293-674B-A6878143081A}"/>
              </a:ext>
            </a:extLst>
          </p:cNvPr>
          <p:cNvSpPr/>
          <p:nvPr/>
        </p:nvSpPr>
        <p:spPr>
          <a:xfrm>
            <a:off x="1251337" y="676495"/>
            <a:ext cx="3378738"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Barter</a:t>
            </a:r>
          </a:p>
          <a:p>
            <a:pPr marL="285750" indent="-285750">
              <a:buFont typeface="Arial" panose="020B0604020202020204" pitchFamily="34" charset="0"/>
              <a:buChar char="•"/>
            </a:pPr>
            <a:r>
              <a:rPr lang="en-US" sz="1300" dirty="0">
                <a:solidFill>
                  <a:schemeClr val="tx1"/>
                </a:solidFill>
              </a:rPr>
              <a:t>Goods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Not everything has equal value</a:t>
            </a:r>
          </a:p>
        </p:txBody>
      </p:sp>
      <p:sp>
        <p:nvSpPr>
          <p:cNvPr id="11" name="Rectangle 10">
            <a:extLst>
              <a:ext uri="{FF2B5EF4-FFF2-40B4-BE49-F238E27FC236}">
                <a16:creationId xmlns:a16="http://schemas.microsoft.com/office/drawing/2014/main" id="{369C52FF-2EF7-F399-7469-2F022D4E6BE7}"/>
              </a:ext>
            </a:extLst>
          </p:cNvPr>
          <p:cNvSpPr/>
          <p:nvPr/>
        </p:nvSpPr>
        <p:spPr>
          <a:xfrm>
            <a:off x="1251335" y="2383699"/>
            <a:ext cx="3378741"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Gold</a:t>
            </a:r>
          </a:p>
          <a:p>
            <a:pPr marL="285750" indent="-285750">
              <a:buFont typeface="Arial" panose="020B0604020202020204" pitchFamily="34" charset="0"/>
              <a:buChar char="•"/>
            </a:pPr>
            <a:r>
              <a:rPr lang="en-US" sz="1300" dirty="0">
                <a:solidFill>
                  <a:schemeClr val="tx1"/>
                </a:solidFill>
              </a:rPr>
              <a:t>Gold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Heavy to carry</a:t>
            </a:r>
          </a:p>
        </p:txBody>
      </p:sp>
      <p:sp>
        <p:nvSpPr>
          <p:cNvPr id="12" name="Rectangle 11">
            <a:extLst>
              <a:ext uri="{FF2B5EF4-FFF2-40B4-BE49-F238E27FC236}">
                <a16:creationId xmlns:a16="http://schemas.microsoft.com/office/drawing/2014/main" id="{1F02739B-3C19-3E51-BC9D-89577C75E72C}"/>
              </a:ext>
            </a:extLst>
          </p:cNvPr>
          <p:cNvSpPr/>
          <p:nvPr/>
        </p:nvSpPr>
        <p:spPr>
          <a:xfrm>
            <a:off x="7134952" y="1459570"/>
            <a:ext cx="3835940" cy="184825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Crypto</a:t>
            </a:r>
          </a:p>
          <a:p>
            <a:pPr marL="285750" indent="-285750">
              <a:buFont typeface="Arial" panose="020B0604020202020204" pitchFamily="34" charset="0"/>
              <a:buChar char="•"/>
            </a:pPr>
            <a:r>
              <a:rPr lang="en-US" sz="1300" dirty="0">
                <a:solidFill>
                  <a:schemeClr val="tx1"/>
                </a:solidFill>
              </a:rPr>
              <a:t>Data stored in blockchain</a:t>
            </a:r>
          </a:p>
          <a:p>
            <a:pPr marL="285750" indent="-285750">
              <a:buFont typeface="Arial" panose="020B0604020202020204" pitchFamily="34" charset="0"/>
              <a:buChar char="•"/>
            </a:pPr>
            <a:r>
              <a:rPr lang="en-US" sz="1300" dirty="0">
                <a:solidFill>
                  <a:schemeClr val="tx1"/>
                </a:solidFill>
              </a:rPr>
              <a:t>De-centralized and Safe</a:t>
            </a:r>
          </a:p>
          <a:p>
            <a:pPr marL="285750" indent="-285750">
              <a:buFont typeface="Arial" panose="020B0604020202020204" pitchFamily="34" charset="0"/>
              <a:buChar char="•"/>
            </a:pPr>
            <a:r>
              <a:rPr lang="en-US" sz="1300" dirty="0">
                <a:solidFill>
                  <a:schemeClr val="tx1"/>
                </a:solidFill>
              </a:rPr>
              <a:t>Transactions can be easily back-tracked</a:t>
            </a:r>
          </a:p>
          <a:p>
            <a:pPr marL="285750" indent="-285750">
              <a:buFont typeface="Arial" panose="020B0604020202020204" pitchFamily="34" charset="0"/>
              <a:buChar char="•"/>
            </a:pPr>
            <a:r>
              <a:rPr lang="en-US" sz="1300" dirty="0">
                <a:solidFill>
                  <a:schemeClr val="tx1"/>
                </a:solidFill>
              </a:rPr>
              <a:t>Mine with mathematical problem solution</a:t>
            </a:r>
          </a:p>
        </p:txBody>
      </p:sp>
      <p:sp>
        <p:nvSpPr>
          <p:cNvPr id="13" name="Rectangle 12">
            <a:extLst>
              <a:ext uri="{FF2B5EF4-FFF2-40B4-BE49-F238E27FC236}">
                <a16:creationId xmlns:a16="http://schemas.microsoft.com/office/drawing/2014/main" id="{3E2A916F-5F1C-91E8-87FC-8921544C5345}"/>
              </a:ext>
            </a:extLst>
          </p:cNvPr>
          <p:cNvSpPr/>
          <p:nvPr/>
        </p:nvSpPr>
        <p:spPr>
          <a:xfrm>
            <a:off x="5181312" y="5306860"/>
            <a:ext cx="3378741" cy="12159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Digital Cash</a:t>
            </a:r>
          </a:p>
          <a:p>
            <a:pPr marL="285750" indent="-285750">
              <a:buFont typeface="Arial" panose="020B0604020202020204" pitchFamily="34" charset="0"/>
              <a:buChar char="•"/>
            </a:pPr>
            <a:r>
              <a:rPr lang="en-US" sz="1300" dirty="0">
                <a:solidFill>
                  <a:schemeClr val="tx1"/>
                </a:solidFill>
              </a:rPr>
              <a:t>Paperless with transfer handled by banks</a:t>
            </a:r>
          </a:p>
          <a:p>
            <a:pPr marL="285750" indent="-285750">
              <a:buFont typeface="Arial" panose="020B0604020202020204" pitchFamily="34" charset="0"/>
              <a:buChar char="•"/>
            </a:pPr>
            <a:r>
              <a:rPr lang="en-US" sz="1300" dirty="0">
                <a:solidFill>
                  <a:srgbClr val="C00000"/>
                </a:solidFill>
              </a:rPr>
              <a:t>Auth of Banks along with Government</a:t>
            </a:r>
          </a:p>
          <a:p>
            <a:pPr marL="285750" indent="-285750">
              <a:buFont typeface="Arial" panose="020B0604020202020204" pitchFamily="34" charset="0"/>
              <a:buChar char="•"/>
            </a:pPr>
            <a:r>
              <a:rPr lang="en-US" sz="1300" dirty="0">
                <a:solidFill>
                  <a:srgbClr val="FF0000"/>
                </a:solidFill>
              </a:rPr>
              <a:t>Must trust the Banks</a:t>
            </a:r>
          </a:p>
        </p:txBody>
      </p:sp>
      <p:sp>
        <p:nvSpPr>
          <p:cNvPr id="14" name="Rectangle 13">
            <a:extLst>
              <a:ext uri="{FF2B5EF4-FFF2-40B4-BE49-F238E27FC236}">
                <a16:creationId xmlns:a16="http://schemas.microsoft.com/office/drawing/2014/main" id="{E455A438-1A5C-1B6E-95D1-07A2D4C514D9}"/>
              </a:ext>
            </a:extLst>
          </p:cNvPr>
          <p:cNvSpPr/>
          <p:nvPr/>
        </p:nvSpPr>
        <p:spPr>
          <a:xfrm>
            <a:off x="1251335" y="4090904"/>
            <a:ext cx="3378741" cy="2431915"/>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Cash</a:t>
            </a:r>
          </a:p>
          <a:p>
            <a:pPr marL="285750" indent="-285750">
              <a:buFont typeface="Arial" panose="020B0604020202020204" pitchFamily="34" charset="0"/>
              <a:buChar char="•"/>
            </a:pPr>
            <a:r>
              <a:rPr lang="en-US" sz="1300" dirty="0">
                <a:solidFill>
                  <a:schemeClr val="tx1"/>
                </a:solidFill>
              </a:rPr>
              <a:t>Paper with promise of value</a:t>
            </a:r>
          </a:p>
          <a:p>
            <a:pPr marL="285750" indent="-285750">
              <a:buFont typeface="Arial" panose="020B0604020202020204" pitchFamily="34" charset="0"/>
              <a:buChar char="•"/>
            </a:pPr>
            <a:r>
              <a:rPr lang="en-US" sz="1300" dirty="0">
                <a:solidFill>
                  <a:schemeClr val="tx1"/>
                </a:solidFill>
              </a:rPr>
              <a:t>Auth of Government</a:t>
            </a:r>
          </a:p>
          <a:p>
            <a:pPr marL="285750" indent="-285750">
              <a:buFont typeface="Arial" panose="020B0604020202020204" pitchFamily="34" charset="0"/>
              <a:buChar char="•"/>
            </a:pPr>
            <a:r>
              <a:rPr lang="en-US" sz="1300" dirty="0">
                <a:solidFill>
                  <a:srgbClr val="FF0000"/>
                </a:solidFill>
              </a:rPr>
              <a:t>Must trust the Government</a:t>
            </a:r>
          </a:p>
          <a:p>
            <a:pPr marL="285750" indent="-285750">
              <a:buFont typeface="Arial" panose="020B0604020202020204" pitchFamily="34" charset="0"/>
              <a:buChar char="•"/>
            </a:pPr>
            <a:r>
              <a:rPr lang="en-US" sz="1300" dirty="0">
                <a:solidFill>
                  <a:srgbClr val="FF0000"/>
                </a:solidFill>
              </a:rPr>
              <a:t>Cannot be backtracked</a:t>
            </a:r>
          </a:p>
          <a:p>
            <a:pPr marL="285750" indent="-285750">
              <a:buFont typeface="Arial" panose="020B0604020202020204" pitchFamily="34" charset="0"/>
              <a:buChar char="•"/>
            </a:pPr>
            <a:r>
              <a:rPr lang="en-US" sz="1300" dirty="0">
                <a:solidFill>
                  <a:srgbClr val="FF0000"/>
                </a:solidFill>
              </a:rPr>
              <a:t>Government/ Bank can cheat</a:t>
            </a:r>
          </a:p>
          <a:p>
            <a:pPr marL="285750" indent="-285750">
              <a:buFont typeface="Arial" panose="020B0604020202020204" pitchFamily="34" charset="0"/>
              <a:buChar char="•"/>
            </a:pPr>
            <a:r>
              <a:rPr lang="en-US" sz="1300" dirty="0">
                <a:solidFill>
                  <a:srgbClr val="FF0000"/>
                </a:solidFill>
              </a:rPr>
              <a:t>Fake notes with no value</a:t>
            </a:r>
          </a:p>
        </p:txBody>
      </p:sp>
    </p:spTree>
    <p:extLst>
      <p:ext uri="{BB962C8B-B14F-4D97-AF65-F5344CB8AC3E}">
        <p14:creationId xmlns:p14="http://schemas.microsoft.com/office/powerpoint/2010/main" val="320176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BB708-1EB1-24B3-91C6-781FBF2485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D77AA-24E0-617E-F907-1B7D20490247}"/>
              </a:ext>
            </a:extLst>
          </p:cNvPr>
          <p:cNvSpPr>
            <a:spLocks noGrp="1"/>
          </p:cNvSpPr>
          <p:nvPr>
            <p:ph idx="1"/>
          </p:nvPr>
        </p:nvSpPr>
        <p:spPr>
          <a:xfrm>
            <a:off x="80386" y="150565"/>
            <a:ext cx="12439859" cy="6717322"/>
          </a:xfrm>
        </p:spPr>
        <p:txBody>
          <a:bodyPr vert="horz" lIns="91440" tIns="45720" rIns="91440" bIns="0" rtlCol="0">
            <a:noAutofit/>
          </a:bodyPr>
          <a:lstStyle/>
          <a:p>
            <a:pPr marL="0" indent="0">
              <a:spcBef>
                <a:spcPts val="500"/>
              </a:spcBef>
              <a:buNone/>
            </a:pPr>
            <a:r>
              <a:rPr lang="en-US" sz="1500" dirty="0"/>
              <a:t>Arjun enters the prison wearing his uniform. He gets surrounded by the prisoners. A guy named Manu corners him and tells you are a new guy, and you need protection when will you pay and how will you pay.  Arjun asks protection from who. He says protection from me. Arjun says something witty. They attack him and Arjun doges and falls on the prison boss.</a:t>
            </a:r>
          </a:p>
          <a:p>
            <a:pPr marL="0" indent="0">
              <a:spcBef>
                <a:spcPts val="500"/>
              </a:spcBef>
              <a:buNone/>
            </a:pPr>
            <a:r>
              <a:rPr lang="en-US" sz="1500" dirty="0"/>
              <a:t>As usual a prison boss welcomes him. He says this was his turn to Manu and makes them to walk way. Arjun gets scared but he is also in survival mode. He says that he has 3 main points. </a:t>
            </a:r>
          </a:p>
          <a:p>
            <a:pPr>
              <a:spcBef>
                <a:spcPts val="500"/>
              </a:spcBef>
            </a:pPr>
            <a:r>
              <a:rPr lang="en-US" sz="1500" dirty="0"/>
              <a:t>I have no money or else I would have not come here. </a:t>
            </a:r>
          </a:p>
          <a:p>
            <a:pPr>
              <a:spcBef>
                <a:spcPts val="500"/>
              </a:spcBef>
            </a:pPr>
            <a:r>
              <a:rPr lang="en-US" sz="1500" dirty="0"/>
              <a:t>I will be out in a year. So, I will do whatever you people want me to do on one condition nobody snatches my food.</a:t>
            </a:r>
          </a:p>
          <a:p>
            <a:pPr>
              <a:spcBef>
                <a:spcPts val="500"/>
              </a:spcBef>
            </a:pPr>
            <a:r>
              <a:rPr lang="en-US" sz="1500" dirty="0"/>
              <a:t>(looks at gays) I have piles, and I bleed if pressure falls.</a:t>
            </a:r>
          </a:p>
          <a:p>
            <a:pPr marL="0" indent="0">
              <a:spcBef>
                <a:spcPts val="500"/>
              </a:spcBef>
              <a:buNone/>
            </a:pPr>
            <a:r>
              <a:rPr lang="en-US" sz="1500" dirty="0"/>
              <a:t>People laugh.  The boss says that the respect here depends on your crime, there are three levels here Murder, extortion, rape.  Arjun thinks for a while and says Murder, Murder of a police officer he says. Prisoners cheer.</a:t>
            </a:r>
          </a:p>
          <a:p>
            <a:pPr marL="0" indent="0">
              <a:spcBef>
                <a:spcPts val="500"/>
              </a:spcBef>
              <a:buNone/>
            </a:pPr>
            <a:r>
              <a:rPr lang="en-US" sz="1500" dirty="0"/>
              <a:t>The boss gets doubtful and asks if you killed an officer how will you go out in a year. Arjun says he has connections. The boss still doesn’t believe. He says there is a way to get highest respect out here and that is being in the elite club.</a:t>
            </a:r>
          </a:p>
          <a:p>
            <a:pPr marL="0" indent="0">
              <a:spcBef>
                <a:spcPts val="500"/>
              </a:spcBef>
              <a:buNone/>
            </a:pPr>
            <a:r>
              <a:rPr lang="en-US" sz="1500" dirty="0"/>
              <a:t>The boss points at a skinny man and says if you can beat Matke in a fight no one will trouble you and you will be a part of my elite club. People cheer. Arjun looking at the skinny man asks what are the benefits of the club. The boss says cigarettes, drugs, extra food, no cleaning toilets, and no trouble from anyone. Arjun laughs and says okay. </a:t>
            </a:r>
          </a:p>
          <a:p>
            <a:pPr marL="0" indent="0">
              <a:spcBef>
                <a:spcPts val="500"/>
              </a:spcBef>
              <a:buNone/>
            </a:pPr>
            <a:r>
              <a:rPr lang="en-US" sz="1500" dirty="0"/>
              <a:t>The boss calls Matke and a stone-built man comes from behind the skinny guy. Arjun face dolly zooms. Matke’s fists are as big as his face. The boss says the first one to be on the ground for 10 counts looses.</a:t>
            </a:r>
          </a:p>
          <a:p>
            <a:pPr marL="0" indent="0">
              <a:spcBef>
                <a:spcPts val="500"/>
              </a:spcBef>
              <a:buNone/>
            </a:pPr>
            <a:r>
              <a:rPr lang="en-US" sz="1500" dirty="0"/>
              <a:t>Arjun asks what time is the fight. Boss says at 5. Immediately bell rings 5 times. Matke shouts and charges like a bull while people spread out to form a circular arena (shot from CU face of Matke – low angle of Matke – Arc as people spread – Birds eye shot). Arjun dodges and falls on the people. The people catch him and throw him back to the arena.</a:t>
            </a:r>
          </a:p>
          <a:p>
            <a:pPr marL="0" indent="0">
              <a:spcBef>
                <a:spcPts val="500"/>
              </a:spcBef>
              <a:buNone/>
            </a:pPr>
            <a:r>
              <a:rPr lang="en-US" sz="1500" dirty="0"/>
              <a:t>Matke punches Arjun on the face and he flies with blood dripping from his nose. The crowd begins counting. This happens for a while. Arjun gets up t the count of 9. Matke laughs and strikes a kick. Arjun dodges it by a close call, gets up and tickles Matke’s underarms. Matke laughs and slashes a punch. Arjun bends and punches him on the nuts. Matke falls and crowd counts till 5 and Matke gets up on his knees. Arjun sees a guy holding a pot of water. He snatches it, pours the water on Matke’s head and puts the pot on his head. Arjun takes a few steps back as Matke gets up. Arjun runs and slams Matke’s head bursting his face with the pot. Finally, Arjun finds a rope lying there. He takes it and ties the legs and arms of Matke. Arjun starts to count, and the crowd continues to count after 3 to 10. Arjun wins. People start to cheer. Some lift Arjun to cheer him and the boss’s people untie Matke. Furious Matke walks towards Arjun and gives his hands for shaking. The boss officially welcomes him to the club.</a:t>
            </a:r>
          </a:p>
          <a:p>
            <a:pPr marL="0" indent="0">
              <a:spcBef>
                <a:spcPts val="500"/>
              </a:spcBef>
              <a:buNone/>
            </a:pPr>
            <a:r>
              <a:rPr lang="en-US" sz="1500" dirty="0"/>
              <a:t>The boss says no food for Matke today as a punishment. Arjun brings two plates of lunch and hands over one to </a:t>
            </a:r>
            <a:r>
              <a:rPr lang="en-US" sz="1500" dirty="0" err="1"/>
              <a:t>Matke</a:t>
            </a:r>
            <a:r>
              <a:rPr lang="en-US" sz="1500" dirty="0"/>
              <a:t>. He stars to talk to </a:t>
            </a:r>
            <a:r>
              <a:rPr lang="en-US" sz="1500" dirty="0" err="1"/>
              <a:t>Matke</a:t>
            </a:r>
            <a:r>
              <a:rPr lang="en-US" sz="1500" dirty="0"/>
              <a:t> and asks why he is inside. Another guy comes and sits next to him and says </a:t>
            </a:r>
            <a:r>
              <a:rPr lang="en-US" sz="1500" dirty="0" err="1"/>
              <a:t>Matke</a:t>
            </a:r>
            <a:r>
              <a:rPr lang="en-US" sz="1500" dirty="0"/>
              <a:t> cannot talk. He introduces himself as Mayavi, a magician and him and </a:t>
            </a:r>
            <a:r>
              <a:rPr lang="en-US" sz="1500" dirty="0" err="1"/>
              <a:t>Matke</a:t>
            </a:r>
            <a:r>
              <a:rPr lang="en-US" sz="1500" dirty="0"/>
              <a:t> were a part of a circus. </a:t>
            </a:r>
          </a:p>
        </p:txBody>
      </p:sp>
    </p:spTree>
    <p:extLst>
      <p:ext uri="{BB962C8B-B14F-4D97-AF65-F5344CB8AC3E}">
        <p14:creationId xmlns:p14="http://schemas.microsoft.com/office/powerpoint/2010/main" val="199519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FB86D-3B65-9275-E4C5-A8E5B19F940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FF6EDC-40CB-8AFE-3623-F488408141C5}"/>
              </a:ext>
            </a:extLst>
          </p:cNvPr>
          <p:cNvSpPr>
            <a:spLocks noGrp="1"/>
          </p:cNvSpPr>
          <p:nvPr>
            <p:ph idx="1"/>
          </p:nvPr>
        </p:nvSpPr>
        <p:spPr>
          <a:xfrm>
            <a:off x="130629" y="124033"/>
            <a:ext cx="12369519" cy="7075280"/>
          </a:xfrm>
        </p:spPr>
        <p:txBody>
          <a:bodyPr vert="horz" lIns="91440" tIns="45720" rIns="91440" bIns="0" rtlCol="0">
            <a:noAutofit/>
          </a:bodyPr>
          <a:lstStyle/>
          <a:p>
            <a:pPr marL="0" indent="0">
              <a:spcBef>
                <a:spcPts val="500"/>
              </a:spcBef>
              <a:buNone/>
            </a:pPr>
            <a:r>
              <a:rPr lang="en-US" sz="1500" dirty="0" err="1"/>
              <a:t>Matke</a:t>
            </a:r>
            <a:r>
              <a:rPr lang="en-US" sz="1500" dirty="0"/>
              <a:t> talks in sign language and Mayavi translates it. They say they are brothers and were born in circus to two acrobats. Mayavi was a magician and Matke could bend iron rods and lift trucks with his bare hands. Matke says we are performers and performing is our life. Here we may not be in front of a large crowd, but this prison is not less than any circus and we have our performers.</a:t>
            </a:r>
          </a:p>
          <a:p>
            <a:pPr marL="0" indent="0">
              <a:spcBef>
                <a:spcPts val="500"/>
              </a:spcBef>
              <a:buNone/>
            </a:pPr>
            <a:r>
              <a:rPr lang="en-US" sz="1500" dirty="0"/>
              <a:t>Arjun asks how they ended up in the prison. Mayavi says because he killed his wife. Matke says no he did not. Mayavi explains that one day while performing an escape from water act, he forgot to put the key in the hiding spot and the main lock was jammed and she drowned.  He was booked with 304 and he got 10 years in prison. Arjun says but it was not your mistake right didn’t your circus owner help? Matke signs saying the circus was financial not doing well that is why to escape from the public they said Mayavi did the trick even though the board warned him not to which is a lie and that is why I killed him. By mistake. Furious Matke listening to the owner pushes him causing him to die.</a:t>
            </a:r>
          </a:p>
          <a:p>
            <a:pPr marL="0" indent="0">
              <a:spcBef>
                <a:spcPts val="500"/>
              </a:spcBef>
              <a:buNone/>
            </a:pPr>
            <a:r>
              <a:rPr lang="en-US" sz="1500" dirty="0"/>
              <a:t>Matke asks if Arjun really killed someone. Arjun says no he did not it is just bad luck. I am inside for faking the marks card but do not tell it to the boss. Mayavi says do not worry. Arjun asks who the boss is. Mayavi says he is a big shot, an ex-minister named Chandru who was caught during a drug bust and he came here almost 3 months back. He has a lot of money that is why he is respected here. Matke signs that is why we are with him too. Arjun asks about Manu. Mayavi says he is his illegitimate son who was the previous boss. He is a goon, and he came in after killing 8 people. He is angry that his father did not help him in any way. He has planned to kill him here many times but cannot succeed. Matke signs because of me.</a:t>
            </a:r>
          </a:p>
          <a:p>
            <a:pPr marL="0" indent="0">
              <a:spcBef>
                <a:spcPts val="500"/>
              </a:spcBef>
              <a:buNone/>
            </a:pPr>
            <a:r>
              <a:rPr lang="en-US" sz="1500" dirty="0"/>
              <a:t>Times passes in the prison with Mayavi showing off his magic tricks and </a:t>
            </a:r>
            <a:r>
              <a:rPr lang="en-US" sz="1500" dirty="0" err="1"/>
              <a:t>Matke</a:t>
            </a:r>
            <a:r>
              <a:rPr lang="en-US" sz="1500" dirty="0"/>
              <a:t> his strength. Some fun scenes goes on in the prison including a fight between Manu and Arjun.</a:t>
            </a:r>
          </a:p>
          <a:p>
            <a:pPr marL="0" indent="0">
              <a:spcBef>
                <a:spcPts val="500"/>
              </a:spcBef>
              <a:buNone/>
            </a:pPr>
            <a:r>
              <a:rPr lang="en-US" sz="1500" dirty="0"/>
              <a:t>Arjun spends almost a year in prison, and he will be out in a few days. Mr. Chandru falls, and he is taken to hospital. There he realizes that he is diagnosed with a lump and has 2-3 years max if it is not treated. He gets a visit from NCB asking to surrender the supplier and storage in exchange for freedom.</a:t>
            </a:r>
          </a:p>
          <a:p>
            <a:pPr marL="0" indent="0">
              <a:spcBef>
                <a:spcPts val="500"/>
              </a:spcBef>
              <a:buNone/>
            </a:pPr>
            <a:r>
              <a:rPr lang="en-US" sz="1500" dirty="0"/>
              <a:t>Chandru thinks for a while and calls the NCB officer. He gives the name of his supplier, Mr. Anthony. He works together with the NCB to lure out Anthony. The NCB officer now asks for the location of the stored drugs. Chandru says I will not give you the location till you hand me a physical contract that I am free. With the sign of a judge. NCB says it is Friday night and Monday is a government holiday; the judge will be available only on Tuesday. Chandru says then come back on Tuesday. With the signed contract.</a:t>
            </a:r>
          </a:p>
          <a:p>
            <a:pPr marL="0" indent="0">
              <a:spcBef>
                <a:spcPts val="500"/>
              </a:spcBef>
              <a:buNone/>
            </a:pPr>
            <a:r>
              <a:rPr lang="en-US" sz="1500" dirty="0"/>
              <a:t>Arjun is chatting with Mayavi and </a:t>
            </a:r>
            <a:r>
              <a:rPr lang="en-US" sz="1500" dirty="0" err="1"/>
              <a:t>Matke</a:t>
            </a:r>
            <a:r>
              <a:rPr lang="en-US" sz="1500" dirty="0"/>
              <a:t>. Babu, another prisoner reads Arjun’s palms and says your life was twisted with bad luck. </a:t>
            </a:r>
            <a:r>
              <a:rPr lang="en-US" sz="1500" dirty="0" err="1"/>
              <a:t>Matke</a:t>
            </a:r>
            <a:r>
              <a:rPr lang="en-US" sz="1500" dirty="0"/>
              <a:t> signs of course everyone here had bad luck. Mayavi says who does not have bad luck. </a:t>
            </a:r>
          </a:p>
          <a:p>
            <a:pPr marL="0" indent="0">
              <a:spcBef>
                <a:spcPts val="500"/>
              </a:spcBef>
              <a:buNone/>
            </a:pPr>
            <a:r>
              <a:rPr lang="en-US" sz="1500" dirty="0"/>
              <a:t>Babu sighs and says you have strength within yourself make use of it,  you are going to get a big opportunity do not miss it at any cost. Arjun says I have had enough of my bad luck, is time to change it. I will build myself a great future after I am out in 2 days. </a:t>
            </a:r>
          </a:p>
          <a:p>
            <a:pPr marL="0" indent="0">
              <a:spcBef>
                <a:spcPts val="500"/>
              </a:spcBef>
              <a:buNone/>
            </a:pPr>
            <a:r>
              <a:rPr lang="en-US" sz="1500" dirty="0"/>
              <a:t>Babu says you will have a great time in the future but do not have marriage and kids Bhagya. Arjun fells bad. Mayavi says do not worry, he himself came inside after he asked a guy to take 3 dips in the holy river. After 2 dips he did not come back up at all. Babu gets angry and says it was not my mistake that he did not know to swim. He asks Arjun for his payment for reading palms.</a:t>
            </a:r>
          </a:p>
          <a:p>
            <a:pPr marL="0" indent="0">
              <a:spcBef>
                <a:spcPts val="500"/>
              </a:spcBef>
              <a:buNone/>
            </a:pPr>
            <a:r>
              <a:rPr lang="en-US" sz="1500" dirty="0" err="1"/>
              <a:t>Matke</a:t>
            </a:r>
            <a:r>
              <a:rPr lang="en-US" sz="1500" dirty="0"/>
              <a:t> signs couldn’t you read his palm that he could not swim? Babu gets up in anger. </a:t>
            </a:r>
            <a:r>
              <a:rPr lang="en-US" sz="1500" dirty="0" err="1"/>
              <a:t>Matke</a:t>
            </a:r>
            <a:r>
              <a:rPr lang="en-US" sz="1500" dirty="0"/>
              <a:t> signs or couldn’t you read your own plan that you will one day be arrested? Arjun laughs and Babu walks out in anger.</a:t>
            </a:r>
          </a:p>
          <a:p>
            <a:pPr marL="0" indent="0">
              <a:spcBef>
                <a:spcPts val="500"/>
              </a:spcBef>
              <a:buNone/>
            </a:pPr>
            <a:endParaRPr lang="en-US" sz="1500" dirty="0"/>
          </a:p>
          <a:p>
            <a:pPr marL="0" indent="0">
              <a:spcBef>
                <a:spcPts val="500"/>
              </a:spcBef>
              <a:buNone/>
            </a:pPr>
            <a:endParaRPr lang="en-US" sz="1500" dirty="0"/>
          </a:p>
          <a:p>
            <a:pPr marL="0" indent="0">
              <a:spcBef>
                <a:spcPts val="500"/>
              </a:spcBef>
              <a:buNone/>
            </a:pPr>
            <a:endParaRPr lang="en-US" sz="1500" dirty="0"/>
          </a:p>
        </p:txBody>
      </p:sp>
    </p:spTree>
    <p:extLst>
      <p:ext uri="{BB962C8B-B14F-4D97-AF65-F5344CB8AC3E}">
        <p14:creationId xmlns:p14="http://schemas.microsoft.com/office/powerpoint/2010/main" val="373058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3E142-71E6-131E-ECCF-A8A5594EF48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D06951-F97D-ED99-8123-7DC720FBCD9C}"/>
              </a:ext>
            </a:extLst>
          </p:cNvPr>
          <p:cNvSpPr>
            <a:spLocks noGrp="1"/>
          </p:cNvSpPr>
          <p:nvPr>
            <p:ph idx="1"/>
          </p:nvPr>
        </p:nvSpPr>
        <p:spPr>
          <a:xfrm>
            <a:off x="80387" y="100484"/>
            <a:ext cx="12409714" cy="7013749"/>
          </a:xfrm>
        </p:spPr>
        <p:txBody>
          <a:bodyPr vert="horz" lIns="91440" tIns="45720" rIns="91440" bIns="0" rtlCol="0">
            <a:noAutofit/>
          </a:bodyPr>
          <a:lstStyle/>
          <a:p>
            <a:pPr marL="0" indent="0">
              <a:spcBef>
                <a:spcPts val="500"/>
              </a:spcBef>
              <a:buNone/>
            </a:pPr>
            <a:r>
              <a:rPr lang="en-US" sz="1500" dirty="0"/>
              <a:t>They see a guy running towards the boss. Arjun asks what happened. The boss calls </a:t>
            </a:r>
            <a:r>
              <a:rPr lang="en-US" sz="1500" dirty="0" err="1"/>
              <a:t>Matke</a:t>
            </a:r>
            <a:r>
              <a:rPr lang="en-US" sz="1500" dirty="0"/>
              <a:t>. Mayavi says looks like some new guy came in. They go towards the gate. Arjun looks at the man and realizes that he recognizes him. It is the same guy he met in the prison, Anthony.</a:t>
            </a:r>
          </a:p>
          <a:p>
            <a:pPr marL="0" indent="0">
              <a:spcBef>
                <a:spcPts val="500"/>
              </a:spcBef>
              <a:buNone/>
            </a:pPr>
            <a:r>
              <a:rPr lang="en-US" sz="1500" dirty="0"/>
              <a:t>Anthony walks in wearing suit and gold. Manu walks in with a grunt as usual. He threatens Anthony but he doesn’t care at all. Anthony takes out some cash and gives it to </a:t>
            </a:r>
            <a:r>
              <a:rPr lang="en-US" sz="1500" dirty="0" err="1"/>
              <a:t>Bhiarava</a:t>
            </a:r>
            <a:r>
              <a:rPr lang="en-US" sz="1500" dirty="0"/>
              <a:t> and says you want protection money, right? Take it. Anthony walks in and greets the Chandru. How are you Mr. Chandru? When I called a 100 times you did not answer but now suddenly you made me come here. We could have spoken on the phone. Why did you ditch me? </a:t>
            </a:r>
          </a:p>
          <a:p>
            <a:pPr marL="0" indent="0">
              <a:spcBef>
                <a:spcPts val="500"/>
              </a:spcBef>
              <a:buNone/>
            </a:pPr>
            <a:r>
              <a:rPr lang="en-US" sz="1500" dirty="0"/>
              <a:t>They sit together. Anthony says you said business will be paused till you come out. So, I waited for 3 months, patiently, with both my money and my stash with you and thanks to you I have a case going on right now and they put me here in JC, Why are you doing this? The business was going so well and for the trouble that you created. You are making me, and my partner suffer, and the Cartel is not happy. They want their payment. I had given you 200 Cr to manage the police and politics. </a:t>
            </a:r>
          </a:p>
          <a:p>
            <a:pPr marL="0" indent="0">
              <a:spcBef>
                <a:spcPts val="500"/>
              </a:spcBef>
              <a:buNone/>
            </a:pPr>
            <a:r>
              <a:rPr lang="en-US" sz="1500" dirty="0"/>
              <a:t>Chandru says all my assets are deemed as black. Anthony says I asked you to convert it to white but your greed to spend 10 Rs has made you loose thousands. Chandru says the money that you gave me is now mine to spend and unfortunately the stash will now belong to the government and there is nothing that you can do. Enough of business I need to retire now and have fun. </a:t>
            </a:r>
          </a:p>
          <a:p>
            <a:pPr marL="0" indent="0">
              <a:spcBef>
                <a:spcPts val="500"/>
              </a:spcBef>
              <a:buNone/>
            </a:pPr>
            <a:r>
              <a:rPr lang="en-US" sz="1500" dirty="0"/>
              <a:t>Anthony gets angry and says please do not do this. Chandru says when death comes near this is the only choice left. Anthony says just because you are dying why do you plan to kill me. Chandru says I was caught because of your drugs. Anthony says you were caught because of your negligence. Chandru says negligence because of your drugs. I do not want to spend my life in prison till the lump takes me away. Last time Mr. Chandru will you please oblige we will think of something. Chandru says no I will take the chance to relive and walks off. </a:t>
            </a:r>
          </a:p>
          <a:p>
            <a:pPr marL="0" indent="0">
              <a:spcBef>
                <a:spcPts val="500"/>
              </a:spcBef>
              <a:buNone/>
            </a:pPr>
            <a:r>
              <a:rPr lang="en-US" sz="1500" dirty="0"/>
              <a:t>Manu looks at Anthony. Anthony walks away. Arjun brings some peanuts and asks Anthony to have some, but he says he hates seeds. Arjun says why do you look tensed. Anthony tells him about it using peanuts and explains his business. He says he is an antique dealer but also ships drugs. Chandru handled storage and distribution. My friend Joseph was handling conversion of blacks to white. One day he got caught and the business stopped but now he is setting my ass on fire. He says he called me when I was in a pub and said drugs are sold and I must come to collect payment. I went to the spot that he asked me to meet but was surprised by the NCB because they found drugs in my Antique store.</a:t>
            </a:r>
          </a:p>
          <a:p>
            <a:pPr marL="0" indent="0">
              <a:spcBef>
                <a:spcPts val="500"/>
              </a:spcBef>
              <a:buNone/>
            </a:pPr>
            <a:r>
              <a:rPr lang="en-US" sz="1500" dirty="0"/>
              <a:t>Anthony remembers Arjun’s help from the jail. He says can you do something about my situation now? Mr. Consultant. Arjun remembers his palm readings. Arjun says why don’t you use his family against him. Anthony says he is a sadist who killed his own father brother and his family to come to political power. So, he does not have any family left. Arjun asks then what about Manu? Anthony asks who and Arjun says never mind!</a:t>
            </a:r>
          </a:p>
          <a:p>
            <a:pPr marL="0" indent="0">
              <a:spcBef>
                <a:spcPts val="500"/>
              </a:spcBef>
              <a:buNone/>
            </a:pPr>
            <a:r>
              <a:rPr lang="en-US" sz="1500" dirty="0"/>
              <a:t>Arjun asks for some time. Anthony says you have 3 more days before Chandru meets the NCB officer. He says this time the consultancy fee will be more. Anthony says you will be my permanent consultant if you take me out of this trouble. May be from today your good luck will start. Anthony walks away saying he still has some money left to buy an elite room.</a:t>
            </a:r>
          </a:p>
          <a:p>
            <a:pPr marL="0" indent="0">
              <a:spcBef>
                <a:spcPts val="500"/>
              </a:spcBef>
              <a:buNone/>
            </a:pPr>
            <a:r>
              <a:rPr lang="en-US" sz="1500" dirty="0"/>
              <a:t>Arjun is sleeping in his cell thinking about the plan. He remembers Mayavi talking about the money. Mayavi says when one day when Chandru was drunk, he said that when he was busted, he somehow managed to stash all his money at one secret place. Arjun asks how he gets the money inside from outside thou. Mayavi says whenever there is a requirement he calls his lawyer, and he brings in the cash in bags and gives it to the guard.</a:t>
            </a:r>
          </a:p>
          <a:p>
            <a:pPr marL="0" indent="0">
              <a:spcBef>
                <a:spcPts val="500"/>
              </a:spcBef>
              <a:buNone/>
            </a:pPr>
            <a:r>
              <a:rPr lang="en-US" sz="1500" dirty="0"/>
              <a:t>Next day, Saturday Arjun tells Anthony that he has a plan.</a:t>
            </a:r>
          </a:p>
        </p:txBody>
      </p:sp>
    </p:spTree>
    <p:extLst>
      <p:ext uri="{BB962C8B-B14F-4D97-AF65-F5344CB8AC3E}">
        <p14:creationId xmlns:p14="http://schemas.microsoft.com/office/powerpoint/2010/main" val="1474058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93FD4-9F80-0E45-7A16-A5EFC89E49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E6443-687D-34BA-86E4-8B99A55E907F}"/>
              </a:ext>
            </a:extLst>
          </p:cNvPr>
          <p:cNvSpPr>
            <a:spLocks noGrp="1"/>
          </p:cNvSpPr>
          <p:nvPr>
            <p:ph idx="1"/>
          </p:nvPr>
        </p:nvSpPr>
        <p:spPr>
          <a:xfrm>
            <a:off x="0" y="0"/>
            <a:ext cx="12599988" cy="7199314"/>
          </a:xfrm>
        </p:spPr>
        <p:txBody>
          <a:bodyPr vert="horz" lIns="91440" tIns="45720" rIns="91440" bIns="0" rtlCol="0">
            <a:noAutofit/>
          </a:bodyPr>
          <a:lstStyle/>
          <a:p>
            <a:pPr marL="0" indent="0">
              <a:spcBef>
                <a:spcPts val="500"/>
              </a:spcBef>
              <a:buNone/>
            </a:pPr>
            <a:r>
              <a:rPr lang="en-US" sz="1400" kern="1200" dirty="0">
                <a:solidFill>
                  <a:srgbClr val="000000"/>
                </a:solidFill>
                <a:effectLst/>
                <a:latin typeface="Aptos" panose="020B0004020202020204" pitchFamily="34" charset="0"/>
                <a:ea typeface="+mn-ea"/>
                <a:cs typeface="+mn-cs"/>
              </a:rPr>
              <a:t>Arjun asks Anthony to offer prison guard more money than what Chandru is giving. The guard says 2 Lakhs every month. Chandru says he will give 5 Lakhs. Arjun says the guards being greedy will tell Chandru about this and demand more money. The guard indeed does what Arjun suspected. Chandru fearing for his chance of escaping says that he will give 10 Lakhs. Arjuns asks Anthony to offer more, and he offers 15 Lakhs. Chandru then says he will give </a:t>
            </a:r>
            <a:r>
              <a:rPr lang="en-US" sz="1400" dirty="0">
                <a:solidFill>
                  <a:srgbClr val="000000"/>
                </a:solidFill>
                <a:latin typeface="Aptos" panose="020B0004020202020204" pitchFamily="34" charset="0"/>
              </a:rPr>
              <a:t>25</a:t>
            </a:r>
            <a:r>
              <a:rPr lang="en-US" sz="1400" kern="1200" dirty="0">
                <a:solidFill>
                  <a:srgbClr val="000000"/>
                </a:solidFill>
                <a:effectLst/>
                <a:latin typeface="Aptos" panose="020B0004020202020204" pitchFamily="34" charset="0"/>
                <a:ea typeface="+mn-ea"/>
                <a:cs typeface="+mn-cs"/>
              </a:rPr>
              <a:t> Lakhs. Chandru teases Anthony and says there is no way you can win this battle over me.</a:t>
            </a:r>
          </a:p>
          <a:p>
            <a:pPr marL="0" indent="0">
              <a:spcBef>
                <a:spcPts val="500"/>
              </a:spcBef>
              <a:buNone/>
            </a:pPr>
            <a:r>
              <a:rPr lang="en-US" sz="1400" dirty="0">
                <a:solidFill>
                  <a:srgbClr val="000000"/>
                </a:solidFill>
                <a:latin typeface="Aptos" panose="020B0004020202020204" pitchFamily="34" charset="0"/>
              </a:rPr>
              <a:t>Everything went as per Arjun’s plan. Anthony asks what’s next? Arjun says I will be out tomorrow. As per his information the money is stored in one place, a secret place that only his lawyer knows. So, to get the money he will call his lawyer. Chandru indeed calls his lawyer, and I will follow him. But I will need a ride. Anthony says I will arrange that for you including a driver. Arjun says to recognize him I need a code word when</a:t>
            </a:r>
            <a:r>
              <a:rPr lang="en-US" sz="1400" b="1" dirty="0">
                <a:solidFill>
                  <a:srgbClr val="000000"/>
                </a:solidFill>
                <a:latin typeface="Aptos" panose="020B0004020202020204" pitchFamily="34" charset="0"/>
              </a:rPr>
              <a:t> {Code word comedy}</a:t>
            </a:r>
          </a:p>
          <a:p>
            <a:pPr marL="0" indent="0">
              <a:spcBef>
                <a:spcPts val="500"/>
              </a:spcBef>
              <a:buNone/>
            </a:pPr>
            <a:r>
              <a:rPr lang="en-US" sz="1400" dirty="0">
                <a:solidFill>
                  <a:srgbClr val="000000"/>
                </a:solidFill>
                <a:latin typeface="Aptos" panose="020B0004020202020204" pitchFamily="34" charset="0"/>
              </a:rPr>
              <a:t>Next day as per the plan he waits for Chandru to call his lawyer. A guard asks Arjun to leave but he says he needs some more time because he will miss this place. Finally, he sees Chandru talking to his lawyer. Arjun changes his clothes takes his button set mobile and follows the lawyer (~12 PM). </a:t>
            </a:r>
          </a:p>
          <a:p>
            <a:pPr marL="0" indent="0">
              <a:spcBef>
                <a:spcPts val="500"/>
              </a:spcBef>
              <a:buNone/>
            </a:pPr>
            <a:r>
              <a:rPr lang="en-US" sz="1400" dirty="0">
                <a:solidFill>
                  <a:srgbClr val="000000"/>
                </a:solidFill>
                <a:latin typeface="Aptos" panose="020B0004020202020204" pitchFamily="34" charset="0"/>
              </a:rPr>
              <a:t>Outside he sees a few vehicles standing. He walks up to one and says the code word to the wrong person. Another guy walks up to him and asks if he is Arjun. Arjun says yes. They sit in the car. </a:t>
            </a:r>
            <a:r>
              <a:rPr lang="en-US" sz="1400" b="1" dirty="0">
                <a:solidFill>
                  <a:srgbClr val="000000"/>
                </a:solidFill>
                <a:latin typeface="Aptos" panose="020B0004020202020204" pitchFamily="34" charset="0"/>
              </a:rPr>
              <a:t>{Comedy &amp; Emotional convo – He reminds him of himself as a kid, talk about luck}</a:t>
            </a:r>
            <a:r>
              <a:rPr lang="en-US" sz="1400" dirty="0">
                <a:solidFill>
                  <a:srgbClr val="000000"/>
                </a:solidFill>
                <a:latin typeface="Aptos" panose="020B0004020202020204" pitchFamily="34" charset="0"/>
              </a:rPr>
              <a:t> They follow layer to his house and then to a bar. </a:t>
            </a:r>
          </a:p>
          <a:p>
            <a:pPr marL="0" indent="0">
              <a:spcBef>
                <a:spcPts val="500"/>
              </a:spcBef>
              <a:buNone/>
            </a:pPr>
            <a:r>
              <a:rPr lang="en-US" sz="1400" dirty="0">
                <a:solidFill>
                  <a:srgbClr val="000000"/>
                </a:solidFill>
                <a:latin typeface="Aptos" panose="020B0004020202020204" pitchFamily="34" charset="0"/>
              </a:rPr>
              <a:t>At the bar (~1 PM), the lawyer meets a guy, his assistant. T</a:t>
            </a:r>
            <a:r>
              <a:rPr lang="en-US" sz="1400" kern="1200" dirty="0">
                <a:solidFill>
                  <a:srgbClr val="000000"/>
                </a:solidFill>
                <a:effectLst/>
                <a:latin typeface="Aptos" panose="020B0004020202020204" pitchFamily="34" charset="0"/>
                <a:ea typeface="+mn-ea"/>
                <a:cs typeface="+mn-cs"/>
              </a:rPr>
              <a:t>he waiter tells the lawyer </a:t>
            </a:r>
            <a:r>
              <a:rPr lang="en-US" sz="1400" dirty="0">
                <a:solidFill>
                  <a:srgbClr val="000000"/>
                </a:solidFill>
                <a:latin typeface="Aptos" panose="020B0004020202020204" pitchFamily="34" charset="0"/>
              </a:rPr>
              <a:t>you </a:t>
            </a:r>
            <a:r>
              <a:rPr lang="en-US" sz="1400" kern="1200" dirty="0">
                <a:solidFill>
                  <a:srgbClr val="000000"/>
                </a:solidFill>
                <a:effectLst/>
                <a:latin typeface="Aptos" panose="020B0004020202020204" pitchFamily="34" charset="0"/>
                <a:ea typeface="+mn-ea"/>
                <a:cs typeface="+mn-cs"/>
              </a:rPr>
              <a:t>always come on time at 9PM but today you’re very early, Ramesh sir, I’ll get your usual. Ramesh puts a </a:t>
            </a:r>
            <a:r>
              <a:rPr lang="en-US" sz="1400" dirty="0">
                <a:solidFill>
                  <a:srgbClr val="000000"/>
                </a:solidFill>
                <a:latin typeface="Aptos" panose="020B0004020202020204" pitchFamily="34" charset="0"/>
              </a:rPr>
              <a:t>key on the table and says take a cab and take exactly 30 Lakhs in a travel bag and come back in bus to avoid unlucky check-posts. Arjun is sitting right behind him and listens to this. Arjun acts like a drunkard and falls on the lawyer and sees a name on the key. PNB-DOCK </a:t>
            </a:r>
            <a:r>
              <a:rPr lang="en-US" sz="1400" b="1" dirty="0">
                <a:solidFill>
                  <a:srgbClr val="000000"/>
                </a:solidFill>
                <a:latin typeface="Aptos" panose="020B0004020202020204" pitchFamily="34" charset="0"/>
              </a:rPr>
              <a:t>3745</a:t>
            </a:r>
            <a:r>
              <a:rPr lang="en-US" sz="1400" dirty="0">
                <a:solidFill>
                  <a:srgbClr val="000000"/>
                </a:solidFill>
                <a:latin typeface="Aptos" panose="020B0004020202020204" pitchFamily="34" charset="0"/>
              </a:rPr>
              <a:t>.</a:t>
            </a:r>
          </a:p>
          <a:p>
            <a:pPr marL="0" indent="0">
              <a:spcBef>
                <a:spcPts val="500"/>
              </a:spcBef>
              <a:buNone/>
            </a:pPr>
            <a:r>
              <a:rPr lang="en-US" sz="1400" dirty="0">
                <a:solidFill>
                  <a:srgbClr val="000000"/>
                </a:solidFill>
                <a:latin typeface="Aptos" panose="020B0004020202020204" pitchFamily="34" charset="0"/>
              </a:rPr>
              <a:t>Arjun googles it and finds out that the key is from a container docker at Mangalore port. They get ready to travel to the port. The guy gets into a car with a huge suitcase and Arjun along with the Ashwa follow him (~2 PM) Arjun asks him about his work. Ashwa says he was a family driver of Anthony, and he expanded his business. They stop near a container dock and see him enter the premises. Arjun follows and finds out that the cash is hidden inside. </a:t>
            </a:r>
          </a:p>
          <a:p>
            <a:pPr marL="0" indent="0">
              <a:spcBef>
                <a:spcPts val="500"/>
              </a:spcBef>
              <a:buNone/>
            </a:pPr>
            <a:r>
              <a:rPr lang="en-US" sz="1400" dirty="0">
                <a:solidFill>
                  <a:srgbClr val="000000"/>
                </a:solidFill>
                <a:latin typeface="Aptos" panose="020B0004020202020204" pitchFamily="34" charset="0"/>
              </a:rPr>
              <a:t>Arjun looks at the time and calls Anthony (~9 PM). He says he found the location of the cash, but it will be difficult to move it. Anthony says he will meet the NCB tomorrow. Arjun worries and says I will find out a way. He walks back to Ashwa and tells we need to go shopping, Anthony in the prison learns a magic trick to distract himself. </a:t>
            </a:r>
            <a:r>
              <a:rPr lang="en-US" sz="1400" b="1" dirty="0">
                <a:solidFill>
                  <a:srgbClr val="000000"/>
                </a:solidFill>
                <a:latin typeface="Aptos" panose="020B0004020202020204" pitchFamily="34" charset="0"/>
              </a:rPr>
              <a:t>{Drugging the Assistant (~11:30 PM) – Teach driving and Chemistry}</a:t>
            </a:r>
          </a:p>
          <a:p>
            <a:pPr marL="0" indent="0">
              <a:spcBef>
                <a:spcPts val="500"/>
              </a:spcBef>
              <a:buNone/>
            </a:pPr>
            <a:r>
              <a:rPr lang="en-US" sz="1400" dirty="0">
                <a:solidFill>
                  <a:srgbClr val="000000"/>
                </a:solidFill>
                <a:latin typeface="Aptos" panose="020B0004020202020204" pitchFamily="34" charset="0"/>
              </a:rPr>
              <a:t>Next day Anthony is tensed as Chandru meets the NCB officer. Just before he could sign it the lawyer gets a message. It is the photo of the container with a message saying do not sign or else you will lose all this money. Check the container number for reference. The lawyer shows Chandru the message and he gets furious and says I cannot sign this now and walks away. Chandru comes out asks Anthony what did you do. Anthony confused says Magic and brings a rose, turns it upside-down and says shove it. Anthony runs and calls Arjun and asks what magic did you do. </a:t>
            </a:r>
          </a:p>
          <a:p>
            <a:pPr marL="0" indent="0">
              <a:spcBef>
                <a:spcPts val="500"/>
              </a:spcBef>
              <a:buNone/>
            </a:pPr>
            <a:r>
              <a:rPr lang="en-US" sz="1400" dirty="0">
                <a:solidFill>
                  <a:srgbClr val="000000"/>
                </a:solidFill>
                <a:latin typeface="Aptos" panose="020B0004020202020204" pitchFamily="34" charset="0"/>
              </a:rPr>
              <a:t>[</a:t>
            </a:r>
            <a:r>
              <a:rPr lang="en-US" sz="1400" i="1" dirty="0">
                <a:solidFill>
                  <a:srgbClr val="000000"/>
                </a:solidFill>
                <a:latin typeface="Aptos" panose="020B0004020202020204" pitchFamily="34" charset="0"/>
              </a:rPr>
              <a:t>Flashback</a:t>
            </a:r>
            <a:r>
              <a:rPr lang="en-US" sz="1400" dirty="0">
                <a:solidFill>
                  <a:srgbClr val="000000"/>
                </a:solidFill>
                <a:latin typeface="Aptos" panose="020B0004020202020204" pitchFamily="34" charset="0"/>
              </a:rPr>
              <a:t>] Arjun looks around and sees an opened container in front of him and sees the containers are numbered. He click the photos. He walks and asks the Ashwa to call Joseph, and he tells Joseph that he needs money urgently to buy a container. Joseph says he will transfer it to Ashwa's account. Then he tells the Ashwa we need to go shopping, They come back to the dock with spray paint in the back and make a deal to buy a container, and the number must be </a:t>
            </a:r>
            <a:r>
              <a:rPr lang="en-US" sz="1400" b="1" dirty="0">
                <a:solidFill>
                  <a:srgbClr val="000000"/>
                </a:solidFill>
                <a:latin typeface="Aptos" panose="020B0004020202020204" pitchFamily="34" charset="0"/>
              </a:rPr>
              <a:t>3748</a:t>
            </a:r>
            <a:r>
              <a:rPr lang="en-US" sz="1400" dirty="0">
                <a:solidFill>
                  <a:srgbClr val="000000"/>
                </a:solidFill>
                <a:latin typeface="Aptos" panose="020B0004020202020204" pitchFamily="34" charset="0"/>
              </a:rPr>
              <a:t> and must be red in color because they are superstitious. Arjun gives them the money and buy the container. The owner asks when will they take it away. Arjun says tomorrow. Owner asks why not today. He says we have some shopping and painting work to finish.</a:t>
            </a:r>
          </a:p>
          <a:p>
            <a:pPr marL="0" indent="0">
              <a:spcBef>
                <a:spcPts val="500"/>
              </a:spcBef>
              <a:buNone/>
            </a:pPr>
            <a:r>
              <a:rPr lang="en-US" sz="1400" dirty="0">
                <a:solidFill>
                  <a:srgbClr val="000000"/>
                </a:solidFill>
                <a:latin typeface="Aptos" panose="020B0004020202020204" pitchFamily="34" charset="0"/>
              </a:rPr>
              <a:t>At night Arjun comes to the dock and paint the container to exchange the numbers </a:t>
            </a:r>
            <a:r>
              <a:rPr lang="en-US" sz="1400" b="1" dirty="0">
                <a:solidFill>
                  <a:srgbClr val="000000"/>
                </a:solidFill>
                <a:latin typeface="Aptos" panose="020B0004020202020204" pitchFamily="34" charset="0"/>
              </a:rPr>
              <a:t>3745</a:t>
            </a:r>
            <a:r>
              <a:rPr lang="en-US" sz="1400" dirty="0">
                <a:solidFill>
                  <a:srgbClr val="000000"/>
                </a:solidFill>
                <a:latin typeface="Aptos" panose="020B0004020202020204" pitchFamily="34" charset="0"/>
              </a:rPr>
              <a:t> and </a:t>
            </a:r>
            <a:r>
              <a:rPr lang="en-US" sz="1400" b="1" dirty="0">
                <a:solidFill>
                  <a:srgbClr val="000000"/>
                </a:solidFill>
                <a:latin typeface="Aptos" panose="020B0004020202020204" pitchFamily="34" charset="0"/>
              </a:rPr>
              <a:t>3748</a:t>
            </a:r>
            <a:r>
              <a:rPr lang="en-US" sz="1400" dirty="0">
                <a:solidFill>
                  <a:srgbClr val="000000"/>
                </a:solidFill>
                <a:latin typeface="Aptos" panose="020B0004020202020204" pitchFamily="34" charset="0"/>
              </a:rPr>
              <a:t>. Early morning he comes there to take his container. He asks a boy to move the new </a:t>
            </a:r>
            <a:r>
              <a:rPr lang="en-US" sz="1400" b="1" dirty="0">
                <a:solidFill>
                  <a:srgbClr val="000000"/>
                </a:solidFill>
                <a:latin typeface="Aptos" panose="020B0004020202020204" pitchFamily="34" charset="0"/>
              </a:rPr>
              <a:t>3745</a:t>
            </a:r>
            <a:r>
              <a:rPr lang="en-US" sz="1400" dirty="0">
                <a:solidFill>
                  <a:srgbClr val="000000"/>
                </a:solidFill>
                <a:latin typeface="Aptos" panose="020B0004020202020204" pitchFamily="34" charset="0"/>
              </a:rPr>
              <a:t> to the place of original </a:t>
            </a:r>
            <a:r>
              <a:rPr lang="en-US" sz="1400" b="1" dirty="0">
                <a:solidFill>
                  <a:srgbClr val="000000"/>
                </a:solidFill>
                <a:latin typeface="Aptos" panose="020B0004020202020204" pitchFamily="34" charset="0"/>
              </a:rPr>
              <a:t>3745 </a:t>
            </a:r>
            <a:r>
              <a:rPr lang="en-US" sz="1400" dirty="0">
                <a:solidFill>
                  <a:srgbClr val="000000"/>
                </a:solidFill>
                <a:latin typeface="Aptos" panose="020B0004020202020204" pitchFamily="34" charset="0"/>
              </a:rPr>
              <a:t>and gives him a tip. He takes the help of Joseph to carry out the container. He spray paints the number again to </a:t>
            </a:r>
            <a:r>
              <a:rPr lang="en-US" sz="1400" b="1" dirty="0">
                <a:solidFill>
                  <a:srgbClr val="000000"/>
                </a:solidFill>
                <a:latin typeface="Aptos" panose="020B0004020202020204" pitchFamily="34" charset="0"/>
              </a:rPr>
              <a:t>3745</a:t>
            </a:r>
            <a:r>
              <a:rPr lang="en-US" sz="1400" dirty="0">
                <a:solidFill>
                  <a:srgbClr val="000000"/>
                </a:solidFill>
                <a:latin typeface="Aptos" panose="020B0004020202020204" pitchFamily="34" charset="0"/>
              </a:rPr>
              <a:t>, opens it using a plyer, clicks the photo of money and sends it to the lawyer.</a:t>
            </a:r>
          </a:p>
          <a:p>
            <a:pPr marL="0" indent="0">
              <a:spcBef>
                <a:spcPts val="500"/>
              </a:spcBef>
              <a:buNone/>
            </a:pPr>
            <a:r>
              <a:rPr lang="en-US" sz="1400" kern="1200" dirty="0">
                <a:solidFill>
                  <a:srgbClr val="000000"/>
                </a:solidFill>
                <a:effectLst/>
                <a:latin typeface="Aptos" panose="020B0004020202020204" pitchFamily="34" charset="0"/>
                <a:ea typeface="+mn-ea"/>
                <a:cs typeface="+mn-cs"/>
              </a:rPr>
              <a:t>Anthony rejoices and says still one thing is left and I a worried about that. Arjun says the evidence, right? I have a plan. Anthony says I believe you Mr. Consultant.</a:t>
            </a:r>
            <a:endParaRPr lang="en-US" sz="1400" dirty="0"/>
          </a:p>
        </p:txBody>
      </p:sp>
    </p:spTree>
    <p:extLst>
      <p:ext uri="{BB962C8B-B14F-4D97-AF65-F5344CB8AC3E}">
        <p14:creationId xmlns:p14="http://schemas.microsoft.com/office/powerpoint/2010/main" val="411373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DC7ED-7789-51E0-BA2A-04DB1BC8494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8905E-38E9-5B78-E100-3E17C0D8D39C}"/>
              </a:ext>
            </a:extLst>
          </p:cNvPr>
          <p:cNvSpPr>
            <a:spLocks noGrp="1"/>
          </p:cNvSpPr>
          <p:nvPr>
            <p:ph idx="1"/>
          </p:nvPr>
        </p:nvSpPr>
        <p:spPr>
          <a:xfrm>
            <a:off x="0" y="97972"/>
            <a:ext cx="12493255" cy="7021285"/>
          </a:xfrm>
        </p:spPr>
        <p:txBody>
          <a:bodyPr vert="horz" lIns="91440" tIns="45720" rIns="91440" bIns="0" rtlCol="0">
            <a:noAutofit/>
          </a:bodyPr>
          <a:lstStyle/>
          <a:p>
            <a:pPr marL="0" indent="0">
              <a:spcBef>
                <a:spcPts val="500"/>
              </a:spcBef>
              <a:buNone/>
            </a:pPr>
            <a:r>
              <a:rPr lang="en-US" sz="1500" kern="1200" dirty="0">
                <a:solidFill>
                  <a:srgbClr val="000000"/>
                </a:solidFill>
                <a:effectLst/>
                <a:latin typeface="Aptos" panose="020B0004020202020204" pitchFamily="34" charset="0"/>
                <a:ea typeface="+mn-ea"/>
                <a:cs typeface="+mn-cs"/>
              </a:rPr>
              <a:t>Ashwa asks Arjun what next. Arjun remembers the waiter telling the lawyer that </a:t>
            </a:r>
            <a:r>
              <a:rPr lang="en-US" sz="1500" dirty="0">
                <a:solidFill>
                  <a:srgbClr val="000000"/>
                </a:solidFill>
                <a:latin typeface="Aptos" panose="020B0004020202020204" pitchFamily="34" charset="0"/>
              </a:rPr>
              <a:t>you </a:t>
            </a:r>
            <a:r>
              <a:rPr lang="en-US" sz="1500" kern="1200" dirty="0">
                <a:solidFill>
                  <a:srgbClr val="000000"/>
                </a:solidFill>
                <a:effectLst/>
                <a:latin typeface="Aptos" panose="020B0004020202020204" pitchFamily="34" charset="0"/>
                <a:ea typeface="+mn-ea"/>
                <a:cs typeface="+mn-cs"/>
              </a:rPr>
              <a:t>always come on time at 9PM but you are late today. Arjun looks at the time it is 8PM. Arjun says need some luck now. They are in bar now. Arjun says we have some luck. They see the lawyer drinking alone.</a:t>
            </a:r>
          </a:p>
          <a:p>
            <a:pPr marL="0" indent="0">
              <a:spcBef>
                <a:spcPts val="500"/>
              </a:spcBef>
              <a:buNone/>
            </a:pPr>
            <a:r>
              <a:rPr lang="en-US" sz="1500" dirty="0">
                <a:solidFill>
                  <a:srgbClr val="000000"/>
                </a:solidFill>
                <a:latin typeface="Aptos" panose="020B0004020202020204" pitchFamily="34" charset="0"/>
              </a:rPr>
              <a:t>Arjun walks and sits in front of Ramesh. Ramesh asks who is he. Arjun puts the bag of money on the table. Ramesh fears. Arjun says your boss has no money left now. Also, he is furious that you cheated him because only you knew the location of the money. Ramesh says what do you want from me? You have no idea how powerful I am. Arjun reaches his back. Ramesh gets scared and says please do not do anything to me. Arjun scratches his back and says don’t be scared. The waiter comes there and says oh sir you bought your friend today. Ramesh looks at him with a blank face. Arjun says bring me MH and some cold water. Waiter says sure sir and walks away.</a:t>
            </a:r>
          </a:p>
          <a:p>
            <a:pPr marL="0" indent="0">
              <a:spcBef>
                <a:spcPts val="500"/>
              </a:spcBef>
              <a:buNone/>
            </a:pPr>
            <a:r>
              <a:rPr lang="en-US" sz="1500" kern="1200" dirty="0">
                <a:solidFill>
                  <a:srgbClr val="000000"/>
                </a:solidFill>
                <a:effectLst/>
                <a:latin typeface="Aptos" panose="020B0004020202020204" pitchFamily="34" charset="0"/>
                <a:ea typeface="+mn-ea"/>
                <a:cs typeface="+mn-cs"/>
              </a:rPr>
              <a:t>Arjun says </a:t>
            </a:r>
            <a:r>
              <a:rPr lang="en-US" sz="1500" dirty="0">
                <a:solidFill>
                  <a:srgbClr val="000000"/>
                </a:solidFill>
                <a:latin typeface="Aptos" panose="020B0004020202020204" pitchFamily="34" charset="0"/>
              </a:rPr>
              <a:t>he needs to know what proof does Chandru have against Anthony. Ramesh says I cannot tell that it has client confidentiality I am very powerful just handover the money and grabs the bag. Ashwa comes there and sits next to the lawyer and points a gun to his stomach. Ramesh gets scared, looks at the gun and says please do not do anything to me. I have a wife and a son they are staying in Hassan 5</a:t>
            </a:r>
            <a:r>
              <a:rPr lang="en-US" sz="1500" baseline="30000" dirty="0">
                <a:solidFill>
                  <a:srgbClr val="000000"/>
                </a:solidFill>
                <a:latin typeface="Aptos" panose="020B0004020202020204" pitchFamily="34" charset="0"/>
              </a:rPr>
              <a:t>th</a:t>
            </a:r>
            <a:r>
              <a:rPr lang="en-US" sz="1500" dirty="0">
                <a:solidFill>
                  <a:srgbClr val="000000"/>
                </a:solidFill>
                <a:latin typeface="Aptos" panose="020B0004020202020204" pitchFamily="34" charset="0"/>
              </a:rPr>
              <a:t> main in my wife’s house on vacation. Arjun says you just gave us your wife and son’s location. </a:t>
            </a:r>
          </a:p>
          <a:p>
            <a:pPr marL="0" indent="0">
              <a:spcBef>
                <a:spcPts val="500"/>
              </a:spcBef>
              <a:buNone/>
            </a:pPr>
            <a:r>
              <a:rPr lang="en-US" sz="1500" dirty="0">
                <a:solidFill>
                  <a:srgbClr val="000000"/>
                </a:solidFill>
                <a:latin typeface="Aptos" panose="020B0004020202020204" pitchFamily="34" charset="0"/>
              </a:rPr>
              <a:t>Waiter walks in with order, looks at Ashwa and says what sir today full party. Ashwa says get me an OT. Waiter asks with water? Ashwa says no, no water with beer. Waiter opens the MH and pours a peg for Arjun. Arjun picks it up to drink. Ashwa stops him and says you do not have manners you should give some to </a:t>
            </a:r>
            <a:r>
              <a:rPr lang="en-US" sz="1500" dirty="0" err="1">
                <a:solidFill>
                  <a:srgbClr val="000000"/>
                </a:solidFill>
                <a:latin typeface="Aptos" panose="020B0004020202020204" pitchFamily="34" charset="0"/>
              </a:rPr>
              <a:t>pitru</a:t>
            </a:r>
            <a:r>
              <a:rPr lang="en-US" sz="1500" dirty="0">
                <a:solidFill>
                  <a:srgbClr val="000000"/>
                </a:solidFill>
                <a:latin typeface="Aptos" panose="020B0004020202020204" pitchFamily="34" charset="0"/>
              </a:rPr>
              <a:t>. Ramesh to agrees and says that is a basic manners sir. Ashwa says along with driving and chemistry I must teach you some manners to. </a:t>
            </a:r>
            <a:r>
              <a:rPr lang="en-US" sz="1500" kern="1200" dirty="0">
                <a:solidFill>
                  <a:srgbClr val="000000"/>
                </a:solidFill>
                <a:effectLst/>
                <a:latin typeface="Aptos" panose="020B0004020202020204" pitchFamily="34" charset="0"/>
                <a:ea typeface="+mn-ea"/>
                <a:cs typeface="+mn-cs"/>
              </a:rPr>
              <a:t>Arjun says okay, okay</a:t>
            </a:r>
            <a:r>
              <a:rPr lang="en-US" sz="1500" dirty="0">
                <a:solidFill>
                  <a:srgbClr val="000000"/>
                </a:solidFill>
                <a:latin typeface="Aptos" panose="020B0004020202020204" pitchFamily="34" charset="0"/>
              </a:rPr>
              <a:t>! </a:t>
            </a:r>
            <a:r>
              <a:rPr lang="en-US" sz="1500" kern="1200" dirty="0">
                <a:solidFill>
                  <a:srgbClr val="000000"/>
                </a:solidFill>
                <a:effectLst/>
                <a:latin typeface="Aptos" panose="020B0004020202020204" pitchFamily="34" charset="0"/>
                <a:ea typeface="+mn-ea"/>
                <a:cs typeface="+mn-cs"/>
              </a:rPr>
              <a:t>what is the evidence. </a:t>
            </a:r>
          </a:p>
          <a:p>
            <a:pPr marL="0" indent="0">
              <a:spcBef>
                <a:spcPts val="500"/>
              </a:spcBef>
              <a:buNone/>
            </a:pPr>
            <a:r>
              <a:rPr lang="en-US" sz="1500" kern="1200" dirty="0">
                <a:solidFill>
                  <a:srgbClr val="000000"/>
                </a:solidFill>
                <a:effectLst/>
                <a:latin typeface="Aptos" panose="020B0004020202020204" pitchFamily="34" charset="0"/>
                <a:ea typeface="+mn-ea"/>
                <a:cs typeface="+mn-cs"/>
              </a:rPr>
              <a:t>Ramesh says I will be killed if I tell you. Ashwa says you will be killed here if you do not. Arjun says so will your wife and son, also, Chandru has no money left. Ramesh drinks a peg and says so the evidence is a collection of ledger of transactions that Anthony received from Chandru and peddlers and puts a document on the table. Arjun says is that it?</a:t>
            </a:r>
          </a:p>
          <a:p>
            <a:pPr marL="0" indent="0">
              <a:spcBef>
                <a:spcPts val="500"/>
              </a:spcBef>
              <a:buNone/>
            </a:pPr>
            <a:r>
              <a:rPr lang="en-US" sz="1500" kern="1200" dirty="0">
                <a:solidFill>
                  <a:srgbClr val="000000"/>
                </a:solidFill>
                <a:effectLst/>
                <a:latin typeface="Aptos" panose="020B0004020202020204" pitchFamily="34" charset="0"/>
                <a:ea typeface="+mn-ea"/>
                <a:cs typeface="+mn-cs"/>
              </a:rPr>
              <a:t>Ramesh asks Ashwa to take off the gun. Ashwa takes it off and his order comes. He mixes OT with beer and drinks. Ramesh and Arjun look at him in shock. Ashwa says please continue. Waiter one more 90 please.</a:t>
            </a:r>
          </a:p>
          <a:p>
            <a:pPr marL="0" indent="0">
              <a:spcBef>
                <a:spcPts val="500"/>
              </a:spcBef>
              <a:buNone/>
            </a:pPr>
            <a:r>
              <a:rPr lang="en-US" sz="1500" dirty="0">
                <a:solidFill>
                  <a:srgbClr val="000000"/>
                </a:solidFill>
                <a:latin typeface="Aptos" panose="020B0004020202020204" pitchFamily="34" charset="0"/>
              </a:rPr>
              <a:t>Ramesh continues and says there are photos of drugs and the same drugs on the dock of Anthony’s cargo as he shows the images in his tablet. This will tie Anthony to drugs and ultimately the ledger. But the main evidence is. Ashwa says one more 90. Ramesh says get one for me too.</a:t>
            </a:r>
          </a:p>
          <a:p>
            <a:pPr marL="0" indent="0">
              <a:spcBef>
                <a:spcPts val="500"/>
              </a:spcBef>
              <a:buNone/>
            </a:pPr>
            <a:r>
              <a:rPr lang="en-US" sz="1500" kern="1200" dirty="0">
                <a:solidFill>
                  <a:srgbClr val="000000"/>
                </a:solidFill>
                <a:effectLst/>
                <a:latin typeface="Aptos" panose="020B0004020202020204" pitchFamily="34" charset="0"/>
                <a:ea typeface="+mn-ea"/>
                <a:cs typeface="+mn-cs"/>
              </a:rPr>
              <a:t>Ramesh says but the main evidence is the voice and video recording. He shows the video of Anthony talking about drugs, shaking hands, taking money etc. Arjun asks where is all this. Ramesh says I have onl</a:t>
            </a:r>
            <a:r>
              <a:rPr lang="en-US" sz="1500" dirty="0">
                <a:solidFill>
                  <a:srgbClr val="000000"/>
                </a:solidFill>
                <a:latin typeface="Aptos" panose="020B0004020202020204" pitchFamily="34" charset="0"/>
              </a:rPr>
              <a:t>y the copy. The original is in a locker inside a storage unit at Rishi Storage Vaults. Arjun says so you will take us there tomorrow and hand us the evidence. Ramesh says I cannot. </a:t>
            </a:r>
          </a:p>
          <a:p>
            <a:pPr marL="0" indent="0">
              <a:spcBef>
                <a:spcPts val="500"/>
              </a:spcBef>
              <a:buNone/>
            </a:pPr>
            <a:r>
              <a:rPr lang="en-US" sz="1500" dirty="0">
                <a:solidFill>
                  <a:srgbClr val="000000"/>
                </a:solidFill>
                <a:latin typeface="Aptos" panose="020B0004020202020204" pitchFamily="34" charset="0"/>
              </a:rPr>
              <a:t>Ashwa hold the gun to his head. Ramesh gets scared and says please do not kill me I swear I would have done it if I could but, I just have the key for the main shutter and not of the locker. Camera pans out to reveal Ashwa pointing with his hand and not the gun.</a:t>
            </a:r>
          </a:p>
          <a:p>
            <a:pPr marL="0" indent="0">
              <a:spcBef>
                <a:spcPts val="500"/>
              </a:spcBef>
              <a:buNone/>
            </a:pPr>
            <a:r>
              <a:rPr lang="en-US" sz="1500" dirty="0">
                <a:solidFill>
                  <a:srgbClr val="000000"/>
                </a:solidFill>
                <a:latin typeface="Aptos" panose="020B0004020202020204" pitchFamily="34" charset="0"/>
              </a:rPr>
              <a:t>Ramesh says to enter we must first log in using a registered ID card at the security entrance. Only then we can walk-to the storage unit. Arjun says you will take us there with your ID then what next? Then the main shutter of the storage unit must be opened with a key, and I have a copy of that. Inside that there is a locker but only Chandru knows the passcode. Arjun asks so if we get the passcode we get the evidences. . Ashwa asks how to do it?. Arjun says let me think about it. Ashwa says one more 90. Arjun looks at him and Ashwa says you will think about it right not me?</a:t>
            </a:r>
          </a:p>
          <a:p>
            <a:pPr marL="0" indent="0">
              <a:spcBef>
                <a:spcPts val="500"/>
              </a:spcBef>
              <a:buNone/>
            </a:pPr>
            <a:endParaRPr lang="en-US" sz="1500" kern="1200" dirty="0">
              <a:solidFill>
                <a:srgbClr val="000000"/>
              </a:solidFill>
              <a:effectLst/>
              <a:latin typeface="Aptos" panose="020B0004020202020204" pitchFamily="34" charset="0"/>
              <a:ea typeface="+mn-ea"/>
              <a:cs typeface="+mn-cs"/>
            </a:endParaRPr>
          </a:p>
        </p:txBody>
      </p:sp>
    </p:spTree>
    <p:extLst>
      <p:ext uri="{BB962C8B-B14F-4D97-AF65-F5344CB8AC3E}">
        <p14:creationId xmlns:p14="http://schemas.microsoft.com/office/powerpoint/2010/main" val="408396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70963-EE38-2D8A-3C54-4339C78F379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BBD21B-0AE4-7456-A006-C992E97B6436}"/>
              </a:ext>
            </a:extLst>
          </p:cNvPr>
          <p:cNvSpPr>
            <a:spLocks noGrp="1"/>
          </p:cNvSpPr>
          <p:nvPr>
            <p:ph idx="1"/>
          </p:nvPr>
        </p:nvSpPr>
        <p:spPr>
          <a:xfrm>
            <a:off x="0" y="116959"/>
            <a:ext cx="12599988" cy="6955174"/>
          </a:xfrm>
        </p:spPr>
        <p:txBody>
          <a:bodyPr vert="horz" lIns="91440" tIns="45720" rIns="91440" bIns="0" rtlCol="0">
            <a:noAutofit/>
          </a:bodyPr>
          <a:lstStyle/>
          <a:p>
            <a:pPr marL="0" indent="0">
              <a:spcBef>
                <a:spcPts val="500"/>
              </a:spcBef>
              <a:buNone/>
            </a:pPr>
            <a:r>
              <a:rPr lang="en-US" sz="1500" kern="1200" dirty="0">
                <a:solidFill>
                  <a:srgbClr val="000000"/>
                </a:solidFill>
                <a:effectLst/>
                <a:latin typeface="Aptos" panose="020B0004020202020204" pitchFamily="34" charset="0"/>
                <a:ea typeface="+mn-ea"/>
                <a:cs typeface="+mn-cs"/>
              </a:rPr>
              <a:t>Next day Ashwa is sitting </a:t>
            </a:r>
            <a:r>
              <a:rPr lang="en-US" sz="1500" dirty="0">
                <a:solidFill>
                  <a:srgbClr val="000000"/>
                </a:solidFill>
                <a:latin typeface="Aptos" panose="020B0004020202020204" pitchFamily="34" charset="0"/>
              </a:rPr>
              <a:t>with Anthony in the prison meetup place. Ashwa says you understand what must be done right. This is what Arjun has planned. Anthony says got it Mission Manu. Ashwa says take this ring and give me yours. They exchange rings. Anthony asks what is this. Ashwa says this tablet is flavorless, tasteless, smell-less and when mixed with heart tablets (that Chandru must be taking) in the blood, this will thicken the blood and cause a mild heart attack. Ashwa looks to the left and signs. Anthony sees the money bag being carried out by  a guard. Ashwa says it has money.</a:t>
            </a:r>
          </a:p>
          <a:p>
            <a:pPr marL="0" indent="0">
              <a:spcBef>
                <a:spcPts val="500"/>
              </a:spcBef>
              <a:buNone/>
            </a:pPr>
            <a:r>
              <a:rPr lang="en-US" sz="1500" dirty="0">
                <a:solidFill>
                  <a:srgbClr val="000000"/>
                </a:solidFill>
                <a:latin typeface="Aptos" panose="020B0004020202020204" pitchFamily="34" charset="0"/>
              </a:rPr>
              <a:t>Anthony is sitting alone with his ring. The ring opens into a pocket holding the tablet. He sees Manu smoking. He calls Manu and walks to him. Anthony asks Manu how he is and what his life has become. He says see Manu I have given some money to the Deputy Guard. Your father is no longer in change of this place. I have stripped him from his position. But you can take over. You must do a job for me. Manu asks what is it? I need you to extract an information from your beloved father and in exchange this prison will be your territory till you come out. Manu looks to the side. </a:t>
            </a:r>
          </a:p>
          <a:p>
            <a:pPr marL="0" indent="0">
              <a:spcBef>
                <a:spcPts val="500"/>
              </a:spcBef>
              <a:buNone/>
            </a:pPr>
            <a:r>
              <a:rPr lang="en-US" sz="1500" dirty="0">
                <a:solidFill>
                  <a:srgbClr val="000000"/>
                </a:solidFill>
                <a:latin typeface="Aptos" panose="020B0004020202020204" pitchFamily="34" charset="0"/>
              </a:rPr>
              <a:t>Chandru walks into the scene. Manu growls looking at him. Chandru is scared. Anthony smiles and says so you planned to escape leaving everyone behind. Now you do not have the money neither the power. Someone throws something at Chandru and says </a:t>
            </a:r>
            <a:r>
              <a:rPr lang="en-US" sz="1500" dirty="0" err="1">
                <a:solidFill>
                  <a:srgbClr val="000000"/>
                </a:solidFill>
                <a:latin typeface="Aptos" panose="020B0004020202020204" pitchFamily="34" charset="0"/>
              </a:rPr>
              <a:t>thu</a:t>
            </a:r>
            <a:r>
              <a:rPr lang="en-US" sz="1500" dirty="0">
                <a:solidFill>
                  <a:srgbClr val="000000"/>
                </a:solidFill>
                <a:latin typeface="Aptos" panose="020B0004020202020204" pitchFamily="34" charset="0"/>
              </a:rPr>
              <a:t>. </a:t>
            </a:r>
            <a:r>
              <a:rPr lang="en-US" sz="1500" dirty="0" err="1">
                <a:solidFill>
                  <a:srgbClr val="000000"/>
                </a:solidFill>
                <a:latin typeface="Aptos" panose="020B0004020202020204" pitchFamily="34" charset="0"/>
              </a:rPr>
              <a:t>Matke</a:t>
            </a:r>
            <a:r>
              <a:rPr lang="en-US" sz="1500" dirty="0">
                <a:solidFill>
                  <a:srgbClr val="000000"/>
                </a:solidFill>
                <a:latin typeface="Aptos" panose="020B0004020202020204" pitchFamily="34" charset="0"/>
              </a:rPr>
              <a:t> and Mayavi both walk and stand behind Anthony. Anthony declares to everyone. I have all the money and the one with the money is the king of this jungle. Can you all guess who the king of this jungle is now? People chant Anthony! Anthony! Anthony! Anthony says you all are wrong  it is Manu.</a:t>
            </a:r>
          </a:p>
          <a:p>
            <a:pPr marL="0" indent="0">
              <a:spcBef>
                <a:spcPts val="500"/>
              </a:spcBef>
              <a:buNone/>
            </a:pPr>
            <a:r>
              <a:rPr lang="en-US" sz="1500" dirty="0">
                <a:solidFill>
                  <a:srgbClr val="000000"/>
                </a:solidFill>
                <a:latin typeface="Aptos" panose="020B0004020202020204" pitchFamily="34" charset="0"/>
              </a:rPr>
              <a:t>Anthony walk up to Manu and says till today he has given you enough respect. Now, it is your turn. Manu smiles, looks at Chandru and says you left mom and me, and you did not even care about us. Even when I came to prison you treated me like a worm. Disrespecting me in front of everyone. Manu charges towards Chandru, lifts his hands like he is about to hit him.</a:t>
            </a:r>
          </a:p>
          <a:p>
            <a:pPr marL="0" indent="0">
              <a:spcBef>
                <a:spcPts val="500"/>
              </a:spcBef>
              <a:buNone/>
            </a:pPr>
            <a:r>
              <a:rPr lang="en-US" sz="1500" dirty="0">
                <a:solidFill>
                  <a:srgbClr val="000000"/>
                </a:solidFill>
                <a:latin typeface="Aptos" panose="020B0004020202020204" pitchFamily="34" charset="0"/>
              </a:rPr>
              <a:t>But he puts his hands on Chandru’s shoulders and says I can understand you were busy and had a political career. Anthony is confused. Chandru smiles and says I was not going to go out alone. I had plans to get you out of here too. Manu says I know father as he tears. No matter what happened in the past you are always my father.</a:t>
            </a:r>
          </a:p>
          <a:p>
            <a:pPr marL="0" indent="0">
              <a:spcBef>
                <a:spcPts val="500"/>
              </a:spcBef>
              <a:buNone/>
            </a:pPr>
            <a:r>
              <a:rPr lang="en-US" sz="1500" dirty="0">
                <a:solidFill>
                  <a:srgbClr val="000000"/>
                </a:solidFill>
                <a:latin typeface="Aptos" panose="020B0004020202020204" pitchFamily="34" charset="0"/>
              </a:rPr>
              <a:t>Anthony gets angry and tells </a:t>
            </a:r>
            <a:r>
              <a:rPr lang="en-US" sz="1500" dirty="0" err="1">
                <a:solidFill>
                  <a:srgbClr val="000000"/>
                </a:solidFill>
                <a:latin typeface="Aptos" panose="020B0004020202020204" pitchFamily="34" charset="0"/>
              </a:rPr>
              <a:t>Makte</a:t>
            </a:r>
            <a:r>
              <a:rPr lang="en-US" sz="1500" dirty="0">
                <a:solidFill>
                  <a:srgbClr val="000000"/>
                </a:solidFill>
                <a:latin typeface="Aptos" panose="020B0004020202020204" pitchFamily="34" charset="0"/>
              </a:rPr>
              <a:t> to charge. </a:t>
            </a:r>
            <a:r>
              <a:rPr lang="en-US" sz="1500" dirty="0" err="1">
                <a:solidFill>
                  <a:srgbClr val="000000"/>
                </a:solidFill>
                <a:latin typeface="Aptos" panose="020B0004020202020204" pitchFamily="34" charset="0"/>
              </a:rPr>
              <a:t>Matke</a:t>
            </a:r>
            <a:r>
              <a:rPr lang="en-US" sz="1500" dirty="0">
                <a:solidFill>
                  <a:srgbClr val="000000"/>
                </a:solidFill>
                <a:latin typeface="Aptos" panose="020B0004020202020204" pitchFamily="34" charset="0"/>
              </a:rPr>
              <a:t> growls and goes to attack Manu. Manu slashes the throat of </a:t>
            </a:r>
            <a:r>
              <a:rPr lang="en-US" sz="1500" dirty="0" err="1">
                <a:solidFill>
                  <a:srgbClr val="000000"/>
                </a:solidFill>
                <a:latin typeface="Aptos" panose="020B0004020202020204" pitchFamily="34" charset="0"/>
              </a:rPr>
              <a:t>Matke</a:t>
            </a:r>
            <a:r>
              <a:rPr lang="en-US" sz="1500" dirty="0">
                <a:solidFill>
                  <a:srgbClr val="000000"/>
                </a:solidFill>
                <a:latin typeface="Aptos" panose="020B0004020202020204" pitchFamily="34" charset="0"/>
              </a:rPr>
              <a:t>. </a:t>
            </a:r>
            <a:r>
              <a:rPr lang="en-US" sz="1500" dirty="0" err="1">
                <a:solidFill>
                  <a:srgbClr val="000000"/>
                </a:solidFill>
                <a:latin typeface="Aptos" panose="020B0004020202020204" pitchFamily="34" charset="0"/>
              </a:rPr>
              <a:t>Matke</a:t>
            </a:r>
            <a:r>
              <a:rPr lang="en-US" sz="1500" dirty="0">
                <a:solidFill>
                  <a:srgbClr val="000000"/>
                </a:solidFill>
                <a:latin typeface="Aptos" panose="020B0004020202020204" pitchFamily="34" charset="0"/>
              </a:rPr>
              <a:t> holds his neck calls for his brother and dies. Chandru and others cannot believe it. Mayavi gets emotional and cries on top of </a:t>
            </a:r>
            <a:r>
              <a:rPr lang="en-US" sz="1500" dirty="0" err="1">
                <a:solidFill>
                  <a:srgbClr val="000000"/>
                </a:solidFill>
                <a:latin typeface="Aptos" panose="020B0004020202020204" pitchFamily="34" charset="0"/>
              </a:rPr>
              <a:t>Matke</a:t>
            </a:r>
            <a:r>
              <a:rPr lang="en-US" sz="1500" dirty="0">
                <a:solidFill>
                  <a:srgbClr val="000000"/>
                </a:solidFill>
                <a:latin typeface="Aptos" panose="020B0004020202020204" pitchFamily="34" charset="0"/>
              </a:rPr>
              <a:t>. </a:t>
            </a:r>
          </a:p>
          <a:p>
            <a:pPr marL="0" indent="0">
              <a:spcBef>
                <a:spcPts val="500"/>
              </a:spcBef>
              <a:buNone/>
            </a:pPr>
            <a:r>
              <a:rPr lang="en-US" sz="1500" dirty="0">
                <a:solidFill>
                  <a:srgbClr val="000000"/>
                </a:solidFill>
                <a:latin typeface="Aptos" panose="020B0004020202020204" pitchFamily="34" charset="0"/>
              </a:rPr>
              <a:t>Manu says till today the reason because I was quiet was not fear it was because of the respect that I have for my father. Chandru holds and lifts the hands of Manu saying the new king of this prison. Everyone starts chanting Manu! Manu! Manu! Manu says only under you father.</a:t>
            </a:r>
          </a:p>
          <a:p>
            <a:pPr marL="0" indent="0">
              <a:spcBef>
                <a:spcPts val="500"/>
              </a:spcBef>
              <a:buNone/>
            </a:pPr>
            <a:r>
              <a:rPr lang="en-US" sz="1500" dirty="0">
                <a:solidFill>
                  <a:srgbClr val="000000"/>
                </a:solidFill>
                <a:latin typeface="Aptos" panose="020B0004020202020204" pitchFamily="34" charset="0"/>
              </a:rPr>
              <a:t>Manu asks people to take Anthony to clean the toilets. Police come there and ask others to pick up the body of </a:t>
            </a:r>
            <a:r>
              <a:rPr lang="en-US" sz="1500" dirty="0" err="1">
                <a:solidFill>
                  <a:srgbClr val="000000"/>
                </a:solidFill>
                <a:latin typeface="Aptos" panose="020B0004020202020204" pitchFamily="34" charset="0"/>
              </a:rPr>
              <a:t>Matke</a:t>
            </a:r>
            <a:r>
              <a:rPr lang="en-US" sz="1500" dirty="0">
                <a:solidFill>
                  <a:srgbClr val="000000"/>
                </a:solidFill>
                <a:latin typeface="Aptos" panose="020B0004020202020204" pitchFamily="34" charset="0"/>
              </a:rPr>
              <a:t>. Mayavi cries in disbelief. A guard yells time for tea and snacks. Chandru puts his hands on Manu and says come on son let us have tea. I am so happy today.</a:t>
            </a:r>
          </a:p>
          <a:p>
            <a:pPr marL="0" indent="0">
              <a:spcBef>
                <a:spcPts val="500"/>
              </a:spcBef>
              <a:buNone/>
            </a:pPr>
            <a:r>
              <a:rPr lang="en-US" sz="1500" dirty="0">
                <a:solidFill>
                  <a:srgbClr val="000000"/>
                </a:solidFill>
                <a:latin typeface="Aptos" panose="020B0004020202020204" pitchFamily="34" charset="0"/>
              </a:rPr>
              <a:t>Manu turns and says shall we lighten up the mood in honor of </a:t>
            </a:r>
            <a:r>
              <a:rPr lang="en-US" sz="1500" dirty="0" err="1">
                <a:solidFill>
                  <a:srgbClr val="000000"/>
                </a:solidFill>
                <a:latin typeface="Aptos" panose="020B0004020202020204" pitchFamily="34" charset="0"/>
              </a:rPr>
              <a:t>Matke</a:t>
            </a:r>
            <a:r>
              <a:rPr lang="en-US" sz="1500" dirty="0">
                <a:solidFill>
                  <a:srgbClr val="000000"/>
                </a:solidFill>
                <a:latin typeface="Aptos" panose="020B0004020202020204" pitchFamily="34" charset="0"/>
              </a:rPr>
              <a:t>. How about a magic show for entertainment Mayavi? Chandru asks others to go and pick up Mayavi. Mayavi says no. Manu says if you want to live you better do as we say. </a:t>
            </a:r>
          </a:p>
          <a:p>
            <a:pPr marL="0" indent="0">
              <a:spcBef>
                <a:spcPts val="500"/>
              </a:spcBef>
              <a:buNone/>
            </a:pPr>
            <a:r>
              <a:rPr lang="en-US" sz="1500" dirty="0">
                <a:solidFill>
                  <a:srgbClr val="000000"/>
                </a:solidFill>
                <a:latin typeface="Aptos" panose="020B0004020202020204" pitchFamily="34" charset="0"/>
              </a:rPr>
              <a:t>Mayavi is locked in the cell surrounded by Manu and others with Chandru in front of him. Mayavi </a:t>
            </a:r>
            <a:r>
              <a:rPr lang="en-US" sz="1500" b="1" dirty="0">
                <a:solidFill>
                  <a:srgbClr val="000000"/>
                </a:solidFill>
                <a:latin typeface="Aptos" panose="020B0004020202020204" pitchFamily="34" charset="0"/>
              </a:rPr>
              <a:t>{performs some magic tricks}</a:t>
            </a:r>
            <a:r>
              <a:rPr lang="en-US" sz="1500" dirty="0">
                <a:solidFill>
                  <a:srgbClr val="000000"/>
                </a:solidFill>
                <a:latin typeface="Aptos" panose="020B0004020202020204" pitchFamily="34" charset="0"/>
              </a:rPr>
              <a:t> that entertain them [Slow-Mo]. He picks up Chandru’s glass of tea. He plays around with it and makes it disappear. While everyone is concentrated on his right hand which held the tea, Mayavi is holding it in his left hand, behind his head. He uses his pinky and drops a pill from his ear into the tea glass. He makes the glass reappear. Everyone is impressed. He does a 360 of the glass without spilling it and gives it to Chandru. </a:t>
            </a:r>
          </a:p>
        </p:txBody>
      </p:sp>
    </p:spTree>
    <p:extLst>
      <p:ext uri="{BB962C8B-B14F-4D97-AF65-F5344CB8AC3E}">
        <p14:creationId xmlns:p14="http://schemas.microsoft.com/office/powerpoint/2010/main" val="1915751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D81F3-8763-7036-B75F-7727F664D07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FC1DE-955C-90C1-A044-4747DA663091}"/>
              </a:ext>
            </a:extLst>
          </p:cNvPr>
          <p:cNvSpPr>
            <a:spLocks noGrp="1"/>
          </p:cNvSpPr>
          <p:nvPr>
            <p:ph idx="1"/>
          </p:nvPr>
        </p:nvSpPr>
        <p:spPr>
          <a:xfrm>
            <a:off x="0" y="57872"/>
            <a:ext cx="12599988" cy="7083566"/>
          </a:xfrm>
        </p:spPr>
        <p:txBody>
          <a:bodyPr vert="horz" lIns="91440" tIns="45720" rIns="91440" bIns="0" rtlCol="0">
            <a:noAutofit/>
          </a:bodyPr>
          <a:lstStyle/>
          <a:p>
            <a:pPr marL="0" indent="0">
              <a:spcBef>
                <a:spcPts val="500"/>
              </a:spcBef>
              <a:buNone/>
            </a:pPr>
            <a:r>
              <a:rPr lang="en-US" sz="1500" kern="1200" dirty="0">
                <a:solidFill>
                  <a:srgbClr val="000000"/>
                </a:solidFill>
                <a:effectLst/>
                <a:latin typeface="Aptos" panose="020B0004020202020204" pitchFamily="34" charset="0"/>
                <a:ea typeface="+mn-ea"/>
                <a:cs typeface="+mn-cs"/>
              </a:rPr>
              <a:t>Chandru drinks it. Manu asks Mayavi to get lost. </a:t>
            </a:r>
            <a:r>
              <a:rPr lang="en-US" sz="1500" dirty="0">
                <a:solidFill>
                  <a:srgbClr val="000000"/>
                </a:solidFill>
                <a:latin typeface="Aptos" panose="020B0004020202020204" pitchFamily="34" charset="0"/>
              </a:rPr>
              <a:t>Chandru </a:t>
            </a:r>
            <a:r>
              <a:rPr lang="en-US" sz="1500" kern="1200" dirty="0">
                <a:solidFill>
                  <a:srgbClr val="000000"/>
                </a:solidFill>
                <a:effectLst/>
                <a:latin typeface="Aptos" panose="020B0004020202020204" pitchFamily="34" charset="0"/>
                <a:ea typeface="+mn-ea"/>
                <a:cs typeface="+mn-cs"/>
              </a:rPr>
              <a:t>asks everyone to clear the cell. Chandru is now sitting alone with his son Manu. </a:t>
            </a:r>
            <a:r>
              <a:rPr lang="en-US" sz="1500" b="1" kern="1200" dirty="0">
                <a:solidFill>
                  <a:srgbClr val="000000"/>
                </a:solidFill>
                <a:effectLst/>
                <a:latin typeface="Aptos" panose="020B0004020202020204" pitchFamily="34" charset="0"/>
                <a:ea typeface="+mn-ea"/>
                <a:cs typeface="+mn-cs"/>
              </a:rPr>
              <a:t>{Emotional convo}.</a:t>
            </a:r>
            <a:r>
              <a:rPr lang="en-US" sz="1500" kern="1200" dirty="0">
                <a:solidFill>
                  <a:srgbClr val="000000"/>
                </a:solidFill>
                <a:effectLst/>
                <a:latin typeface="Aptos" panose="020B0004020202020204" pitchFamily="34" charset="0"/>
                <a:ea typeface="+mn-ea"/>
                <a:cs typeface="+mn-cs"/>
              </a:rPr>
              <a:t> Suddenly, Chandru breaths heavily, his teacup falls. Chandru gets worried and calls the warden. Chandru shuts his eyes. </a:t>
            </a:r>
          </a:p>
          <a:p>
            <a:pPr marL="0" indent="0">
              <a:spcBef>
                <a:spcPts val="500"/>
              </a:spcBef>
              <a:buNone/>
            </a:pPr>
            <a:r>
              <a:rPr lang="en-US" sz="1500" dirty="0">
                <a:solidFill>
                  <a:srgbClr val="000000"/>
                </a:solidFill>
                <a:latin typeface="Aptos" panose="020B0004020202020204" pitchFamily="34" charset="0"/>
              </a:rPr>
              <a:t>Chandru opens his eyes to see that he is in the medical ward. He asks what happened. Manu sitting beside him says you had a heart attack again. The doctor there says you must get treated soon and walks to the side. Manu says why did you not take the deal from NCB to get out? Chandru says Anthony has taken and hidden my money somewhere and when I saw that I just froze because that is all I have and what will I do after I go out? </a:t>
            </a:r>
          </a:p>
          <a:p>
            <a:pPr marL="0" indent="0">
              <a:spcBef>
                <a:spcPts val="500"/>
              </a:spcBef>
              <a:buNone/>
            </a:pPr>
            <a:r>
              <a:rPr lang="en-US" sz="1500" dirty="0">
                <a:solidFill>
                  <a:srgbClr val="000000"/>
                </a:solidFill>
                <a:latin typeface="Aptos" panose="020B0004020202020204" pitchFamily="34" charset="0"/>
              </a:rPr>
              <a:t>Manu says at least you would have been out, right? After you were out you could have done something. What proof do you have against him? Chandru says enough to put him here forever. Manu says then do it.</a:t>
            </a:r>
          </a:p>
          <a:p>
            <a:pPr marL="0" indent="0">
              <a:spcBef>
                <a:spcPts val="500"/>
              </a:spcBef>
              <a:buNone/>
            </a:pPr>
            <a:r>
              <a:rPr lang="en-US" sz="1500" dirty="0">
                <a:solidFill>
                  <a:srgbClr val="000000"/>
                </a:solidFill>
                <a:latin typeface="Aptos" panose="020B0004020202020204" pitchFamily="34" charset="0"/>
              </a:rPr>
              <a:t>Chandru says I will ask my lawyer to hand over the evidence to NCB. Manu says you still believe the lawyer is loyal? How do you think Anthony got your hidden money. I heard him say your lawyer turned against you. I have my men outside I can make that lawyer pay. That bloody lawyer must not be killed easily. Manu says leave that to me father my men are expert in that arena.</a:t>
            </a:r>
          </a:p>
          <a:p>
            <a:pPr marL="0" indent="0">
              <a:spcBef>
                <a:spcPts val="500"/>
              </a:spcBef>
              <a:buNone/>
            </a:pPr>
            <a:r>
              <a:rPr lang="en-US" sz="1500" dirty="0">
                <a:solidFill>
                  <a:srgbClr val="000000"/>
                </a:solidFill>
                <a:latin typeface="Aptos" panose="020B0004020202020204" pitchFamily="34" charset="0"/>
              </a:rPr>
              <a:t>Manu says but it is important for you to go out, get treated and then free me. My people are already making Anthony to tell where the hidden the money is. Chandru smiles. Chandru says and I will free you, that was always my plan. Manu tears and says but the most important thing now is to secure the evidence before your loyal lawyer tells Anthony’s men the location of the Nagamangala storage unit with evidence. Chandru says the locker has a passcode send your men asap.</a:t>
            </a:r>
          </a:p>
          <a:p>
            <a:pPr marL="0" indent="0">
              <a:spcBef>
                <a:spcPts val="500"/>
              </a:spcBef>
              <a:buNone/>
            </a:pPr>
            <a:r>
              <a:rPr lang="en-US" sz="1500" dirty="0">
                <a:solidFill>
                  <a:srgbClr val="000000"/>
                </a:solidFill>
                <a:latin typeface="Aptos" panose="020B0004020202020204" pitchFamily="34" charset="0"/>
              </a:rPr>
              <a:t>Anthony is seen making painful expressions like he is tortured by Manu’s men. Anthony takes a puff of smoke and tells what to do about this acidity </a:t>
            </a:r>
            <a:r>
              <a:rPr lang="en-US" sz="1500" dirty="0" err="1">
                <a:solidFill>
                  <a:srgbClr val="000000"/>
                </a:solidFill>
                <a:latin typeface="Aptos" panose="020B0004020202020204" pitchFamily="34" charset="0"/>
              </a:rPr>
              <a:t>Matke</a:t>
            </a:r>
            <a:r>
              <a:rPr lang="en-US" sz="1500" dirty="0">
                <a:solidFill>
                  <a:srgbClr val="000000"/>
                </a:solidFill>
                <a:latin typeface="Aptos" panose="020B0004020202020204" pitchFamily="34" charset="0"/>
              </a:rPr>
              <a:t>. </a:t>
            </a:r>
            <a:r>
              <a:rPr lang="en-US" sz="1500" dirty="0" err="1">
                <a:solidFill>
                  <a:srgbClr val="000000"/>
                </a:solidFill>
                <a:latin typeface="Aptos" panose="020B0004020202020204" pitchFamily="34" charset="0"/>
              </a:rPr>
              <a:t>Matke</a:t>
            </a:r>
            <a:r>
              <a:rPr lang="en-US" sz="1500" dirty="0">
                <a:solidFill>
                  <a:srgbClr val="000000"/>
                </a:solidFill>
                <a:latin typeface="Aptos" panose="020B0004020202020204" pitchFamily="34" charset="0"/>
              </a:rPr>
              <a:t> signs stop smoking. Manu comes there.</a:t>
            </a:r>
          </a:p>
          <a:p>
            <a:pPr marL="0" indent="0">
              <a:spcBef>
                <a:spcPts val="500"/>
              </a:spcBef>
              <a:buNone/>
            </a:pPr>
            <a:r>
              <a:rPr lang="en-US" sz="1500" dirty="0">
                <a:solidFill>
                  <a:srgbClr val="000000"/>
                </a:solidFill>
                <a:latin typeface="Aptos" panose="020B0004020202020204" pitchFamily="34" charset="0"/>
              </a:rPr>
              <a:t>Manu hands him a paper. Chandru takes it, smiles and says thank you Manu. [</a:t>
            </a:r>
            <a:r>
              <a:rPr lang="en-US" sz="1500" i="1" dirty="0">
                <a:solidFill>
                  <a:srgbClr val="000000"/>
                </a:solidFill>
                <a:latin typeface="Aptos" panose="020B0004020202020204" pitchFamily="34" charset="0"/>
              </a:rPr>
              <a:t>Flashback</a:t>
            </a:r>
            <a:r>
              <a:rPr lang="en-US" sz="1500" dirty="0">
                <a:solidFill>
                  <a:srgbClr val="000000"/>
                </a:solidFill>
                <a:latin typeface="Aptos" panose="020B0004020202020204" pitchFamily="34" charset="0"/>
              </a:rPr>
              <a:t>] Manu says I will make him tell the passcode. Anthony says I have known your father for a long time, you cannot make him open his mouth with fear or pain. Manu asks what else to do then? Anthony says Chandru is feeling all lonely now and you will give him warmth and finally give him a taste of his own medicine. Manu says betrayal.</a:t>
            </a:r>
          </a:p>
          <a:p>
            <a:pPr marL="0" indent="0">
              <a:spcBef>
                <a:spcPts val="500"/>
              </a:spcBef>
              <a:buNone/>
            </a:pPr>
            <a:r>
              <a:rPr lang="en-US" sz="1500" dirty="0">
                <a:solidFill>
                  <a:srgbClr val="000000"/>
                </a:solidFill>
                <a:latin typeface="Aptos" panose="020B0004020202020204" pitchFamily="34" charset="0"/>
              </a:rPr>
              <a:t>Anthony says, ‘From a betrayal, to a betrayal, for a betrayal’. He asks </a:t>
            </a:r>
            <a:r>
              <a:rPr lang="en-US" sz="1500" dirty="0" err="1">
                <a:solidFill>
                  <a:srgbClr val="000000"/>
                </a:solidFill>
                <a:latin typeface="Aptos" panose="020B0004020202020204" pitchFamily="34" charset="0"/>
              </a:rPr>
              <a:t>Matke</a:t>
            </a:r>
            <a:r>
              <a:rPr lang="en-US" sz="1500" dirty="0">
                <a:solidFill>
                  <a:srgbClr val="000000"/>
                </a:solidFill>
                <a:latin typeface="Aptos" panose="020B0004020202020204" pitchFamily="34" charset="0"/>
              </a:rPr>
              <a:t> where the phone is. </a:t>
            </a:r>
            <a:r>
              <a:rPr lang="en-US" sz="1500" dirty="0" err="1">
                <a:solidFill>
                  <a:srgbClr val="000000"/>
                </a:solidFill>
                <a:latin typeface="Aptos" panose="020B0004020202020204" pitchFamily="34" charset="0"/>
              </a:rPr>
              <a:t>Matke</a:t>
            </a:r>
            <a:r>
              <a:rPr lang="en-US" sz="1500" dirty="0">
                <a:solidFill>
                  <a:srgbClr val="000000"/>
                </a:solidFill>
                <a:latin typeface="Aptos" panose="020B0004020202020204" pitchFamily="34" charset="0"/>
              </a:rPr>
              <a:t> gives him a phone. Anthony dials the number and tells Arjun we found the passcode. Manu tells </a:t>
            </a:r>
            <a:r>
              <a:rPr lang="en-US" sz="1500" dirty="0" err="1">
                <a:solidFill>
                  <a:srgbClr val="000000"/>
                </a:solidFill>
                <a:latin typeface="Aptos" panose="020B0004020202020204" pitchFamily="34" charset="0"/>
              </a:rPr>
              <a:t>Matke</a:t>
            </a:r>
            <a:r>
              <a:rPr lang="en-US" sz="1500" dirty="0">
                <a:solidFill>
                  <a:srgbClr val="000000"/>
                </a:solidFill>
                <a:latin typeface="Aptos" panose="020B0004020202020204" pitchFamily="34" charset="0"/>
              </a:rPr>
              <a:t> you acted good. </a:t>
            </a:r>
            <a:r>
              <a:rPr lang="en-US" sz="1500" dirty="0" err="1">
                <a:solidFill>
                  <a:srgbClr val="000000"/>
                </a:solidFill>
                <a:latin typeface="Aptos" panose="020B0004020202020204" pitchFamily="34" charset="0"/>
              </a:rPr>
              <a:t>Matke</a:t>
            </a:r>
            <a:r>
              <a:rPr lang="en-US" sz="1500" dirty="0">
                <a:solidFill>
                  <a:srgbClr val="000000"/>
                </a:solidFill>
                <a:latin typeface="Aptos" panose="020B0004020202020204" pitchFamily="34" charset="0"/>
              </a:rPr>
              <a:t> signs and says you were better. Anthony turns looks at Manu and tells Manu, I love you, Manu.</a:t>
            </a:r>
          </a:p>
          <a:p>
            <a:pPr marL="0" indent="0">
              <a:spcBef>
                <a:spcPts val="500"/>
              </a:spcBef>
              <a:buNone/>
            </a:pPr>
            <a:r>
              <a:rPr lang="en-US" sz="1500" dirty="0">
                <a:solidFill>
                  <a:srgbClr val="000000"/>
                </a:solidFill>
                <a:latin typeface="Aptos" panose="020B0004020202020204" pitchFamily="34" charset="0"/>
              </a:rPr>
              <a:t>Non-Diegetic music to Diegetic on radio. Arjun, Ashwa and Ramesh are in a car going towards the storage unit </a:t>
            </a:r>
            <a:r>
              <a:rPr lang="en-US" sz="1500" b="1" dirty="0">
                <a:solidFill>
                  <a:srgbClr val="000000"/>
                </a:solidFill>
                <a:latin typeface="Aptos" panose="020B0004020202020204" pitchFamily="34" charset="0"/>
              </a:rPr>
              <a:t>{comedy}</a:t>
            </a:r>
            <a:r>
              <a:rPr lang="en-US" sz="1500" dirty="0">
                <a:solidFill>
                  <a:srgbClr val="000000"/>
                </a:solidFill>
                <a:latin typeface="Aptos" panose="020B0004020202020204" pitchFamily="34" charset="0"/>
              </a:rPr>
              <a:t>. Arjun says we found the code. He is holding the paper with the code 10869 get ready for action. Ashwa says we need to travel for an hour more.</a:t>
            </a:r>
          </a:p>
          <a:p>
            <a:pPr marL="0" indent="0">
              <a:spcBef>
                <a:spcPts val="500"/>
              </a:spcBef>
              <a:buNone/>
            </a:pPr>
            <a:r>
              <a:rPr lang="en-US" sz="1500" dirty="0">
                <a:solidFill>
                  <a:srgbClr val="000000"/>
                </a:solidFill>
                <a:latin typeface="Aptos" panose="020B0004020202020204" pitchFamily="34" charset="0"/>
              </a:rPr>
              <a:t>In the medical ward Chandru is flirting with the doctor. He realizes something. How did Manu know that the storage unit is in Nagamangala. Chandru says I need your phone. Doctor says that is against the rule. He picks something sharp and threatens to kill her. She gives her phone. He dials a number and calls the NCB officer and says the evidence is in danger go Nagamangala storage unit the proof is in the 13B locker, and the passcode is. NCB says come on we must go quick. You get the warrant to open the locker and email it to me. Let’s go. The doctor picks up an injection and injects it to Chandru and he falls unconscious on the bed.</a:t>
            </a:r>
          </a:p>
          <a:p>
            <a:pPr marL="0" indent="0">
              <a:spcBef>
                <a:spcPts val="500"/>
              </a:spcBef>
              <a:buNone/>
            </a:pPr>
            <a:r>
              <a:rPr lang="en-US" sz="1500" dirty="0">
                <a:solidFill>
                  <a:srgbClr val="000000"/>
                </a:solidFill>
                <a:latin typeface="Aptos" panose="020B0004020202020204" pitchFamily="34" charset="0"/>
              </a:rPr>
              <a:t>Arjun, Ashwa and Ramesh reach the storage unit location. Ramesh gets down and shows his ID to the guard. The guard registers the name and sends then inside. Arjun says I have no trust on you I will go alone. Ashwa takes Ramesh outside. Arjun takes the key from Ramesh.</a:t>
            </a:r>
          </a:p>
        </p:txBody>
      </p:sp>
    </p:spTree>
    <p:extLst>
      <p:ext uri="{BB962C8B-B14F-4D97-AF65-F5344CB8AC3E}">
        <p14:creationId xmlns:p14="http://schemas.microsoft.com/office/powerpoint/2010/main" val="17070668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9161</TotalTime>
  <Words>9324</Words>
  <Application>Microsoft Office PowerPoint</Application>
  <PresentationFormat>Custom</PresentationFormat>
  <Paragraphs>294</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 Arya, Arya</dc:creator>
  <cp:lastModifiedBy>S Arya, Arya</cp:lastModifiedBy>
  <cp:revision>445</cp:revision>
  <dcterms:created xsi:type="dcterms:W3CDTF">2024-10-23T18:42:07Z</dcterms:created>
  <dcterms:modified xsi:type="dcterms:W3CDTF">2025-02-09T11:51:50Z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2024-10-23T19:02:43Z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dab1d3f5-5096-489e-908a-718042163007</vt:lpwstr>
  </property>
  <property fmtid="{D5CDD505-2E9C-101B-9397-08002B2CF9AE}" pid="8" name="MSIP_Label_ea60d57e-af5b-4752-ac57-3e4f28ca11dc_ContentBits">
    <vt:lpwstr>0</vt:lpwstr>
  </property>
</Properties>
</file>