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57" r:id="rId2"/>
    <p:sldId id="272" r:id="rId3"/>
    <p:sldId id="274" r:id="rId4"/>
    <p:sldId id="275" r:id="rId5"/>
    <p:sldId id="277" r:id="rId6"/>
    <p:sldId id="278" r:id="rId7"/>
    <p:sldId id="279" r:id="rId8"/>
    <p:sldId id="276" r:id="rId9"/>
    <p:sldId id="256" r:id="rId10"/>
    <p:sldId id="265" r:id="rId11"/>
    <p:sldId id="267" r:id="rId12"/>
    <p:sldId id="263" r:id="rId13"/>
    <p:sldId id="261" r:id="rId14"/>
    <p:sldId id="266" r:id="rId15"/>
    <p:sldId id="259" r:id="rId16"/>
    <p:sldId id="260" r:id="rId17"/>
    <p:sldId id="268" r:id="rId18"/>
    <p:sldId id="270" r:id="rId19"/>
    <p:sldId id="271" r:id="rId20"/>
  </p:sldIdLst>
  <p:sldSz cx="1259998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2" d="100"/>
          <a:sy n="72" d="100"/>
        </p:scale>
        <p:origin x="850"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1/23/2025</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1143000"/>
            <a:ext cx="5400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10</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4999" y="1178222"/>
            <a:ext cx="9449991" cy="2506427"/>
          </a:xfrm>
        </p:spPr>
        <p:txBody>
          <a:bodyPr anchor="b"/>
          <a:lstStyle>
            <a:lvl1pPr algn="ctr">
              <a:defRPr sz="6201"/>
            </a:lvl1pPr>
          </a:lstStyle>
          <a:p>
            <a:r>
              <a:rPr lang="en-US"/>
              <a:t>Click to edit Master title style</a:t>
            </a:r>
            <a:endParaRPr lang="en-US" dirty="0"/>
          </a:p>
        </p:txBody>
      </p:sp>
      <p:sp>
        <p:nvSpPr>
          <p:cNvPr id="3" name="Subtitle 2"/>
          <p:cNvSpPr>
            <a:spLocks noGrp="1"/>
          </p:cNvSpPr>
          <p:nvPr>
            <p:ph type="subTitle" idx="1"/>
          </p:nvPr>
        </p:nvSpPr>
        <p:spPr>
          <a:xfrm>
            <a:off x="1574999" y="3781306"/>
            <a:ext cx="9449991" cy="1738167"/>
          </a:xfrm>
        </p:spPr>
        <p:txBody>
          <a:bodyPr/>
          <a:lstStyle>
            <a:lvl1pPr marL="0" indent="0" algn="ctr">
              <a:buNone/>
              <a:defRPr sz="2480"/>
            </a:lvl1pPr>
            <a:lvl2pPr marL="472516" indent="0" algn="ctr">
              <a:buNone/>
              <a:defRPr sz="2067"/>
            </a:lvl2pPr>
            <a:lvl3pPr marL="945032" indent="0" algn="ctr">
              <a:buNone/>
              <a:defRPr sz="1860"/>
            </a:lvl3pPr>
            <a:lvl4pPr marL="1417549" indent="0" algn="ctr">
              <a:buNone/>
              <a:defRPr sz="1654"/>
            </a:lvl4pPr>
            <a:lvl5pPr marL="1890065" indent="0" algn="ctr">
              <a:buNone/>
              <a:defRPr sz="1654"/>
            </a:lvl5pPr>
            <a:lvl6pPr marL="2362581" indent="0" algn="ctr">
              <a:buNone/>
              <a:defRPr sz="1654"/>
            </a:lvl6pPr>
            <a:lvl7pPr marL="2835097" indent="0" algn="ctr">
              <a:buNone/>
              <a:defRPr sz="1654"/>
            </a:lvl7pPr>
            <a:lvl8pPr marL="3307613" indent="0" algn="ctr">
              <a:buNone/>
              <a:defRPr sz="1654"/>
            </a:lvl8pPr>
            <a:lvl9pPr marL="3780130"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79070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122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83297"/>
            <a:ext cx="2716872"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52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82972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US" dirty="0"/>
          </a:p>
        </p:txBody>
      </p:sp>
      <p:sp>
        <p:nvSpPr>
          <p:cNvPr id="3" name="Text Placeholder 2"/>
          <p:cNvSpPr>
            <a:spLocks noGrp="1"/>
          </p:cNvSpPr>
          <p:nvPr>
            <p:ph type="body" idx="1"/>
          </p:nvPr>
        </p:nvSpPr>
        <p:spPr>
          <a:xfrm>
            <a:off x="859687" y="4817875"/>
            <a:ext cx="10867490" cy="1574849"/>
          </a:xfrm>
        </p:spPr>
        <p:txBody>
          <a:bodyPr/>
          <a:lstStyle>
            <a:lvl1pPr marL="0" indent="0">
              <a:buNone/>
              <a:defRPr sz="2480">
                <a:solidFill>
                  <a:schemeClr val="tx1">
                    <a:tint val="82000"/>
                  </a:schemeClr>
                </a:solidFill>
              </a:defRPr>
            </a:lvl1pPr>
            <a:lvl2pPr marL="472516" indent="0">
              <a:buNone/>
              <a:defRPr sz="2067">
                <a:solidFill>
                  <a:schemeClr val="tx1">
                    <a:tint val="82000"/>
                  </a:schemeClr>
                </a:solidFill>
              </a:defRPr>
            </a:lvl2pPr>
            <a:lvl3pPr marL="945032" indent="0">
              <a:buNone/>
              <a:defRPr sz="1860">
                <a:solidFill>
                  <a:schemeClr val="tx1">
                    <a:tint val="82000"/>
                  </a:schemeClr>
                </a:solidFill>
              </a:defRPr>
            </a:lvl3pPr>
            <a:lvl4pPr marL="1417549" indent="0">
              <a:buNone/>
              <a:defRPr sz="1654">
                <a:solidFill>
                  <a:schemeClr val="tx1">
                    <a:tint val="82000"/>
                  </a:schemeClr>
                </a:solidFill>
              </a:defRPr>
            </a:lvl4pPr>
            <a:lvl5pPr marL="1890065" indent="0">
              <a:buNone/>
              <a:defRPr sz="1654">
                <a:solidFill>
                  <a:schemeClr val="tx1">
                    <a:tint val="82000"/>
                  </a:schemeClr>
                </a:solidFill>
              </a:defRPr>
            </a:lvl5pPr>
            <a:lvl6pPr marL="2362581" indent="0">
              <a:buNone/>
              <a:defRPr sz="1654">
                <a:solidFill>
                  <a:schemeClr val="tx1">
                    <a:tint val="82000"/>
                  </a:schemeClr>
                </a:solidFill>
              </a:defRPr>
            </a:lvl6pPr>
            <a:lvl7pPr marL="2835097" indent="0">
              <a:buNone/>
              <a:defRPr sz="1654">
                <a:solidFill>
                  <a:schemeClr val="tx1">
                    <a:tint val="82000"/>
                  </a:schemeClr>
                </a:solidFill>
              </a:defRPr>
            </a:lvl7pPr>
            <a:lvl8pPr marL="3307613" indent="0">
              <a:buNone/>
              <a:defRPr sz="1654">
                <a:solidFill>
                  <a:schemeClr val="tx1">
                    <a:tint val="82000"/>
                  </a:schemeClr>
                </a:solidFill>
              </a:defRPr>
            </a:lvl8pPr>
            <a:lvl9pPr marL="3780130" indent="0">
              <a:buNone/>
              <a:defRPr sz="165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4908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11827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383297"/>
            <a:ext cx="1086749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0101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3665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596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Content Placeholder 2"/>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799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1036569"/>
            <a:ext cx="6378744" cy="5116178"/>
          </a:xfrm>
        </p:spPr>
        <p:txBody>
          <a:bodyPr anchor="t"/>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3219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49" y="383297"/>
            <a:ext cx="10867490"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6249" y="1916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6249" y="6672697"/>
            <a:ext cx="2834997" cy="383297"/>
          </a:xfrm>
          <a:prstGeom prst="rect">
            <a:avLst/>
          </a:prstGeom>
        </p:spPr>
        <p:txBody>
          <a:bodyPr vert="horz" lIns="91440" tIns="45720" rIns="91440" bIns="45720" rtlCol="0" anchor="ctr"/>
          <a:lstStyle>
            <a:lvl1pPr algn="l">
              <a:defRPr sz="1240">
                <a:solidFill>
                  <a:schemeClr val="tx1">
                    <a:tint val="82000"/>
                  </a:schemeClr>
                </a:solidFill>
              </a:defRPr>
            </a:lvl1pPr>
          </a:lstStyle>
          <a:p>
            <a:fld id="{AA3BECB3-B129-4032-B16C-54274E3F2ECB}" type="datetimeFigureOut">
              <a:rPr lang="en-US" smtClean="0"/>
              <a:t>1/23/2025</a:t>
            </a:fld>
            <a:endParaRPr lang="en-US"/>
          </a:p>
        </p:txBody>
      </p:sp>
      <p:sp>
        <p:nvSpPr>
          <p:cNvPr id="5" name="Footer Placeholder 4"/>
          <p:cNvSpPr>
            <a:spLocks noGrp="1"/>
          </p:cNvSpPr>
          <p:nvPr>
            <p:ph type="ftr" sz="quarter" idx="3"/>
          </p:nvPr>
        </p:nvSpPr>
        <p:spPr>
          <a:xfrm>
            <a:off x="4173746" y="6672697"/>
            <a:ext cx="4252496" cy="383297"/>
          </a:xfrm>
          <a:prstGeom prst="rect">
            <a:avLst/>
          </a:prstGeom>
        </p:spPr>
        <p:txBody>
          <a:bodyPr vert="horz" lIns="91440" tIns="45720" rIns="91440" bIns="45720" rtlCol="0" anchor="ctr"/>
          <a:lstStyle>
            <a:lvl1pPr algn="ctr">
              <a:defRPr sz="1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898742" y="6672697"/>
            <a:ext cx="2834997" cy="383297"/>
          </a:xfrm>
          <a:prstGeom prst="rect">
            <a:avLst/>
          </a:prstGeom>
        </p:spPr>
        <p:txBody>
          <a:bodyPr vert="horz" lIns="91440" tIns="45720" rIns="91440" bIns="45720" rtlCol="0" anchor="ctr"/>
          <a:lstStyle>
            <a:lvl1pPr algn="r">
              <a:defRPr sz="124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32024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45032" rtl="0" eaLnBrk="1" latinLnBrk="0" hangingPunct="1">
        <a:lnSpc>
          <a:spcPct val="90000"/>
        </a:lnSpc>
        <a:spcBef>
          <a:spcPct val="0"/>
        </a:spcBef>
        <a:buNone/>
        <a:defRPr sz="4547" kern="1200">
          <a:solidFill>
            <a:schemeClr val="tx1"/>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493554"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493554"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28170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(consultant)</a:t>
            </a:r>
          </a:p>
        </p:txBody>
      </p:sp>
      <p:sp>
        <p:nvSpPr>
          <p:cNvPr id="14" name="Oval 13">
            <a:extLst>
              <a:ext uri="{FF2B5EF4-FFF2-40B4-BE49-F238E27FC236}">
                <a16:creationId xmlns:a16="http://schemas.microsoft.com/office/drawing/2014/main" id="{DC042F8A-A28F-031C-B579-DA39665C5BED}"/>
              </a:ext>
            </a:extLst>
          </p:cNvPr>
          <p:cNvSpPr/>
          <p:nvPr/>
        </p:nvSpPr>
        <p:spPr>
          <a:xfrm>
            <a:off x="2422938"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1017705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8" name="Oval 17">
            <a:extLst>
              <a:ext uri="{FF2B5EF4-FFF2-40B4-BE49-F238E27FC236}">
                <a16:creationId xmlns:a16="http://schemas.microsoft.com/office/drawing/2014/main" id="{78B73CF6-33B9-A266-A7AE-C51E71141F92}"/>
              </a:ext>
            </a:extLst>
          </p:cNvPr>
          <p:cNvSpPr/>
          <p:nvPr/>
        </p:nvSpPr>
        <p:spPr>
          <a:xfrm>
            <a:off x="2422938"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492372" y="2779867"/>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421756"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211090" y="417544"/>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23648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49355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422938"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351140" y="43630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392360" y="4363041"/>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352322"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352322" y="159814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281706"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299994"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21109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21109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22494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10140474" y="4363041"/>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35114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Victor D’Souza</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351140" y="561623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driver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driver</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driver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ptos" panose="020B0004020202020204" pitchFamily="34" charset="0"/>
              </a:rPr>
              <a:t>They plan the Diamond heist</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438688" y="63013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867563" y="630131"/>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296438" y="63013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725313" y="63012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10154188" y="63012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438688" y="2277957"/>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867563" y="2277956"/>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296438" y="2277955"/>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725313" y="2277954"/>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10154188" y="2261177"/>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438688" y="3942559"/>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867563" y="3942558"/>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296438" y="3942557"/>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pharma’s ship that is carrying the drugs drowns in the ocean</a:t>
            </a:r>
            <a:endParaRPr lang="en-US" sz="1300" dirty="0"/>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725313" y="3942556"/>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10154188" y="392577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solidFill>
                  <a:srgbClr val="FFFFFF"/>
                </a:solidFill>
                <a:latin typeface="Aptos" panose="020B0004020202020204" pitchFamily="34" charset="0"/>
              </a:rPr>
              <a:t>Broker threatens the Pharma owner to pay for the drugs that his ship destroyed</a:t>
            </a:r>
            <a:endParaRPr lang="en-US" sz="1300" dirty="0"/>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438688" y="5573591"/>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867563" y="5590380"/>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296438" y="5590379"/>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725313" y="5590378"/>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10154188" y="5573601"/>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528094" y="118201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956969" y="118200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385844" y="118200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814719" y="1182007"/>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528094" y="279173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956969" y="27917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385844" y="279173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814719" y="2791732"/>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528094"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956969"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403178" y="44944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814719" y="447765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528094" y="612547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956969" y="61254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403178" y="61254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814719" y="61254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1198891" y="1733885"/>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1198891" y="5029536"/>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483391" y="3381714"/>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FF"/>
                </a:solidFill>
                <a:latin typeface="Aptos" panose="020B0004020202020204" pitchFamily="34" charset="0"/>
              </a:rPr>
              <a:t>Arjun goe</a:t>
            </a:r>
            <a:r>
              <a:rPr lang="en-US" dirty="0">
                <a:solidFill>
                  <a:srgbClr val="FFFFFF"/>
                </a:solidFill>
                <a:latin typeface="Aptos" panose="020B0004020202020204" pitchFamily="34" charset="0"/>
              </a:rPr>
              <a:t>s to Surat to sell it</a:t>
            </a:r>
            <a:endParaRPr lang="en-US" dirty="0"/>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502572" y="369960"/>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564100" y="357832"/>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4143597" y="357833"/>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502572" y="2054018"/>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4143597" y="2013932"/>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502572" y="3738076"/>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564100" y="2013153"/>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4143597" y="3775083"/>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502572" y="5400465"/>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564100" y="3812090"/>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4143597" y="5388339"/>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564100" y="5400465"/>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782488" y="1113048"/>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953133" y="1113048"/>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2179812" y="527214"/>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2179813" y="5135906"/>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698973" y="527214"/>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89641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85966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901018" y="1295310"/>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233693" y="1282942"/>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617615" y="3599656"/>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499059" y="3599656"/>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5016140" y="2497921"/>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969414" y="1036626"/>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221011" y="5611610"/>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654893" y="3320638"/>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328555" y="3357771"/>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901017" y="1295310"/>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503818" y="997598"/>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driver who gave the 500 bill</a:t>
            </a:r>
          </a:p>
          <a:p>
            <a:pPr lvl="1"/>
            <a:r>
              <a:rPr lang="en-US" sz="1400" dirty="0"/>
              <a:t>Cab driver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251337" y="676495"/>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251335" y="2383699"/>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7134952" y="1459570"/>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5181312" y="5306860"/>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251335" y="4090904"/>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1205-0737-641F-50A6-ABB6E9CFEBCE}"/>
              </a:ext>
            </a:extLst>
          </p:cNvPr>
          <p:cNvSpPr>
            <a:spLocks noGrp="1"/>
          </p:cNvSpPr>
          <p:nvPr>
            <p:ph idx="1"/>
          </p:nvPr>
        </p:nvSpPr>
        <p:spPr>
          <a:xfrm>
            <a:off x="106326" y="170121"/>
            <a:ext cx="11904483" cy="6788198"/>
          </a:xfrm>
        </p:spPr>
        <p:txBody>
          <a:bodyPr vert="horz" lIns="91440" tIns="45720" rIns="91440" bIns="0" rtlCol="0">
            <a:noAutofit/>
          </a:bodyPr>
          <a:lstStyle/>
          <a:p>
            <a:pPr>
              <a:spcBef>
                <a:spcPts val="500"/>
              </a:spcBef>
            </a:pPr>
            <a:r>
              <a:rPr lang="en-US" sz="1500" b="1" dirty="0"/>
              <a:t>Arjun</a:t>
            </a:r>
            <a:r>
              <a:rPr lang="en-US" sz="1500" dirty="0"/>
              <a:t> – A poor man who was separated from his sister at the age of 12 and witnessed the murder of his father and mother due to his father being a drug peddler. Few kids attack and steel the drugs they are caught by the police and seize the drugs worth 5 Lakhs because of which the boss attacks and kills his father and mother. </a:t>
            </a:r>
          </a:p>
          <a:p>
            <a:pPr>
              <a:spcBef>
                <a:spcPts val="500"/>
              </a:spcBef>
            </a:pPr>
            <a:r>
              <a:rPr lang="en-US" sz="1500" dirty="0"/>
              <a:t>He escapes the attack &amp; starts to work as a waiter in a dingy hotel. Police arrests him for child labor.  A fellow prisoner asks if it is his first time.</a:t>
            </a:r>
          </a:p>
          <a:p>
            <a:pPr>
              <a:spcBef>
                <a:spcPts val="500"/>
              </a:spcBef>
            </a:pPr>
            <a:r>
              <a:rPr lang="en-US" sz="1500" dirty="0"/>
              <a:t>As he grew up, he watches some people fighting over a 50 Rs note. A guy gets injured, and he picks up the knife. The police arrests him.</a:t>
            </a:r>
          </a:p>
          <a:p>
            <a:pPr>
              <a:spcBef>
                <a:spcPts val="500"/>
              </a:spcBef>
            </a:pPr>
            <a:r>
              <a:rPr lang="en-US" sz="1500" dirty="0"/>
              <a:t>He watches people playing cards and he puts 20 Rs. The police come there, while everyone else runs, he gets arrested.</a:t>
            </a:r>
          </a:p>
          <a:p>
            <a:pPr>
              <a:spcBef>
                <a:spcPts val="500"/>
              </a:spcBef>
            </a:pPr>
            <a:r>
              <a:rPr lang="en-US" sz="1500" dirty="0"/>
              <a:t>He decides to try cigarette for the first time. He takes a cup of tea and turns. The tea falls on an officer. The police arrests him for public smoking.</a:t>
            </a:r>
          </a:p>
          <a:p>
            <a:pPr>
              <a:spcBef>
                <a:spcPts val="500"/>
              </a:spcBef>
            </a:pPr>
            <a:r>
              <a:rPr lang="en-US" sz="1500" dirty="0"/>
              <a:t>He is sitting in a park and a beggar child comes there to ask for money. He says I do not have any money and tells the kid that it is not right to beg. The police sees this and finds out that it is a missing kid. Police arrests him thinking he is a kidnapper.</a:t>
            </a:r>
          </a:p>
          <a:p>
            <a:pPr>
              <a:spcBef>
                <a:spcPts val="500"/>
              </a:spcBef>
            </a:pPr>
            <a:r>
              <a:rPr lang="en-US" sz="1500" dirty="0"/>
              <a:t>He goes to a bakery and orders an egg puffs. A guy next to him takes out his purse and a crumpled paper falls. Arjun picks it up and opens it to find that it is weed. Police is standing next to him eating a cream bun. Police arrests him.</a:t>
            </a:r>
          </a:p>
          <a:p>
            <a:pPr>
              <a:spcBef>
                <a:spcPts val="500"/>
              </a:spcBef>
            </a:pPr>
            <a:r>
              <a:rPr lang="en-US" sz="1500" dirty="0"/>
              <a:t>He decides to try alcohol for the first time. He orders a quarter and water. Someone else takes it and runs away. The bar owner accuses him of stealing and the police arrests him.</a:t>
            </a:r>
          </a:p>
          <a:p>
            <a:pPr>
              <a:spcBef>
                <a:spcPts val="500"/>
              </a:spcBef>
            </a:pPr>
            <a:r>
              <a:rPr lang="en-US" sz="1500" dirty="0"/>
              <a:t>A pick-pocket steals something, and he is chased by the people. He takes a turn where Arjun is walking licking a cone. They mistake him for pick-pocket and thrash him. The police arrests him. </a:t>
            </a:r>
          </a:p>
          <a:p>
            <a:pPr>
              <a:spcBef>
                <a:spcPts val="500"/>
              </a:spcBef>
            </a:pPr>
            <a:r>
              <a:rPr lang="en-US" sz="1500" dirty="0"/>
              <a:t>He goes to a temple for his bad luck. He folds his hand and starts to walk passing in front of girls posing for a reel. They shout at him, and he shouts back at them and moves.  Unfortunately, he walks over a rangoli and the old woman who drew it gets furious. </a:t>
            </a:r>
          </a:p>
          <a:p>
            <a:pPr>
              <a:spcBef>
                <a:spcPts val="500"/>
              </a:spcBef>
            </a:pPr>
            <a:r>
              <a:rPr lang="en-US" sz="1500" dirty="0"/>
              <a:t>He complains about his bad luck to god and does a shastanga namaskar. A gold chain of a kid falls in front of him as they pass by. He picks it up and looks around to find the owner. The owner of the chain mistakes him for a thief. The police arrests him again. A fellow prisoner asks if it is his first time.</a:t>
            </a:r>
          </a:p>
          <a:p>
            <a:pPr marL="0" indent="0">
              <a:spcBef>
                <a:spcPts val="500"/>
              </a:spcBef>
              <a:buNone/>
            </a:pPr>
            <a:r>
              <a:rPr lang="en-US" sz="1500" dirty="0"/>
              <a:t>He finally decides that he will become a police officer. He gets police training with a fake SSLC certificate. This is the first time he really committed  a crime. He meets someone there, and he goes to his house for a drink, the guy starts talking about depression and how his girlfriend left him. Arjun says you have no idea what actual depression is do you know why I joined the police? That is what actual depression is and laughs. The guy jumps off the terrace. The police arrests him. In the station a guy wearing suit is also arrested and Arjun asks first time?</a:t>
            </a:r>
            <a:br>
              <a:rPr lang="en-US" sz="1500" dirty="0"/>
            </a:br>
            <a:r>
              <a:rPr lang="en-US" sz="1500" dirty="0"/>
              <a:t>[TODO: Arjun somehow helps Anthony]</a:t>
            </a:r>
          </a:p>
          <a:p>
            <a:pPr marL="0" indent="0">
              <a:spcBef>
                <a:spcPts val="500"/>
              </a:spcBef>
              <a:buNone/>
            </a:pPr>
            <a:r>
              <a:rPr lang="en-US" sz="1500" dirty="0"/>
              <a:t>He claims he did not kill anyone. Say that to the judge says the police. (Transition cuts) He is in the court – Lawyer says hence it is proved it was a suicide – But he used fake certificate, and he is a fraud – 2 Lakh fine or JC for a year says the judge – Arjun enters the prison</a:t>
            </a:r>
          </a:p>
        </p:txBody>
      </p:sp>
    </p:spTree>
    <p:extLst>
      <p:ext uri="{BB962C8B-B14F-4D97-AF65-F5344CB8AC3E}">
        <p14:creationId xmlns:p14="http://schemas.microsoft.com/office/powerpoint/2010/main" val="393587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B708-1EB1-24B3-91C6-781FBF2485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D77AA-24E0-617E-F907-1B7D20490247}"/>
              </a:ext>
            </a:extLst>
          </p:cNvPr>
          <p:cNvSpPr>
            <a:spLocks noGrp="1"/>
          </p:cNvSpPr>
          <p:nvPr>
            <p:ph idx="1"/>
          </p:nvPr>
        </p:nvSpPr>
        <p:spPr>
          <a:xfrm>
            <a:off x="314527" y="240997"/>
            <a:ext cx="11696282" cy="6717322"/>
          </a:xfrm>
        </p:spPr>
        <p:txBody>
          <a:bodyPr vert="horz" lIns="91440" tIns="45720" rIns="91440" bIns="0" rtlCol="0">
            <a:noAutofit/>
          </a:bodyPr>
          <a:lstStyle/>
          <a:p>
            <a:pPr marL="0" indent="0">
              <a:spcBef>
                <a:spcPts val="500"/>
              </a:spcBef>
              <a:buNone/>
            </a:pPr>
            <a:r>
              <a:rPr lang="en-US" sz="1500" dirty="0"/>
              <a:t>Arjun enters the prison wearing his uniform. He gets surrounded by the prisoners. A guy named Manu corners him and tells you are a new guy, and you need protection when will you pay and how will you pay.  Arjun asks protection from who. He says protection from me. Arjun says something witty. They attack him and Arjun doges and falls on the prison boss.</a:t>
            </a:r>
          </a:p>
          <a:p>
            <a:pPr marL="0" indent="0">
              <a:spcBef>
                <a:spcPts val="500"/>
              </a:spcBef>
              <a:buNone/>
            </a:pPr>
            <a:r>
              <a:rPr lang="en-US" sz="1500" dirty="0"/>
              <a:t>As usual a prison boss welcomes him. He says this was his turn to Manu and makes them to walk way. Arjun gets scared but he is also in survival mode. He says that he has 3 main points. </a:t>
            </a:r>
          </a:p>
          <a:p>
            <a:pPr>
              <a:spcBef>
                <a:spcPts val="500"/>
              </a:spcBef>
            </a:pPr>
            <a:r>
              <a:rPr lang="en-US" sz="1500" dirty="0"/>
              <a:t>I have no money or else I would have not come here. </a:t>
            </a:r>
          </a:p>
          <a:p>
            <a:pPr>
              <a:spcBef>
                <a:spcPts val="500"/>
              </a:spcBef>
            </a:pPr>
            <a:r>
              <a:rPr lang="en-US" sz="1500" dirty="0"/>
              <a:t>I will be out in a year. So, I will do whatever you people want me to do on one condition nobody snatches my food.</a:t>
            </a:r>
          </a:p>
          <a:p>
            <a:pPr>
              <a:spcBef>
                <a:spcPts val="500"/>
              </a:spcBef>
            </a:pPr>
            <a:r>
              <a:rPr lang="en-US" sz="1500" dirty="0"/>
              <a:t>(looks at gays) I have piles, and I bleed if pressure falls.</a:t>
            </a:r>
          </a:p>
          <a:p>
            <a:pPr marL="0" indent="0">
              <a:spcBef>
                <a:spcPts val="500"/>
              </a:spcBef>
              <a:buNone/>
            </a:pPr>
            <a:r>
              <a:rPr lang="en-US" sz="1500" dirty="0"/>
              <a:t>People laugh.  The boss says that the respect here depends on your crime, there are three levels here Murder, extortion, rape.  Arjun thinks for a while and says Murder, Murder of a police officer he says. Prisoners cheer.</a:t>
            </a:r>
          </a:p>
          <a:p>
            <a:pPr marL="0" indent="0">
              <a:spcBef>
                <a:spcPts val="500"/>
              </a:spcBef>
              <a:buNone/>
            </a:pPr>
            <a:r>
              <a:rPr lang="en-US" sz="1500" dirty="0"/>
              <a:t>The boss gets doubtful and asks if you killed an officer how will you go out in a year. Arjun says he has connections. The boss still doesn’t believe. He says there is a way to get highest respect out here and that is being in the elite club.</a:t>
            </a:r>
          </a:p>
          <a:p>
            <a:pPr marL="0" indent="0">
              <a:spcBef>
                <a:spcPts val="500"/>
              </a:spcBef>
              <a:buNone/>
            </a:pPr>
            <a:r>
              <a:rPr lang="en-US" sz="1500" dirty="0"/>
              <a:t>The boss points at a skinny man and says if you can beat Matke in a fight no one will trouble you and you will be a part of my elite club. People cheer. Arjun looking at the skinny man asks what are the benefits of the club. The boss says cigarettes, drugs, extra food, no cleaning toilets, and no trouble from anyone. Arjun laughs and says okay. </a:t>
            </a:r>
          </a:p>
          <a:p>
            <a:pPr marL="0" indent="0">
              <a:spcBef>
                <a:spcPts val="500"/>
              </a:spcBef>
              <a:buNone/>
            </a:pPr>
            <a:r>
              <a:rPr lang="en-US" sz="1500" dirty="0"/>
              <a:t>The boss calls Matke and a stone-built man comes from behind the skinny guy. Arjun face dolly zooms. Matke’s fists are as big as his face. The boss says the first one to be on the ground for 10 counts looses.</a:t>
            </a:r>
          </a:p>
          <a:p>
            <a:pPr marL="0" indent="0">
              <a:spcBef>
                <a:spcPts val="500"/>
              </a:spcBef>
              <a:buNone/>
            </a:pPr>
            <a:r>
              <a:rPr lang="en-US" sz="1500" dirty="0"/>
              <a:t>Arjun asks what time is the fight. Boss says at 5. Immediately bell rings 5 times. Matke shouts and charges like a bull while people spread out to form a circular arena (shot from CU face of Matke – low angle of Matke – Arc as people spread – Birds eye shot). Arjun dodges and falls on the people. The people catch him and throw him back to the arena.</a:t>
            </a:r>
          </a:p>
          <a:p>
            <a:pPr marL="0" indent="0">
              <a:spcBef>
                <a:spcPts val="500"/>
              </a:spcBef>
              <a:buNone/>
            </a:pPr>
            <a:r>
              <a:rPr lang="en-US" sz="1500" dirty="0"/>
              <a:t>Matke punches Arjun on the face and he flies with blood dripping from his nose. The crowd begins counting. This happens for a while. Arjun gets up t the count of 9. Matke laughs and strikes a kick. Arjun dodges it by a close call, gets up and tickles Matke’s underarms. Matke laughs and slashes a punch. Arjun bends and punches him on the nuts. Matke falls and crowd counts till 5 and Matke gets up on his knees. Arjun sees a guy holding a pot of water. He snatches it, pours the water on Matke’s head and puts the pot on his head. Arjun takes a few steps back as Matke gets up. Arjun runs and slams Matke’s head bursting his face with the pot. Finally, Arjun finds a rope lying there. He takes it and ties the legs and arms of Matke. Arjun starts to count, and the crowd continues to count after 3 to 10. Arjun wins. People start to cheer. Some lift Arjun to cheer him and the boss’s people untie Matke. Furious Matke walks towards Arjun and gives his hands for shaking. The boss officially welcomes him to the club.</a:t>
            </a:r>
          </a:p>
          <a:p>
            <a:pPr marL="0" indent="0">
              <a:spcBef>
                <a:spcPts val="500"/>
              </a:spcBef>
              <a:buNone/>
            </a:pPr>
            <a:r>
              <a:rPr lang="en-US" sz="1500" dirty="0"/>
              <a:t>The boss says no food for Matke today as a punishment.</a:t>
            </a:r>
          </a:p>
        </p:txBody>
      </p:sp>
    </p:spTree>
    <p:extLst>
      <p:ext uri="{BB962C8B-B14F-4D97-AF65-F5344CB8AC3E}">
        <p14:creationId xmlns:p14="http://schemas.microsoft.com/office/powerpoint/2010/main" val="19951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B86D-3B65-9275-E4C5-A8E5B19F94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F6EDC-40CB-8AFE-3623-F488408141C5}"/>
              </a:ext>
            </a:extLst>
          </p:cNvPr>
          <p:cNvSpPr>
            <a:spLocks noGrp="1"/>
          </p:cNvSpPr>
          <p:nvPr>
            <p:ph idx="1"/>
          </p:nvPr>
        </p:nvSpPr>
        <p:spPr>
          <a:xfrm>
            <a:off x="208196" y="124033"/>
            <a:ext cx="12210631" cy="6946617"/>
          </a:xfrm>
        </p:spPr>
        <p:txBody>
          <a:bodyPr vert="horz" lIns="91440" tIns="45720" rIns="91440" bIns="0" rtlCol="0">
            <a:noAutofit/>
          </a:bodyPr>
          <a:lstStyle/>
          <a:p>
            <a:pPr marL="0" indent="0">
              <a:spcBef>
                <a:spcPts val="500"/>
              </a:spcBef>
              <a:buNone/>
            </a:pPr>
            <a:r>
              <a:rPr lang="en-US" sz="1500" dirty="0"/>
              <a:t>Arjun brings two plates of lunch and hands over one to Matke. He stars to talk to Matke and asks why he is inside. Another guy comes and sits next to him and says Matke cannot talk. He introduces himself as Mayavi, a magician and him and Matke were a part of a circus. Matke talks in sign language and Mayavi translates it. They say they are brothers and were born in circus to two acrobats. Mayavi was a magician and Matke could bend iron rods and lift trucks with his bare hands. Matke says we are performers and performing is our life. Here we may not be in front of a large crowd, but this prison is not less than any circus and we have our performers.</a:t>
            </a:r>
          </a:p>
          <a:p>
            <a:pPr marL="0" indent="0">
              <a:spcBef>
                <a:spcPts val="500"/>
              </a:spcBef>
              <a:buNone/>
            </a:pPr>
            <a:r>
              <a:rPr lang="en-US" sz="1500" dirty="0"/>
              <a:t>Arjun asks how they ended up in the prison. Mayavi says because he killed his wife. Matke says no he did not. Mayavi explains that one day while performing an escape from water act, he forgot to put the key in the hiding spot and the main lock was jammed and she drowned.  He was booked with 304 and he got 10 years in prison. Arjun says but it was not your mistake right didn’t your circus owner help? Matke signs saying the circus was financial not doing well that is why to escape from the public they said Mayavi did the trick even though the board warned him not to which is a lie and that is why I killed him. By mistake. Furious Matke listening to the owner pushes him causing him to die.</a:t>
            </a:r>
          </a:p>
          <a:p>
            <a:pPr marL="0" indent="0">
              <a:spcBef>
                <a:spcPts val="500"/>
              </a:spcBef>
              <a:buNone/>
            </a:pPr>
            <a:r>
              <a:rPr lang="en-US" sz="1500" dirty="0"/>
              <a:t>Matke asks if Arjun really killed someone. Arjun says no he did not it is just bad luck. I am inside for faking the marks card but do not tell it to the boss. Mayavi says do not worry. Arjun asks who the boss is. Mayavi says he is a big shot, an ex-minister named Chandru who was caught during a drug bust and he came here almost 3 months back. He has a lot of money that is why he is respected here. Matke signs that is why we are with him too. Arjun asks about Manu. Mayavi says he is his illegitimate son who was the previous boss. He is a goon, and he came in after killing 8 people. He is angry that his father did not help him in any way. He has planned to kill him here many times but cannot succeed. Matke signs because of me.</a:t>
            </a:r>
          </a:p>
          <a:p>
            <a:pPr marL="0" indent="0">
              <a:spcBef>
                <a:spcPts val="500"/>
              </a:spcBef>
              <a:buNone/>
            </a:pPr>
            <a:r>
              <a:rPr lang="en-US" sz="1500" dirty="0"/>
              <a:t>Times passes in the prison with </a:t>
            </a:r>
            <a:r>
              <a:rPr lang="en-US" sz="1500" dirty="0" err="1"/>
              <a:t>Mayavi</a:t>
            </a:r>
            <a:r>
              <a:rPr lang="en-US" sz="1500" dirty="0"/>
              <a:t> showing off his magic tricks and </a:t>
            </a:r>
            <a:r>
              <a:rPr lang="en-US" sz="1500" dirty="0" err="1"/>
              <a:t>Matke</a:t>
            </a:r>
            <a:r>
              <a:rPr lang="en-US" sz="1500" dirty="0"/>
              <a:t> his strength. Some fun scenes goes on in the prison including a fight between Manu and Arjun.</a:t>
            </a:r>
          </a:p>
          <a:p>
            <a:pPr marL="0" indent="0">
              <a:spcBef>
                <a:spcPts val="500"/>
              </a:spcBef>
              <a:buNone/>
            </a:pPr>
            <a:r>
              <a:rPr lang="en-US" sz="1500" dirty="0"/>
              <a:t>Arjun spends almost a year in prison, and he will be out in a few days. Mr. Chandru falls, and he is taken to hospital. There he realizes that he is diagnosed with a lump and has 2-3 years max if it is not treated. He gets a visit from NCB asking to surrender the supplier and storage in exchange for freedom.</a:t>
            </a:r>
          </a:p>
          <a:p>
            <a:pPr marL="0" indent="0">
              <a:spcBef>
                <a:spcPts val="500"/>
              </a:spcBef>
              <a:buNone/>
            </a:pPr>
            <a:r>
              <a:rPr lang="en-US" sz="1500" dirty="0"/>
              <a:t>Chandru thinks for a while and calls the NCB officer. He gives the name of his supplier, Mr. Anthony. He works together with the NCB to lure out Anthony. The NCB officer now asks for the location of the stored drugs. Chandru says I will not give you the location till you hand me a physical contract that I am free. With the sign of a judge. NCB says it is Friday night and Monday is a government holiday; the judge will be available only on Tuesday. Chandru says then come back on Tuesday. With the signed contract.</a:t>
            </a:r>
          </a:p>
          <a:p>
            <a:pPr marL="0" indent="0">
              <a:spcBef>
                <a:spcPts val="500"/>
              </a:spcBef>
              <a:buNone/>
            </a:pPr>
            <a:r>
              <a:rPr lang="en-US" sz="1500" dirty="0"/>
              <a:t>Arjun is chatting with </a:t>
            </a:r>
            <a:r>
              <a:rPr lang="en-US" sz="1500" dirty="0" err="1"/>
              <a:t>Mayavi</a:t>
            </a:r>
            <a:r>
              <a:rPr lang="en-US" sz="1500" dirty="0"/>
              <a:t> and </a:t>
            </a:r>
            <a:r>
              <a:rPr lang="en-US" sz="1500" dirty="0" err="1"/>
              <a:t>Matke</a:t>
            </a:r>
            <a:r>
              <a:rPr lang="en-US" sz="1500" dirty="0"/>
              <a:t>. </a:t>
            </a:r>
            <a:r>
              <a:rPr lang="en-US" sz="1500" dirty="0" err="1"/>
              <a:t>Mayavi</a:t>
            </a:r>
            <a:r>
              <a:rPr lang="en-US" sz="1500" dirty="0"/>
              <a:t> reads Arjun’s palms and say you are going to get a big opportunity . </a:t>
            </a:r>
            <a:r>
              <a:rPr lang="en-US" sz="1500" dirty="0" err="1"/>
              <a:t>Matke</a:t>
            </a:r>
            <a:r>
              <a:rPr lang="en-US" sz="1500" dirty="0"/>
              <a:t> signs do not miss it. Arjun says I have add enough of my bad luck. Its time to change it. </a:t>
            </a:r>
          </a:p>
          <a:p>
            <a:pPr marL="0" indent="0">
              <a:spcBef>
                <a:spcPts val="500"/>
              </a:spcBef>
              <a:buNone/>
            </a:pPr>
            <a:r>
              <a:rPr lang="en-US" sz="1500" dirty="0"/>
              <a:t>They see a guy running towards the boss. Arjun asks what happened. The boss calls Matke. Mayavi says looks like some new guy came in. They go towards the gate. Arjun looks at the man and realizes that he recognizes him. It is the same guy he met in the prison, Anthony.</a:t>
            </a:r>
          </a:p>
          <a:p>
            <a:pPr marL="0" indent="0">
              <a:spcBef>
                <a:spcPts val="500"/>
              </a:spcBef>
              <a:buNone/>
            </a:pPr>
            <a:r>
              <a:rPr lang="en-US" sz="1500" dirty="0"/>
              <a:t>Anthony walks in wearing a suit, with gold rings and a gold chain. </a:t>
            </a:r>
            <a:r>
              <a:rPr lang="en-US" sz="1500" dirty="0" err="1"/>
              <a:t>Bhairava</a:t>
            </a:r>
            <a:r>
              <a:rPr lang="en-US" sz="1500" dirty="0"/>
              <a:t> walks in with a grunt as usual. He threatens Anthony but he doesn’t care at all. Anthony takes out some cash and gives it to </a:t>
            </a:r>
            <a:r>
              <a:rPr lang="en-US" sz="1500" dirty="0" err="1"/>
              <a:t>Bhiarava</a:t>
            </a:r>
            <a:r>
              <a:rPr lang="en-US" sz="1500" dirty="0"/>
              <a:t> and says you want protection money right? Take it.</a:t>
            </a:r>
          </a:p>
          <a:p>
            <a:pPr marL="0" indent="0">
              <a:spcBef>
                <a:spcPts val="500"/>
              </a:spcBef>
              <a:buNone/>
            </a:pPr>
            <a:r>
              <a:rPr lang="en-US" sz="1500" dirty="0"/>
              <a:t> </a:t>
            </a:r>
          </a:p>
          <a:p>
            <a:pPr marL="0" indent="0">
              <a:spcBef>
                <a:spcPts val="500"/>
              </a:spcBef>
              <a:buNone/>
            </a:pPr>
            <a:endParaRPr lang="en-US" sz="1500" dirty="0"/>
          </a:p>
          <a:p>
            <a:pPr marL="0" indent="0">
              <a:spcBef>
                <a:spcPts val="500"/>
              </a:spcBef>
              <a:buNone/>
            </a:pPr>
            <a:endParaRPr lang="en-US" sz="1500" dirty="0"/>
          </a:p>
          <a:p>
            <a:pPr marL="0" indent="0">
              <a:spcBef>
                <a:spcPts val="500"/>
              </a:spcBef>
              <a:buNone/>
            </a:pPr>
            <a:endParaRPr lang="en-US" sz="1500" dirty="0"/>
          </a:p>
        </p:txBody>
      </p:sp>
    </p:spTree>
    <p:extLst>
      <p:ext uri="{BB962C8B-B14F-4D97-AF65-F5344CB8AC3E}">
        <p14:creationId xmlns:p14="http://schemas.microsoft.com/office/powerpoint/2010/main" val="373058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E142-71E6-131E-ECCF-A8A5594EF4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06951-F97D-ED99-8123-7DC720FBCD9C}"/>
              </a:ext>
            </a:extLst>
          </p:cNvPr>
          <p:cNvSpPr>
            <a:spLocks noGrp="1"/>
          </p:cNvSpPr>
          <p:nvPr>
            <p:ph idx="1"/>
          </p:nvPr>
        </p:nvSpPr>
        <p:spPr>
          <a:xfrm>
            <a:off x="314527" y="240997"/>
            <a:ext cx="11696282" cy="6717322"/>
          </a:xfrm>
        </p:spPr>
        <p:txBody>
          <a:bodyPr vert="horz" lIns="91440" tIns="45720" rIns="91440" bIns="0" rtlCol="0">
            <a:noAutofit/>
          </a:bodyPr>
          <a:lstStyle/>
          <a:p>
            <a:pPr marL="0" indent="0">
              <a:spcBef>
                <a:spcPts val="500"/>
              </a:spcBef>
              <a:buNone/>
            </a:pPr>
            <a:r>
              <a:rPr lang="en-US" sz="1500" dirty="0"/>
              <a:t>Anthony walks in and greets the Chandru. How are you Mr. Chandru? When I called a 100 times you did not answer but now all of a sudden you made me come here. We could have spoken on the phone. Why did you ditch me? </a:t>
            </a:r>
          </a:p>
          <a:p>
            <a:pPr marL="0" indent="0">
              <a:spcBef>
                <a:spcPts val="500"/>
              </a:spcBef>
              <a:buNone/>
            </a:pPr>
            <a:r>
              <a:rPr lang="en-US" sz="1500" dirty="0"/>
              <a:t>They sit together. Anthony says you said business will be paused till you come out. So, I waited for 3 months, patiently, with both my money and my stash with you and thanks to you I have a case going on right now and they put me here in JC, Why are you doing this? The business was going so well and for the trouble that you created. You are making me, and my partner suffer and the Cartel is not happy. They want their payment. I had given you 200 Cr to manage the police and politics. </a:t>
            </a:r>
          </a:p>
          <a:p>
            <a:pPr marL="0" indent="0">
              <a:spcBef>
                <a:spcPts val="500"/>
              </a:spcBef>
              <a:buNone/>
            </a:pPr>
            <a:r>
              <a:rPr lang="en-US" sz="1500" dirty="0"/>
              <a:t>Chandru says all my assets are deemed as black. Anthony says I asked you to convert it to white but your greed to spend 10 Rs has made you loose thousands. Chandru says the money that you gave me is now mine to spend and unfortunately the stash will now belong to the government and there is nothing that you can do. Enough of business I need to retire now and have fun. </a:t>
            </a:r>
          </a:p>
          <a:p>
            <a:pPr marL="0" indent="0">
              <a:spcBef>
                <a:spcPts val="500"/>
              </a:spcBef>
              <a:buNone/>
            </a:pPr>
            <a:r>
              <a:rPr lang="en-US" sz="1500" dirty="0"/>
              <a:t>Anthony gets angry and says please do not do this. Chandru says when death comes near this is the only choice left. Anthony says just because you are dying why do you plan to kill me. Chandru says I was caught because of your drugs. Anthony says you were caught because of your negligence. Chandru says negligence because of your drugs. I do not want to spend my life in prison till the lump takes me away. Last time Mr. Chandru will you please oblige we will think of something. Chandru says no I will take the chance to relive and walks off. </a:t>
            </a:r>
          </a:p>
          <a:p>
            <a:pPr marL="0" indent="0">
              <a:spcBef>
                <a:spcPts val="500"/>
              </a:spcBef>
              <a:buNone/>
            </a:pPr>
            <a:r>
              <a:rPr lang="en-US" sz="1500" dirty="0"/>
              <a:t>Manu looks at Anthony. Anthony walks away. Arjun brings some peanuts and asks Anthony to have some but he says he hates seeds. Arjun says why do you look tensed. Anthony tells him about it using peanuts and explains his business. He says he is an antique dealer but also ships drugs. Chandru handled storage and distribution. My friend Joseph was handling conversion of blacks to white. One day he got caught and the business stopped but now he is setting my ass on fire.</a:t>
            </a:r>
          </a:p>
          <a:p>
            <a:pPr marL="0" indent="0">
              <a:spcBef>
                <a:spcPts val="500"/>
              </a:spcBef>
              <a:buNone/>
            </a:pPr>
            <a:r>
              <a:rPr lang="en-US" sz="1500" dirty="0"/>
              <a:t>Anthony remembers Arjun’s help from the jail. He says can you do something about my situation now? Mr. Consultant. Arjun thinks and realizes that whatever happened was his bad luck but now he can change it. Arjun asks for some time. Anthony says you have  3 more days before Chandru meets the NCB officer. He says this time the consultancy fee will be more. Anthony says you will be my permanent consultant if you take me out of this trouble. May be from today your good luck will start. Anthony walks away saying he still has some money left to buy an elite room.</a:t>
            </a:r>
          </a:p>
          <a:p>
            <a:pPr marL="0" indent="0">
              <a:spcBef>
                <a:spcPts val="500"/>
              </a:spcBef>
              <a:buNone/>
            </a:pPr>
            <a:r>
              <a:rPr lang="en-US" sz="1500" dirty="0"/>
              <a:t>Arjun is sleeping in his cell thinking about the plan. He remembers </a:t>
            </a:r>
            <a:r>
              <a:rPr lang="en-US" sz="1500" dirty="0" err="1"/>
              <a:t>Mayavi</a:t>
            </a:r>
            <a:r>
              <a:rPr lang="en-US" sz="1500" dirty="0"/>
              <a:t> talking about the money. </a:t>
            </a:r>
            <a:r>
              <a:rPr lang="en-US" sz="1500" dirty="0" err="1"/>
              <a:t>Mayavi</a:t>
            </a:r>
            <a:r>
              <a:rPr lang="en-US" sz="1500" dirty="0"/>
              <a:t> says when one day when Chandru was drunk he said that when he was busted, he somehow managed to stash all his money at one secret place. Arjun asks how he gets the money inside from outside thou. </a:t>
            </a:r>
            <a:r>
              <a:rPr lang="en-US" sz="1500" dirty="0" err="1"/>
              <a:t>Mayavi</a:t>
            </a:r>
            <a:r>
              <a:rPr lang="en-US" sz="1500" dirty="0"/>
              <a:t> says whenever there is a requirement he calls his lawyer, and he brings in the cash in bags and gives it to the guard.</a:t>
            </a:r>
          </a:p>
          <a:p>
            <a:pPr marL="0" indent="0">
              <a:spcBef>
                <a:spcPts val="500"/>
              </a:spcBef>
              <a:buNone/>
            </a:pPr>
            <a:r>
              <a:rPr lang="en-US" sz="1500" dirty="0"/>
              <a:t>Next day, Saturday Arjun tells Anthony that he has a plan.</a:t>
            </a:r>
          </a:p>
        </p:txBody>
      </p:sp>
    </p:spTree>
    <p:extLst>
      <p:ext uri="{BB962C8B-B14F-4D97-AF65-F5344CB8AC3E}">
        <p14:creationId xmlns:p14="http://schemas.microsoft.com/office/powerpoint/2010/main" val="147405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93FD4-9F80-0E45-7A16-A5EFC89E49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E6443-687D-34BA-86E4-8B99A55E907F}"/>
              </a:ext>
            </a:extLst>
          </p:cNvPr>
          <p:cNvSpPr>
            <a:spLocks noGrp="1"/>
          </p:cNvSpPr>
          <p:nvPr>
            <p:ph idx="1"/>
          </p:nvPr>
        </p:nvSpPr>
        <p:spPr>
          <a:xfrm>
            <a:off x="159488" y="116958"/>
            <a:ext cx="12333767" cy="7082355"/>
          </a:xfrm>
        </p:spPr>
        <p:txBody>
          <a:bodyPr vert="horz" lIns="91440" tIns="45720" rIns="91440" bIns="0" rtlCol="0">
            <a:noAutofit/>
          </a:bodyPr>
          <a:lstStyle/>
          <a:p>
            <a:pPr marL="0" indent="0">
              <a:spcBef>
                <a:spcPts val="500"/>
              </a:spcBef>
              <a:buNone/>
            </a:pPr>
            <a:r>
              <a:rPr lang="en-US" sz="1500" kern="1200" dirty="0">
                <a:solidFill>
                  <a:srgbClr val="000000"/>
                </a:solidFill>
                <a:effectLst/>
                <a:latin typeface="Aptos" panose="020B0004020202020204" pitchFamily="34" charset="0"/>
                <a:ea typeface="+mn-ea"/>
                <a:cs typeface="+mn-cs"/>
              </a:rPr>
              <a:t>Arjun asks Anthony to offer prison guard more money than what Chandru is giving. The guard says 5 Lakhs every month. Chandru says he will give 10 Lakhs. Arjun says the guards being greedy will tell Chandru about this and demand more money. The guard indeed does what Arjun suspected. Chandru fearing for his chance of escaping says that he will give 25 Lakhs. Arjuns asks Anthony to offer more, and he offers 30 Lakhs. Chandru then says he will give 50 Lakhs. Chandru teases Anthony and says there is no way you can win this battle over me.</a:t>
            </a:r>
          </a:p>
          <a:p>
            <a:pPr marL="0" indent="0">
              <a:spcBef>
                <a:spcPts val="500"/>
              </a:spcBef>
              <a:buNone/>
            </a:pPr>
            <a:r>
              <a:rPr lang="en-US" sz="1500" dirty="0">
                <a:solidFill>
                  <a:srgbClr val="000000"/>
                </a:solidFill>
                <a:latin typeface="Aptos" panose="020B0004020202020204" pitchFamily="34" charset="0"/>
              </a:rPr>
              <a:t>Everything went as per Arjun’s plan. Anthony asks what’s next? Arjun says I will be out tomorrow. As per his information the money is stored in one place, a secret place that only his lawyer knows. So, to get the money he will call his lawyer. Chandru indeed calls his lawyer, and I will follow him. But I will need a ride. Anthony says I will arrange that for you including a driver. Arjun says to recognize him I need a code word when I say </a:t>
            </a:r>
            <a:r>
              <a:rPr lang="en-US" sz="1500" dirty="0" err="1">
                <a:solidFill>
                  <a:srgbClr val="000000"/>
                </a:solidFill>
                <a:latin typeface="Aptos" panose="020B0004020202020204" pitchFamily="34" charset="0"/>
              </a:rPr>
              <a:t>Aparanjee</a:t>
            </a:r>
            <a:r>
              <a:rPr lang="en-US" sz="1500" dirty="0">
                <a:solidFill>
                  <a:srgbClr val="000000"/>
                </a:solidFill>
                <a:latin typeface="Aptos" panose="020B0004020202020204" pitchFamily="34" charset="0"/>
              </a:rPr>
              <a:t> he must not say </a:t>
            </a:r>
            <a:r>
              <a:rPr lang="en-US" sz="1500" dirty="0" err="1">
                <a:solidFill>
                  <a:srgbClr val="000000"/>
                </a:solidFill>
                <a:latin typeface="Aptos" panose="020B0004020202020204" pitchFamily="34" charset="0"/>
              </a:rPr>
              <a:t>Chinnavo</a:t>
            </a:r>
            <a:r>
              <a:rPr lang="en-US" sz="1500" dirty="0">
                <a:solidFill>
                  <a:srgbClr val="000000"/>
                </a:solidFill>
                <a:latin typeface="Aptos" panose="020B0004020202020204" pitchFamily="34" charset="0"/>
              </a:rPr>
              <a:t> but say </a:t>
            </a:r>
            <a:r>
              <a:rPr lang="en-US" sz="1500" dirty="0" err="1">
                <a:solidFill>
                  <a:srgbClr val="000000"/>
                </a:solidFill>
                <a:latin typeface="Aptos" panose="020B0004020202020204" pitchFamily="34" charset="0"/>
              </a:rPr>
              <a:t>Belliyo</a:t>
            </a:r>
            <a:r>
              <a:rPr lang="en-US" sz="1500" dirty="0">
                <a:solidFill>
                  <a:srgbClr val="000000"/>
                </a:solidFill>
                <a:latin typeface="Aptos" panose="020B0004020202020204" pitchFamily="34" charset="0"/>
              </a:rPr>
              <a:t>.</a:t>
            </a:r>
          </a:p>
          <a:p>
            <a:pPr marL="0" indent="0">
              <a:spcBef>
                <a:spcPts val="500"/>
              </a:spcBef>
              <a:buNone/>
            </a:pPr>
            <a:r>
              <a:rPr lang="en-US" sz="1500" dirty="0">
                <a:solidFill>
                  <a:srgbClr val="000000"/>
                </a:solidFill>
                <a:latin typeface="Aptos" panose="020B0004020202020204" pitchFamily="34" charset="0"/>
              </a:rPr>
              <a:t>Next day as per the plan he waits for Chandru to call his lawyer. A constable asks Arjun to leave but he says he needs some more time because he will miss this place. Finally, he sees Chandru talking to his lawyer. Arjun changes his clothes takes his button set mobile and follows the lawyer. </a:t>
            </a:r>
          </a:p>
          <a:p>
            <a:pPr marL="0" indent="0">
              <a:spcBef>
                <a:spcPts val="500"/>
              </a:spcBef>
              <a:buNone/>
            </a:pPr>
            <a:r>
              <a:rPr lang="en-US" sz="1500" dirty="0">
                <a:solidFill>
                  <a:srgbClr val="000000"/>
                </a:solidFill>
                <a:latin typeface="Aptos" panose="020B0004020202020204" pitchFamily="34" charset="0"/>
              </a:rPr>
              <a:t>Outside he sees a few vehicles standing. He walks up to one and says </a:t>
            </a:r>
            <a:r>
              <a:rPr lang="en-US" sz="1500" dirty="0" err="1">
                <a:solidFill>
                  <a:srgbClr val="000000"/>
                </a:solidFill>
                <a:latin typeface="Aptos" panose="020B0004020202020204" pitchFamily="34" charset="0"/>
              </a:rPr>
              <a:t>Aparanjee</a:t>
            </a:r>
            <a:r>
              <a:rPr lang="en-US" sz="1500" dirty="0">
                <a:solidFill>
                  <a:srgbClr val="000000"/>
                </a:solidFill>
                <a:latin typeface="Aptos" panose="020B0004020202020204" pitchFamily="34" charset="0"/>
              </a:rPr>
              <a:t> and the driver says </a:t>
            </a:r>
            <a:r>
              <a:rPr lang="en-US" sz="1500" dirty="0" err="1">
                <a:solidFill>
                  <a:srgbClr val="000000"/>
                </a:solidFill>
                <a:latin typeface="Aptos" panose="020B0004020202020204" pitchFamily="34" charset="0"/>
              </a:rPr>
              <a:t>Elig</a:t>
            </a:r>
            <a:r>
              <a:rPr lang="en-US" sz="1500" dirty="0">
                <a:solidFill>
                  <a:srgbClr val="000000"/>
                </a:solidFill>
                <a:latin typeface="Aptos" panose="020B0004020202020204" pitchFamily="34" charset="0"/>
              </a:rPr>
              <a:t> </a:t>
            </a:r>
            <a:r>
              <a:rPr lang="en-US" sz="1500" dirty="0" err="1">
                <a:solidFill>
                  <a:srgbClr val="000000"/>
                </a:solidFill>
                <a:latin typeface="Aptos" panose="020B0004020202020204" pitchFamily="34" charset="0"/>
              </a:rPr>
              <a:t>hogbeku</a:t>
            </a:r>
            <a:r>
              <a:rPr lang="en-US" sz="1500" dirty="0">
                <a:solidFill>
                  <a:srgbClr val="000000"/>
                </a:solidFill>
                <a:latin typeface="Aptos" panose="020B0004020202020204" pitchFamily="34" charset="0"/>
              </a:rPr>
              <a:t>. A guy next to him says </a:t>
            </a:r>
            <a:r>
              <a:rPr lang="en-US" sz="1500" dirty="0" err="1">
                <a:solidFill>
                  <a:srgbClr val="000000"/>
                </a:solidFill>
                <a:latin typeface="Aptos" panose="020B0004020202020204" pitchFamily="34" charset="0"/>
              </a:rPr>
              <a:t>Belliyo</a:t>
            </a:r>
            <a:r>
              <a:rPr lang="en-US" sz="1500" dirty="0">
                <a:solidFill>
                  <a:srgbClr val="000000"/>
                </a:solidFill>
                <a:latin typeface="Aptos" panose="020B0004020202020204" pitchFamily="34" charset="0"/>
              </a:rPr>
              <a:t>. He recognizes the ride and goes with him. They follow layer to his house and then to a bar. At the lose the lawyer meets a guy and gives him instructions to go to the location, use the key to open the container and take exactly 55 Lakhs in a travel bag. Arjun is sitting right behind him and listens to this. Arjun acts like a drunkard and falls on the lawyer and sees a name on the key. PNB-DOCK </a:t>
            </a:r>
            <a:r>
              <a:rPr lang="en-US" sz="1500" b="1" dirty="0">
                <a:solidFill>
                  <a:srgbClr val="000000"/>
                </a:solidFill>
                <a:latin typeface="Aptos" panose="020B0004020202020204" pitchFamily="34" charset="0"/>
              </a:rPr>
              <a:t>3745</a:t>
            </a:r>
            <a:r>
              <a:rPr lang="en-US" sz="1500" dirty="0">
                <a:solidFill>
                  <a:srgbClr val="000000"/>
                </a:solidFill>
                <a:latin typeface="Aptos" panose="020B0004020202020204" pitchFamily="34" charset="0"/>
              </a:rPr>
              <a:t>.</a:t>
            </a:r>
          </a:p>
          <a:p>
            <a:pPr marL="0" indent="0">
              <a:spcBef>
                <a:spcPts val="500"/>
              </a:spcBef>
              <a:buNone/>
            </a:pPr>
            <a:r>
              <a:rPr lang="en-US" sz="1500" dirty="0">
                <a:solidFill>
                  <a:srgbClr val="000000"/>
                </a:solidFill>
                <a:latin typeface="Aptos" panose="020B0004020202020204" pitchFamily="34" charset="0"/>
              </a:rPr>
              <a:t>Arjun googles it and finds out that the key is from a container docker at Mangalore port. They get ready to travel to the port. The guy gets into a car with a huge suitcase and Arjun along with the driver follow him. They stop near a container dock and see him enter the premises. Arjun follows and finds out that the cash is hidden inside.</a:t>
            </a:r>
          </a:p>
          <a:p>
            <a:pPr marL="0" indent="0">
              <a:spcBef>
                <a:spcPts val="500"/>
              </a:spcBef>
              <a:buNone/>
            </a:pPr>
            <a:r>
              <a:rPr lang="en-US" sz="1500" dirty="0">
                <a:solidFill>
                  <a:srgbClr val="000000"/>
                </a:solidFill>
                <a:latin typeface="Aptos" panose="020B0004020202020204" pitchFamily="34" charset="0"/>
              </a:rPr>
              <a:t>Arjun looks at the time and calls Anthony. He says he found the location of the cash, but it will be difficult to move it. Anthony says he will meet the NCB tomorrow. Arjun worries and says I will find out a way. Arjun walks back to the driver and tells we need to go shopping,</a:t>
            </a:r>
          </a:p>
          <a:p>
            <a:pPr marL="0" indent="0">
              <a:spcBef>
                <a:spcPts val="500"/>
              </a:spcBef>
              <a:buNone/>
            </a:pPr>
            <a:r>
              <a:rPr lang="en-US" sz="1500" dirty="0">
                <a:solidFill>
                  <a:srgbClr val="000000"/>
                </a:solidFill>
                <a:latin typeface="Aptos" panose="020B0004020202020204" pitchFamily="34" charset="0"/>
              </a:rPr>
              <a:t>Next day Anthony is tensed as Chandru meets the NCB officer. Just before he could sign it the lawyer gets a message. It is the photo of the container with a message saying do not sign or else you will lose all this money. Check the container number for reference. The lawyer shows Chandru the message and he gets furious and says I cannot sign this now and walks away.</a:t>
            </a:r>
          </a:p>
          <a:p>
            <a:pPr marL="0" indent="0">
              <a:spcBef>
                <a:spcPts val="500"/>
              </a:spcBef>
              <a:buNone/>
            </a:pPr>
            <a:r>
              <a:rPr lang="en-US" sz="1500" dirty="0">
                <a:solidFill>
                  <a:srgbClr val="000000"/>
                </a:solidFill>
                <a:latin typeface="Aptos" panose="020B0004020202020204" pitchFamily="34" charset="0"/>
              </a:rPr>
              <a:t>Chandu comes out asks Anthony what did you do. Anthony confused says Magic. Anthony runs and calls Arjun and asks what did he do. [Flashback] Arjun looks around and sees an opened container in front of him and sees the containers are numbered. He walks and asks the driver to call Joseph, and he tells Joseph that he needs money urgently to buy a container. He asks if the driver can act. </a:t>
            </a:r>
          </a:p>
          <a:p>
            <a:pPr marL="0" indent="0">
              <a:spcBef>
                <a:spcPts val="500"/>
              </a:spcBef>
              <a:buNone/>
            </a:pPr>
            <a:r>
              <a:rPr lang="en-US" sz="1500" dirty="0">
                <a:solidFill>
                  <a:srgbClr val="000000"/>
                </a:solidFill>
                <a:latin typeface="Aptos" panose="020B0004020202020204" pitchFamily="34" charset="0"/>
              </a:rPr>
              <a:t>They go to the dock and make a deal to buy a container, and the number must be </a:t>
            </a:r>
            <a:r>
              <a:rPr lang="en-US" sz="1500" b="1" dirty="0">
                <a:solidFill>
                  <a:srgbClr val="000000"/>
                </a:solidFill>
                <a:latin typeface="Aptos" panose="020B0004020202020204" pitchFamily="34" charset="0"/>
              </a:rPr>
              <a:t>3748</a:t>
            </a:r>
            <a:r>
              <a:rPr lang="en-US" sz="1500" dirty="0">
                <a:solidFill>
                  <a:srgbClr val="000000"/>
                </a:solidFill>
                <a:latin typeface="Aptos" panose="020B0004020202020204" pitchFamily="34" charset="0"/>
              </a:rPr>
              <a:t> and must be red in color because they are superstitious. Arjun gives them the money and buy the container. The owner asks when will they take it away. Arjun says tomorrow. Owner asks why not today. He says we have some shopping and painting work to finish.</a:t>
            </a:r>
          </a:p>
          <a:p>
            <a:pPr marL="0" indent="0">
              <a:spcBef>
                <a:spcPts val="500"/>
              </a:spcBef>
              <a:buNone/>
            </a:pPr>
            <a:r>
              <a:rPr lang="en-US" sz="1500" dirty="0">
                <a:solidFill>
                  <a:srgbClr val="000000"/>
                </a:solidFill>
                <a:latin typeface="Aptos" panose="020B0004020202020204" pitchFamily="34" charset="0"/>
              </a:rPr>
              <a:t>At night Arjun comes to the dock and paint the container to exchange the numbers </a:t>
            </a:r>
            <a:r>
              <a:rPr lang="en-US" sz="1500" b="1" dirty="0">
                <a:solidFill>
                  <a:srgbClr val="000000"/>
                </a:solidFill>
                <a:latin typeface="Aptos" panose="020B0004020202020204" pitchFamily="34" charset="0"/>
              </a:rPr>
              <a:t>3745</a:t>
            </a:r>
            <a:r>
              <a:rPr lang="en-US" sz="1500" dirty="0">
                <a:solidFill>
                  <a:srgbClr val="000000"/>
                </a:solidFill>
                <a:latin typeface="Aptos" panose="020B0004020202020204" pitchFamily="34" charset="0"/>
              </a:rPr>
              <a:t> and </a:t>
            </a:r>
            <a:r>
              <a:rPr lang="en-US" sz="1500" b="1" dirty="0">
                <a:solidFill>
                  <a:srgbClr val="000000"/>
                </a:solidFill>
                <a:latin typeface="Aptos" panose="020B0004020202020204" pitchFamily="34" charset="0"/>
              </a:rPr>
              <a:t>3748</a:t>
            </a:r>
            <a:r>
              <a:rPr lang="en-US" sz="1500" dirty="0">
                <a:solidFill>
                  <a:srgbClr val="000000"/>
                </a:solidFill>
                <a:latin typeface="Aptos" panose="020B0004020202020204" pitchFamily="34" charset="0"/>
              </a:rPr>
              <a:t>. Early morning he comes there to take his container. He asks a boy to move the new </a:t>
            </a:r>
            <a:r>
              <a:rPr lang="en-US" sz="1500" b="1" dirty="0">
                <a:solidFill>
                  <a:srgbClr val="000000"/>
                </a:solidFill>
                <a:latin typeface="Aptos" panose="020B0004020202020204" pitchFamily="34" charset="0"/>
              </a:rPr>
              <a:t>3745</a:t>
            </a:r>
            <a:r>
              <a:rPr lang="en-US" sz="1500" dirty="0">
                <a:solidFill>
                  <a:srgbClr val="000000"/>
                </a:solidFill>
                <a:latin typeface="Aptos" panose="020B0004020202020204" pitchFamily="34" charset="0"/>
              </a:rPr>
              <a:t> to the place of original </a:t>
            </a:r>
            <a:r>
              <a:rPr lang="en-US" sz="1500" b="1" dirty="0">
                <a:solidFill>
                  <a:srgbClr val="000000"/>
                </a:solidFill>
                <a:latin typeface="Aptos" panose="020B0004020202020204" pitchFamily="34" charset="0"/>
              </a:rPr>
              <a:t>3745 </a:t>
            </a:r>
            <a:r>
              <a:rPr lang="en-US" sz="1500" dirty="0">
                <a:solidFill>
                  <a:srgbClr val="000000"/>
                </a:solidFill>
                <a:latin typeface="Aptos" panose="020B0004020202020204" pitchFamily="34" charset="0"/>
              </a:rPr>
              <a:t>and gives him a tip. He takes the help of Joseph to carry out the container. He spray paints the number again to </a:t>
            </a:r>
            <a:r>
              <a:rPr lang="en-US" sz="1500" b="1" dirty="0">
                <a:solidFill>
                  <a:srgbClr val="000000"/>
                </a:solidFill>
                <a:latin typeface="Aptos" panose="020B0004020202020204" pitchFamily="34" charset="0"/>
              </a:rPr>
              <a:t>3745</a:t>
            </a:r>
            <a:r>
              <a:rPr lang="en-US" sz="1500" dirty="0">
                <a:solidFill>
                  <a:srgbClr val="000000"/>
                </a:solidFill>
                <a:latin typeface="Aptos" panose="020B0004020202020204" pitchFamily="34" charset="0"/>
              </a:rPr>
              <a:t>, opens it using a plyer, clicks the photo of money and sends it to the lawyer. </a:t>
            </a:r>
            <a:endParaRPr lang="en-US" sz="1500" dirty="0"/>
          </a:p>
        </p:txBody>
      </p:sp>
    </p:spTree>
    <p:extLst>
      <p:ext uri="{BB962C8B-B14F-4D97-AF65-F5344CB8AC3E}">
        <p14:creationId xmlns:p14="http://schemas.microsoft.com/office/powerpoint/2010/main" val="41137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DC7ED-7789-51E0-BA2A-04DB1BC849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8905E-38E9-5B78-E100-3E17C0D8D39C}"/>
              </a:ext>
            </a:extLst>
          </p:cNvPr>
          <p:cNvSpPr>
            <a:spLocks noGrp="1"/>
          </p:cNvSpPr>
          <p:nvPr>
            <p:ph idx="1"/>
          </p:nvPr>
        </p:nvSpPr>
        <p:spPr>
          <a:xfrm>
            <a:off x="159488" y="116958"/>
            <a:ext cx="12333767" cy="7082355"/>
          </a:xfrm>
        </p:spPr>
        <p:txBody>
          <a:bodyPr vert="horz" lIns="91440" tIns="45720" rIns="91440" bIns="0" rtlCol="0">
            <a:noAutofit/>
          </a:bodyPr>
          <a:lstStyle/>
          <a:p>
            <a:pPr marL="0" indent="0">
              <a:spcBef>
                <a:spcPts val="500"/>
              </a:spcBef>
              <a:buNone/>
            </a:pPr>
            <a:r>
              <a:rPr lang="en-US" sz="1500" kern="1200" dirty="0">
                <a:solidFill>
                  <a:srgbClr val="000000"/>
                </a:solidFill>
                <a:effectLst/>
                <a:latin typeface="Aptos" panose="020B0004020202020204" pitchFamily="34" charset="0"/>
                <a:ea typeface="+mn-ea"/>
                <a:cs typeface="+mn-cs"/>
              </a:rPr>
              <a:t>Anthony dances in joy. He walks to Chandru and says I will give you a last change for old times sake. Tell me where the </a:t>
            </a:r>
            <a:r>
              <a:rPr lang="en-US" sz="1500" kern="1200">
                <a:solidFill>
                  <a:srgbClr val="000000"/>
                </a:solidFill>
                <a:effectLst/>
                <a:latin typeface="Aptos" panose="020B0004020202020204" pitchFamily="34" charset="0"/>
                <a:ea typeface="+mn-ea"/>
                <a:cs typeface="+mn-cs"/>
              </a:rPr>
              <a:t>stash is, </a:t>
            </a:r>
            <a:r>
              <a:rPr lang="en-US" sz="1500" kern="1200" dirty="0">
                <a:solidFill>
                  <a:srgbClr val="000000"/>
                </a:solidFill>
                <a:effectLst/>
                <a:latin typeface="Aptos" panose="020B0004020202020204" pitchFamily="34" charset="0"/>
                <a:ea typeface="+mn-ea"/>
                <a:cs typeface="+mn-cs"/>
              </a:rPr>
              <a:t>and I will give you back </a:t>
            </a:r>
            <a:r>
              <a:rPr lang="en-US" sz="1500" kern="1200">
                <a:solidFill>
                  <a:srgbClr val="000000"/>
                </a:solidFill>
                <a:effectLst/>
                <a:latin typeface="Aptos" panose="020B0004020202020204" pitchFamily="34" charset="0"/>
                <a:ea typeface="+mn-ea"/>
                <a:cs typeface="+mn-cs"/>
              </a:rPr>
              <a:t>the money.</a:t>
            </a:r>
            <a:endParaRPr lang="en-US" sz="1500" dirty="0"/>
          </a:p>
        </p:txBody>
      </p:sp>
    </p:spTree>
    <p:extLst>
      <p:ext uri="{BB962C8B-B14F-4D97-AF65-F5344CB8AC3E}">
        <p14:creationId xmlns:p14="http://schemas.microsoft.com/office/powerpoint/2010/main" val="408396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FFC7-678F-10B6-405C-B7356526CD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B90C5-C9B5-2435-160D-7A628E8A7EB5}"/>
              </a:ext>
            </a:extLst>
          </p:cNvPr>
          <p:cNvSpPr>
            <a:spLocks noGrp="1"/>
          </p:cNvSpPr>
          <p:nvPr>
            <p:ph idx="1"/>
          </p:nvPr>
        </p:nvSpPr>
        <p:spPr>
          <a:xfrm>
            <a:off x="314527" y="240997"/>
            <a:ext cx="11696282" cy="6717322"/>
          </a:xfrm>
        </p:spPr>
        <p:txBody>
          <a:bodyPr vert="horz" lIns="91440" tIns="45720" rIns="91440" bIns="0" rtlCol="0">
            <a:noAutofit/>
          </a:bodyPr>
          <a:lstStyle/>
          <a:p>
            <a:pPr marL="0" indent="0">
              <a:lnSpc>
                <a:spcPct val="100000"/>
              </a:lnSpc>
              <a:spcBef>
                <a:spcPts val="500"/>
              </a:spcBef>
              <a:buNone/>
            </a:pPr>
            <a:r>
              <a:rPr lang="en-US" sz="1500" b="1" dirty="0"/>
              <a:t>Anthony </a:t>
            </a:r>
            <a:r>
              <a:rPr lang="en-US" sz="1500" dirty="0"/>
              <a:t>– Born and brought up in the coastal side of Kerala where his parents ran an Antique shop. He was always fascinated by the Antiques. As he grew up, he expanded the family business all over the country and then internationally. </a:t>
            </a:r>
          </a:p>
          <a:p>
            <a:pPr marL="0" indent="0">
              <a:lnSpc>
                <a:spcPct val="100000"/>
              </a:lnSpc>
              <a:spcBef>
                <a:spcPts val="500"/>
              </a:spcBef>
              <a:buNone/>
            </a:pPr>
            <a:r>
              <a:rPr lang="en-US" sz="1500" dirty="0"/>
              <a:t>He made enough money to buy his own cargo ship for import and export of his good.</a:t>
            </a:r>
          </a:p>
          <a:p>
            <a:pPr marL="0" indent="0">
              <a:lnSpc>
                <a:spcPct val="100000"/>
              </a:lnSpc>
              <a:spcBef>
                <a:spcPts val="500"/>
              </a:spcBef>
              <a:buNone/>
            </a:pPr>
            <a:r>
              <a:rPr lang="en-US" sz="1500" dirty="0"/>
              <a:t>One day he is attacked by a small-time mob boss to import drugs from south to his coast. At first Anthony disagrees but with his life on the line he agrees.  The mission went on smoothly and he discovered that his cargo can easily be used to transport illegal goods over international waters.</a:t>
            </a:r>
          </a:p>
          <a:p>
            <a:pPr marL="0" indent="0">
              <a:lnSpc>
                <a:spcPct val="100000"/>
              </a:lnSpc>
              <a:spcBef>
                <a:spcPts val="500"/>
              </a:spcBef>
              <a:buNone/>
            </a:pPr>
            <a:r>
              <a:rPr lang="en-US" sz="1500" dirty="0"/>
              <a:t>Being a good businessman he had good connections with the mob, mafia and the cartel.</a:t>
            </a:r>
          </a:p>
          <a:p>
            <a:pPr marL="0" indent="0">
              <a:lnSpc>
                <a:spcPct val="100000"/>
              </a:lnSpc>
              <a:spcBef>
                <a:spcPts val="500"/>
              </a:spcBef>
              <a:buNone/>
            </a:pPr>
            <a:r>
              <a:rPr lang="en-US" sz="1500" b="1" dirty="0"/>
              <a:t>Joseph </a:t>
            </a:r>
            <a:r>
              <a:rPr lang="en-US" sz="1500" dirty="0"/>
              <a:t>– Born and brought up in Kudla his father was a local goon and a fisherman. But he always wanted to make more than a simple life.</a:t>
            </a:r>
          </a:p>
          <a:p>
            <a:pPr marL="0" indent="0">
              <a:lnSpc>
                <a:spcPct val="100000"/>
              </a:lnSpc>
              <a:spcBef>
                <a:spcPts val="500"/>
              </a:spcBef>
              <a:buNone/>
            </a:pPr>
            <a:r>
              <a:rPr lang="en-US" sz="1500" dirty="0"/>
              <a:t>The fisherman gets killed by a Casino owner. The death of his father causes him and his brother to take revenge. The person who killed their father was a Casino owner in Goa. Soon they took over the casino. </a:t>
            </a:r>
          </a:p>
          <a:p>
            <a:pPr marL="0" indent="0">
              <a:lnSpc>
                <a:spcPct val="100000"/>
              </a:lnSpc>
              <a:spcBef>
                <a:spcPts val="500"/>
              </a:spcBef>
              <a:buNone/>
            </a:pPr>
            <a:r>
              <a:rPr lang="en-US" sz="1500" dirty="0"/>
              <a:t>One day the brothers had a brawl which resulted in Joseph killing his brother. </a:t>
            </a:r>
          </a:p>
          <a:p>
            <a:pPr marL="0" indent="0">
              <a:lnSpc>
                <a:spcPct val="100000"/>
              </a:lnSpc>
              <a:spcBef>
                <a:spcPts val="500"/>
              </a:spcBef>
              <a:buNone/>
            </a:pPr>
            <a:r>
              <a:rPr lang="en-US" sz="1500" dirty="0"/>
              <a:t>Joseph settles in Bangalore and joins the Church of Victor.</a:t>
            </a:r>
          </a:p>
          <a:p>
            <a:pPr marL="0" indent="0">
              <a:lnSpc>
                <a:spcPct val="100000"/>
              </a:lnSpc>
              <a:spcBef>
                <a:spcPts val="500"/>
              </a:spcBef>
              <a:buNone/>
            </a:pPr>
            <a:endParaRPr lang="en-US" sz="1500" dirty="0"/>
          </a:p>
          <a:p>
            <a:pPr marL="0" indent="0">
              <a:lnSpc>
                <a:spcPct val="100000"/>
              </a:lnSpc>
              <a:spcBef>
                <a:spcPts val="500"/>
              </a:spcBef>
              <a:buNone/>
            </a:pPr>
            <a:endParaRPr lang="en-US" sz="1500" dirty="0"/>
          </a:p>
          <a:p>
            <a:pPr marL="0" indent="0">
              <a:lnSpc>
                <a:spcPct val="100000"/>
              </a:lnSpc>
              <a:spcBef>
                <a:spcPts val="500"/>
              </a:spcBef>
              <a:buNone/>
            </a:pPr>
            <a:r>
              <a:rPr lang="en-US" sz="1500" dirty="0"/>
              <a:t>Anthony and Joseph go to the same college. Joseph’s father being a simple fisherman, he is poor and Anthony is from a middle class. They share a strong bond. One day Anthony helps Joseph.</a:t>
            </a:r>
          </a:p>
        </p:txBody>
      </p:sp>
    </p:spTree>
    <p:extLst>
      <p:ext uri="{BB962C8B-B14F-4D97-AF65-F5344CB8AC3E}">
        <p14:creationId xmlns:p14="http://schemas.microsoft.com/office/powerpoint/2010/main" val="342919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664759"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677705"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539776"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488487"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488487"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661710" y="2753196"/>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559851"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539776"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265727"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438951" y="2045376"/>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317016"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621560"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621560"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398800"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641635"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546260" y="1836206"/>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580294" y="1914615"/>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488487" y="4139351"/>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661710"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559851" y="4139350"/>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539776"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621560" y="4139350"/>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265727"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438950" y="3567012"/>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337091"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377983"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317016"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398800" y="3558707"/>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6675</TotalTime>
  <Words>5440</Words>
  <Application>Microsoft Office PowerPoint</Application>
  <PresentationFormat>Custom</PresentationFormat>
  <Paragraphs>245</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Arya, Arya</dc:creator>
  <cp:lastModifiedBy>S Arya, Arya</cp:lastModifiedBy>
  <cp:revision>247</cp:revision>
  <dcterms:created xsi:type="dcterms:W3CDTF">2024-10-23T18:42:07Z</dcterms:created>
  <dcterms:modified xsi:type="dcterms:W3CDTF">2025-01-23T12:39:15Z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