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57" r:id="rId5"/>
    <p:sldId id="264" r:id="rId6"/>
    <p:sldId id="260" r:id="rId7"/>
    <p:sldId id="261" r:id="rId8"/>
    <p:sldId id="262" r:id="rId9"/>
    <p:sldId id="265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1030"/>
    <a:srgbClr val="4472C4"/>
    <a:srgbClr val="0065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72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04275-DA1B-0B4B-96C6-03FED636A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B4D59F-2929-9647-8B59-4A6A235A4A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3524C-A856-674F-839E-815C19A94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ADBE-8F4B-894B-B2B5-37C8B66CED97}" type="datetimeFigureOut">
              <a:rPr lang="en-US" smtClean="0"/>
              <a:t>7/27/21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ED45B-518B-E540-9FD0-ACE7B530A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D622C-981F-8443-842C-C7148AF72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09E93-19A8-9744-927B-FDBB492F4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433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EB7B4-116E-F845-94A2-116677F85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3A5009-13A7-C443-8AE3-907418E66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D9C25-6D71-0643-82D7-D4C3F7AC0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ADBE-8F4B-894B-B2B5-37C8B66CED97}" type="datetimeFigureOut">
              <a:rPr lang="en-US" smtClean="0"/>
              <a:t>7/27/21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81390-EDCA-5545-A256-C6C363FFA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3AAD6-DEE0-154B-AA91-59814BDBC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09E93-19A8-9744-927B-FDBB492F4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63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BB0433-2905-8948-9DC4-687A0CCDD5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65A122-81CD-7048-A769-EB274FB8C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5D295-0C62-4945-AB44-B76D680FE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ADBE-8F4B-894B-B2B5-37C8B66CED97}" type="datetimeFigureOut">
              <a:rPr lang="en-US" smtClean="0"/>
              <a:t>7/27/21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4168C-BF4B-214A-88CD-1BA376884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68961-C621-6F45-9EFB-2230D899F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09E93-19A8-9744-927B-FDBB492F4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35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2DE87-6A33-BF45-8C01-D60F8A1BF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3595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DC5E5-D3A5-6340-989C-7C3783D33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760"/>
            <a:ext cx="10515600" cy="46682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B6E70-6E5B-3F46-9879-6963EEC33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ADBE-8F4B-894B-B2B5-37C8B66CED97}" type="datetimeFigureOut">
              <a:rPr lang="en-US" smtClean="0"/>
              <a:t>7/27/21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59806-CE9F-E347-8688-142BBDDAC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F74A8-B928-CE42-B1E8-C11130CA4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09E93-19A8-9744-927B-FDBB492F4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37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5D74E-C5A9-4744-B742-6FF699FA7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E3A955-F7C4-BD42-8A69-AD4D3B97C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4193E-5ABD-D34C-96F6-A44D7B468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ADBE-8F4B-894B-B2B5-37C8B66CED97}" type="datetimeFigureOut">
              <a:rPr lang="en-US" smtClean="0"/>
              <a:t>7/27/21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2D8DE-3A0A-9741-9C54-6DDE707D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B522B-DC29-5D45-B2BA-6A5F96EA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09E93-19A8-9744-927B-FDBB492F4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45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96DE0-43FD-3B4B-A56F-F7EFA5C98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9E3FA-0B83-0644-8D75-552D1C5C8C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6C588-AD11-1143-A4F7-D1343A2CC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27170-D583-DF46-B704-004C2C3EA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ADBE-8F4B-894B-B2B5-37C8B66CED97}" type="datetimeFigureOut">
              <a:rPr lang="en-US" smtClean="0"/>
              <a:t>7/27/21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D9C0A-F1DA-F444-9887-02FC9B986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B8460-B11D-084E-B57A-358092EDA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09E93-19A8-9744-927B-FDBB492F4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994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C672-2555-CB4B-8802-E25933EE2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0C29A-7E24-4F44-913C-47437A4E0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71E35A-0FD6-644C-9429-F27D6740E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EEAD7B-A68D-EF4A-9052-D7411F1D0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987ADE-31A9-2B41-B686-543ED50D17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2C270A-E9E4-D043-A786-54C0985A0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ADBE-8F4B-894B-B2B5-37C8B66CED97}" type="datetimeFigureOut">
              <a:rPr lang="en-US" smtClean="0"/>
              <a:t>7/27/21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2ECB6D-79AF-5B4D-9804-765D7B73C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5560C1-8652-EC49-9C4E-5BD4B3EBA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09E93-19A8-9744-927B-FDBB492F4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82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D7894-0BC1-D24B-A6B3-5B31835A4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BE03ED-53D5-454C-B2C1-F3AC4E49E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ADBE-8F4B-894B-B2B5-37C8B66CED97}" type="datetimeFigureOut">
              <a:rPr lang="en-US" smtClean="0"/>
              <a:t>7/27/21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FBACE9-6F19-A84A-AED3-CF334C4EF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FE5C25-F1E7-DC4F-9FC3-F499F6FE1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09E93-19A8-9744-927B-FDBB492F4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19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75197B-B6EE-1A4D-9DC0-82513032E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ADBE-8F4B-894B-B2B5-37C8B66CED97}" type="datetimeFigureOut">
              <a:rPr lang="en-US" smtClean="0"/>
              <a:t>7/27/21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1B048D-767C-DF4A-9285-F3456FC35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027DC-11EE-0249-915C-C35EAD076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09E93-19A8-9744-927B-FDBB492F4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4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119A-7BDD-4941-960B-B01FACB69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4C613-0E95-4141-8206-23E4AF91B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31E20-21B9-9D4B-8E5D-50AFFE8CD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78EB4B-E6D7-284E-90D6-7262307B5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ADBE-8F4B-894B-B2B5-37C8B66CED97}" type="datetimeFigureOut">
              <a:rPr lang="en-US" smtClean="0"/>
              <a:t>7/27/21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57E06-7DAA-F444-9EAA-4200BAF3A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3939B2-23CB-CB4D-8B29-C1B3A211E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09E93-19A8-9744-927B-FDBB492F4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4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B105F-3F6A-B644-BF67-C42FDA5E9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C07F84-43E6-994E-B9C6-DD55FAC3F9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EB723A-144F-464F-BA6B-CA79D0D2EF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ADE6A4-52AD-4241-8C8F-350B570D4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ADBE-8F4B-894B-B2B5-37C8B66CED97}" type="datetimeFigureOut">
              <a:rPr lang="en-US" smtClean="0"/>
              <a:t>7/27/21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C4DD8-F19A-8B4D-BEEB-B46808F4D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412A2-94EE-DC44-86B0-D83FCEB1E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09E93-19A8-9744-927B-FDBB492F4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44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E5EF3-FABC-7C4E-95C5-6CA48823D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46F4CC-B7C9-434E-B34C-5C712904E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C4A05-F687-6149-AFA9-E61A22E7F2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EADBE-8F4B-894B-B2B5-37C8B66CED97}" type="datetimeFigureOut">
              <a:rPr lang="en-US" smtClean="0"/>
              <a:t>7/27/21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ADDD4-2418-D549-8624-F9032C3245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E94A8-42A2-8248-ACD3-6B645D013F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09E93-19A8-9744-927B-FDBB492F4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62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DBDCB49-2BF7-DB43-BEF4-C78C20A25C14}"/>
              </a:ext>
            </a:extLst>
          </p:cNvPr>
          <p:cNvSpPr/>
          <p:nvPr/>
        </p:nvSpPr>
        <p:spPr>
          <a:xfrm>
            <a:off x="375683" y="2364284"/>
            <a:ext cx="11440634" cy="1655761"/>
          </a:xfrm>
          <a:prstGeom prst="rect">
            <a:avLst/>
          </a:prstGeom>
          <a:solidFill>
            <a:srgbClr val="4472C4"/>
          </a:solidFill>
          <a:ln>
            <a:solidFill>
              <a:srgbClr val="0065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atin typeface="Constantia" panose="02030602050306030303" pitchFamily="18" charset="0"/>
              </a:rPr>
              <a:t>Trade Master </a:t>
            </a:r>
            <a:br>
              <a:rPr lang="en-US" sz="6000" dirty="0">
                <a:latin typeface="Constantia" panose="02030602050306030303" pitchFamily="18" charset="0"/>
              </a:rPr>
            </a:br>
            <a:r>
              <a:rPr lang="en-US" sz="2800" dirty="0">
                <a:latin typeface="Constantia" panose="02030602050306030303" pitchFamily="18" charset="0"/>
              </a:rPr>
              <a:t>(GMOT application)</a:t>
            </a:r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3F44B0-8332-7B47-9932-B09B5DAF90AE}"/>
              </a:ext>
            </a:extLst>
          </p:cNvPr>
          <p:cNvSpPr/>
          <p:nvPr/>
        </p:nvSpPr>
        <p:spPr>
          <a:xfrm>
            <a:off x="375684" y="4429921"/>
            <a:ext cx="11440634" cy="705606"/>
          </a:xfrm>
          <a:prstGeom prst="rect">
            <a:avLst/>
          </a:prstGeom>
          <a:noFill/>
          <a:ln>
            <a:solidFill>
              <a:srgbClr val="E61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tantia" panose="02030602050306030303" pitchFamily="18" charset="0"/>
              </a:rPr>
              <a:t>Developed by : </a:t>
            </a:r>
            <a:r>
              <a:rPr lang="en-US" sz="2400" dirty="0" err="1">
                <a:solidFill>
                  <a:schemeClr val="tx1"/>
                </a:solidFill>
                <a:latin typeface="Constantia" panose="02030602050306030303" pitchFamily="18" charset="0"/>
              </a:rPr>
              <a:t>Shashwat</a:t>
            </a:r>
            <a:r>
              <a:rPr lang="en-US" sz="2400" dirty="0">
                <a:solidFill>
                  <a:schemeClr val="tx1"/>
                </a:solidFill>
                <a:latin typeface="Constantia" panose="02030602050306030303" pitchFamily="18" charset="0"/>
              </a:rPr>
              <a:t> Arya</a:t>
            </a:r>
          </a:p>
        </p:txBody>
      </p: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F51A9AAD-B90E-3B41-BB43-95BE192B0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7860" y="524244"/>
            <a:ext cx="1496280" cy="151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204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D152DAA-113B-1B4C-A186-29724F73E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239"/>
            <a:ext cx="10515600" cy="823595"/>
          </a:xfrm>
        </p:spPr>
        <p:txBody>
          <a:bodyPr/>
          <a:lstStyle/>
          <a:p>
            <a:r>
              <a:rPr lang="en-US" dirty="0"/>
              <a:t>Things Learned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228EC7D-C259-1B41-BC4B-E5DEE89C5C44}"/>
              </a:ext>
            </a:extLst>
          </p:cNvPr>
          <p:cNvCxnSpPr>
            <a:cxnSpLocks/>
          </p:cNvCxnSpPr>
          <p:nvPr/>
        </p:nvCxnSpPr>
        <p:spPr>
          <a:xfrm>
            <a:off x="925033" y="1092834"/>
            <a:ext cx="10217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8C8572A-FCAF-6547-9BBF-D1474AC61129}"/>
              </a:ext>
            </a:extLst>
          </p:cNvPr>
          <p:cNvSpPr/>
          <p:nvPr/>
        </p:nvSpPr>
        <p:spPr>
          <a:xfrm>
            <a:off x="4075697" y="1817368"/>
            <a:ext cx="7067224" cy="16116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911D43-2FA1-9B46-9C00-3F505127668E}"/>
              </a:ext>
            </a:extLst>
          </p:cNvPr>
          <p:cNvSpPr/>
          <p:nvPr/>
        </p:nvSpPr>
        <p:spPr>
          <a:xfrm>
            <a:off x="925033" y="1817368"/>
            <a:ext cx="3150664" cy="16116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Frame-works</a:t>
            </a:r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id="{B2DE76FB-B427-5446-B8E4-0CC44178F4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47"/>
          <a:stretch/>
        </p:blipFill>
        <p:spPr bwMode="auto">
          <a:xfrm>
            <a:off x="7938289" y="2166336"/>
            <a:ext cx="2489463" cy="908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 descr="Django Community | Django">
            <a:extLst>
              <a:ext uri="{FF2B5EF4-FFF2-40B4-BE49-F238E27FC236}">
                <a16:creationId xmlns:a16="http://schemas.microsoft.com/office/drawing/2014/main" id="{B34E0420-9429-F844-84E7-3B74E1D65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709" y="2180799"/>
            <a:ext cx="1996567" cy="908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84A0C3D-088B-CB4B-AD77-482EB30C51E3}"/>
              </a:ext>
            </a:extLst>
          </p:cNvPr>
          <p:cNvSpPr/>
          <p:nvPr/>
        </p:nvSpPr>
        <p:spPr>
          <a:xfrm>
            <a:off x="4079507" y="4153518"/>
            <a:ext cx="7067224" cy="16116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3A3A07-FB12-F944-8443-1C0AE85D51D3}"/>
              </a:ext>
            </a:extLst>
          </p:cNvPr>
          <p:cNvSpPr/>
          <p:nvPr/>
        </p:nvSpPr>
        <p:spPr>
          <a:xfrm>
            <a:off x="928843" y="4153518"/>
            <a:ext cx="3150664" cy="16116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Programming</a:t>
            </a:r>
          </a:p>
          <a:p>
            <a:pPr algn="ctr"/>
            <a:r>
              <a:rPr lang="en-US" b="1" dirty="0"/>
              <a:t>languages</a:t>
            </a:r>
          </a:p>
        </p:txBody>
      </p:sp>
      <p:pic>
        <p:nvPicPr>
          <p:cNvPr id="12290" name="Picture 2" descr="Python Concepts - Wikiversity">
            <a:extLst>
              <a:ext uri="{FF2B5EF4-FFF2-40B4-BE49-F238E27FC236}">
                <a16:creationId xmlns:a16="http://schemas.microsoft.com/office/drawing/2014/main" id="{CC621614-2871-F240-A7CA-B88759C0B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443" y="4341797"/>
            <a:ext cx="1235057" cy="1235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Learn JavaScript in 15 Minutes – Career &amp;amp; Internship Center | University of  Washington">
            <a:extLst>
              <a:ext uri="{FF2B5EF4-FFF2-40B4-BE49-F238E27FC236}">
                <a16:creationId xmlns:a16="http://schemas.microsoft.com/office/drawing/2014/main" id="{63C14CC5-7417-C54E-BD19-731A25582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610" y="4341797"/>
            <a:ext cx="1089384" cy="1235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Save money and improve agility and scale by modernizing your SQL Server to  Azure SQL | Argon Systems">
            <a:extLst>
              <a:ext uri="{FF2B5EF4-FFF2-40B4-BE49-F238E27FC236}">
                <a16:creationId xmlns:a16="http://schemas.microsoft.com/office/drawing/2014/main" id="{16D657D7-3442-0D48-90D0-F5A738788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0207" y="4375433"/>
            <a:ext cx="1555738" cy="116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00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D152DAA-113B-1B4C-A186-29724F73E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239"/>
            <a:ext cx="10515600" cy="823595"/>
          </a:xfrm>
        </p:spPr>
        <p:txBody>
          <a:bodyPr/>
          <a:lstStyle/>
          <a:p>
            <a:r>
              <a:rPr lang="en-US" dirty="0"/>
              <a:t>Challenges Faced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228EC7D-C259-1B41-BC4B-E5DEE89C5C44}"/>
              </a:ext>
            </a:extLst>
          </p:cNvPr>
          <p:cNvCxnSpPr>
            <a:cxnSpLocks/>
          </p:cNvCxnSpPr>
          <p:nvPr/>
        </p:nvCxnSpPr>
        <p:spPr>
          <a:xfrm>
            <a:off x="925033" y="1092834"/>
            <a:ext cx="10217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0037021-B4B2-6246-A993-89B77604500D}"/>
              </a:ext>
            </a:extLst>
          </p:cNvPr>
          <p:cNvSpPr txBox="1"/>
          <p:nvPr/>
        </p:nvSpPr>
        <p:spPr>
          <a:xfrm>
            <a:off x="925033" y="1303019"/>
            <a:ext cx="1021788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/>
              <a:t>New to Django </a:t>
            </a:r>
            <a:r>
              <a:rPr lang="en-US" dirty="0"/>
              <a:t>– When I stared development, I had not worked with Django before. Therefore, I had to learn it within two days to leave sufficient time for my front-end design.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Dependency issues </a:t>
            </a:r>
            <a:r>
              <a:rPr lang="en-US" dirty="0"/>
              <a:t>– While working with React, I had to use several open-source libraries. Some of these libraries had dependency issues with the version of node. I was able to solve the problem by looking for alternative libraries.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Choosing the right UI </a:t>
            </a:r>
            <a:r>
              <a:rPr lang="en-US" dirty="0"/>
              <a:t>– Throughout development, I went back and forth with several design options. My aim was to make the UI as simple as possible without compromising the functionality. I finally settled on a simplistic design based on the color palette of Bank of America.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552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D152DAA-113B-1B4C-A186-29724F73E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239"/>
            <a:ext cx="10515600" cy="823595"/>
          </a:xfrm>
        </p:spPr>
        <p:txBody>
          <a:bodyPr/>
          <a:lstStyle/>
          <a:p>
            <a:r>
              <a:rPr lang="en-US" dirty="0"/>
              <a:t>Thinking Process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228EC7D-C259-1B41-BC4B-E5DEE89C5C44}"/>
              </a:ext>
            </a:extLst>
          </p:cNvPr>
          <p:cNvCxnSpPr>
            <a:cxnSpLocks/>
          </p:cNvCxnSpPr>
          <p:nvPr/>
        </p:nvCxnSpPr>
        <p:spPr>
          <a:xfrm>
            <a:off x="925033" y="1092834"/>
            <a:ext cx="10217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E0CE2D73-56A5-9540-ACF3-ADEA3DCEE3A9}"/>
              </a:ext>
            </a:extLst>
          </p:cNvPr>
          <p:cNvGrpSpPr/>
          <p:nvPr/>
        </p:nvGrpSpPr>
        <p:grpSpPr>
          <a:xfrm>
            <a:off x="8468300" y="1440438"/>
            <a:ext cx="2538790" cy="1221224"/>
            <a:chOff x="1131571" y="4568806"/>
            <a:chExt cx="2674620" cy="136575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68D8A5C-E16C-F140-B798-9F7487E22043}"/>
                </a:ext>
              </a:extLst>
            </p:cNvPr>
            <p:cNvSpPr/>
            <p:nvPr/>
          </p:nvSpPr>
          <p:spPr>
            <a:xfrm>
              <a:off x="1131571" y="4568807"/>
              <a:ext cx="2674620" cy="136575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Design an efficient back-end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E5A867E-6F8D-524C-9C33-50E144AF7009}"/>
                </a:ext>
              </a:extLst>
            </p:cNvPr>
            <p:cNvSpPr/>
            <p:nvPr/>
          </p:nvSpPr>
          <p:spPr>
            <a:xfrm flipV="1">
              <a:off x="1131571" y="4568806"/>
              <a:ext cx="2674620" cy="45719"/>
            </a:xfrm>
            <a:prstGeom prst="rect">
              <a:avLst/>
            </a:prstGeom>
            <a:solidFill>
              <a:srgbClr val="E610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C92D7A9-2D0B-964A-B12A-FD12B4D66D01}"/>
              </a:ext>
            </a:extLst>
          </p:cNvPr>
          <p:cNvSpPr txBox="1"/>
          <p:nvPr/>
        </p:nvSpPr>
        <p:spPr>
          <a:xfrm>
            <a:off x="925033" y="1528567"/>
            <a:ext cx="647017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decided to start with making a complete back-end with all the necessary APIs. It would then help me produce an intuitive UI design which integrates all the services seamlessly.</a:t>
            </a:r>
          </a:p>
          <a:p>
            <a:endParaRPr lang="en-US" sz="2000" dirty="0"/>
          </a:p>
          <a:p>
            <a:r>
              <a:rPr lang="en-US" sz="2000" dirty="0"/>
              <a:t>After the back-end design, I moved onto the front-end keeping in mind </a:t>
            </a:r>
            <a:r>
              <a:rPr lang="en-US" sz="2000" b="1" dirty="0"/>
              <a:t>Schneiderman’s 8 golden rules </a:t>
            </a:r>
            <a:r>
              <a:rPr lang="en-US" sz="2000" dirty="0"/>
              <a:t>for interface design. It allowed me to produce a simplistic and clean design that had all the necessary functionality.</a:t>
            </a:r>
          </a:p>
          <a:p>
            <a:endParaRPr lang="en-US" sz="2000" dirty="0"/>
          </a:p>
          <a:p>
            <a:r>
              <a:rPr lang="en-US" sz="2000" dirty="0"/>
              <a:t>After integrating the back and front-ends, I finally moved to adding additional features that would improve both the performance and efficiency of the application.</a:t>
            </a:r>
          </a:p>
          <a:p>
            <a:endParaRPr lang="en-US" sz="2000" dirty="0"/>
          </a:p>
          <a:p>
            <a:endParaRPr lang="en-US" sz="2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887D139-82EF-4648-B190-3F6D173B7BD7}"/>
              </a:ext>
            </a:extLst>
          </p:cNvPr>
          <p:cNvGrpSpPr/>
          <p:nvPr/>
        </p:nvGrpSpPr>
        <p:grpSpPr>
          <a:xfrm>
            <a:off x="8468300" y="3210304"/>
            <a:ext cx="2538790" cy="1221225"/>
            <a:chOff x="1131571" y="4568806"/>
            <a:chExt cx="2674620" cy="13657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AC67C17-1B8D-604E-9388-11F384EB1503}"/>
                </a:ext>
              </a:extLst>
            </p:cNvPr>
            <p:cNvSpPr/>
            <p:nvPr/>
          </p:nvSpPr>
          <p:spPr>
            <a:xfrm>
              <a:off x="1131571" y="4568808"/>
              <a:ext cx="2674620" cy="136575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Design a user-friendly front-end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EB0359-3AE0-4C43-A02B-C3C738C16909}"/>
                </a:ext>
              </a:extLst>
            </p:cNvPr>
            <p:cNvSpPr/>
            <p:nvPr/>
          </p:nvSpPr>
          <p:spPr>
            <a:xfrm flipV="1">
              <a:off x="1131571" y="4568806"/>
              <a:ext cx="2674620" cy="45719"/>
            </a:xfrm>
            <a:prstGeom prst="rect">
              <a:avLst/>
            </a:prstGeom>
            <a:solidFill>
              <a:srgbClr val="E610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0369F10-7916-9A4C-AF34-1E3E986953AB}"/>
              </a:ext>
            </a:extLst>
          </p:cNvPr>
          <p:cNvGrpSpPr/>
          <p:nvPr/>
        </p:nvGrpSpPr>
        <p:grpSpPr>
          <a:xfrm>
            <a:off x="8468300" y="4989829"/>
            <a:ext cx="2538790" cy="1221224"/>
            <a:chOff x="1131571" y="4568806"/>
            <a:chExt cx="2674620" cy="136575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03991CB-06FC-8F42-8E99-B439445D44F7}"/>
                </a:ext>
              </a:extLst>
            </p:cNvPr>
            <p:cNvSpPr/>
            <p:nvPr/>
          </p:nvSpPr>
          <p:spPr>
            <a:xfrm>
              <a:off x="1131571" y="4568807"/>
              <a:ext cx="2674620" cy="136575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Look for ways to improve performance and functionality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B68A763-136B-DF4F-AA17-25EE171BF085}"/>
                </a:ext>
              </a:extLst>
            </p:cNvPr>
            <p:cNvSpPr/>
            <p:nvPr/>
          </p:nvSpPr>
          <p:spPr>
            <a:xfrm flipV="1">
              <a:off x="1131571" y="4568806"/>
              <a:ext cx="2674620" cy="45719"/>
            </a:xfrm>
            <a:prstGeom prst="rect">
              <a:avLst/>
            </a:prstGeom>
            <a:solidFill>
              <a:srgbClr val="E610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EA72AE0-8E91-B54E-B7E1-847776E3309D}"/>
              </a:ext>
            </a:extLst>
          </p:cNvPr>
          <p:cNvCxnSpPr>
            <a:cxnSpLocks/>
            <a:stCxn id="8" idx="2"/>
            <a:endCxn id="16" idx="2"/>
          </p:cNvCxnSpPr>
          <p:nvPr/>
        </p:nvCxnSpPr>
        <p:spPr>
          <a:xfrm>
            <a:off x="9737695" y="2661662"/>
            <a:ext cx="0" cy="548642"/>
          </a:xfrm>
          <a:prstGeom prst="line">
            <a:avLst/>
          </a:prstGeom>
          <a:ln w="28575">
            <a:solidFill>
              <a:srgbClr val="E6103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595B768-F113-D642-AA65-7E74FF2D37EF}"/>
              </a:ext>
            </a:extLst>
          </p:cNvPr>
          <p:cNvCxnSpPr>
            <a:cxnSpLocks/>
            <a:stCxn id="15" idx="2"/>
            <a:endCxn id="19" idx="2"/>
          </p:cNvCxnSpPr>
          <p:nvPr/>
        </p:nvCxnSpPr>
        <p:spPr>
          <a:xfrm>
            <a:off x="9737695" y="4431529"/>
            <a:ext cx="0" cy="558300"/>
          </a:xfrm>
          <a:prstGeom prst="line">
            <a:avLst/>
          </a:prstGeom>
          <a:ln w="28575">
            <a:solidFill>
              <a:srgbClr val="E6103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797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D152DAA-113B-1B4C-A186-29724F73E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239"/>
            <a:ext cx="10515600" cy="823595"/>
          </a:xfrm>
        </p:spPr>
        <p:txBody>
          <a:bodyPr/>
          <a:lstStyle/>
          <a:p>
            <a:r>
              <a:rPr lang="en-US" dirty="0"/>
              <a:t>Design Considerations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228EC7D-C259-1B41-BC4B-E5DEE89C5C44}"/>
              </a:ext>
            </a:extLst>
          </p:cNvPr>
          <p:cNvCxnSpPr>
            <a:cxnSpLocks/>
          </p:cNvCxnSpPr>
          <p:nvPr/>
        </p:nvCxnSpPr>
        <p:spPr>
          <a:xfrm>
            <a:off x="925033" y="1092834"/>
            <a:ext cx="10217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60BAC5C-5EE6-EB43-87E2-D901773D3409}"/>
              </a:ext>
            </a:extLst>
          </p:cNvPr>
          <p:cNvSpPr txBox="1"/>
          <p:nvPr/>
        </p:nvSpPr>
        <p:spPr>
          <a:xfrm>
            <a:off x="925033" y="1303019"/>
            <a:ext cx="1021788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tried to integrate the following considerations in my website –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Scalability</a:t>
            </a:r>
            <a:r>
              <a:rPr lang="en-US" dirty="0"/>
              <a:t> – Website features a microservice architecture that allows functionality to be added and removed without much code change (</a:t>
            </a:r>
            <a:r>
              <a:rPr lang="en-US" dirty="0" err="1"/>
              <a:t>eg.</a:t>
            </a:r>
            <a:r>
              <a:rPr lang="en-US" dirty="0"/>
              <a:t> Adding new types of queries).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Clean and friendly UI </a:t>
            </a:r>
            <a:r>
              <a:rPr lang="en-US" dirty="0"/>
              <a:t>– Keep the UI simple and consistent (color scheme and components) for a fulfilling user experience.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Separation of data and logic </a:t>
            </a:r>
            <a:r>
              <a:rPr lang="en-US" dirty="0"/>
              <a:t>– This would allow the microservices to be designed without any dependency on the data. It would allow for more code re-use and easy maintenance.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Why a website </a:t>
            </a:r>
            <a:r>
              <a:rPr lang="en-US" dirty="0"/>
              <a:t>– Having a website over an app gives the advantage to the developer to have an OS independent code-base for both, computer and a phone. Moreover, I could leverage open-source technologies like ReactJS and Django that have plenty of community support available.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532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55C4B-8653-A341-A0A4-7EF532D5F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239"/>
            <a:ext cx="10515600" cy="823595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DECEED7-69D8-7747-AB00-75648EA90A79}"/>
              </a:ext>
            </a:extLst>
          </p:cNvPr>
          <p:cNvCxnSpPr>
            <a:cxnSpLocks/>
          </p:cNvCxnSpPr>
          <p:nvPr/>
        </p:nvCxnSpPr>
        <p:spPr>
          <a:xfrm>
            <a:off x="925033" y="1092834"/>
            <a:ext cx="10217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208055A-193A-1D45-9D74-8A36067E75AA}"/>
              </a:ext>
            </a:extLst>
          </p:cNvPr>
          <p:cNvSpPr/>
          <p:nvPr/>
        </p:nvSpPr>
        <p:spPr>
          <a:xfrm>
            <a:off x="925032" y="1446027"/>
            <a:ext cx="4915697" cy="4763386"/>
          </a:xfrm>
          <a:prstGeom prst="rect">
            <a:avLst/>
          </a:prstGeom>
          <a:noFill/>
          <a:ln>
            <a:solidFill>
              <a:srgbClr val="E6103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0F5EAD-4656-BF4C-AC2C-277B1F57833F}"/>
              </a:ext>
            </a:extLst>
          </p:cNvPr>
          <p:cNvSpPr/>
          <p:nvPr/>
        </p:nvSpPr>
        <p:spPr>
          <a:xfrm>
            <a:off x="6751675" y="1446027"/>
            <a:ext cx="4391246" cy="4763386"/>
          </a:xfrm>
          <a:prstGeom prst="rect">
            <a:avLst/>
          </a:prstGeom>
          <a:noFill/>
          <a:ln>
            <a:solidFill>
              <a:srgbClr val="E6103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DCA9DD-813B-9445-9997-22EFF82EBF7B}"/>
              </a:ext>
            </a:extLst>
          </p:cNvPr>
          <p:cNvSpPr/>
          <p:nvPr/>
        </p:nvSpPr>
        <p:spPr>
          <a:xfrm>
            <a:off x="7006591" y="1642729"/>
            <a:ext cx="1629706" cy="43699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Front-end API architecture built on </a:t>
            </a:r>
            <a:r>
              <a:rPr lang="en-US" b="1" dirty="0"/>
              <a:t>Axios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8ADE32-CE9F-8B44-B6DB-C2BAD34090E4}"/>
              </a:ext>
            </a:extLst>
          </p:cNvPr>
          <p:cNvSpPr/>
          <p:nvPr/>
        </p:nvSpPr>
        <p:spPr>
          <a:xfrm>
            <a:off x="8983980" y="1642728"/>
            <a:ext cx="1908810" cy="43699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ReactJS </a:t>
            </a:r>
            <a:r>
              <a:rPr lang="en-US" dirty="0"/>
              <a:t>based website.</a:t>
            </a:r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32A87C-2B23-5245-B5C6-386543849933}"/>
              </a:ext>
            </a:extLst>
          </p:cNvPr>
          <p:cNvSpPr txBox="1"/>
          <p:nvPr/>
        </p:nvSpPr>
        <p:spPr>
          <a:xfrm>
            <a:off x="7738110" y="5600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FC1893-4C41-7346-8C55-C11896860DBC}"/>
              </a:ext>
            </a:extLst>
          </p:cNvPr>
          <p:cNvSpPr/>
          <p:nvPr/>
        </p:nvSpPr>
        <p:spPr>
          <a:xfrm>
            <a:off x="1143000" y="1642727"/>
            <a:ext cx="4491989" cy="13657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Back-end server </a:t>
            </a:r>
          </a:p>
          <a:p>
            <a:pPr algn="ctr"/>
            <a:r>
              <a:rPr lang="en-US" dirty="0"/>
              <a:t>running on Django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2201F0-C848-4C40-AE76-175113D78111}"/>
              </a:ext>
            </a:extLst>
          </p:cNvPr>
          <p:cNvSpPr/>
          <p:nvPr/>
        </p:nvSpPr>
        <p:spPr>
          <a:xfrm>
            <a:off x="1205468" y="3827718"/>
            <a:ext cx="1383029" cy="2163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 panel to make changes without touching the code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EFA2DAC-33B2-FA4F-8674-5CD51B672BAA}"/>
              </a:ext>
            </a:extLst>
          </p:cNvPr>
          <p:cNvSpPr/>
          <p:nvPr/>
        </p:nvSpPr>
        <p:spPr>
          <a:xfrm>
            <a:off x="2743998" y="3827718"/>
            <a:ext cx="1264677" cy="21849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 APIs for queries</a:t>
            </a:r>
          </a:p>
          <a:p>
            <a:pPr algn="ctr"/>
            <a:r>
              <a:rPr lang="en-US" dirty="0"/>
              <a:t>(micro-services)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4BA3BF-F0B9-F244-B49F-D285BFF5F47F}"/>
              </a:ext>
            </a:extLst>
          </p:cNvPr>
          <p:cNvSpPr/>
          <p:nvPr/>
        </p:nvSpPr>
        <p:spPr>
          <a:xfrm>
            <a:off x="4234616" y="3827718"/>
            <a:ext cx="1430941" cy="7861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Parser</a:t>
            </a:r>
          </a:p>
        </p:txBody>
      </p:sp>
      <p:sp>
        <p:nvSpPr>
          <p:cNvPr id="15" name="Can 14">
            <a:extLst>
              <a:ext uri="{FF2B5EF4-FFF2-40B4-BE49-F238E27FC236}">
                <a16:creationId xmlns:a16="http://schemas.microsoft.com/office/drawing/2014/main" id="{12DED32C-A28A-0846-8173-01A569641AEE}"/>
              </a:ext>
            </a:extLst>
          </p:cNvPr>
          <p:cNvSpPr/>
          <p:nvPr/>
        </p:nvSpPr>
        <p:spPr>
          <a:xfrm>
            <a:off x="4317748" y="4970379"/>
            <a:ext cx="1264676" cy="104232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  <a:p>
            <a:pPr algn="ctr"/>
            <a:r>
              <a:rPr lang="en-US" dirty="0"/>
              <a:t>(SQLite)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0DD57322-B6CE-D64B-A322-C6BB0DE6CF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47"/>
          <a:stretch/>
        </p:blipFill>
        <p:spPr bwMode="auto">
          <a:xfrm>
            <a:off x="9547243" y="1739015"/>
            <a:ext cx="1260277" cy="459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B8B8971-D84E-B04C-8905-E4B76076572F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8636297" y="3827719"/>
            <a:ext cx="347683" cy="1"/>
          </a:xfrm>
          <a:prstGeom prst="line">
            <a:avLst/>
          </a:prstGeom>
          <a:ln w="28575">
            <a:solidFill>
              <a:srgbClr val="E61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9001B1A-C48A-8445-BA54-A379A0EB4312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1896983" y="3008480"/>
            <a:ext cx="0" cy="819238"/>
          </a:xfrm>
          <a:prstGeom prst="line">
            <a:avLst/>
          </a:prstGeom>
          <a:ln w="28575">
            <a:solidFill>
              <a:srgbClr val="E61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6228ACD-10F3-6745-8C50-DAD250762855}"/>
              </a:ext>
            </a:extLst>
          </p:cNvPr>
          <p:cNvCxnSpPr>
            <a:cxnSpLocks/>
          </p:cNvCxnSpPr>
          <p:nvPr/>
        </p:nvCxnSpPr>
        <p:spPr>
          <a:xfrm flipV="1">
            <a:off x="3356889" y="3008479"/>
            <a:ext cx="0" cy="819238"/>
          </a:xfrm>
          <a:prstGeom prst="line">
            <a:avLst/>
          </a:prstGeom>
          <a:ln w="28575">
            <a:solidFill>
              <a:srgbClr val="E61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D0C6862-792E-054E-84C3-A766DCDF64A9}"/>
              </a:ext>
            </a:extLst>
          </p:cNvPr>
          <p:cNvCxnSpPr>
            <a:cxnSpLocks/>
          </p:cNvCxnSpPr>
          <p:nvPr/>
        </p:nvCxnSpPr>
        <p:spPr>
          <a:xfrm flipV="1">
            <a:off x="4930639" y="3008479"/>
            <a:ext cx="0" cy="819238"/>
          </a:xfrm>
          <a:prstGeom prst="line">
            <a:avLst/>
          </a:prstGeom>
          <a:ln w="28575">
            <a:solidFill>
              <a:srgbClr val="E61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DDCDA07-DE4A-CC4D-AABD-55298CC7E42C}"/>
              </a:ext>
            </a:extLst>
          </p:cNvPr>
          <p:cNvCxnSpPr>
            <a:cxnSpLocks/>
            <a:stCxn id="15" idx="1"/>
            <a:endCxn id="20" idx="2"/>
          </p:cNvCxnSpPr>
          <p:nvPr/>
        </p:nvCxnSpPr>
        <p:spPr>
          <a:xfrm flipV="1">
            <a:off x="4950086" y="4613910"/>
            <a:ext cx="1" cy="356469"/>
          </a:xfrm>
          <a:prstGeom prst="line">
            <a:avLst/>
          </a:prstGeom>
          <a:ln w="28575">
            <a:solidFill>
              <a:srgbClr val="E6103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7337043-245A-434C-ABB6-96119AEC3A2C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4008675" y="5491544"/>
            <a:ext cx="309073" cy="0"/>
          </a:xfrm>
          <a:prstGeom prst="line">
            <a:avLst/>
          </a:prstGeom>
          <a:ln w="28575">
            <a:solidFill>
              <a:srgbClr val="E6103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C100435-802F-4740-96C4-A06FAF23D2C5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5634989" y="2325603"/>
            <a:ext cx="1371602" cy="0"/>
          </a:xfrm>
          <a:prstGeom prst="line">
            <a:avLst/>
          </a:prstGeom>
          <a:ln w="38100">
            <a:solidFill>
              <a:srgbClr val="E6103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7153B20-5085-574C-8598-4A8167A1BA26}"/>
              </a:ext>
            </a:extLst>
          </p:cNvPr>
          <p:cNvSpPr txBox="1"/>
          <p:nvPr/>
        </p:nvSpPr>
        <p:spPr>
          <a:xfrm>
            <a:off x="2861263" y="6219429"/>
            <a:ext cx="1043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E61030"/>
                </a:solidFill>
              </a:rPr>
              <a:t>Back-end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CA6FAA9-1043-3B48-A492-946DB36A13E9}"/>
              </a:ext>
            </a:extLst>
          </p:cNvPr>
          <p:cNvSpPr txBox="1"/>
          <p:nvPr/>
        </p:nvSpPr>
        <p:spPr>
          <a:xfrm>
            <a:off x="8425681" y="6207370"/>
            <a:ext cx="1107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E61030"/>
                </a:solidFill>
              </a:rPr>
              <a:t>Front-end</a:t>
            </a:r>
          </a:p>
        </p:txBody>
      </p:sp>
      <p:pic>
        <p:nvPicPr>
          <p:cNvPr id="1034" name="Picture 10" descr="Django Community | Django">
            <a:extLst>
              <a:ext uri="{FF2B5EF4-FFF2-40B4-BE49-F238E27FC236}">
                <a16:creationId xmlns:a16="http://schemas.microsoft.com/office/drawing/2014/main" id="{34A688F6-3FFA-B04C-BE98-7A5FEA039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67" y="1737170"/>
            <a:ext cx="1007564" cy="458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4945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55C4B-8653-A341-A0A4-7EF532D5F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239"/>
            <a:ext cx="10515600" cy="823595"/>
          </a:xfrm>
        </p:spPr>
        <p:txBody>
          <a:bodyPr/>
          <a:lstStyle/>
          <a:p>
            <a:r>
              <a:rPr lang="en-US" dirty="0"/>
              <a:t>DataBase Design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DECEED7-69D8-7747-AB00-75648EA90A79}"/>
              </a:ext>
            </a:extLst>
          </p:cNvPr>
          <p:cNvCxnSpPr>
            <a:cxnSpLocks/>
          </p:cNvCxnSpPr>
          <p:nvPr/>
        </p:nvCxnSpPr>
        <p:spPr>
          <a:xfrm>
            <a:off x="925033" y="1092834"/>
            <a:ext cx="10217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728F1B6-927D-4B47-A2D6-13D15A4889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643323"/>
              </p:ext>
            </p:extLst>
          </p:nvPr>
        </p:nvGraphicFramePr>
        <p:xfrm>
          <a:off x="8697433" y="1338365"/>
          <a:ext cx="294312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3120">
                  <a:extLst>
                    <a:ext uri="{9D8B030D-6E8A-4147-A177-3AD203B41FA5}">
                      <a16:colId xmlns:a16="http://schemas.microsoft.com/office/drawing/2014/main" val="1310552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32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ClientId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196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EntityId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59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LEI (bool)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228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REPORTING_CONSENT </a:t>
                      </a:r>
                      <a:r>
                        <a:rPr lang="en-US" dirty="0"/>
                        <a:t>(bool)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4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AML_KYC </a:t>
                      </a:r>
                      <a:r>
                        <a:rPr lang="en-US" dirty="0"/>
                        <a:t>(bool)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297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isGTT</a:t>
                      </a:r>
                      <a:r>
                        <a:rPr lang="en-US" dirty="0"/>
                        <a:t> (bool)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681300"/>
                  </a:ext>
                </a:extLst>
              </a:tr>
            </a:tbl>
          </a:graphicData>
        </a:graphic>
      </p:graphicFrame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FCA9D49B-792D-5247-BBF0-881952B70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220930"/>
              </p:ext>
            </p:extLst>
          </p:nvPr>
        </p:nvGraphicFramePr>
        <p:xfrm>
          <a:off x="4306806" y="1334131"/>
          <a:ext cx="3578387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8387">
                  <a:extLst>
                    <a:ext uri="{9D8B030D-6E8A-4147-A177-3AD203B41FA5}">
                      <a16:colId xmlns:a16="http://schemas.microsoft.com/office/drawing/2014/main" val="17589167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737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Client (Foreign Key)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37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019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TradeID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005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ReportingSide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280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Regulation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48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Jurisdiction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071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SecuritiesFinancingTransactionType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13849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A21C96A1-E146-1B49-AAB4-7CB7252DC4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101634"/>
              </p:ext>
            </p:extLst>
          </p:nvPr>
        </p:nvGraphicFramePr>
        <p:xfrm>
          <a:off x="1011821" y="4734561"/>
          <a:ext cx="1829597" cy="11125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829597">
                  <a:extLst>
                    <a:ext uri="{9D8B030D-6E8A-4147-A177-3AD203B41FA5}">
                      <a16:colId xmlns:a16="http://schemas.microsoft.com/office/drawing/2014/main" val="13877862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Jurisdiction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935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848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842392"/>
                  </a:ext>
                </a:extLst>
              </a:tr>
            </a:tbl>
          </a:graphicData>
        </a:graphic>
      </p:graphicFrame>
      <p:graphicFrame>
        <p:nvGraphicFramePr>
          <p:cNvPr id="32" name="Table 8">
            <a:extLst>
              <a:ext uri="{FF2B5EF4-FFF2-40B4-BE49-F238E27FC236}">
                <a16:creationId xmlns:a16="http://schemas.microsoft.com/office/drawing/2014/main" id="{45FA7397-7C5C-9243-9BBB-B8195F035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393685"/>
              </p:ext>
            </p:extLst>
          </p:nvPr>
        </p:nvGraphicFramePr>
        <p:xfrm>
          <a:off x="3044205" y="4734561"/>
          <a:ext cx="1829597" cy="7416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829597">
                  <a:extLst>
                    <a:ext uri="{9D8B030D-6E8A-4147-A177-3AD203B41FA5}">
                      <a16:colId xmlns:a16="http://schemas.microsoft.com/office/drawing/2014/main" val="13877862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Regulation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935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SFT_REPORTING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848827"/>
                  </a:ext>
                </a:extLst>
              </a:tr>
            </a:tbl>
          </a:graphicData>
        </a:graphic>
      </p:graphicFrame>
      <p:graphicFrame>
        <p:nvGraphicFramePr>
          <p:cNvPr id="33" name="Table 8">
            <a:extLst>
              <a:ext uri="{FF2B5EF4-FFF2-40B4-BE49-F238E27FC236}">
                <a16:creationId xmlns:a16="http://schemas.microsoft.com/office/drawing/2014/main" id="{07BB146E-6617-3D43-B5FB-1A821AFF14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175015"/>
              </p:ext>
            </p:extLst>
          </p:nvPr>
        </p:nvGraphicFramePr>
        <p:xfrm>
          <a:off x="5062428" y="4734561"/>
          <a:ext cx="1829597" cy="13817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829597">
                  <a:extLst>
                    <a:ext uri="{9D8B030D-6E8A-4147-A177-3AD203B41FA5}">
                      <a16:colId xmlns:a16="http://schemas.microsoft.com/office/drawing/2014/main" val="13877862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Reporting Counter Party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935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FNB-EU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848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FNB-UK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842392"/>
                  </a:ext>
                </a:extLst>
              </a:tr>
            </a:tbl>
          </a:graphicData>
        </a:graphic>
      </p:graphicFrame>
      <p:graphicFrame>
        <p:nvGraphicFramePr>
          <p:cNvPr id="34" name="Table 8">
            <a:extLst>
              <a:ext uri="{FF2B5EF4-FFF2-40B4-BE49-F238E27FC236}">
                <a16:creationId xmlns:a16="http://schemas.microsoft.com/office/drawing/2014/main" id="{86194129-2162-044F-A8EA-0F0F6C1858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611671"/>
              </p:ext>
            </p:extLst>
          </p:nvPr>
        </p:nvGraphicFramePr>
        <p:xfrm>
          <a:off x="7040215" y="4734561"/>
          <a:ext cx="1829597" cy="7416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829597">
                  <a:extLst>
                    <a:ext uri="{9D8B030D-6E8A-4147-A177-3AD203B41FA5}">
                      <a16:colId xmlns:a16="http://schemas.microsoft.com/office/drawing/2014/main" val="13877862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Reporting Side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935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848827"/>
                  </a:ext>
                </a:extLst>
              </a:tr>
            </a:tbl>
          </a:graphicData>
        </a:graphic>
      </p:graphicFrame>
      <p:graphicFrame>
        <p:nvGraphicFramePr>
          <p:cNvPr id="37" name="Table 8">
            <a:extLst>
              <a:ext uri="{FF2B5EF4-FFF2-40B4-BE49-F238E27FC236}">
                <a16:creationId xmlns:a16="http://schemas.microsoft.com/office/drawing/2014/main" id="{994D4B3A-60D6-4B49-B274-D1700D8CED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116901"/>
              </p:ext>
            </p:extLst>
          </p:nvPr>
        </p:nvGraphicFramePr>
        <p:xfrm>
          <a:off x="9113035" y="4734561"/>
          <a:ext cx="2356706" cy="18542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356706">
                  <a:extLst>
                    <a:ext uri="{9D8B030D-6E8A-4147-A177-3AD203B41FA5}">
                      <a16:colId xmlns:a16="http://schemas.microsoft.com/office/drawing/2014/main" val="13877862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Securities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935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BUY_BACK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848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MARGIN_LENDING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842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REPURCHASE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796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SECURITIES_LENDING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563217"/>
                  </a:ext>
                </a:extLst>
              </a:tr>
            </a:tbl>
          </a:graphicData>
        </a:graphic>
      </p:graphicFrame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1AE399C-D4D5-D441-B55D-C64647180F99}"/>
              </a:ext>
            </a:extLst>
          </p:cNvPr>
          <p:cNvCxnSpPr>
            <a:cxnSpLocks/>
          </p:cNvCxnSpPr>
          <p:nvPr/>
        </p:nvCxnSpPr>
        <p:spPr>
          <a:xfrm flipV="1">
            <a:off x="6330713" y="1525480"/>
            <a:ext cx="2366720" cy="327659"/>
          </a:xfrm>
          <a:prstGeom prst="line">
            <a:avLst/>
          </a:prstGeom>
          <a:ln w="28575">
            <a:solidFill>
              <a:srgbClr val="E6103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75F57910-8E4C-D846-B6BD-EF8D06AB6ACC}"/>
              </a:ext>
            </a:extLst>
          </p:cNvPr>
          <p:cNvSpPr/>
          <p:nvPr/>
        </p:nvSpPr>
        <p:spPr>
          <a:xfrm>
            <a:off x="838200" y="4608406"/>
            <a:ext cx="10843260" cy="2123854"/>
          </a:xfrm>
          <a:prstGeom prst="rect">
            <a:avLst/>
          </a:prstGeom>
          <a:noFill/>
          <a:ln>
            <a:solidFill>
              <a:srgbClr val="E6103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1B29F87-D102-DE4A-A017-8790CB966EB6}"/>
              </a:ext>
            </a:extLst>
          </p:cNvPr>
          <p:cNvSpPr/>
          <p:nvPr/>
        </p:nvSpPr>
        <p:spPr>
          <a:xfrm>
            <a:off x="838200" y="2744679"/>
            <a:ext cx="2953812" cy="1552352"/>
          </a:xfrm>
          <a:prstGeom prst="rect">
            <a:avLst/>
          </a:prstGeom>
          <a:noFill/>
          <a:ln>
            <a:solidFill>
              <a:srgbClr val="E6103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DataBase tables to store query data. In this way, the query conditions can be changed without touching the code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B478268-0EC5-A74E-8B3B-DA8C3CD87E66}"/>
              </a:ext>
            </a:extLst>
          </p:cNvPr>
          <p:cNvSpPr/>
          <p:nvPr/>
        </p:nvSpPr>
        <p:spPr>
          <a:xfrm>
            <a:off x="838200" y="1334131"/>
            <a:ext cx="2953812" cy="1166268"/>
          </a:xfrm>
          <a:prstGeom prst="rect">
            <a:avLst/>
          </a:prstGeom>
          <a:noFill/>
          <a:ln>
            <a:solidFill>
              <a:srgbClr val="E6103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Foreign key takes an </a:t>
            </a:r>
            <a:r>
              <a:rPr lang="en-US" b="1" dirty="0">
                <a:solidFill>
                  <a:schemeClr val="tx1"/>
                </a:solidFill>
              </a:rPr>
              <a:t>integer</a:t>
            </a:r>
            <a:r>
              <a:rPr lang="en-US" dirty="0">
                <a:solidFill>
                  <a:schemeClr val="tx1"/>
                </a:solidFill>
              </a:rPr>
              <a:t> value, therefore reducing the lookup time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61C83F0-5B48-BE42-A274-83782E051E1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2315106" y="4297031"/>
            <a:ext cx="0" cy="315195"/>
          </a:xfrm>
          <a:prstGeom prst="line">
            <a:avLst/>
          </a:prstGeom>
          <a:ln w="28575">
            <a:solidFill>
              <a:srgbClr val="E6103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9E896B9-9DF6-1741-AD19-18508EC43DFC}"/>
              </a:ext>
            </a:extLst>
          </p:cNvPr>
          <p:cNvCxnSpPr>
            <a:cxnSpLocks/>
            <a:stCxn id="44" idx="3"/>
          </p:cNvCxnSpPr>
          <p:nvPr/>
        </p:nvCxnSpPr>
        <p:spPr>
          <a:xfrm flipV="1">
            <a:off x="3792012" y="1916429"/>
            <a:ext cx="541149" cy="836"/>
          </a:xfrm>
          <a:prstGeom prst="line">
            <a:avLst/>
          </a:prstGeom>
          <a:ln w="28575">
            <a:solidFill>
              <a:srgbClr val="E6103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971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D152DAA-113B-1B4C-A186-29724F73E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239"/>
            <a:ext cx="10515600" cy="823595"/>
          </a:xfrm>
        </p:spPr>
        <p:txBody>
          <a:bodyPr/>
          <a:lstStyle/>
          <a:p>
            <a:r>
              <a:rPr lang="en-US" dirty="0"/>
              <a:t>Front-end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228EC7D-C259-1B41-BC4B-E5DEE89C5C44}"/>
              </a:ext>
            </a:extLst>
          </p:cNvPr>
          <p:cNvCxnSpPr>
            <a:cxnSpLocks/>
          </p:cNvCxnSpPr>
          <p:nvPr/>
        </p:nvCxnSpPr>
        <p:spPr>
          <a:xfrm>
            <a:off x="925033" y="1092834"/>
            <a:ext cx="10217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0BFA824-F180-5043-8111-EC39A83C6644}"/>
              </a:ext>
            </a:extLst>
          </p:cNvPr>
          <p:cNvSpPr txBox="1"/>
          <p:nvPr/>
        </p:nvSpPr>
        <p:spPr>
          <a:xfrm>
            <a:off x="925033" y="1303019"/>
            <a:ext cx="430990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Built on </a:t>
            </a:r>
            <a:r>
              <a:rPr lang="en-US" b="1" dirty="0"/>
              <a:t>ReactJS</a:t>
            </a:r>
            <a:r>
              <a:rPr lang="en-US" dirty="0"/>
              <a:t> and leverages </a:t>
            </a:r>
            <a:r>
              <a:rPr lang="en-US" b="1" dirty="0"/>
              <a:t>Axios</a:t>
            </a:r>
            <a:r>
              <a:rPr lang="en-US" dirty="0"/>
              <a:t> for making API calls to the back-end. Features </a:t>
            </a:r>
            <a:r>
              <a:rPr lang="en-US" b="1" dirty="0"/>
              <a:t>tab navigation </a:t>
            </a:r>
            <a:r>
              <a:rPr lang="en-US" dirty="0"/>
              <a:t>and </a:t>
            </a:r>
            <a:r>
              <a:rPr lang="en-US" b="1" dirty="0"/>
              <a:t>tables</a:t>
            </a:r>
            <a:r>
              <a:rPr lang="en-US" dirty="0"/>
              <a:t> for a clean display of query data.</a:t>
            </a:r>
          </a:p>
          <a:p>
            <a:endParaRPr lang="en-US" dirty="0"/>
          </a:p>
          <a:p>
            <a:r>
              <a:rPr lang="en-US" dirty="0"/>
              <a:t>The vertical tabs allow for additional query types to be added quite easily.</a:t>
            </a:r>
          </a:p>
          <a:p>
            <a:r>
              <a:rPr lang="en-US" dirty="0"/>
              <a:t>Other functionalities -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Separate front-end </a:t>
            </a:r>
            <a:r>
              <a:rPr lang="en-US" b="1" dirty="0"/>
              <a:t>API architecture </a:t>
            </a:r>
            <a:r>
              <a:rPr lang="en-US" dirty="0"/>
              <a:t>(under src/services) to allow API changes and error handling.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Validation</a:t>
            </a:r>
            <a:r>
              <a:rPr lang="en-US" dirty="0"/>
              <a:t> for all input fields.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Navbar</a:t>
            </a:r>
            <a:r>
              <a:rPr lang="en-US" dirty="0"/>
              <a:t> to switch between “Query” and “Upload Files” screens.</a:t>
            </a:r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5AF18D9-D033-1B4A-A05C-5AEF1ECB8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4970" y="1375401"/>
            <a:ext cx="6290286" cy="2334269"/>
          </a:xfrm>
          <a:prstGeom prst="rect">
            <a:avLst/>
          </a:prstGeom>
          <a:ln>
            <a:solidFill>
              <a:srgbClr val="4472C4"/>
            </a:solidFill>
          </a:ln>
        </p:spPr>
      </p:pic>
      <p:pic>
        <p:nvPicPr>
          <p:cNvPr id="10" name="Picture 9" descr="Graphical user interface, Teams&#10;&#10;Description automatically generated with medium confidence">
            <a:extLst>
              <a:ext uri="{FF2B5EF4-FFF2-40B4-BE49-F238E27FC236}">
                <a16:creationId xmlns:a16="http://schemas.microsoft.com/office/drawing/2014/main" id="{D9E93C59-EF0E-E640-AF29-68F586453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4970" y="4211676"/>
            <a:ext cx="6290286" cy="1677410"/>
          </a:xfrm>
          <a:prstGeom prst="rect">
            <a:avLst/>
          </a:prstGeom>
          <a:ln>
            <a:solidFill>
              <a:srgbClr val="4472C4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2F9CD7D-5EE7-A245-AB85-D9FB2C573AD8}"/>
              </a:ext>
            </a:extLst>
          </p:cNvPr>
          <p:cNvSpPr txBox="1"/>
          <p:nvPr/>
        </p:nvSpPr>
        <p:spPr>
          <a:xfrm>
            <a:off x="7731374" y="3715106"/>
            <a:ext cx="1754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tantia" panose="02030602050306030303" pitchFamily="18" charset="0"/>
              </a:rPr>
              <a:t>“query by date” page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C285FA-A623-B24F-9B9A-177232A8398D}"/>
              </a:ext>
            </a:extLst>
          </p:cNvPr>
          <p:cNvSpPr txBox="1"/>
          <p:nvPr/>
        </p:nvSpPr>
        <p:spPr>
          <a:xfrm>
            <a:off x="7951465" y="5900516"/>
            <a:ext cx="1431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tantia" panose="02030602050306030303" pitchFamily="18" charset="0"/>
              </a:rPr>
              <a:t>Input validation</a:t>
            </a:r>
          </a:p>
        </p:txBody>
      </p:sp>
    </p:spTree>
    <p:extLst>
      <p:ext uri="{BB962C8B-B14F-4D97-AF65-F5344CB8AC3E}">
        <p14:creationId xmlns:p14="http://schemas.microsoft.com/office/powerpoint/2010/main" val="1809205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D152DAA-113B-1B4C-A186-29724F73E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239"/>
            <a:ext cx="10515600" cy="823595"/>
          </a:xfrm>
        </p:spPr>
        <p:txBody>
          <a:bodyPr/>
          <a:lstStyle/>
          <a:p>
            <a:r>
              <a:rPr lang="en-US" dirty="0"/>
              <a:t>Back-end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228EC7D-C259-1B41-BC4B-E5DEE89C5C44}"/>
              </a:ext>
            </a:extLst>
          </p:cNvPr>
          <p:cNvCxnSpPr>
            <a:cxnSpLocks/>
          </p:cNvCxnSpPr>
          <p:nvPr/>
        </p:nvCxnSpPr>
        <p:spPr>
          <a:xfrm>
            <a:off x="925033" y="1092834"/>
            <a:ext cx="10217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359892A-447B-C04A-A92A-4D80B89605EC}"/>
              </a:ext>
            </a:extLst>
          </p:cNvPr>
          <p:cNvSpPr txBox="1"/>
          <p:nvPr/>
        </p:nvSpPr>
        <p:spPr>
          <a:xfrm>
            <a:off x="925033" y="1303019"/>
            <a:ext cx="430990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Built with </a:t>
            </a:r>
            <a:r>
              <a:rPr lang="en-US" b="1" dirty="0"/>
              <a:t>Django</a:t>
            </a:r>
            <a:r>
              <a:rPr lang="en-US" dirty="0"/>
              <a:t> and </a:t>
            </a:r>
            <a:r>
              <a:rPr lang="en-US" b="1" dirty="0"/>
              <a:t>SQLite</a:t>
            </a:r>
            <a:r>
              <a:rPr lang="en-US" dirty="0"/>
              <a:t>, the server is capable of handling multiple concurrent requests. It also has an an admin panel to view and change DataBase content.</a:t>
            </a:r>
          </a:p>
          <a:p>
            <a:endParaRPr lang="en-US" dirty="0"/>
          </a:p>
          <a:p>
            <a:r>
              <a:rPr lang="en-US" b="1" dirty="0"/>
              <a:t>This allows for easy functionality change without touching the code (eg. changing the jurisdiction for GTT check).</a:t>
            </a:r>
          </a:p>
          <a:p>
            <a:endParaRPr lang="en-US" dirty="0"/>
          </a:p>
          <a:p>
            <a:r>
              <a:rPr lang="en-US" dirty="0"/>
              <a:t>Other functionalities -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DataBase indexes </a:t>
            </a:r>
            <a:r>
              <a:rPr lang="en-US" dirty="0"/>
              <a:t>for faster queries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Separate APIs for each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JSON Parser to extract info from uploaded files and insert into DB</a:t>
            </a:r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FADB1D69-13E6-8E40-87E0-7448FFF7A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5027" y="1577340"/>
            <a:ext cx="5258119" cy="4434839"/>
          </a:xfrm>
          <a:prstGeom prst="rect">
            <a:avLst/>
          </a:prstGeom>
          <a:ln>
            <a:solidFill>
              <a:srgbClr val="4472C4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8D6ED99-311C-B541-B71F-03815DDF2BB1}"/>
              </a:ext>
            </a:extLst>
          </p:cNvPr>
          <p:cNvSpPr txBox="1"/>
          <p:nvPr/>
        </p:nvSpPr>
        <p:spPr>
          <a:xfrm>
            <a:off x="7950642" y="6012179"/>
            <a:ext cx="1746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tantia" panose="02030602050306030303" pitchFamily="18" charset="0"/>
              </a:rPr>
              <a:t>Django admin panel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500B05-CCD5-5D48-956D-9636A7E88DAF}"/>
              </a:ext>
            </a:extLst>
          </p:cNvPr>
          <p:cNvSpPr/>
          <p:nvPr/>
        </p:nvSpPr>
        <p:spPr>
          <a:xfrm flipV="1">
            <a:off x="6526531" y="3897630"/>
            <a:ext cx="1424112" cy="1245870"/>
          </a:xfrm>
          <a:prstGeom prst="rect">
            <a:avLst/>
          </a:prstGeom>
          <a:noFill/>
          <a:ln w="28575">
            <a:solidFill>
              <a:srgbClr val="E61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FAA89A-D52B-D04F-A1F6-9A3296A6765C}"/>
              </a:ext>
            </a:extLst>
          </p:cNvPr>
          <p:cNvSpPr txBox="1"/>
          <p:nvPr/>
        </p:nvSpPr>
        <p:spPr>
          <a:xfrm>
            <a:off x="7980262" y="4105066"/>
            <a:ext cx="1330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Tables to store GTT checks</a:t>
            </a:r>
          </a:p>
        </p:txBody>
      </p:sp>
    </p:spTree>
    <p:extLst>
      <p:ext uri="{BB962C8B-B14F-4D97-AF65-F5344CB8AC3E}">
        <p14:creationId xmlns:p14="http://schemas.microsoft.com/office/powerpoint/2010/main" val="1481848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D152DAA-113B-1B4C-A186-29724F73E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239"/>
            <a:ext cx="10515600" cy="823595"/>
          </a:xfrm>
        </p:spPr>
        <p:txBody>
          <a:bodyPr/>
          <a:lstStyle/>
          <a:p>
            <a:r>
              <a:rPr lang="en-US" dirty="0"/>
              <a:t>Improvements Made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228EC7D-C259-1B41-BC4B-E5DEE89C5C44}"/>
              </a:ext>
            </a:extLst>
          </p:cNvPr>
          <p:cNvCxnSpPr>
            <a:cxnSpLocks/>
          </p:cNvCxnSpPr>
          <p:nvPr/>
        </p:nvCxnSpPr>
        <p:spPr>
          <a:xfrm>
            <a:off x="925033" y="1092834"/>
            <a:ext cx="10217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AE3E3A0-CCFA-124F-8781-51A4DB3B76E3}"/>
              </a:ext>
            </a:extLst>
          </p:cNvPr>
          <p:cNvSpPr txBox="1"/>
          <p:nvPr/>
        </p:nvSpPr>
        <p:spPr>
          <a:xfrm>
            <a:off x="925033" y="1303019"/>
            <a:ext cx="552148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API to upload GTT and Trade data files and parse them in the back-end.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DataBase table indexing to improve lookup time.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Query by Trade ID allows search even by partial ID. It returns all the trade IDs that contain the search string.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Ability to export query result in a CSV format.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Ability to filter query results by column name.</a:t>
            </a: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299A929-3EB6-C74F-8C3C-CC7148B5B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234" y="1303019"/>
            <a:ext cx="2585357" cy="1447800"/>
          </a:xfrm>
          <a:prstGeom prst="rect">
            <a:avLst/>
          </a:prstGeom>
          <a:ln>
            <a:solidFill>
              <a:srgbClr val="4472C4"/>
            </a:solidFill>
          </a:ln>
        </p:spPr>
      </p:pic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0D56F62-F528-6440-AF74-5100D5276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9697" y="3055663"/>
            <a:ext cx="3468429" cy="1226049"/>
          </a:xfrm>
          <a:prstGeom prst="rect">
            <a:avLst/>
          </a:prstGeom>
          <a:ln>
            <a:solidFill>
              <a:srgbClr val="4472C4"/>
            </a:solidFill>
          </a:ln>
        </p:spPr>
      </p:pic>
      <p:pic>
        <p:nvPicPr>
          <p:cNvPr id="10" name="Picture 9" descr="Graphical user interface&#10;&#10;Description automatically generated">
            <a:extLst>
              <a:ext uri="{FF2B5EF4-FFF2-40B4-BE49-F238E27FC236}">
                <a16:creationId xmlns:a16="http://schemas.microsoft.com/office/drawing/2014/main" id="{350D4C9E-5CE2-5F4B-92F4-78D8AB63EA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9696" y="4571320"/>
            <a:ext cx="3468430" cy="1726396"/>
          </a:xfrm>
          <a:prstGeom prst="rect">
            <a:avLst/>
          </a:prstGeom>
          <a:ln>
            <a:solidFill>
              <a:srgbClr val="4472C4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05D0D8E-C183-FE49-9B5F-1B72D9A045C7}"/>
              </a:ext>
            </a:extLst>
          </p:cNvPr>
          <p:cNvSpPr txBox="1"/>
          <p:nvPr/>
        </p:nvSpPr>
        <p:spPr>
          <a:xfrm>
            <a:off x="8196834" y="2751998"/>
            <a:ext cx="13541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tantia" panose="02030602050306030303" pitchFamily="18" charset="0"/>
              </a:rPr>
              <a:t>Upload Files page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A401DA-EF37-3346-A452-9BA0DDDF4F5E}"/>
              </a:ext>
            </a:extLst>
          </p:cNvPr>
          <p:cNvSpPr txBox="1"/>
          <p:nvPr/>
        </p:nvSpPr>
        <p:spPr>
          <a:xfrm>
            <a:off x="7685732" y="4293142"/>
            <a:ext cx="2376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tantia" panose="02030602050306030303" pitchFamily="18" charset="0"/>
              </a:rPr>
              <a:t>Buttons to Filter and Export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9B8B66-F134-2544-B0CA-1C4BC37D2348}"/>
              </a:ext>
            </a:extLst>
          </p:cNvPr>
          <p:cNvSpPr txBox="1"/>
          <p:nvPr/>
        </p:nvSpPr>
        <p:spPr>
          <a:xfrm>
            <a:off x="7850745" y="6310325"/>
            <a:ext cx="2046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tantia" panose="02030602050306030303" pitchFamily="18" charset="0"/>
              </a:rPr>
              <a:t>Trade ID query by partial ID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ABBB13-6990-3547-BA28-10AD96DE4895}"/>
              </a:ext>
            </a:extLst>
          </p:cNvPr>
          <p:cNvSpPr/>
          <p:nvPr/>
        </p:nvSpPr>
        <p:spPr>
          <a:xfrm>
            <a:off x="7200900" y="3100206"/>
            <a:ext cx="2045969" cy="229830"/>
          </a:xfrm>
          <a:prstGeom prst="rect">
            <a:avLst/>
          </a:prstGeom>
          <a:noFill/>
          <a:ln w="28575">
            <a:solidFill>
              <a:srgbClr val="E61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3A4F83-CC58-3945-A562-6548BC3FACB8}"/>
              </a:ext>
            </a:extLst>
          </p:cNvPr>
          <p:cNvSpPr/>
          <p:nvPr/>
        </p:nvSpPr>
        <p:spPr>
          <a:xfrm>
            <a:off x="5723943" y="3244334"/>
            <a:ext cx="74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(bool)</a:t>
            </a:r>
          </a:p>
        </p:txBody>
      </p:sp>
    </p:spTree>
    <p:extLst>
      <p:ext uri="{BB962C8B-B14F-4D97-AF65-F5344CB8AC3E}">
        <p14:creationId xmlns:p14="http://schemas.microsoft.com/office/powerpoint/2010/main" val="884586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D152DAA-113B-1B4C-A186-29724F73E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239"/>
            <a:ext cx="10515600" cy="823595"/>
          </a:xfrm>
        </p:spPr>
        <p:txBody>
          <a:bodyPr/>
          <a:lstStyle/>
          <a:p>
            <a:r>
              <a:rPr lang="en-US" dirty="0"/>
              <a:t>Future Improvements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228EC7D-C259-1B41-BC4B-E5DEE89C5C44}"/>
              </a:ext>
            </a:extLst>
          </p:cNvPr>
          <p:cNvCxnSpPr>
            <a:cxnSpLocks/>
          </p:cNvCxnSpPr>
          <p:nvPr/>
        </p:nvCxnSpPr>
        <p:spPr>
          <a:xfrm>
            <a:off x="925033" y="1092834"/>
            <a:ext cx="10217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4290305-DAC0-0D47-96AC-7C0DF77351DF}"/>
              </a:ext>
            </a:extLst>
          </p:cNvPr>
          <p:cNvSpPr txBox="1"/>
          <p:nvPr/>
        </p:nvSpPr>
        <p:spPr>
          <a:xfrm>
            <a:off x="925033" y="1303019"/>
            <a:ext cx="1021788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/>
              <a:t>Project Scaling </a:t>
            </a:r>
            <a:r>
              <a:rPr lang="en-US" dirty="0"/>
              <a:t>– When the website users reach a certain threshold, the DataBase queries can take some considerable time due to the volume of information stored. To remedy this, </a:t>
            </a:r>
            <a:r>
              <a:rPr lang="en-US" b="1" dirty="0"/>
              <a:t>Elastic Search </a:t>
            </a:r>
            <a:r>
              <a:rPr lang="en-US" dirty="0"/>
              <a:t>can be implemented. It stores and retrieves a large amount of data in real time.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DataBase</a:t>
            </a:r>
            <a:r>
              <a:rPr lang="en-US" dirty="0"/>
              <a:t> – SQLite isn’t ideal for large websites that require concurrency. Therefore, when the user base grows, the current DataBase can be migrated to </a:t>
            </a:r>
            <a:r>
              <a:rPr lang="en-US" b="1" dirty="0"/>
              <a:t>PostgreSQL</a:t>
            </a:r>
            <a:r>
              <a:rPr lang="en-US" dirty="0"/>
              <a:t>. It handles large volumes of data much better.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Authentication</a:t>
            </a:r>
            <a:r>
              <a:rPr lang="en-US" dirty="0"/>
              <a:t> – Services like uploading files to store in the DB should not be available to every user. Hence, the next step would be to implement </a:t>
            </a:r>
            <a:r>
              <a:rPr lang="en-US" b="1" dirty="0"/>
              <a:t>user authentication </a:t>
            </a:r>
            <a:r>
              <a:rPr lang="en-US" dirty="0"/>
              <a:t>so only the admins can access certain services.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User Interface</a:t>
            </a:r>
            <a:r>
              <a:rPr lang="en-US" dirty="0"/>
              <a:t> – As the application grows, so would the functionality provided to the users. Certain design practices would need to be implemented in order to maintain the overall consistency of the website.</a:t>
            </a:r>
          </a:p>
        </p:txBody>
      </p:sp>
    </p:spTree>
    <p:extLst>
      <p:ext uri="{BB962C8B-B14F-4D97-AF65-F5344CB8AC3E}">
        <p14:creationId xmlns:p14="http://schemas.microsoft.com/office/powerpoint/2010/main" val="2457282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970</Words>
  <Application>Microsoft Macintosh PowerPoint</Application>
  <PresentationFormat>Widescreen</PresentationFormat>
  <Paragraphs>134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Constantia</vt:lpstr>
      <vt:lpstr>Office Theme</vt:lpstr>
      <vt:lpstr>PowerPoint Presentation</vt:lpstr>
      <vt:lpstr>Thinking Process</vt:lpstr>
      <vt:lpstr>Design Considerations</vt:lpstr>
      <vt:lpstr>Architecture</vt:lpstr>
      <vt:lpstr>DataBase Design</vt:lpstr>
      <vt:lpstr>Front-end</vt:lpstr>
      <vt:lpstr>Back-end</vt:lpstr>
      <vt:lpstr>Improvements Made</vt:lpstr>
      <vt:lpstr>Future Improvements</vt:lpstr>
      <vt:lpstr>Things Learned</vt:lpstr>
      <vt:lpstr>Challenges Faced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#ARYA SHASHWAT#</dc:creator>
  <cp:lastModifiedBy>#ARYA SHASHWAT#</cp:lastModifiedBy>
  <cp:revision>56</cp:revision>
  <dcterms:created xsi:type="dcterms:W3CDTF">2021-07-26T16:49:51Z</dcterms:created>
  <dcterms:modified xsi:type="dcterms:W3CDTF">2021-07-26T21:08:15Z</dcterms:modified>
</cp:coreProperties>
</file>