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71" r:id="rId10"/>
    <p:sldId id="272" r:id="rId11"/>
    <p:sldId id="263" r:id="rId12"/>
    <p:sldId id="264" r:id="rId13"/>
    <p:sldId id="265" r:id="rId14"/>
    <p:sldId id="266" r:id="rId15"/>
    <p:sldId id="268" r:id="rId16"/>
    <p:sldId id="267"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52057-C9BC-41C5-B2BD-218DB5B92BC2}" v="15" dt="2023-12-05T20:19:31.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9F88E-36A7-40C5-8A17-D81FE204896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956BD67-4E8E-4C67-9B18-658BDC332236}">
      <dgm:prSet/>
      <dgm:spPr/>
      <dgm:t>
        <a:bodyPr/>
        <a:lstStyle/>
        <a:p>
          <a:r>
            <a:rPr lang="en-US" b="1" i="0"/>
            <a:t>Section 5: API Request and Data Processing</a:t>
          </a:r>
          <a:endParaRPr lang="en-US"/>
        </a:p>
      </dgm:t>
    </dgm:pt>
    <dgm:pt modelId="{D66D345B-E26A-45EF-B797-9745C631D81D}" type="parTrans" cxnId="{438E72E4-1FA3-446C-B38D-1E31151CE51B}">
      <dgm:prSet/>
      <dgm:spPr/>
      <dgm:t>
        <a:bodyPr/>
        <a:lstStyle/>
        <a:p>
          <a:endParaRPr lang="en-US"/>
        </a:p>
      </dgm:t>
    </dgm:pt>
    <dgm:pt modelId="{73E0ABF5-2E7A-4DBA-9B40-6ECFB67C7BAF}" type="sibTrans" cxnId="{438E72E4-1FA3-446C-B38D-1E31151CE51B}">
      <dgm:prSet/>
      <dgm:spPr/>
      <dgm:t>
        <a:bodyPr/>
        <a:lstStyle/>
        <a:p>
          <a:endParaRPr lang="en-US"/>
        </a:p>
      </dgm:t>
    </dgm:pt>
    <dgm:pt modelId="{16B21C77-5E6C-4A8E-9767-0E6E1461CFD4}">
      <dgm:prSet/>
      <dgm:spPr/>
      <dgm:t>
        <a:bodyPr/>
        <a:lstStyle/>
        <a:p>
          <a:r>
            <a:rPr lang="en-US" b="1" i="0"/>
            <a:t>API Request:</a:t>
          </a:r>
          <a:r>
            <a:rPr lang="en-US" b="0" i="0"/>
            <a:t> Fetches movie genre data from an API.</a:t>
          </a:r>
          <a:endParaRPr lang="en-US"/>
        </a:p>
      </dgm:t>
    </dgm:pt>
    <dgm:pt modelId="{03BF6E9A-D462-405C-AB2C-A0627F1E8D64}" type="parTrans" cxnId="{778EAC80-BE73-474A-96E0-E3CB0998E2AE}">
      <dgm:prSet/>
      <dgm:spPr/>
      <dgm:t>
        <a:bodyPr/>
        <a:lstStyle/>
        <a:p>
          <a:endParaRPr lang="en-US"/>
        </a:p>
      </dgm:t>
    </dgm:pt>
    <dgm:pt modelId="{4250568A-FDC8-4D02-82DE-CBE2889D7312}" type="sibTrans" cxnId="{778EAC80-BE73-474A-96E0-E3CB0998E2AE}">
      <dgm:prSet/>
      <dgm:spPr/>
      <dgm:t>
        <a:bodyPr/>
        <a:lstStyle/>
        <a:p>
          <a:endParaRPr lang="en-US"/>
        </a:p>
      </dgm:t>
    </dgm:pt>
    <dgm:pt modelId="{187C6447-83D2-4C97-905C-60FF99334A06}">
      <dgm:prSet/>
      <dgm:spPr/>
      <dgm:t>
        <a:bodyPr/>
        <a:lstStyle/>
        <a:p>
          <a:r>
            <a:rPr lang="en-US" b="1" i="0"/>
            <a:t>DataFrame Creation:</a:t>
          </a:r>
          <a:r>
            <a:rPr lang="en-US" b="0" i="0"/>
            <a:t> Converts JSON data to a DataFrame, adds a new column, and saves the result to a CSV file.</a:t>
          </a:r>
          <a:endParaRPr lang="en-US"/>
        </a:p>
      </dgm:t>
    </dgm:pt>
    <dgm:pt modelId="{0C3BF91B-E371-4929-9F5F-773CB1826C2B}" type="parTrans" cxnId="{795DA9C7-C4DE-47D3-B2C4-E4C98219ED5A}">
      <dgm:prSet/>
      <dgm:spPr/>
      <dgm:t>
        <a:bodyPr/>
        <a:lstStyle/>
        <a:p>
          <a:endParaRPr lang="en-US"/>
        </a:p>
      </dgm:t>
    </dgm:pt>
    <dgm:pt modelId="{8902BFDD-6D58-4095-834D-EC212EA56434}" type="sibTrans" cxnId="{795DA9C7-C4DE-47D3-B2C4-E4C98219ED5A}">
      <dgm:prSet/>
      <dgm:spPr/>
      <dgm:t>
        <a:bodyPr/>
        <a:lstStyle/>
        <a:p>
          <a:endParaRPr lang="en-US"/>
        </a:p>
      </dgm:t>
    </dgm:pt>
    <dgm:pt modelId="{765E6B96-894B-4BC4-A696-842BA110EF69}">
      <dgm:prSet/>
      <dgm:spPr/>
      <dgm:t>
        <a:bodyPr/>
        <a:lstStyle/>
        <a:p>
          <a:r>
            <a:rPr lang="en-US" b="1" i="0"/>
            <a:t>Section 6: Uploading All the Data to Azure Blob</a:t>
          </a:r>
          <a:endParaRPr lang="en-US"/>
        </a:p>
      </dgm:t>
    </dgm:pt>
    <dgm:pt modelId="{EEB9BCEC-ADDB-4A82-A5E3-08511FA4E25D}" type="parTrans" cxnId="{EA5D2B53-BBB7-4272-AA2F-FD03497AC1FA}">
      <dgm:prSet/>
      <dgm:spPr/>
      <dgm:t>
        <a:bodyPr/>
        <a:lstStyle/>
        <a:p>
          <a:endParaRPr lang="en-US"/>
        </a:p>
      </dgm:t>
    </dgm:pt>
    <dgm:pt modelId="{38709729-4E89-4D9A-82D1-AE3ACD6A49DC}" type="sibTrans" cxnId="{EA5D2B53-BBB7-4272-AA2F-FD03497AC1FA}">
      <dgm:prSet/>
      <dgm:spPr/>
      <dgm:t>
        <a:bodyPr/>
        <a:lstStyle/>
        <a:p>
          <a:endParaRPr lang="en-US"/>
        </a:p>
      </dgm:t>
    </dgm:pt>
    <dgm:pt modelId="{0FA56B05-1567-494D-A36F-2DF2AC0CD026}">
      <dgm:prSet/>
      <dgm:spPr/>
      <dgm:t>
        <a:bodyPr/>
        <a:lstStyle/>
        <a:p>
          <a:r>
            <a:rPr lang="en-US" b="1" i="0"/>
            <a:t>Upload Function:</a:t>
          </a:r>
          <a:r>
            <a:rPr lang="en-US" b="0" i="0"/>
            <a:t>Uploads all the data to azure blob storage of my choice</a:t>
          </a:r>
          <a:endParaRPr lang="en-US"/>
        </a:p>
      </dgm:t>
    </dgm:pt>
    <dgm:pt modelId="{C2FF3715-FF9F-4559-85CA-6626A7B7B799}" type="parTrans" cxnId="{E0E052D4-4555-401E-817D-033662DFF4B7}">
      <dgm:prSet/>
      <dgm:spPr/>
      <dgm:t>
        <a:bodyPr/>
        <a:lstStyle/>
        <a:p>
          <a:endParaRPr lang="en-US"/>
        </a:p>
      </dgm:t>
    </dgm:pt>
    <dgm:pt modelId="{8B828A96-8560-49A3-88ED-F787677E5D3C}" type="sibTrans" cxnId="{E0E052D4-4555-401E-817D-033662DFF4B7}">
      <dgm:prSet/>
      <dgm:spPr/>
      <dgm:t>
        <a:bodyPr/>
        <a:lstStyle/>
        <a:p>
          <a:endParaRPr lang="en-US"/>
        </a:p>
      </dgm:t>
    </dgm:pt>
    <dgm:pt modelId="{B49EB283-E9C4-45BE-8F4F-2735F34B490E}" type="pres">
      <dgm:prSet presAssocID="{0F79F88E-36A7-40C5-8A17-D81FE2048965}" presName="vert0" presStyleCnt="0">
        <dgm:presLayoutVars>
          <dgm:dir/>
          <dgm:animOne val="branch"/>
          <dgm:animLvl val="lvl"/>
        </dgm:presLayoutVars>
      </dgm:prSet>
      <dgm:spPr/>
    </dgm:pt>
    <dgm:pt modelId="{D335DC71-A76E-42CA-B852-0D9344307CCA}" type="pres">
      <dgm:prSet presAssocID="{8956BD67-4E8E-4C67-9B18-658BDC332236}" presName="thickLine" presStyleLbl="alignNode1" presStyleIdx="0" presStyleCnt="5"/>
      <dgm:spPr/>
    </dgm:pt>
    <dgm:pt modelId="{BB84196D-BB88-4149-8C5B-4EDA54A16765}" type="pres">
      <dgm:prSet presAssocID="{8956BD67-4E8E-4C67-9B18-658BDC332236}" presName="horz1" presStyleCnt="0"/>
      <dgm:spPr/>
    </dgm:pt>
    <dgm:pt modelId="{368158CE-2668-4E39-BF11-0FC75E879DB1}" type="pres">
      <dgm:prSet presAssocID="{8956BD67-4E8E-4C67-9B18-658BDC332236}" presName="tx1" presStyleLbl="revTx" presStyleIdx="0" presStyleCnt="5"/>
      <dgm:spPr/>
    </dgm:pt>
    <dgm:pt modelId="{CF452136-10B6-4C2E-97C0-25A6BF0EB766}" type="pres">
      <dgm:prSet presAssocID="{8956BD67-4E8E-4C67-9B18-658BDC332236}" presName="vert1" presStyleCnt="0"/>
      <dgm:spPr/>
    </dgm:pt>
    <dgm:pt modelId="{C69C2B70-C9BB-4B32-9052-DA281360A24F}" type="pres">
      <dgm:prSet presAssocID="{16B21C77-5E6C-4A8E-9767-0E6E1461CFD4}" presName="thickLine" presStyleLbl="alignNode1" presStyleIdx="1" presStyleCnt="5"/>
      <dgm:spPr/>
    </dgm:pt>
    <dgm:pt modelId="{0D6AD8CF-2C8D-486A-8A3D-5EE9082E148A}" type="pres">
      <dgm:prSet presAssocID="{16B21C77-5E6C-4A8E-9767-0E6E1461CFD4}" presName="horz1" presStyleCnt="0"/>
      <dgm:spPr/>
    </dgm:pt>
    <dgm:pt modelId="{0CE54EA3-1D0E-40D2-989A-93D7E4D2A034}" type="pres">
      <dgm:prSet presAssocID="{16B21C77-5E6C-4A8E-9767-0E6E1461CFD4}" presName="tx1" presStyleLbl="revTx" presStyleIdx="1" presStyleCnt="5"/>
      <dgm:spPr/>
    </dgm:pt>
    <dgm:pt modelId="{9E751B3D-8F44-4D75-B211-3C4901B7E8BA}" type="pres">
      <dgm:prSet presAssocID="{16B21C77-5E6C-4A8E-9767-0E6E1461CFD4}" presName="vert1" presStyleCnt="0"/>
      <dgm:spPr/>
    </dgm:pt>
    <dgm:pt modelId="{2ACD36DF-B960-4128-8FE6-7BE54F09C4E6}" type="pres">
      <dgm:prSet presAssocID="{187C6447-83D2-4C97-905C-60FF99334A06}" presName="thickLine" presStyleLbl="alignNode1" presStyleIdx="2" presStyleCnt="5"/>
      <dgm:spPr/>
    </dgm:pt>
    <dgm:pt modelId="{9F62F10D-93C1-4DFE-92F7-B143B7472584}" type="pres">
      <dgm:prSet presAssocID="{187C6447-83D2-4C97-905C-60FF99334A06}" presName="horz1" presStyleCnt="0"/>
      <dgm:spPr/>
    </dgm:pt>
    <dgm:pt modelId="{8763D571-F6CF-48F1-ACC3-04ED698F4F9B}" type="pres">
      <dgm:prSet presAssocID="{187C6447-83D2-4C97-905C-60FF99334A06}" presName="tx1" presStyleLbl="revTx" presStyleIdx="2" presStyleCnt="5"/>
      <dgm:spPr/>
    </dgm:pt>
    <dgm:pt modelId="{79218481-BCA2-4FDE-8C1E-F5FA36D3971E}" type="pres">
      <dgm:prSet presAssocID="{187C6447-83D2-4C97-905C-60FF99334A06}" presName="vert1" presStyleCnt="0"/>
      <dgm:spPr/>
    </dgm:pt>
    <dgm:pt modelId="{322785F7-E54A-44F4-98F5-D129D0BE59EF}" type="pres">
      <dgm:prSet presAssocID="{765E6B96-894B-4BC4-A696-842BA110EF69}" presName="thickLine" presStyleLbl="alignNode1" presStyleIdx="3" presStyleCnt="5"/>
      <dgm:spPr/>
    </dgm:pt>
    <dgm:pt modelId="{6E30C3A4-F990-45B6-9C4D-FB10494E80E8}" type="pres">
      <dgm:prSet presAssocID="{765E6B96-894B-4BC4-A696-842BA110EF69}" presName="horz1" presStyleCnt="0"/>
      <dgm:spPr/>
    </dgm:pt>
    <dgm:pt modelId="{C6436E87-4FCE-4A73-8C45-605DA079A627}" type="pres">
      <dgm:prSet presAssocID="{765E6B96-894B-4BC4-A696-842BA110EF69}" presName="tx1" presStyleLbl="revTx" presStyleIdx="3" presStyleCnt="5"/>
      <dgm:spPr/>
    </dgm:pt>
    <dgm:pt modelId="{2FBB4F0D-86DA-4AFE-9257-34F71766F55E}" type="pres">
      <dgm:prSet presAssocID="{765E6B96-894B-4BC4-A696-842BA110EF69}" presName="vert1" presStyleCnt="0"/>
      <dgm:spPr/>
    </dgm:pt>
    <dgm:pt modelId="{972272C8-4DDF-491D-974E-5F39BD7A9D3B}" type="pres">
      <dgm:prSet presAssocID="{0FA56B05-1567-494D-A36F-2DF2AC0CD026}" presName="thickLine" presStyleLbl="alignNode1" presStyleIdx="4" presStyleCnt="5"/>
      <dgm:spPr/>
    </dgm:pt>
    <dgm:pt modelId="{10D164EC-46ED-4B81-AF90-3398E2965BAE}" type="pres">
      <dgm:prSet presAssocID="{0FA56B05-1567-494D-A36F-2DF2AC0CD026}" presName="horz1" presStyleCnt="0"/>
      <dgm:spPr/>
    </dgm:pt>
    <dgm:pt modelId="{7294800A-5DE6-4987-98C0-8CFA7D04A5B3}" type="pres">
      <dgm:prSet presAssocID="{0FA56B05-1567-494D-A36F-2DF2AC0CD026}" presName="tx1" presStyleLbl="revTx" presStyleIdx="4" presStyleCnt="5"/>
      <dgm:spPr/>
    </dgm:pt>
    <dgm:pt modelId="{809BB5CB-8EFB-4BA4-A049-872CC978EE85}" type="pres">
      <dgm:prSet presAssocID="{0FA56B05-1567-494D-A36F-2DF2AC0CD026}" presName="vert1" presStyleCnt="0"/>
      <dgm:spPr/>
    </dgm:pt>
  </dgm:ptLst>
  <dgm:cxnLst>
    <dgm:cxn modelId="{9FF86926-154A-4332-A583-03E2C1DE6D9A}" type="presOf" srcId="{187C6447-83D2-4C97-905C-60FF99334A06}" destId="{8763D571-F6CF-48F1-ACC3-04ED698F4F9B}" srcOrd="0" destOrd="0" presId="urn:microsoft.com/office/officeart/2008/layout/LinedList"/>
    <dgm:cxn modelId="{95CD193C-F2CC-47FF-A0F6-53849AC2C256}" type="presOf" srcId="{8956BD67-4E8E-4C67-9B18-658BDC332236}" destId="{368158CE-2668-4E39-BF11-0FC75E879DB1}" srcOrd="0" destOrd="0" presId="urn:microsoft.com/office/officeart/2008/layout/LinedList"/>
    <dgm:cxn modelId="{6A693466-B47F-4570-801B-2190582EFD5F}" type="presOf" srcId="{765E6B96-894B-4BC4-A696-842BA110EF69}" destId="{C6436E87-4FCE-4A73-8C45-605DA079A627}" srcOrd="0" destOrd="0" presId="urn:microsoft.com/office/officeart/2008/layout/LinedList"/>
    <dgm:cxn modelId="{EA5D2B53-BBB7-4272-AA2F-FD03497AC1FA}" srcId="{0F79F88E-36A7-40C5-8A17-D81FE2048965}" destId="{765E6B96-894B-4BC4-A696-842BA110EF69}" srcOrd="3" destOrd="0" parTransId="{EEB9BCEC-ADDB-4A82-A5E3-08511FA4E25D}" sibTransId="{38709729-4E89-4D9A-82D1-AE3ACD6A49DC}"/>
    <dgm:cxn modelId="{778EAC80-BE73-474A-96E0-E3CB0998E2AE}" srcId="{0F79F88E-36A7-40C5-8A17-D81FE2048965}" destId="{16B21C77-5E6C-4A8E-9767-0E6E1461CFD4}" srcOrd="1" destOrd="0" parTransId="{03BF6E9A-D462-405C-AB2C-A0627F1E8D64}" sibTransId="{4250568A-FDC8-4D02-82DE-CBE2889D7312}"/>
    <dgm:cxn modelId="{96DC67BD-A612-4723-ACFE-084606687A59}" type="presOf" srcId="{16B21C77-5E6C-4A8E-9767-0E6E1461CFD4}" destId="{0CE54EA3-1D0E-40D2-989A-93D7E4D2A034}" srcOrd="0" destOrd="0" presId="urn:microsoft.com/office/officeart/2008/layout/LinedList"/>
    <dgm:cxn modelId="{A09D19BE-A821-4A25-8E1D-89253C327614}" type="presOf" srcId="{0FA56B05-1567-494D-A36F-2DF2AC0CD026}" destId="{7294800A-5DE6-4987-98C0-8CFA7D04A5B3}" srcOrd="0" destOrd="0" presId="urn:microsoft.com/office/officeart/2008/layout/LinedList"/>
    <dgm:cxn modelId="{795DA9C7-C4DE-47D3-B2C4-E4C98219ED5A}" srcId="{0F79F88E-36A7-40C5-8A17-D81FE2048965}" destId="{187C6447-83D2-4C97-905C-60FF99334A06}" srcOrd="2" destOrd="0" parTransId="{0C3BF91B-E371-4929-9F5F-773CB1826C2B}" sibTransId="{8902BFDD-6D58-4095-834D-EC212EA56434}"/>
    <dgm:cxn modelId="{5CD76CC9-D088-4905-8CE1-48F775332DEF}" type="presOf" srcId="{0F79F88E-36A7-40C5-8A17-D81FE2048965}" destId="{B49EB283-E9C4-45BE-8F4F-2735F34B490E}" srcOrd="0" destOrd="0" presId="urn:microsoft.com/office/officeart/2008/layout/LinedList"/>
    <dgm:cxn modelId="{E0E052D4-4555-401E-817D-033662DFF4B7}" srcId="{0F79F88E-36A7-40C5-8A17-D81FE2048965}" destId="{0FA56B05-1567-494D-A36F-2DF2AC0CD026}" srcOrd="4" destOrd="0" parTransId="{C2FF3715-FF9F-4559-85CA-6626A7B7B799}" sibTransId="{8B828A96-8560-49A3-88ED-F787677E5D3C}"/>
    <dgm:cxn modelId="{438E72E4-1FA3-446C-B38D-1E31151CE51B}" srcId="{0F79F88E-36A7-40C5-8A17-D81FE2048965}" destId="{8956BD67-4E8E-4C67-9B18-658BDC332236}" srcOrd="0" destOrd="0" parTransId="{D66D345B-E26A-45EF-B797-9745C631D81D}" sibTransId="{73E0ABF5-2E7A-4DBA-9B40-6ECFB67C7BAF}"/>
    <dgm:cxn modelId="{2B2B2CD4-9514-4528-B013-9E3FF38E5C54}" type="presParOf" srcId="{B49EB283-E9C4-45BE-8F4F-2735F34B490E}" destId="{D335DC71-A76E-42CA-B852-0D9344307CCA}" srcOrd="0" destOrd="0" presId="urn:microsoft.com/office/officeart/2008/layout/LinedList"/>
    <dgm:cxn modelId="{4125E416-AD08-4CBF-8847-21A7C64BB433}" type="presParOf" srcId="{B49EB283-E9C4-45BE-8F4F-2735F34B490E}" destId="{BB84196D-BB88-4149-8C5B-4EDA54A16765}" srcOrd="1" destOrd="0" presId="urn:microsoft.com/office/officeart/2008/layout/LinedList"/>
    <dgm:cxn modelId="{E501D02A-B5DE-4FD0-9CFD-D3F97E214ED2}" type="presParOf" srcId="{BB84196D-BB88-4149-8C5B-4EDA54A16765}" destId="{368158CE-2668-4E39-BF11-0FC75E879DB1}" srcOrd="0" destOrd="0" presId="urn:microsoft.com/office/officeart/2008/layout/LinedList"/>
    <dgm:cxn modelId="{53705D73-1795-48FF-8D45-EFA61894B51C}" type="presParOf" srcId="{BB84196D-BB88-4149-8C5B-4EDA54A16765}" destId="{CF452136-10B6-4C2E-97C0-25A6BF0EB766}" srcOrd="1" destOrd="0" presId="urn:microsoft.com/office/officeart/2008/layout/LinedList"/>
    <dgm:cxn modelId="{67144C7C-28AC-4602-AAF6-13B2291154F5}" type="presParOf" srcId="{B49EB283-E9C4-45BE-8F4F-2735F34B490E}" destId="{C69C2B70-C9BB-4B32-9052-DA281360A24F}" srcOrd="2" destOrd="0" presId="urn:microsoft.com/office/officeart/2008/layout/LinedList"/>
    <dgm:cxn modelId="{F2A442F6-C645-4456-9566-C1DE9BC05464}" type="presParOf" srcId="{B49EB283-E9C4-45BE-8F4F-2735F34B490E}" destId="{0D6AD8CF-2C8D-486A-8A3D-5EE9082E148A}" srcOrd="3" destOrd="0" presId="urn:microsoft.com/office/officeart/2008/layout/LinedList"/>
    <dgm:cxn modelId="{AE7DBFD2-E0BC-4DB6-9D1C-E0E8525B34E6}" type="presParOf" srcId="{0D6AD8CF-2C8D-486A-8A3D-5EE9082E148A}" destId="{0CE54EA3-1D0E-40D2-989A-93D7E4D2A034}" srcOrd="0" destOrd="0" presId="urn:microsoft.com/office/officeart/2008/layout/LinedList"/>
    <dgm:cxn modelId="{FE30AAA5-D31F-4086-AB68-F4ABB39C9844}" type="presParOf" srcId="{0D6AD8CF-2C8D-486A-8A3D-5EE9082E148A}" destId="{9E751B3D-8F44-4D75-B211-3C4901B7E8BA}" srcOrd="1" destOrd="0" presId="urn:microsoft.com/office/officeart/2008/layout/LinedList"/>
    <dgm:cxn modelId="{D706F448-96D1-418B-9C8C-A465277328E4}" type="presParOf" srcId="{B49EB283-E9C4-45BE-8F4F-2735F34B490E}" destId="{2ACD36DF-B960-4128-8FE6-7BE54F09C4E6}" srcOrd="4" destOrd="0" presId="urn:microsoft.com/office/officeart/2008/layout/LinedList"/>
    <dgm:cxn modelId="{4755D115-3018-4089-8B01-EC257A639F86}" type="presParOf" srcId="{B49EB283-E9C4-45BE-8F4F-2735F34B490E}" destId="{9F62F10D-93C1-4DFE-92F7-B143B7472584}" srcOrd="5" destOrd="0" presId="urn:microsoft.com/office/officeart/2008/layout/LinedList"/>
    <dgm:cxn modelId="{02BA276C-C853-45F5-8A1C-75BF76207DD1}" type="presParOf" srcId="{9F62F10D-93C1-4DFE-92F7-B143B7472584}" destId="{8763D571-F6CF-48F1-ACC3-04ED698F4F9B}" srcOrd="0" destOrd="0" presId="urn:microsoft.com/office/officeart/2008/layout/LinedList"/>
    <dgm:cxn modelId="{3BF60546-1B13-49F3-8ED2-3DE7F13156E7}" type="presParOf" srcId="{9F62F10D-93C1-4DFE-92F7-B143B7472584}" destId="{79218481-BCA2-4FDE-8C1E-F5FA36D3971E}" srcOrd="1" destOrd="0" presId="urn:microsoft.com/office/officeart/2008/layout/LinedList"/>
    <dgm:cxn modelId="{B505BE29-AF17-41DC-907B-9F9FF50ECEF7}" type="presParOf" srcId="{B49EB283-E9C4-45BE-8F4F-2735F34B490E}" destId="{322785F7-E54A-44F4-98F5-D129D0BE59EF}" srcOrd="6" destOrd="0" presId="urn:microsoft.com/office/officeart/2008/layout/LinedList"/>
    <dgm:cxn modelId="{0E6EAD4F-8296-4D01-BE27-F4D020EE2DE2}" type="presParOf" srcId="{B49EB283-E9C4-45BE-8F4F-2735F34B490E}" destId="{6E30C3A4-F990-45B6-9C4D-FB10494E80E8}" srcOrd="7" destOrd="0" presId="urn:microsoft.com/office/officeart/2008/layout/LinedList"/>
    <dgm:cxn modelId="{D8282018-1B0C-4822-AC59-1F5A48FE9CE5}" type="presParOf" srcId="{6E30C3A4-F990-45B6-9C4D-FB10494E80E8}" destId="{C6436E87-4FCE-4A73-8C45-605DA079A627}" srcOrd="0" destOrd="0" presId="urn:microsoft.com/office/officeart/2008/layout/LinedList"/>
    <dgm:cxn modelId="{C4504302-19F2-4ABC-9613-E16C7D993B7D}" type="presParOf" srcId="{6E30C3A4-F990-45B6-9C4D-FB10494E80E8}" destId="{2FBB4F0D-86DA-4AFE-9257-34F71766F55E}" srcOrd="1" destOrd="0" presId="urn:microsoft.com/office/officeart/2008/layout/LinedList"/>
    <dgm:cxn modelId="{24A0F829-B79B-43A5-B1B8-571FB46E10EE}" type="presParOf" srcId="{B49EB283-E9C4-45BE-8F4F-2735F34B490E}" destId="{972272C8-4DDF-491D-974E-5F39BD7A9D3B}" srcOrd="8" destOrd="0" presId="urn:microsoft.com/office/officeart/2008/layout/LinedList"/>
    <dgm:cxn modelId="{636DAA16-7DCE-4296-B706-5ED1C309F9F9}" type="presParOf" srcId="{B49EB283-E9C4-45BE-8F4F-2735F34B490E}" destId="{10D164EC-46ED-4B81-AF90-3398E2965BAE}" srcOrd="9" destOrd="0" presId="urn:microsoft.com/office/officeart/2008/layout/LinedList"/>
    <dgm:cxn modelId="{5E5B26A1-2182-489F-845A-287BD9D9CCC4}" type="presParOf" srcId="{10D164EC-46ED-4B81-AF90-3398E2965BAE}" destId="{7294800A-5DE6-4987-98C0-8CFA7D04A5B3}" srcOrd="0" destOrd="0" presId="urn:microsoft.com/office/officeart/2008/layout/LinedList"/>
    <dgm:cxn modelId="{B6F474CA-DA63-457D-BAE2-DE107F4C30B4}" type="presParOf" srcId="{10D164EC-46ED-4B81-AF90-3398E2965BAE}" destId="{809BB5CB-8EFB-4BA4-A049-872CC978EE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5DC71-A76E-42CA-B852-0D9344307CCA}">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158CE-2668-4E39-BF11-0FC75E879DB1}">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Section 5: API Request and Data Processing</a:t>
          </a:r>
          <a:endParaRPr lang="en-US" sz="2200" kern="1200"/>
        </a:p>
      </dsp:txBody>
      <dsp:txXfrm>
        <a:off x="0" y="675"/>
        <a:ext cx="6291714" cy="1105876"/>
      </dsp:txXfrm>
    </dsp:sp>
    <dsp:sp modelId="{C69C2B70-C9BB-4B32-9052-DA281360A24F}">
      <dsp:nvSpPr>
        <dsp:cNvPr id="0" name=""/>
        <dsp:cNvSpPr/>
      </dsp:nvSpPr>
      <dsp:spPr>
        <a:xfrm>
          <a:off x="0" y="1106552"/>
          <a:ext cx="6291714"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54EA3-1D0E-40D2-989A-93D7E4D2A034}">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API Request:</a:t>
          </a:r>
          <a:r>
            <a:rPr lang="en-US" sz="2200" b="0" i="0" kern="1200"/>
            <a:t> Fetches movie genre data from an API.</a:t>
          </a:r>
          <a:endParaRPr lang="en-US" sz="2200" kern="1200"/>
        </a:p>
      </dsp:txBody>
      <dsp:txXfrm>
        <a:off x="0" y="1106552"/>
        <a:ext cx="6291714" cy="1105876"/>
      </dsp:txXfrm>
    </dsp:sp>
    <dsp:sp modelId="{2ACD36DF-B960-4128-8FE6-7BE54F09C4E6}">
      <dsp:nvSpPr>
        <dsp:cNvPr id="0" name=""/>
        <dsp:cNvSpPr/>
      </dsp:nvSpPr>
      <dsp:spPr>
        <a:xfrm>
          <a:off x="0" y="2212429"/>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3D571-F6CF-48F1-ACC3-04ED698F4F9B}">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DataFrame Creation:</a:t>
          </a:r>
          <a:r>
            <a:rPr lang="en-US" sz="2200" b="0" i="0" kern="1200"/>
            <a:t> Converts JSON data to a DataFrame, adds a new column, and saves the result to a CSV file.</a:t>
          </a:r>
          <a:endParaRPr lang="en-US" sz="2200" kern="1200"/>
        </a:p>
      </dsp:txBody>
      <dsp:txXfrm>
        <a:off x="0" y="2212429"/>
        <a:ext cx="6291714" cy="1105876"/>
      </dsp:txXfrm>
    </dsp:sp>
    <dsp:sp modelId="{322785F7-E54A-44F4-98F5-D129D0BE59EF}">
      <dsp:nvSpPr>
        <dsp:cNvPr id="0" name=""/>
        <dsp:cNvSpPr/>
      </dsp:nvSpPr>
      <dsp:spPr>
        <a:xfrm>
          <a:off x="0" y="3318305"/>
          <a:ext cx="6291714"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436E87-4FCE-4A73-8C45-605DA079A627}">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Section 6: Uploading All the Data to Azure Blob</a:t>
          </a:r>
          <a:endParaRPr lang="en-US" sz="2200" kern="1200"/>
        </a:p>
      </dsp:txBody>
      <dsp:txXfrm>
        <a:off x="0" y="3318305"/>
        <a:ext cx="6291714" cy="1105876"/>
      </dsp:txXfrm>
    </dsp:sp>
    <dsp:sp modelId="{972272C8-4DDF-491D-974E-5F39BD7A9D3B}">
      <dsp:nvSpPr>
        <dsp:cNvPr id="0" name=""/>
        <dsp:cNvSpPr/>
      </dsp:nvSpPr>
      <dsp:spPr>
        <a:xfrm>
          <a:off x="0" y="4424182"/>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4800A-5DE6-4987-98C0-8CFA7D04A5B3}">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Upload Function:</a:t>
          </a:r>
          <a:r>
            <a:rPr lang="en-US" sz="2200" b="0" i="0" kern="1200"/>
            <a:t>Uploads all the data to azure blob storage of my choice</a:t>
          </a:r>
          <a:endParaRPr lang="en-US" sz="2200" kern="1200"/>
        </a:p>
      </dsp:txBody>
      <dsp:txXfrm>
        <a:off x="0" y="4424182"/>
        <a:ext cx="6291714" cy="11058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2059-D3CD-F48E-2704-16DFC8C3F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F88A9-9986-1344-4139-0718E586F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FE5A1-AA82-FCED-9D76-9C6DEC9E6406}"/>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5" name="Footer Placeholder 4">
            <a:extLst>
              <a:ext uri="{FF2B5EF4-FFF2-40B4-BE49-F238E27FC236}">
                <a16:creationId xmlns:a16="http://schemas.microsoft.com/office/drawing/2014/main" id="{4435598A-A6C9-8AE8-86BC-52B7D9849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664CB-35D5-AE04-3B13-18F37D37011E}"/>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297972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ED13-3FFA-9CE2-6234-2A64254392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85625-D1FB-513A-04CD-99DEC859E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631D7-67ED-3212-C781-2A36BDE4191B}"/>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5" name="Footer Placeholder 4">
            <a:extLst>
              <a:ext uri="{FF2B5EF4-FFF2-40B4-BE49-F238E27FC236}">
                <a16:creationId xmlns:a16="http://schemas.microsoft.com/office/drawing/2014/main" id="{C66EF111-F2B6-7ADB-CE3A-F1E6BE39D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82894-2744-2148-D6AF-68EAA591D89E}"/>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36318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D5899-E50F-F8CC-84A2-41564BBD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DEA214-E34E-DD93-7260-E51D1A82E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5CB9D-DEA5-15BE-1C88-B3AE869DFAC6}"/>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5" name="Footer Placeholder 4">
            <a:extLst>
              <a:ext uri="{FF2B5EF4-FFF2-40B4-BE49-F238E27FC236}">
                <a16:creationId xmlns:a16="http://schemas.microsoft.com/office/drawing/2014/main" id="{BC17DF10-D4F5-0BE9-A155-1E323E467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9B900-0A99-42A8-2ACA-FAB3D9B637A8}"/>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323350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BAAB-BEFD-5664-4224-665337DB6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36DA5-E869-3487-0508-E4CE33E923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93A71-F0CA-5931-ED2C-65887CCD4DBD}"/>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5" name="Footer Placeholder 4">
            <a:extLst>
              <a:ext uri="{FF2B5EF4-FFF2-40B4-BE49-F238E27FC236}">
                <a16:creationId xmlns:a16="http://schemas.microsoft.com/office/drawing/2014/main" id="{8EB5E119-42CD-8A51-9158-D636316B5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10753-8636-93D6-A6A3-C633DE0AABB2}"/>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241407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7279-4DB0-DBE1-9CEF-EC5D812F2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A4B3E-13C3-DB26-29E3-2BFC2620A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910AD-2E1C-7762-D1C3-ED84E8E8C22B}"/>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5" name="Footer Placeholder 4">
            <a:extLst>
              <a:ext uri="{FF2B5EF4-FFF2-40B4-BE49-F238E27FC236}">
                <a16:creationId xmlns:a16="http://schemas.microsoft.com/office/drawing/2014/main" id="{B170AB73-FDFB-ADCB-A153-2FEA0035D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3CD5A-F613-9301-96D6-0EE854D7BD06}"/>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200460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5A0E-5443-6CEA-3C93-ACECF6ACD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2FC5A-0369-544E-4E8D-0FCD66412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040D40-24E0-339F-5247-1E21F1B45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32B4F6-AF5F-F375-224D-CC9EE4A78A66}"/>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6" name="Footer Placeholder 5">
            <a:extLst>
              <a:ext uri="{FF2B5EF4-FFF2-40B4-BE49-F238E27FC236}">
                <a16:creationId xmlns:a16="http://schemas.microsoft.com/office/drawing/2014/main" id="{E639D1C4-93E8-0D42-677F-96DED27651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226EC-10D6-5AEE-7B60-E7CE3F96AEE8}"/>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283767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958C-733E-CAA5-1BEA-58BBF77CE8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B73F0-1EA6-B982-9197-A12FB9FAD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A183C-C37D-C284-98DA-D519B972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D1403-07E4-E8A9-72D4-FD8743B98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71C69-6EAE-B998-C3B8-550EFD9C4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93114-DE48-C650-033A-4A10354A5F22}"/>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8" name="Footer Placeholder 7">
            <a:extLst>
              <a:ext uri="{FF2B5EF4-FFF2-40B4-BE49-F238E27FC236}">
                <a16:creationId xmlns:a16="http://schemas.microsoft.com/office/drawing/2014/main" id="{1CF93729-4610-430D-E6F8-345BD692D7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0297D-E128-1620-7B49-500B7A185877}"/>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92734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EE22-55D0-C14B-0E0E-C65BE34DA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F2680-3E94-971C-C893-7251A5AF66C6}"/>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4" name="Footer Placeholder 3">
            <a:extLst>
              <a:ext uri="{FF2B5EF4-FFF2-40B4-BE49-F238E27FC236}">
                <a16:creationId xmlns:a16="http://schemas.microsoft.com/office/drawing/2014/main" id="{BB4E0EFD-6C68-9B72-4A14-AE24B7E9FC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C0E482-3B72-6705-176C-C8113F4B505F}"/>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31298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64810-2746-6275-DD9D-BE298763E06D}"/>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3" name="Footer Placeholder 2">
            <a:extLst>
              <a:ext uri="{FF2B5EF4-FFF2-40B4-BE49-F238E27FC236}">
                <a16:creationId xmlns:a16="http://schemas.microsoft.com/office/drawing/2014/main" id="{A3589485-89E8-E944-76C7-3002129B91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012260-6DC2-A15E-AAE5-D95C3388BEB7}"/>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93984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5738-E743-904F-6416-9FAF77440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6DA80-31BD-6F59-3534-FB306BB81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52E95-DCE0-53BA-8E06-7337B85FB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6A88D-A26C-9C53-BB7C-2B501D7F2238}"/>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6" name="Footer Placeholder 5">
            <a:extLst>
              <a:ext uri="{FF2B5EF4-FFF2-40B4-BE49-F238E27FC236}">
                <a16:creationId xmlns:a16="http://schemas.microsoft.com/office/drawing/2014/main" id="{429FB4AE-5800-CD26-BC80-19EDD7E54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43BD4-C7D2-6518-55C3-BBD17ABB1735}"/>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31122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E65D-A371-1E14-05E4-C89A0EB80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AD142-1823-E21D-68C9-10A09DEA6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16FB8-2821-07E9-F543-CC704B30C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CC9E3-54C0-A201-FBA8-0BF83ECDF872}"/>
              </a:ext>
            </a:extLst>
          </p:cNvPr>
          <p:cNvSpPr>
            <a:spLocks noGrp="1"/>
          </p:cNvSpPr>
          <p:nvPr>
            <p:ph type="dt" sz="half" idx="10"/>
          </p:nvPr>
        </p:nvSpPr>
        <p:spPr/>
        <p:txBody>
          <a:bodyPr/>
          <a:lstStyle/>
          <a:p>
            <a:fld id="{39179386-08D6-4232-A59B-609E6ED415CF}" type="datetimeFigureOut">
              <a:rPr lang="en-US" smtClean="0"/>
              <a:t>12/5/2023</a:t>
            </a:fld>
            <a:endParaRPr lang="en-US"/>
          </a:p>
        </p:txBody>
      </p:sp>
      <p:sp>
        <p:nvSpPr>
          <p:cNvPr id="6" name="Footer Placeholder 5">
            <a:extLst>
              <a:ext uri="{FF2B5EF4-FFF2-40B4-BE49-F238E27FC236}">
                <a16:creationId xmlns:a16="http://schemas.microsoft.com/office/drawing/2014/main" id="{7597A9A4-8789-50BB-26B5-A65E44E6D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83DED-435B-0E86-CB7B-E10218472BDF}"/>
              </a:ext>
            </a:extLst>
          </p:cNvPr>
          <p:cNvSpPr>
            <a:spLocks noGrp="1"/>
          </p:cNvSpPr>
          <p:nvPr>
            <p:ph type="sldNum" sz="quarter" idx="12"/>
          </p:nvPr>
        </p:nvSpPr>
        <p:spPr/>
        <p:txBody>
          <a:bodyPr/>
          <a:lstStyle/>
          <a:p>
            <a:fld id="{50C49293-B747-45B0-A819-F2F0157B3480}" type="slidenum">
              <a:rPr lang="en-US" smtClean="0"/>
              <a:t>‹#›</a:t>
            </a:fld>
            <a:endParaRPr lang="en-US"/>
          </a:p>
        </p:txBody>
      </p:sp>
    </p:spTree>
    <p:extLst>
      <p:ext uri="{BB962C8B-B14F-4D97-AF65-F5344CB8AC3E}">
        <p14:creationId xmlns:p14="http://schemas.microsoft.com/office/powerpoint/2010/main" val="284642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BB60BE-A2B5-C95B-D466-18378033A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D0B0E-80BB-3288-9E47-626D7ABF2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352BA-57C3-3650-5F34-6551657505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79386-08D6-4232-A59B-609E6ED415CF}" type="datetimeFigureOut">
              <a:rPr lang="en-US" smtClean="0"/>
              <a:t>12/5/2023</a:t>
            </a:fld>
            <a:endParaRPr lang="en-US"/>
          </a:p>
        </p:txBody>
      </p:sp>
      <p:sp>
        <p:nvSpPr>
          <p:cNvPr id="5" name="Footer Placeholder 4">
            <a:extLst>
              <a:ext uri="{FF2B5EF4-FFF2-40B4-BE49-F238E27FC236}">
                <a16:creationId xmlns:a16="http://schemas.microsoft.com/office/drawing/2014/main" id="{E18FC233-4727-F650-BCF9-35E852AB2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05C0C8-2A8D-F129-8A1E-ABE79C444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49293-B747-45B0-A819-F2F0157B3480}" type="slidenum">
              <a:rPr lang="en-US" smtClean="0"/>
              <a:t>‹#›</a:t>
            </a:fld>
            <a:endParaRPr lang="en-US"/>
          </a:p>
        </p:txBody>
      </p:sp>
    </p:spTree>
    <p:extLst>
      <p:ext uri="{BB962C8B-B14F-4D97-AF65-F5344CB8AC3E}">
        <p14:creationId xmlns:p14="http://schemas.microsoft.com/office/powerpoint/2010/main" val="3889209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themoviedb.org/3/movie/popular?language=en-US&amp;pag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10FEF04-9FA2-4DD8-EC29-60D92C722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844" y="-4329"/>
            <a:ext cx="7020159" cy="6869586"/>
            <a:chOff x="5171844" y="-11586"/>
            <a:chExt cx="7020159" cy="6869586"/>
          </a:xfrm>
        </p:grpSpPr>
        <p:sp>
          <p:nvSpPr>
            <p:cNvPr id="10" name="Rectangle 9">
              <a:extLst>
                <a:ext uri="{FF2B5EF4-FFF2-40B4-BE49-F238E27FC236}">
                  <a16:creationId xmlns:a16="http://schemas.microsoft.com/office/drawing/2014/main" id="{1B4A5D8B-34EC-D352-BE87-4809E4CE4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11AD96-CCBD-9812-0D19-0E7C7A79E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5AF89D92-20DD-C8E9-DF7A-988B09642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F78F10-63E0-611E-AC78-66E24EA30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579045-18AD-FFE0-F05A-74971CA32C82}"/>
              </a:ext>
            </a:extLst>
          </p:cNvPr>
          <p:cNvSpPr>
            <a:spLocks noGrp="1"/>
          </p:cNvSpPr>
          <p:nvPr>
            <p:ph type="ctrTitle"/>
          </p:nvPr>
        </p:nvSpPr>
        <p:spPr>
          <a:xfrm>
            <a:off x="6188028" y="1536179"/>
            <a:ext cx="4987793" cy="2135125"/>
          </a:xfrm>
        </p:spPr>
        <p:txBody>
          <a:bodyPr>
            <a:normAutofit/>
          </a:bodyPr>
          <a:lstStyle/>
          <a:p>
            <a:r>
              <a:rPr lang="en-US" sz="4000">
                <a:solidFill>
                  <a:srgbClr val="FFFFFF"/>
                </a:solidFill>
              </a:rPr>
              <a:t>Movie TMDB Database</a:t>
            </a:r>
          </a:p>
        </p:txBody>
      </p:sp>
      <p:sp>
        <p:nvSpPr>
          <p:cNvPr id="3" name="Subtitle 2">
            <a:extLst>
              <a:ext uri="{FF2B5EF4-FFF2-40B4-BE49-F238E27FC236}">
                <a16:creationId xmlns:a16="http://schemas.microsoft.com/office/drawing/2014/main" id="{7B865EE4-99DE-A9CB-795B-A06AE22E0845}"/>
              </a:ext>
            </a:extLst>
          </p:cNvPr>
          <p:cNvSpPr>
            <a:spLocks noGrp="1"/>
          </p:cNvSpPr>
          <p:nvPr>
            <p:ph type="subTitle" idx="1"/>
          </p:nvPr>
        </p:nvSpPr>
        <p:spPr>
          <a:xfrm>
            <a:off x="6188028" y="3930447"/>
            <a:ext cx="4987793" cy="1263985"/>
          </a:xfrm>
        </p:spPr>
        <p:txBody>
          <a:bodyPr>
            <a:normAutofit/>
          </a:bodyPr>
          <a:lstStyle/>
          <a:p>
            <a:r>
              <a:rPr lang="en-US" sz="2000">
                <a:solidFill>
                  <a:srgbClr val="FFFFFF"/>
                </a:solidFill>
              </a:rPr>
              <a:t>By- Aryan Khandelwal</a:t>
            </a:r>
          </a:p>
        </p:txBody>
      </p:sp>
      <p:pic>
        <p:nvPicPr>
          <p:cNvPr id="22" name="Picture 21" descr="Popcorn and drink in an empty red theater">
            <a:extLst>
              <a:ext uri="{FF2B5EF4-FFF2-40B4-BE49-F238E27FC236}">
                <a16:creationId xmlns:a16="http://schemas.microsoft.com/office/drawing/2014/main" id="{36D865B6-74E6-028B-22AD-06CBFBC48A5C}"/>
              </a:ext>
            </a:extLst>
          </p:cNvPr>
          <p:cNvPicPr>
            <a:picLocks noChangeAspect="1"/>
          </p:cNvPicPr>
          <p:nvPr/>
        </p:nvPicPr>
        <p:blipFill rotWithShape="1">
          <a:blip r:embed="rId2"/>
          <a:srcRect l="34539" r="15367" b="2"/>
          <a:stretch/>
        </p:blipFill>
        <p:spPr>
          <a:xfrm>
            <a:off x="20" y="-7622"/>
            <a:ext cx="5171828" cy="6865622"/>
          </a:xfrm>
          <a:prstGeom prst="rect">
            <a:avLst/>
          </a:prstGeom>
        </p:spPr>
      </p:pic>
    </p:spTree>
    <p:extLst>
      <p:ext uri="{BB962C8B-B14F-4D97-AF65-F5344CB8AC3E}">
        <p14:creationId xmlns:p14="http://schemas.microsoft.com/office/powerpoint/2010/main" val="410041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9CA84258-7179-9093-2271-C02C10CBBC76}"/>
              </a:ext>
            </a:extLst>
          </p:cNvPr>
          <p:cNvSpPr>
            <a:spLocks noGrp="1"/>
          </p:cNvSpPr>
          <p:nvPr>
            <p:ph type="title"/>
          </p:nvPr>
        </p:nvSpPr>
        <p:spPr>
          <a:xfrm>
            <a:off x="838200" y="643467"/>
            <a:ext cx="2951205" cy="5571066"/>
          </a:xfrm>
        </p:spPr>
        <p:txBody>
          <a:bodyPr>
            <a:normAutofit/>
          </a:bodyPr>
          <a:lstStyle/>
          <a:p>
            <a:r>
              <a:rPr lang="en-US" sz="3400">
                <a:solidFill>
                  <a:srgbClr val="FFFFFF"/>
                </a:solidFill>
              </a:rPr>
              <a:t>Data transformation</a:t>
            </a:r>
          </a:p>
        </p:txBody>
      </p:sp>
      <p:graphicFrame>
        <p:nvGraphicFramePr>
          <p:cNvPr id="5" name="Content Placeholder 2">
            <a:extLst>
              <a:ext uri="{FF2B5EF4-FFF2-40B4-BE49-F238E27FC236}">
                <a16:creationId xmlns:a16="http://schemas.microsoft.com/office/drawing/2014/main" id="{F9145A44-A97C-C7B5-96BE-21B5ED555368}"/>
              </a:ext>
            </a:extLst>
          </p:cNvPr>
          <p:cNvGraphicFramePr>
            <a:graphicFrameLocks noGrp="1"/>
          </p:cNvGraphicFramePr>
          <p:nvPr>
            <p:ph idx="1"/>
            <p:extLst>
              <p:ext uri="{D42A27DB-BD31-4B8C-83A1-F6EECF244321}">
                <p14:modId xmlns:p14="http://schemas.microsoft.com/office/powerpoint/2010/main" val="228086412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64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4781EF-5D6A-EF7D-6E49-589B87B352BF}"/>
              </a:ext>
            </a:extLst>
          </p:cNvPr>
          <p:cNvSpPr>
            <a:spLocks noGrp="1"/>
          </p:cNvSpPr>
          <p:nvPr>
            <p:ph type="title"/>
          </p:nvPr>
        </p:nvSpPr>
        <p:spPr>
          <a:xfrm>
            <a:off x="5867400" y="609600"/>
            <a:ext cx="5310116" cy="1322887"/>
          </a:xfrm>
        </p:spPr>
        <p:txBody>
          <a:bodyPr>
            <a:normAutofit/>
          </a:bodyPr>
          <a:lstStyle/>
          <a:p>
            <a:r>
              <a:rPr lang="en-US" dirty="0"/>
              <a:t>Database data uploading</a:t>
            </a:r>
          </a:p>
        </p:txBody>
      </p:sp>
      <p:pic>
        <p:nvPicPr>
          <p:cNvPr id="6" name="Picture 5" descr="A screenshot of a computer&#10;&#10;Description automatically generated">
            <a:extLst>
              <a:ext uri="{FF2B5EF4-FFF2-40B4-BE49-F238E27FC236}">
                <a16:creationId xmlns:a16="http://schemas.microsoft.com/office/drawing/2014/main" id="{6DE947D2-4A98-418D-4E55-B0764AFEDDE6}"/>
              </a:ext>
            </a:extLst>
          </p:cNvPr>
          <p:cNvPicPr>
            <a:picLocks noChangeAspect="1"/>
          </p:cNvPicPr>
          <p:nvPr/>
        </p:nvPicPr>
        <p:blipFill>
          <a:blip r:embed="rId2"/>
          <a:stretch>
            <a:fillRect/>
          </a:stretch>
        </p:blipFill>
        <p:spPr>
          <a:xfrm>
            <a:off x="674427" y="920431"/>
            <a:ext cx="3720152" cy="5027232"/>
          </a:xfrm>
          <a:prstGeom prst="rect">
            <a:avLst/>
          </a:prstGeom>
        </p:spPr>
      </p:pic>
      <p:sp>
        <p:nvSpPr>
          <p:cNvPr id="3" name="Content Placeholder 2">
            <a:extLst>
              <a:ext uri="{FF2B5EF4-FFF2-40B4-BE49-F238E27FC236}">
                <a16:creationId xmlns:a16="http://schemas.microsoft.com/office/drawing/2014/main" id="{024FAA01-758C-3E33-096E-ECD709B6D876}"/>
              </a:ext>
            </a:extLst>
          </p:cNvPr>
          <p:cNvSpPr>
            <a:spLocks noGrp="1"/>
          </p:cNvSpPr>
          <p:nvPr>
            <p:ph idx="1"/>
          </p:nvPr>
        </p:nvSpPr>
        <p:spPr>
          <a:xfrm>
            <a:off x="5334000" y="2194102"/>
            <a:ext cx="6858000" cy="4663898"/>
          </a:xfrm>
        </p:spPr>
        <p:txBody>
          <a:bodyPr>
            <a:normAutofit/>
          </a:bodyPr>
          <a:lstStyle/>
          <a:p>
            <a:r>
              <a:rPr lang="en-US" sz="2000" b="1" i="0" dirty="0">
                <a:effectLst/>
                <a:latin typeface="Söhne"/>
              </a:rPr>
              <a:t>Unified Loading Process:</a:t>
            </a:r>
            <a:endParaRPr lang="en-US" sz="2000" b="0" i="0" dirty="0">
              <a:effectLst/>
              <a:latin typeface="Söhne"/>
            </a:endParaRPr>
          </a:p>
          <a:p>
            <a:pPr lvl="1"/>
            <a:r>
              <a:rPr lang="en-US" sz="2000" b="0" i="0" dirty="0">
                <a:effectLst/>
                <a:latin typeface="Söhne"/>
              </a:rPr>
              <a:t>Integrated Azure Data Factory for seamless loading of data into both the database's five tables and Azure Blob Storage from five CSV files.</a:t>
            </a:r>
          </a:p>
          <a:p>
            <a:r>
              <a:rPr lang="en-US" sz="2000" b="1" i="0" dirty="0">
                <a:effectLst/>
                <a:latin typeface="Söhne"/>
              </a:rPr>
              <a:t>Automated Data Pipelines:</a:t>
            </a:r>
            <a:endParaRPr lang="en-US" sz="2000" b="0" i="0" dirty="0">
              <a:effectLst/>
              <a:latin typeface="Söhne"/>
            </a:endParaRPr>
          </a:p>
          <a:p>
            <a:pPr lvl="1"/>
            <a:r>
              <a:rPr lang="en-US" sz="2000" b="0" i="0" dirty="0">
                <a:effectLst/>
                <a:latin typeface="Söhne"/>
              </a:rPr>
              <a:t>Implemented five dedicated data pipelines within Azure Data Factory to orchestrate efficient data transfer between specific tables and CSV files.</a:t>
            </a:r>
          </a:p>
          <a:p>
            <a:r>
              <a:rPr lang="en-US" sz="2000" b="1" i="0" dirty="0">
                <a:effectLst/>
                <a:latin typeface="Söhne"/>
              </a:rPr>
              <a:t>Efficient Workflow Management:</a:t>
            </a:r>
            <a:endParaRPr lang="en-US" sz="2000" b="0" i="0" dirty="0">
              <a:effectLst/>
              <a:latin typeface="Söhne"/>
            </a:endParaRPr>
          </a:p>
          <a:p>
            <a:pPr lvl="1"/>
            <a:r>
              <a:rPr lang="en-US" sz="2000" b="0" i="0" dirty="0">
                <a:effectLst/>
                <a:latin typeface="Söhne"/>
              </a:rPr>
              <a:t>Ensured a streamlined and automated data workflow, utilizing Azure Data Factory to manage the loading and transfer of data across diverse storage destinations.</a:t>
            </a:r>
          </a:p>
          <a:p>
            <a:endParaRPr lang="en-US" sz="2000" dirty="0"/>
          </a:p>
        </p:txBody>
      </p:sp>
    </p:spTree>
    <p:extLst>
      <p:ext uri="{BB962C8B-B14F-4D97-AF65-F5344CB8AC3E}">
        <p14:creationId xmlns:p14="http://schemas.microsoft.com/office/powerpoint/2010/main" val="31192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77BEF7-1C4F-08AD-4A88-31E4E7BC0ACC}"/>
              </a:ext>
            </a:extLst>
          </p:cNvPr>
          <p:cNvPicPr>
            <a:picLocks noGrp="1" noChangeAspect="1"/>
          </p:cNvPicPr>
          <p:nvPr>
            <p:ph idx="1"/>
          </p:nvPr>
        </p:nvPicPr>
        <p:blipFill rotWithShape="1">
          <a:blip r:embed="rId2"/>
          <a:srcRect l="44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E38C3-A16D-26B1-887E-ECFA4508AFF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PowerBI – Github Repo</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22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608F4C-4EF9-FD6B-DF57-3B4EAEDAD750}"/>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BDEE1-EAE2-B889-1731-2F4436CFB7E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Power BI – Github Repo</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61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2815FD-9BA1-F04F-EC3B-22E9489A4579}"/>
              </a:ext>
            </a:extLst>
          </p:cNvPr>
          <p:cNvPicPr>
            <a:picLocks noGrp="1" noChangeAspect="1"/>
          </p:cNvPicPr>
          <p:nvPr>
            <p:ph idx="1"/>
          </p:nvPr>
        </p:nvPicPr>
        <p:blipFill rotWithShape="1">
          <a:blip r:embed="rId2"/>
          <a:srcRect r="3112"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675B2-03ED-1FEC-6F93-AD45C2DCEF2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Power BI – Github Repo</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55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22A-8B77-B757-BFD0-1B01C3202998}"/>
              </a:ext>
            </a:extLst>
          </p:cNvPr>
          <p:cNvSpPr>
            <a:spLocks noGrp="1"/>
          </p:cNvSpPr>
          <p:nvPr>
            <p:ph type="title"/>
          </p:nvPr>
        </p:nvSpPr>
        <p:spPr>
          <a:xfrm>
            <a:off x="6823878" y="741391"/>
            <a:ext cx="4491821" cy="1616203"/>
          </a:xfrm>
        </p:spPr>
        <p:txBody>
          <a:bodyPr anchor="b">
            <a:normAutofit/>
          </a:bodyPr>
          <a:lstStyle/>
          <a:p>
            <a:r>
              <a:rPr lang="en-US" sz="3200"/>
              <a:t>Insights</a:t>
            </a:r>
          </a:p>
        </p:txBody>
      </p:sp>
      <p:pic>
        <p:nvPicPr>
          <p:cNvPr id="14" name="Picture 13" descr="Graph on document with pen">
            <a:extLst>
              <a:ext uri="{FF2B5EF4-FFF2-40B4-BE49-F238E27FC236}">
                <a16:creationId xmlns:a16="http://schemas.microsoft.com/office/drawing/2014/main" id="{07B9734C-6314-8C97-E36F-B59D70294BB2}"/>
              </a:ext>
            </a:extLst>
          </p:cNvPr>
          <p:cNvPicPr>
            <a:picLocks noChangeAspect="1"/>
          </p:cNvPicPr>
          <p:nvPr/>
        </p:nvPicPr>
        <p:blipFill rotWithShape="1">
          <a:blip r:embed="rId2"/>
          <a:srcRect l="27111" r="13555" b="-1"/>
          <a:stretch/>
        </p:blipFill>
        <p:spPr>
          <a:xfrm>
            <a:off x="20" y="10"/>
            <a:ext cx="6095980" cy="6857990"/>
          </a:xfrm>
          <a:prstGeom prst="rect">
            <a:avLst/>
          </a:prstGeom>
        </p:spPr>
      </p:pic>
      <p:grpSp>
        <p:nvGrpSpPr>
          <p:cNvPr id="20" name="Group 19">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1" name="Rectangle 20">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BAD6B1D-FB49-26E4-A3B7-B1E17DC2822F}"/>
              </a:ext>
            </a:extLst>
          </p:cNvPr>
          <p:cNvSpPr>
            <a:spLocks noGrp="1"/>
          </p:cNvSpPr>
          <p:nvPr>
            <p:ph idx="1"/>
          </p:nvPr>
        </p:nvSpPr>
        <p:spPr>
          <a:xfrm>
            <a:off x="6823878" y="2533476"/>
            <a:ext cx="4491820" cy="3447832"/>
          </a:xfrm>
        </p:spPr>
        <p:txBody>
          <a:bodyPr anchor="t">
            <a:normAutofit/>
          </a:bodyPr>
          <a:lstStyle/>
          <a:p>
            <a:r>
              <a:rPr lang="en-US" sz="2000" dirty="0"/>
              <a:t>The average popularity score is 50.30</a:t>
            </a:r>
          </a:p>
          <a:p>
            <a:r>
              <a:rPr lang="en-US" sz="2000" dirty="0"/>
              <a:t>Total Languages in the dataset is 187</a:t>
            </a:r>
          </a:p>
          <a:p>
            <a:r>
              <a:rPr lang="en-US" sz="2000" dirty="0"/>
              <a:t>Movies have an average score of 6.54 </a:t>
            </a:r>
          </a:p>
          <a:p>
            <a:r>
              <a:rPr lang="en-US" sz="2000" dirty="0"/>
              <a:t>The total review count is 6M.</a:t>
            </a:r>
          </a:p>
          <a:p>
            <a:r>
              <a:rPr lang="en-US" sz="2000" dirty="0"/>
              <a:t>The total number of movie examined is 5,913</a:t>
            </a:r>
          </a:p>
        </p:txBody>
      </p:sp>
    </p:spTree>
    <p:extLst>
      <p:ext uri="{BB962C8B-B14F-4D97-AF65-F5344CB8AC3E}">
        <p14:creationId xmlns:p14="http://schemas.microsoft.com/office/powerpoint/2010/main" val="328050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perfect entertainment snack">
            <a:extLst>
              <a:ext uri="{FF2B5EF4-FFF2-40B4-BE49-F238E27FC236}">
                <a16:creationId xmlns:a16="http://schemas.microsoft.com/office/drawing/2014/main" id="{7FE579DD-7489-37E1-8A8C-79AC36C1D4C2}"/>
              </a:ext>
            </a:extLst>
          </p:cNvPr>
          <p:cNvPicPr>
            <a:picLocks noChangeAspect="1"/>
          </p:cNvPicPr>
          <p:nvPr/>
        </p:nvPicPr>
        <p:blipFill rotWithShape="1">
          <a:blip r:embed="rId2"/>
          <a:srcRect l="29173" r="18168" b="-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23960-38FE-64C0-24F7-9E5FA9356C06}"/>
              </a:ext>
            </a:extLst>
          </p:cNvPr>
          <p:cNvSpPr>
            <a:spLocks noGrp="1"/>
          </p:cNvSpPr>
          <p:nvPr>
            <p:ph type="title"/>
          </p:nvPr>
        </p:nvSpPr>
        <p:spPr>
          <a:xfrm>
            <a:off x="6115317" y="405685"/>
            <a:ext cx="5464968" cy="1559301"/>
          </a:xfrm>
        </p:spPr>
        <p:txBody>
          <a:bodyPr>
            <a:normAutofit/>
          </a:bodyPr>
          <a:lstStyle/>
          <a:p>
            <a:r>
              <a:rPr lang="en-US" sz="4000" dirty="0"/>
              <a:t>Insights</a:t>
            </a:r>
          </a:p>
        </p:txBody>
      </p:sp>
      <p:sp>
        <p:nvSpPr>
          <p:cNvPr id="3" name="Content Placeholder 2">
            <a:extLst>
              <a:ext uri="{FF2B5EF4-FFF2-40B4-BE49-F238E27FC236}">
                <a16:creationId xmlns:a16="http://schemas.microsoft.com/office/drawing/2014/main" id="{5CBB6CF5-3A27-73E1-23DA-46AD4961D0C0}"/>
              </a:ext>
            </a:extLst>
          </p:cNvPr>
          <p:cNvSpPr>
            <a:spLocks noGrp="1"/>
          </p:cNvSpPr>
          <p:nvPr>
            <p:ph idx="1"/>
          </p:nvPr>
        </p:nvSpPr>
        <p:spPr>
          <a:xfrm>
            <a:off x="6115317" y="2743200"/>
            <a:ext cx="5247340" cy="3496878"/>
          </a:xfrm>
        </p:spPr>
        <p:txBody>
          <a:bodyPr anchor="ctr">
            <a:normAutofit/>
          </a:bodyPr>
          <a:lstStyle/>
          <a:p>
            <a:r>
              <a:rPr lang="en-US" sz="2000" dirty="0"/>
              <a:t>Movies released in the past 11 years make up majority of the popular movie at 3,100</a:t>
            </a:r>
          </a:p>
          <a:p>
            <a:r>
              <a:rPr lang="en-US" sz="2000" dirty="0"/>
              <a:t>Majority of the Popular movies are in English in the first place, Japanese in the second place, and Spanish in the third </a:t>
            </a:r>
            <a:r>
              <a:rPr lang="en-US" sz="2000" dirty="0" err="1"/>
              <a:t>palce</a:t>
            </a:r>
            <a:endParaRPr lang="en-US" sz="2000" dirty="0"/>
          </a:p>
          <a:p>
            <a:r>
              <a:rPr lang="en-US" sz="2000" dirty="0"/>
              <a:t>The highest rated movies are  </a:t>
            </a:r>
            <a:r>
              <a:rPr lang="en-US" sz="2000" dirty="0" err="1"/>
              <a:t>Abang</a:t>
            </a:r>
            <a:r>
              <a:rPr lang="en-US" sz="2000" dirty="0"/>
              <a:t> </a:t>
            </a:r>
            <a:r>
              <a:rPr lang="en-US" sz="2000" dirty="0" err="1"/>
              <a:t>Adik</a:t>
            </a:r>
            <a:r>
              <a:rPr lang="en-US" sz="2000" dirty="0"/>
              <a:t>, El </a:t>
            </a:r>
            <a:r>
              <a:rPr lang="en-US" sz="2000" dirty="0" err="1"/>
              <a:t>Sabor</a:t>
            </a:r>
            <a:r>
              <a:rPr lang="en-US" sz="2000" dirty="0"/>
              <a:t> de la Navidad, leave the World Behind, and Mortal World 2,  all having a score of 10.00/10.00</a:t>
            </a:r>
          </a:p>
          <a:p>
            <a:pPr marL="0" indent="0">
              <a:buNone/>
            </a:pPr>
            <a:endParaRPr lang="en-US" sz="2000" dirty="0"/>
          </a:p>
        </p:txBody>
      </p:sp>
    </p:spTree>
    <p:extLst>
      <p:ext uri="{BB962C8B-B14F-4D97-AF65-F5344CB8AC3E}">
        <p14:creationId xmlns:p14="http://schemas.microsoft.com/office/powerpoint/2010/main" val="338375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61D1-C4C5-01CC-B338-89F74EEA8190}"/>
              </a:ext>
            </a:extLst>
          </p:cNvPr>
          <p:cNvSpPr>
            <a:spLocks noGrp="1"/>
          </p:cNvSpPr>
          <p:nvPr>
            <p:ph type="title"/>
          </p:nvPr>
        </p:nvSpPr>
        <p:spPr>
          <a:xfrm>
            <a:off x="6823878" y="741391"/>
            <a:ext cx="4491821" cy="1616203"/>
          </a:xfrm>
        </p:spPr>
        <p:txBody>
          <a:bodyPr anchor="b">
            <a:normAutofit/>
          </a:bodyPr>
          <a:lstStyle/>
          <a:p>
            <a:r>
              <a:rPr lang="en-US" sz="3200" dirty="0"/>
              <a:t>Insights</a:t>
            </a:r>
          </a:p>
        </p:txBody>
      </p:sp>
      <p:pic>
        <p:nvPicPr>
          <p:cNvPr id="5" name="Picture 4" descr="Theater chairs arranged based on their colours">
            <a:extLst>
              <a:ext uri="{FF2B5EF4-FFF2-40B4-BE49-F238E27FC236}">
                <a16:creationId xmlns:a16="http://schemas.microsoft.com/office/drawing/2014/main" id="{51EE6A21-7F1A-6BA9-BF69-8C53805759D6}"/>
              </a:ext>
            </a:extLst>
          </p:cNvPr>
          <p:cNvPicPr>
            <a:picLocks noChangeAspect="1"/>
          </p:cNvPicPr>
          <p:nvPr/>
        </p:nvPicPr>
        <p:blipFill rotWithShape="1">
          <a:blip r:embed="rId2"/>
          <a:srcRect l="25938" r="14728"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7BFE67D-A1AD-82E1-1626-E08B95CFE75F}"/>
              </a:ext>
            </a:extLst>
          </p:cNvPr>
          <p:cNvSpPr>
            <a:spLocks noGrp="1"/>
          </p:cNvSpPr>
          <p:nvPr>
            <p:ph idx="1"/>
          </p:nvPr>
        </p:nvSpPr>
        <p:spPr>
          <a:xfrm>
            <a:off x="6823878" y="2533476"/>
            <a:ext cx="4491820" cy="3447832"/>
          </a:xfrm>
        </p:spPr>
        <p:txBody>
          <a:bodyPr anchor="t">
            <a:normAutofit/>
          </a:bodyPr>
          <a:lstStyle/>
          <a:p>
            <a:r>
              <a:rPr lang="en-US" sz="2000" dirty="0"/>
              <a:t>The Genre most popular is Action (17.89%) followed by Drama( 16.46%) and Comedy (13.28%)</a:t>
            </a:r>
          </a:p>
          <a:p>
            <a:r>
              <a:rPr lang="en-US" sz="2000" dirty="0"/>
              <a:t>Average scores of Action Films is 6.4/10</a:t>
            </a:r>
          </a:p>
          <a:p>
            <a:r>
              <a:rPr lang="en-US" sz="2000" dirty="0"/>
              <a:t>Average scores of Drama Films is 6.8/10</a:t>
            </a:r>
          </a:p>
          <a:p>
            <a:r>
              <a:rPr lang="en-US" sz="2000" dirty="0"/>
              <a:t>Average scores of Comedy Films is 6.4/10</a:t>
            </a:r>
          </a:p>
          <a:p>
            <a:r>
              <a:rPr lang="en-US" sz="2000" dirty="0"/>
              <a:t>The least popular is Genre is History (0.3%) with an average score of 7.2/10</a:t>
            </a:r>
          </a:p>
        </p:txBody>
      </p:sp>
    </p:spTree>
    <p:extLst>
      <p:ext uri="{BB962C8B-B14F-4D97-AF65-F5344CB8AC3E}">
        <p14:creationId xmlns:p14="http://schemas.microsoft.com/office/powerpoint/2010/main" val="195221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8E1-E6CA-D797-71C8-404755A51260}"/>
              </a:ext>
            </a:extLst>
          </p:cNvPr>
          <p:cNvSpPr>
            <a:spLocks noGrp="1"/>
          </p:cNvSpPr>
          <p:nvPr>
            <p:ph type="title"/>
          </p:nvPr>
        </p:nvSpPr>
        <p:spPr>
          <a:xfrm>
            <a:off x="7631863" y="1617785"/>
            <a:ext cx="3683837" cy="2405574"/>
          </a:xfrm>
        </p:spPr>
        <p:txBody>
          <a:bodyPr vert="horz" lIns="91440" tIns="45720" rIns="91440" bIns="45720" rtlCol="0" anchor="t">
            <a:normAutofit/>
          </a:bodyPr>
          <a:lstStyle/>
          <a:p>
            <a:pPr algn="ctr"/>
            <a:r>
              <a:rPr lang="en-US" sz="3600" dirty="0"/>
              <a:t>Thank you</a:t>
            </a:r>
          </a:p>
        </p:txBody>
      </p:sp>
      <p:pic>
        <p:nvPicPr>
          <p:cNvPr id="13" name="Picture 12" descr="Magnifying glass on clear background">
            <a:extLst>
              <a:ext uri="{FF2B5EF4-FFF2-40B4-BE49-F238E27FC236}">
                <a16:creationId xmlns:a16="http://schemas.microsoft.com/office/drawing/2014/main" id="{2A75A813-05F5-63C5-8B1E-C1AB3AA197B2}"/>
              </a:ext>
            </a:extLst>
          </p:cNvPr>
          <p:cNvPicPr>
            <a:picLocks noChangeAspect="1"/>
          </p:cNvPicPr>
          <p:nvPr/>
        </p:nvPicPr>
        <p:blipFill rotWithShape="1">
          <a:blip r:embed="rId2"/>
          <a:srcRect l="30486" r="4206" b="-1"/>
          <a:stretch/>
        </p:blipFill>
        <p:spPr>
          <a:xfrm>
            <a:off x="20" y="10"/>
            <a:ext cx="6709729" cy="6857990"/>
          </a:xfrm>
          <a:prstGeom prst="rect">
            <a:avLst/>
          </a:prstGeom>
        </p:spPr>
      </p:pic>
      <p:grpSp>
        <p:nvGrpSpPr>
          <p:cNvPr id="14" name="Group 13">
            <a:extLst>
              <a:ext uri="{FF2B5EF4-FFF2-40B4-BE49-F238E27FC236}">
                <a16:creationId xmlns:a16="http://schemas.microsoft.com/office/drawing/2014/main" id="{780C4553-5AA5-ABAD-A86E-A9DB53A554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48068" y="0"/>
            <a:ext cx="123362" cy="6858000"/>
            <a:chOff x="12068638" y="0"/>
            <a:chExt cx="123362" cy="6858000"/>
          </a:xfrm>
        </p:grpSpPr>
        <p:sp>
          <p:nvSpPr>
            <p:cNvPr id="15" name="Rectangle 14">
              <a:extLst>
                <a:ext uri="{FF2B5EF4-FFF2-40B4-BE49-F238E27FC236}">
                  <a16:creationId xmlns:a16="http://schemas.microsoft.com/office/drawing/2014/main" id="{24314F52-50BF-91A2-1CE5-F6BA35C945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C556E2-7688-DAC5-DDA8-DE5C3BE8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953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AC54-FDE1-D011-048D-6D0F93B6108F}"/>
              </a:ext>
            </a:extLst>
          </p:cNvPr>
          <p:cNvSpPr>
            <a:spLocks noGrp="1"/>
          </p:cNvSpPr>
          <p:nvPr>
            <p:ph type="title"/>
          </p:nvPr>
        </p:nvSpPr>
        <p:spPr>
          <a:xfrm>
            <a:off x="762000" y="761998"/>
            <a:ext cx="5334000" cy="1708246"/>
          </a:xfrm>
        </p:spPr>
        <p:txBody>
          <a:bodyPr anchor="ctr">
            <a:normAutofit/>
          </a:bodyPr>
          <a:lstStyle/>
          <a:p>
            <a:r>
              <a:rPr lang="en-US" sz="4000"/>
              <a:t>Business Problem</a:t>
            </a:r>
          </a:p>
        </p:txBody>
      </p:sp>
      <p:sp>
        <p:nvSpPr>
          <p:cNvPr id="3" name="Content Placeholder 2">
            <a:extLst>
              <a:ext uri="{FF2B5EF4-FFF2-40B4-BE49-F238E27FC236}">
                <a16:creationId xmlns:a16="http://schemas.microsoft.com/office/drawing/2014/main" id="{DDE9A82B-3A2A-9CF8-2021-B9ADA4911BD6}"/>
              </a:ext>
            </a:extLst>
          </p:cNvPr>
          <p:cNvSpPr>
            <a:spLocks noGrp="1"/>
          </p:cNvSpPr>
          <p:nvPr>
            <p:ph idx="1"/>
          </p:nvPr>
        </p:nvSpPr>
        <p:spPr>
          <a:xfrm>
            <a:off x="761994" y="2470245"/>
            <a:ext cx="5334006" cy="3769835"/>
          </a:xfrm>
        </p:spPr>
        <p:txBody>
          <a:bodyPr anchor="ctr">
            <a:normAutofit/>
          </a:bodyPr>
          <a:lstStyle/>
          <a:p>
            <a:r>
              <a:rPr lang="en-US" sz="2000" b="0" i="0" dirty="0">
                <a:effectLst/>
                <a:latin typeface="Söhne"/>
              </a:rPr>
              <a:t>The streaming platform aims to enhance user satisfaction and attract a wider audience by strategically addressing key challenges, including increasing the average popularity score and diversifying content across languages. The goal is to optimize content strategy, boost viewer engagement, and solidify the platform's competitive position in the streaming industry.</a:t>
            </a:r>
            <a:endParaRPr lang="en-US" sz="2000" dirty="0"/>
          </a:p>
        </p:txBody>
      </p:sp>
      <p:sp>
        <p:nvSpPr>
          <p:cNvPr id="10" name="Rectangle 9">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Upward trend">
            <a:extLst>
              <a:ext uri="{FF2B5EF4-FFF2-40B4-BE49-F238E27FC236}">
                <a16:creationId xmlns:a16="http://schemas.microsoft.com/office/drawing/2014/main" id="{1C187860-B540-4AEC-1479-B18A282ACC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878" y="1548705"/>
            <a:ext cx="3758045" cy="3758045"/>
          </a:xfrm>
          <a:prstGeom prst="rect">
            <a:avLst/>
          </a:prstGeom>
        </p:spPr>
      </p:pic>
    </p:spTree>
    <p:extLst>
      <p:ext uri="{BB962C8B-B14F-4D97-AF65-F5344CB8AC3E}">
        <p14:creationId xmlns:p14="http://schemas.microsoft.com/office/powerpoint/2010/main" val="128485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38DB-4544-22CC-87DA-BD25FA477F77}"/>
              </a:ext>
            </a:extLst>
          </p:cNvPr>
          <p:cNvSpPr>
            <a:spLocks noGrp="1"/>
          </p:cNvSpPr>
          <p:nvPr>
            <p:ph type="title"/>
          </p:nvPr>
        </p:nvSpPr>
        <p:spPr>
          <a:xfrm>
            <a:off x="5868557" y="1138036"/>
            <a:ext cx="5444382" cy="1402470"/>
          </a:xfrm>
        </p:spPr>
        <p:txBody>
          <a:bodyPr anchor="t">
            <a:normAutofit/>
          </a:bodyPr>
          <a:lstStyle/>
          <a:p>
            <a:r>
              <a:rPr lang="en-US" sz="3200"/>
              <a:t>Business Solution</a:t>
            </a:r>
          </a:p>
        </p:txBody>
      </p:sp>
      <p:pic>
        <p:nvPicPr>
          <p:cNvPr id="17" name="Picture 16" descr="Light bulb on yellow background with sketched light beams and cord">
            <a:extLst>
              <a:ext uri="{FF2B5EF4-FFF2-40B4-BE49-F238E27FC236}">
                <a16:creationId xmlns:a16="http://schemas.microsoft.com/office/drawing/2014/main" id="{CB08D7C0-AFD5-10FA-4F07-0A85076A6459}"/>
              </a:ext>
            </a:extLst>
          </p:cNvPr>
          <p:cNvPicPr>
            <a:picLocks noChangeAspect="1"/>
          </p:cNvPicPr>
          <p:nvPr/>
        </p:nvPicPr>
        <p:blipFill rotWithShape="1">
          <a:blip r:embed="rId2"/>
          <a:srcRect l="49032" r="4774"/>
          <a:stretch/>
        </p:blipFill>
        <p:spPr>
          <a:xfrm>
            <a:off x="-1" y="10"/>
            <a:ext cx="5151179" cy="6857990"/>
          </a:xfrm>
          <a:prstGeom prst="rect">
            <a:avLst/>
          </a:prstGeom>
        </p:spPr>
      </p:pic>
      <p:cxnSp>
        <p:nvCxnSpPr>
          <p:cNvPr id="18" name="Straight Connector 1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604B65-C98F-1047-C7EB-29041941D787}"/>
              </a:ext>
            </a:extLst>
          </p:cNvPr>
          <p:cNvSpPr>
            <a:spLocks noGrp="1"/>
          </p:cNvSpPr>
          <p:nvPr>
            <p:ph idx="1"/>
          </p:nvPr>
        </p:nvSpPr>
        <p:spPr>
          <a:xfrm>
            <a:off x="5868557" y="2551176"/>
            <a:ext cx="5444382" cy="3591207"/>
          </a:xfrm>
        </p:spPr>
        <p:txBody>
          <a:bodyPr>
            <a:normAutofit/>
          </a:bodyPr>
          <a:lstStyle/>
          <a:p>
            <a:r>
              <a:rPr lang="en-US" sz="2000" b="0" i="0" dirty="0">
                <a:effectLst/>
                <a:latin typeface="-apple-system"/>
              </a:rPr>
              <a:t>To address the streaming platform's challenges, a multifaceted solution involves implementing targeted marketing campaigns to promote popular content, expanding language-specific content creation or acquisition, and leveraging user data analytics to understand preferences better. Implementing strategies to encourage user reviews, such as incentivizing feedback or incorporating user ratings into content recommendations, is crucial.</a:t>
            </a:r>
            <a:endParaRPr lang="en-US" sz="2000" dirty="0"/>
          </a:p>
        </p:txBody>
      </p:sp>
    </p:spTree>
    <p:extLst>
      <p:ext uri="{BB962C8B-B14F-4D97-AF65-F5344CB8AC3E}">
        <p14:creationId xmlns:p14="http://schemas.microsoft.com/office/powerpoint/2010/main" val="391821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B4137-004C-602A-0C5A-223A79658770}"/>
              </a:ext>
            </a:extLst>
          </p:cNvPr>
          <p:cNvSpPr>
            <a:spLocks noGrp="1"/>
          </p:cNvSpPr>
          <p:nvPr>
            <p:ph type="title"/>
          </p:nvPr>
        </p:nvSpPr>
        <p:spPr>
          <a:xfrm>
            <a:off x="1137033" y="670559"/>
            <a:ext cx="4683321" cy="2148841"/>
          </a:xfrm>
        </p:spPr>
        <p:txBody>
          <a:bodyPr anchor="t">
            <a:normAutofit/>
          </a:bodyPr>
          <a:lstStyle/>
          <a:p>
            <a:r>
              <a:rPr lang="en-US" dirty="0"/>
              <a:t>Technical Approach – Data Gathering</a:t>
            </a:r>
          </a:p>
        </p:txBody>
      </p:sp>
      <p:pic>
        <p:nvPicPr>
          <p:cNvPr id="7" name="Picture 6">
            <a:extLst>
              <a:ext uri="{FF2B5EF4-FFF2-40B4-BE49-F238E27FC236}">
                <a16:creationId xmlns:a16="http://schemas.microsoft.com/office/drawing/2014/main" id="{BCD2D4B8-08CD-F50B-C6D9-E078F6B6FDC5}"/>
              </a:ext>
            </a:extLst>
          </p:cNvPr>
          <p:cNvPicPr>
            <a:picLocks noChangeAspect="1"/>
          </p:cNvPicPr>
          <p:nvPr/>
        </p:nvPicPr>
        <p:blipFill rotWithShape="1">
          <a:blip r:embed="rId2"/>
          <a:srcRect b="5369"/>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0CC37F22-0F02-F93A-FBB7-985C175976C6}"/>
              </a:ext>
            </a:extLst>
          </p:cNvPr>
          <p:cNvSpPr>
            <a:spLocks noGrp="1"/>
          </p:cNvSpPr>
          <p:nvPr>
            <p:ph idx="1"/>
          </p:nvPr>
        </p:nvSpPr>
        <p:spPr>
          <a:xfrm>
            <a:off x="6797003" y="345440"/>
            <a:ext cx="5400499" cy="6512559"/>
          </a:xfrm>
        </p:spPr>
        <p:txBody>
          <a:bodyPr anchor="t">
            <a:normAutofit/>
          </a:bodyPr>
          <a:lstStyle/>
          <a:p>
            <a:pPr>
              <a:buFont typeface="+mj-lt"/>
              <a:buAutoNum type="arabicPeriod"/>
            </a:pPr>
            <a:r>
              <a:rPr lang="en-US" sz="2000" b="1" i="0" dirty="0">
                <a:effectLst/>
                <a:latin typeface="Söhne"/>
              </a:rPr>
              <a:t>API Integration:</a:t>
            </a:r>
            <a:endParaRPr lang="en-US" sz="2000" b="0" i="0" dirty="0">
              <a:effectLst/>
              <a:latin typeface="Söhne"/>
            </a:endParaRPr>
          </a:p>
          <a:p>
            <a:pPr marL="742950" lvl="1" indent="-285750">
              <a:buFont typeface="+mj-lt"/>
              <a:buAutoNum type="arabicPeriod"/>
            </a:pPr>
            <a:r>
              <a:rPr lang="en-US" sz="2000" b="0" i="0" dirty="0">
                <a:effectLst/>
                <a:latin typeface="Söhne"/>
              </a:rPr>
              <a:t>Utilized The Movie Database (</a:t>
            </a:r>
            <a:r>
              <a:rPr lang="en-US" sz="2000" b="0" i="0" dirty="0" err="1">
                <a:effectLst/>
                <a:latin typeface="Söhne"/>
              </a:rPr>
              <a:t>TMDb</a:t>
            </a:r>
            <a:r>
              <a:rPr lang="en-US" sz="2000" b="0" i="0" dirty="0">
                <a:effectLst/>
                <a:latin typeface="Söhne"/>
              </a:rPr>
              <a:t>) API to retrieve information on popular movies.</a:t>
            </a:r>
          </a:p>
          <a:p>
            <a:pPr marL="742950" lvl="1" indent="-285750">
              <a:buFont typeface="+mj-lt"/>
              <a:buAutoNum type="arabicPeriod"/>
            </a:pPr>
            <a:r>
              <a:rPr lang="en-US" sz="2000" b="0" i="0" dirty="0">
                <a:effectLst/>
                <a:latin typeface="Söhne"/>
              </a:rPr>
              <a:t>Implemented a Python script with the requests library to make API calls.</a:t>
            </a:r>
          </a:p>
          <a:p>
            <a:pPr marL="742950" lvl="1" indent="-285750">
              <a:buFont typeface="+mj-lt"/>
              <a:buAutoNum type="arabicPeriod"/>
            </a:pPr>
            <a:r>
              <a:rPr lang="en-US" sz="2000" b="0" i="0" dirty="0">
                <a:effectLst/>
                <a:latin typeface="Söhne"/>
              </a:rPr>
              <a:t>Configured the API calls with a base URL of "</a:t>
            </a:r>
            <a:r>
              <a:rPr lang="en-US" sz="2000" b="0" i="0" u="none" strike="noStrike" dirty="0">
                <a:effectLst/>
                <a:latin typeface="Söhne"/>
                <a:hlinkClick r:id="rId3"/>
              </a:rPr>
              <a:t>https://api.themoviedb.org/3/movie/</a:t>
            </a:r>
            <a:r>
              <a:rPr lang="en-US" sz="2000" b="0" i="0" u="none" strike="noStrike" dirty="0" err="1">
                <a:effectLst/>
                <a:latin typeface="Söhne"/>
                <a:hlinkClick r:id="rId3"/>
              </a:rPr>
              <a:t>popular?language</a:t>
            </a:r>
            <a:r>
              <a:rPr lang="en-US" sz="2000" b="0" i="0" u="none" strike="noStrike" dirty="0">
                <a:effectLst/>
                <a:latin typeface="Söhne"/>
                <a:hlinkClick r:id="rId3"/>
              </a:rPr>
              <a:t>=</a:t>
            </a:r>
            <a:r>
              <a:rPr lang="en-US" sz="2000" b="0" i="0" u="none" strike="noStrike" dirty="0" err="1">
                <a:effectLst/>
                <a:latin typeface="Söhne"/>
                <a:hlinkClick r:id="rId3"/>
              </a:rPr>
              <a:t>en-US&amp;page</a:t>
            </a:r>
            <a:r>
              <a:rPr lang="en-US" sz="2000" b="0" i="0" u="none" strike="noStrike" dirty="0">
                <a:effectLst/>
                <a:latin typeface="Söhne"/>
                <a:hlinkClick r:id="rId3"/>
              </a:rPr>
              <a:t>=</a:t>
            </a:r>
            <a:r>
              <a:rPr lang="en-US" sz="2000" b="0" i="0" dirty="0">
                <a:effectLst/>
                <a:latin typeface="Söhne"/>
              </a:rPr>
              <a:t>" and included an API key in the headers for proper authorization.</a:t>
            </a:r>
          </a:p>
          <a:p>
            <a:pPr>
              <a:buFont typeface="+mj-lt"/>
              <a:buAutoNum type="arabicPeriod"/>
            </a:pPr>
            <a:r>
              <a:rPr lang="en-US" sz="2000" b="1" i="0" dirty="0">
                <a:effectLst/>
                <a:latin typeface="Söhne"/>
              </a:rPr>
              <a:t>Data Retrieval and Aggregation:</a:t>
            </a:r>
            <a:endParaRPr lang="en-US" sz="2000" b="0" i="0" dirty="0">
              <a:effectLst/>
              <a:latin typeface="Söhne"/>
            </a:endParaRPr>
          </a:p>
          <a:p>
            <a:pPr marL="742950" lvl="1" indent="-285750">
              <a:buFont typeface="+mj-lt"/>
              <a:buAutoNum type="arabicPeriod"/>
            </a:pPr>
            <a:r>
              <a:rPr lang="en-US" sz="2000" b="0" i="0" dirty="0">
                <a:effectLst/>
                <a:latin typeface="Söhne"/>
              </a:rPr>
              <a:t>Executed a loop through pages 1 to 300, making sequential requests to the API for each page.</a:t>
            </a:r>
          </a:p>
          <a:p>
            <a:pPr marL="742950" lvl="1" indent="-285750">
              <a:buFont typeface="+mj-lt"/>
              <a:buAutoNum type="arabicPeriod"/>
            </a:pPr>
            <a:r>
              <a:rPr lang="en-US" sz="2000" b="0" i="0" dirty="0">
                <a:effectLst/>
                <a:latin typeface="Söhne"/>
              </a:rPr>
              <a:t>Appended the retrieved data from each page to a list named </a:t>
            </a:r>
            <a:r>
              <a:rPr lang="en-US" sz="2000" b="0" i="0" dirty="0" err="1">
                <a:effectLst/>
                <a:latin typeface="Söhne"/>
              </a:rPr>
              <a:t>all_data</a:t>
            </a:r>
            <a:r>
              <a:rPr lang="en-US" sz="2000" b="0" i="0" dirty="0">
                <a:effectLst/>
                <a:latin typeface="Söhne"/>
              </a:rPr>
              <a:t> for aggregation.</a:t>
            </a:r>
          </a:p>
          <a:p>
            <a:pPr marL="742950" lvl="1" indent="-285750">
              <a:buFont typeface="+mj-lt"/>
              <a:buAutoNum type="arabicPeriod"/>
            </a:pPr>
            <a:r>
              <a:rPr lang="en-US" sz="2000" b="0" i="0" dirty="0">
                <a:effectLst/>
                <a:latin typeface="Söhne"/>
              </a:rPr>
              <a:t>This process involved collecting diverse movie information across multiple pages.</a:t>
            </a:r>
          </a:p>
          <a:p>
            <a:endParaRPr lang="en-US" sz="2000" dirty="0"/>
          </a:p>
        </p:txBody>
      </p:sp>
    </p:spTree>
    <p:extLst>
      <p:ext uri="{BB962C8B-B14F-4D97-AF65-F5344CB8AC3E}">
        <p14:creationId xmlns:p14="http://schemas.microsoft.com/office/powerpoint/2010/main" val="5836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1581BB-7788-D1E4-3091-5994AC6BFDAC}"/>
              </a:ext>
            </a:extLst>
          </p:cNvPr>
          <p:cNvSpPr>
            <a:spLocks noGrp="1"/>
          </p:cNvSpPr>
          <p:nvPr>
            <p:ph type="title"/>
          </p:nvPr>
        </p:nvSpPr>
        <p:spPr>
          <a:xfrm>
            <a:off x="5894962" y="479493"/>
            <a:ext cx="5458838" cy="1325563"/>
          </a:xfrm>
        </p:spPr>
        <p:txBody>
          <a:bodyPr>
            <a:normAutofit/>
          </a:bodyPr>
          <a:lstStyle/>
          <a:p>
            <a:r>
              <a:rPr lang="en-US" dirty="0"/>
              <a:t>Data Storage – Azure Blob Storage</a:t>
            </a: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CBCF9287-12DF-8502-2DCC-E0AA43A5FC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391374"/>
            <a:ext cx="4777381" cy="39055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64D294E-36B5-1A21-5EEC-C89AE9310F80}"/>
              </a:ext>
            </a:extLst>
          </p:cNvPr>
          <p:cNvSpPr>
            <a:spLocks noGrp="1"/>
          </p:cNvSpPr>
          <p:nvPr>
            <p:ph idx="1"/>
          </p:nvPr>
        </p:nvSpPr>
        <p:spPr>
          <a:xfrm>
            <a:off x="5894962" y="1984443"/>
            <a:ext cx="5458838" cy="4192520"/>
          </a:xfrm>
        </p:spPr>
        <p:txBody>
          <a:bodyPr>
            <a:normAutofit/>
          </a:bodyPr>
          <a:lstStyle/>
          <a:p>
            <a:r>
              <a:rPr lang="en-US" b="0" i="0" dirty="0">
                <a:effectLst/>
                <a:latin typeface="Söhne"/>
              </a:rPr>
              <a:t>After aggregating the movie data, the next step involved seamless storage on Azure Blob. The raw data, gathered through The Movie Database (</a:t>
            </a:r>
            <a:r>
              <a:rPr lang="en-US" b="0" i="0" dirty="0" err="1">
                <a:effectLst/>
                <a:latin typeface="Söhne"/>
              </a:rPr>
              <a:t>TMDb</a:t>
            </a:r>
            <a:r>
              <a:rPr lang="en-US" b="0" i="0" dirty="0">
                <a:effectLst/>
                <a:latin typeface="Söhne"/>
              </a:rPr>
              <a:t>) API, was uploaded to a private storage container on Azure Blob. This step ensures secure and scalable storage for future reference and analysis.</a:t>
            </a:r>
            <a:endParaRPr lang="en-US" dirty="0"/>
          </a:p>
        </p:txBody>
      </p:sp>
    </p:spTree>
    <p:extLst>
      <p:ext uri="{BB962C8B-B14F-4D97-AF65-F5344CB8AC3E}">
        <p14:creationId xmlns:p14="http://schemas.microsoft.com/office/powerpoint/2010/main" val="310924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Freeform: Shape 205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2113E4-FF46-C1BF-474A-892E505F2D02}"/>
              </a:ext>
            </a:extLst>
          </p:cNvPr>
          <p:cNvSpPr>
            <a:spLocks noGrp="1"/>
          </p:cNvSpPr>
          <p:nvPr>
            <p:ph type="title"/>
          </p:nvPr>
        </p:nvSpPr>
        <p:spPr>
          <a:xfrm>
            <a:off x="838200" y="609600"/>
            <a:ext cx="3739341" cy="1330839"/>
          </a:xfrm>
        </p:spPr>
        <p:txBody>
          <a:bodyPr>
            <a:normAutofit/>
          </a:bodyPr>
          <a:lstStyle/>
          <a:p>
            <a:r>
              <a:rPr lang="en-US" dirty="0"/>
              <a:t>Modeling 	</a:t>
            </a:r>
          </a:p>
        </p:txBody>
      </p:sp>
      <p:sp>
        <p:nvSpPr>
          <p:cNvPr id="3" name="Content Placeholder 2">
            <a:extLst>
              <a:ext uri="{FF2B5EF4-FFF2-40B4-BE49-F238E27FC236}">
                <a16:creationId xmlns:a16="http://schemas.microsoft.com/office/drawing/2014/main" id="{673BC158-7412-448B-69D6-49130B3AF311}"/>
              </a:ext>
            </a:extLst>
          </p:cNvPr>
          <p:cNvSpPr>
            <a:spLocks noGrp="1"/>
          </p:cNvSpPr>
          <p:nvPr>
            <p:ph idx="1"/>
          </p:nvPr>
        </p:nvSpPr>
        <p:spPr>
          <a:xfrm>
            <a:off x="862366" y="2194102"/>
            <a:ext cx="3427001" cy="3908586"/>
          </a:xfrm>
        </p:spPr>
        <p:txBody>
          <a:bodyPr>
            <a:normAutofit/>
          </a:bodyPr>
          <a:lstStyle/>
          <a:p>
            <a:pPr marL="0" indent="0">
              <a:buNone/>
            </a:pPr>
            <a:r>
              <a:rPr lang="en-US" sz="1600" b="1" i="0" dirty="0">
                <a:effectLst/>
                <a:latin typeface="Söhne"/>
              </a:rPr>
              <a:t>Database Relationship Modeling in Microsoft Access:</a:t>
            </a:r>
            <a:endParaRPr lang="en-US" sz="1600" b="0" i="0" dirty="0">
              <a:effectLst/>
              <a:latin typeface="Söhne"/>
            </a:endParaRPr>
          </a:p>
          <a:p>
            <a:r>
              <a:rPr lang="en-US" sz="1600" b="0" i="0" dirty="0">
                <a:effectLst/>
                <a:latin typeface="Söhne"/>
              </a:rPr>
              <a:t>In order to establish clear and comprehensible relationships within the database, I opted to utilize SQL queries to develop a database relationship model in Microsoft Access. This approach was chosen due to the inherent advantages of Microsoft Access in visually representing relationships, making it significantly easier to convey and understand the interconnected nature of the data.</a:t>
            </a:r>
          </a:p>
          <a:p>
            <a:endParaRPr lang="en-US" sz="1600" dirty="0"/>
          </a:p>
        </p:txBody>
      </p:sp>
      <p:pic>
        <p:nvPicPr>
          <p:cNvPr id="2050" name="Picture 2">
            <a:extLst>
              <a:ext uri="{FF2B5EF4-FFF2-40B4-BE49-F238E27FC236}">
                <a16:creationId xmlns:a16="http://schemas.microsoft.com/office/drawing/2014/main" id="{C4F57D48-9D33-355D-55B9-CC27FEAFC3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386593"/>
            <a:ext cx="6155141" cy="410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80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421E111-2572-9CB0-9B83-93D36BE058BC}"/>
              </a:ext>
            </a:extLst>
          </p:cNvPr>
          <p:cNvSpPr>
            <a:spLocks noGrp="1"/>
          </p:cNvSpPr>
          <p:nvPr>
            <p:ph type="title"/>
          </p:nvPr>
        </p:nvSpPr>
        <p:spPr>
          <a:xfrm>
            <a:off x="4184542" y="486184"/>
            <a:ext cx="7363990" cy="1325563"/>
          </a:xfrm>
        </p:spPr>
        <p:txBody>
          <a:bodyPr>
            <a:normAutofit/>
          </a:bodyPr>
          <a:lstStyle/>
          <a:p>
            <a:r>
              <a:rPr lang="en-US" dirty="0"/>
              <a:t>SQL Server and Azure Database</a:t>
            </a:r>
          </a:p>
        </p:txBody>
      </p:sp>
      <p:pic>
        <p:nvPicPr>
          <p:cNvPr id="11" name="Picture 10">
            <a:extLst>
              <a:ext uri="{FF2B5EF4-FFF2-40B4-BE49-F238E27FC236}">
                <a16:creationId xmlns:a16="http://schemas.microsoft.com/office/drawing/2014/main" id="{0850CC86-30D9-65D5-A1E9-D8574B4A7A90}"/>
              </a:ext>
            </a:extLst>
          </p:cNvPr>
          <p:cNvPicPr>
            <a:picLocks noChangeAspect="1"/>
          </p:cNvPicPr>
          <p:nvPr/>
        </p:nvPicPr>
        <p:blipFill rotWithShape="1">
          <a:blip r:embed="rId2"/>
          <a:srcRect t="10491" r="1" b="1260"/>
          <a:stretch/>
        </p:blipFill>
        <p:spPr>
          <a:xfrm>
            <a:off x="581526" y="252833"/>
            <a:ext cx="3118718" cy="3124027"/>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3" name="Picture 12">
            <a:extLst>
              <a:ext uri="{FF2B5EF4-FFF2-40B4-BE49-F238E27FC236}">
                <a16:creationId xmlns:a16="http://schemas.microsoft.com/office/drawing/2014/main" id="{1727660B-5AB2-9E1E-90BD-62926B14B9CD}"/>
              </a:ext>
            </a:extLst>
          </p:cNvPr>
          <p:cNvPicPr>
            <a:picLocks noChangeAspect="1"/>
          </p:cNvPicPr>
          <p:nvPr/>
        </p:nvPicPr>
        <p:blipFill rotWithShape="1">
          <a:blip r:embed="rId3"/>
          <a:srcRect r="-5" b="16496"/>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Content Placeholder 2">
            <a:extLst>
              <a:ext uri="{FF2B5EF4-FFF2-40B4-BE49-F238E27FC236}">
                <a16:creationId xmlns:a16="http://schemas.microsoft.com/office/drawing/2014/main" id="{2ECD2337-2B51-D7BF-600C-580CAD537C08}"/>
              </a:ext>
            </a:extLst>
          </p:cNvPr>
          <p:cNvSpPr>
            <a:spLocks noGrp="1"/>
          </p:cNvSpPr>
          <p:nvPr>
            <p:ph idx="1"/>
          </p:nvPr>
        </p:nvSpPr>
        <p:spPr>
          <a:xfrm>
            <a:off x="4184542" y="1946684"/>
            <a:ext cx="7363990" cy="4351338"/>
          </a:xfrm>
        </p:spPr>
        <p:txBody>
          <a:bodyPr>
            <a:normAutofit/>
          </a:bodyPr>
          <a:lstStyle/>
          <a:p>
            <a:r>
              <a:rPr lang="en-US" sz="2200" b="1" i="0">
                <a:effectLst/>
                <a:latin typeface="Söhne"/>
              </a:rPr>
              <a:t>SQL Server Management:</a:t>
            </a:r>
            <a:endParaRPr lang="en-US" sz="2200" b="0" i="0">
              <a:effectLst/>
              <a:latin typeface="Söhne"/>
            </a:endParaRPr>
          </a:p>
          <a:p>
            <a:pPr>
              <a:buFont typeface="Arial" panose="020B0604020202020204" pitchFamily="34" charset="0"/>
              <a:buChar char="•"/>
            </a:pPr>
            <a:r>
              <a:rPr lang="en-US" sz="2200" b="0" i="0">
                <a:effectLst/>
                <a:latin typeface="Söhne"/>
              </a:rPr>
              <a:t>Developed SQL code using SQL Server Management Studio to create a dedicated database for the project.</a:t>
            </a:r>
          </a:p>
          <a:p>
            <a:pPr>
              <a:buFont typeface="Arial" panose="020B0604020202020204" pitchFamily="34" charset="0"/>
              <a:buChar char="•"/>
            </a:pPr>
            <a:r>
              <a:rPr lang="en-US" sz="2200" b="0" i="0">
                <a:effectLst/>
                <a:latin typeface="Söhne"/>
              </a:rPr>
              <a:t>Executed the necessary SQL commands for database creation and configuration, ensuring a structured foundation for data storage.</a:t>
            </a:r>
          </a:p>
          <a:p>
            <a:r>
              <a:rPr lang="en-US" sz="2200" b="0" i="0">
                <a:effectLst/>
                <a:latin typeface="Söhne"/>
              </a:rPr>
              <a:t>Named the newly created database as 'akhan00142,' adhering to a systematic naming convention for clarity and project identification</a:t>
            </a:r>
          </a:p>
          <a:p>
            <a:r>
              <a:rPr lang="en-US" sz="2200">
                <a:latin typeface="Söhne"/>
              </a:rPr>
              <a:t>The Image shows the </a:t>
            </a:r>
            <a:r>
              <a:rPr lang="en-US" sz="2200" b="0" i="0">
                <a:effectLst/>
                <a:latin typeface="Söhne"/>
              </a:rPr>
              <a:t>keys, and columns within the tables, providing a comprehensive view of the data structure.</a:t>
            </a:r>
            <a:endParaRPr lang="en-US" sz="2200"/>
          </a:p>
        </p:txBody>
      </p:sp>
    </p:spTree>
    <p:extLst>
      <p:ext uri="{BB962C8B-B14F-4D97-AF65-F5344CB8AC3E}">
        <p14:creationId xmlns:p14="http://schemas.microsoft.com/office/powerpoint/2010/main" val="4540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EFC8-AE45-D842-2A48-E636F8E220A7}"/>
              </a:ext>
            </a:extLst>
          </p:cNvPr>
          <p:cNvSpPr>
            <a:spLocks noGrp="1"/>
          </p:cNvSpPr>
          <p:nvPr>
            <p:ph type="title"/>
          </p:nvPr>
        </p:nvSpPr>
        <p:spPr>
          <a:xfrm>
            <a:off x="876694" y="741391"/>
            <a:ext cx="4234393" cy="1616203"/>
          </a:xfrm>
        </p:spPr>
        <p:txBody>
          <a:bodyPr anchor="b">
            <a:normAutofit/>
          </a:bodyPr>
          <a:lstStyle/>
          <a:p>
            <a:r>
              <a:rPr lang="en-US" sz="3200"/>
              <a:t>Transformation</a:t>
            </a:r>
          </a:p>
        </p:txBody>
      </p:sp>
      <p:sp>
        <p:nvSpPr>
          <p:cNvPr id="3" name="Content Placeholder 2">
            <a:extLst>
              <a:ext uri="{FF2B5EF4-FFF2-40B4-BE49-F238E27FC236}">
                <a16:creationId xmlns:a16="http://schemas.microsoft.com/office/drawing/2014/main" id="{DCA70D0E-9250-526A-9A8F-9A26BE723024}"/>
              </a:ext>
            </a:extLst>
          </p:cNvPr>
          <p:cNvSpPr>
            <a:spLocks noGrp="1"/>
          </p:cNvSpPr>
          <p:nvPr>
            <p:ph idx="1"/>
          </p:nvPr>
        </p:nvSpPr>
        <p:spPr>
          <a:xfrm>
            <a:off x="876693" y="2533476"/>
            <a:ext cx="4234394" cy="3447832"/>
          </a:xfrm>
        </p:spPr>
        <p:txBody>
          <a:bodyPr anchor="t">
            <a:normAutofit/>
          </a:bodyPr>
          <a:lstStyle/>
          <a:p>
            <a:r>
              <a:rPr lang="en-US" sz="1900" b="1" i="0" dirty="0">
                <a:effectLst/>
                <a:latin typeface="Söhne"/>
              </a:rPr>
              <a:t>Section 1: Data Setup</a:t>
            </a:r>
          </a:p>
          <a:p>
            <a:pPr>
              <a:buFont typeface="Arial" panose="020B0604020202020204" pitchFamily="34" charset="0"/>
              <a:buChar char="•"/>
            </a:pPr>
            <a:r>
              <a:rPr lang="en-US" sz="1900" b="1" i="0" dirty="0">
                <a:effectLst/>
                <a:latin typeface="Söhne"/>
              </a:rPr>
              <a:t>Libraries Import:</a:t>
            </a:r>
            <a:r>
              <a:rPr lang="en-US" sz="1900" b="0" i="0" dirty="0">
                <a:effectLst/>
                <a:latin typeface="Söhne"/>
              </a:rPr>
              <a:t> Imports necessary Python libraries for data manipulation: pandas, </a:t>
            </a:r>
            <a:r>
              <a:rPr lang="en-US" sz="1900" b="0" i="0" dirty="0" err="1">
                <a:effectLst/>
                <a:latin typeface="Söhne"/>
              </a:rPr>
              <a:t>ast</a:t>
            </a:r>
            <a:r>
              <a:rPr lang="en-US" sz="1900" b="0" i="0" dirty="0">
                <a:effectLst/>
                <a:latin typeface="Söhne"/>
              </a:rPr>
              <a:t>, and datetime.</a:t>
            </a:r>
          </a:p>
          <a:p>
            <a:r>
              <a:rPr lang="en-US" sz="1900" b="1" i="0" dirty="0">
                <a:effectLst/>
                <a:latin typeface="Söhne"/>
              </a:rPr>
              <a:t>Section 2: Data Loading and Preprocessing</a:t>
            </a:r>
          </a:p>
          <a:p>
            <a:pPr>
              <a:buFont typeface="Arial" panose="020B0604020202020204" pitchFamily="34" charset="0"/>
              <a:buChar char="•"/>
            </a:pPr>
            <a:r>
              <a:rPr lang="en-US" sz="1900" b="1" i="0" dirty="0">
                <a:effectLst/>
                <a:latin typeface="Söhne"/>
              </a:rPr>
              <a:t>CSV Loading:</a:t>
            </a:r>
            <a:r>
              <a:rPr lang="en-US" sz="1900" b="0" i="0" dirty="0">
                <a:effectLst/>
                <a:latin typeface="Söhne"/>
              </a:rPr>
              <a:t> Loads movie data from a CSV file into a Pandas </a:t>
            </a:r>
            <a:r>
              <a:rPr lang="en-US" sz="1900" b="0" i="0" dirty="0" err="1">
                <a:effectLst/>
                <a:latin typeface="Söhne"/>
              </a:rPr>
              <a:t>DataFrame</a:t>
            </a:r>
            <a:r>
              <a:rPr lang="en-US" sz="1900" b="0" i="0" dirty="0">
                <a:effectLst/>
                <a:latin typeface="Söhne"/>
              </a:rPr>
              <a:t>.</a:t>
            </a:r>
          </a:p>
          <a:p>
            <a:pPr>
              <a:buFont typeface="Arial" panose="020B0604020202020204" pitchFamily="34" charset="0"/>
              <a:buChar char="•"/>
            </a:pPr>
            <a:r>
              <a:rPr lang="en-US" sz="1900" b="1" i="0" dirty="0">
                <a:effectLst/>
                <a:latin typeface="Söhne"/>
              </a:rPr>
              <a:t>Column Drop:</a:t>
            </a:r>
            <a:r>
              <a:rPr lang="en-US" sz="1900" b="0" i="0" dirty="0">
                <a:effectLst/>
                <a:latin typeface="Söhne"/>
              </a:rPr>
              <a:t> Removes specific columns from the </a:t>
            </a:r>
            <a:r>
              <a:rPr lang="en-US" sz="1900" b="0" i="0" dirty="0" err="1">
                <a:effectLst/>
                <a:latin typeface="Söhne"/>
              </a:rPr>
              <a:t>DataFrame</a:t>
            </a:r>
            <a:r>
              <a:rPr lang="en-US" sz="1900" b="0" i="0" dirty="0">
                <a:effectLst/>
                <a:latin typeface="Söhne"/>
              </a:rPr>
              <a:t>.</a:t>
            </a:r>
          </a:p>
          <a:p>
            <a:endParaRPr lang="en-US" sz="1900" dirty="0"/>
          </a:p>
        </p:txBody>
      </p:sp>
      <p:pic>
        <p:nvPicPr>
          <p:cNvPr id="14" name="Picture 13" descr="Programming data on computer monitor">
            <a:extLst>
              <a:ext uri="{FF2B5EF4-FFF2-40B4-BE49-F238E27FC236}">
                <a16:creationId xmlns:a16="http://schemas.microsoft.com/office/drawing/2014/main" id="{86593104-E05B-2F89-37F5-D5EE5F08B29C}"/>
              </a:ext>
            </a:extLst>
          </p:cNvPr>
          <p:cNvPicPr>
            <a:picLocks noChangeAspect="1"/>
          </p:cNvPicPr>
          <p:nvPr/>
        </p:nvPicPr>
        <p:blipFill rotWithShape="1">
          <a:blip r:embed="rId2"/>
          <a:srcRect l="26972" r="-1" b="-1"/>
          <a:stretch/>
        </p:blipFill>
        <p:spPr>
          <a:xfrm>
            <a:off x="5854890" y="877414"/>
            <a:ext cx="5453545" cy="4984683"/>
          </a:xfrm>
          <a:prstGeom prst="rect">
            <a:avLst/>
          </a:prstGeom>
        </p:spPr>
      </p:pic>
      <p:grpSp>
        <p:nvGrpSpPr>
          <p:cNvPr id="19" name="Group 18">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 name="Rectangle 19">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146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B5F22-6CD6-6D39-94BF-7640F50E8715}"/>
              </a:ext>
            </a:extLst>
          </p:cNvPr>
          <p:cNvSpPr>
            <a:spLocks noGrp="1"/>
          </p:cNvSpPr>
          <p:nvPr>
            <p:ph type="title"/>
          </p:nvPr>
        </p:nvSpPr>
        <p:spPr>
          <a:xfrm>
            <a:off x="761800" y="304801"/>
            <a:ext cx="5334197" cy="1708242"/>
          </a:xfrm>
        </p:spPr>
        <p:txBody>
          <a:bodyPr anchor="ctr">
            <a:normAutofit/>
          </a:bodyPr>
          <a:lstStyle/>
          <a:p>
            <a:r>
              <a:rPr lang="en-US" sz="4000" dirty="0"/>
              <a:t>Data Transformation</a:t>
            </a:r>
          </a:p>
        </p:txBody>
      </p:sp>
      <p:sp>
        <p:nvSpPr>
          <p:cNvPr id="3" name="Content Placeholder 2">
            <a:extLst>
              <a:ext uri="{FF2B5EF4-FFF2-40B4-BE49-F238E27FC236}">
                <a16:creationId xmlns:a16="http://schemas.microsoft.com/office/drawing/2014/main" id="{B828F92C-1A06-8D5E-4D1E-0B0815AC2AAF}"/>
              </a:ext>
            </a:extLst>
          </p:cNvPr>
          <p:cNvSpPr>
            <a:spLocks noGrp="1"/>
          </p:cNvSpPr>
          <p:nvPr>
            <p:ph idx="1"/>
          </p:nvPr>
        </p:nvSpPr>
        <p:spPr>
          <a:xfrm>
            <a:off x="761800" y="2470244"/>
            <a:ext cx="5334197" cy="3769835"/>
          </a:xfrm>
        </p:spPr>
        <p:txBody>
          <a:bodyPr anchor="ctr">
            <a:normAutofit/>
          </a:bodyPr>
          <a:lstStyle/>
          <a:p>
            <a:r>
              <a:rPr lang="en-US" sz="2000" b="1" i="0">
                <a:effectLst/>
                <a:latin typeface="Söhne"/>
              </a:rPr>
              <a:t>Section 3: Data Transformation</a:t>
            </a:r>
          </a:p>
          <a:p>
            <a:pPr>
              <a:buFont typeface="Arial" panose="020B0604020202020204" pitchFamily="34" charset="0"/>
              <a:buChar char="•"/>
            </a:pPr>
            <a:r>
              <a:rPr lang="en-US" sz="2000" b="1" i="0">
                <a:effectLst/>
                <a:latin typeface="Söhne"/>
              </a:rPr>
              <a:t>Genre Extraction:</a:t>
            </a:r>
            <a:r>
              <a:rPr lang="en-US" sz="2000" b="0" i="0">
                <a:effectLst/>
                <a:latin typeface="Söhne"/>
              </a:rPr>
              <a:t> Defines and applies a function to extract the first number from a list in the 'genre_ids' column.</a:t>
            </a:r>
          </a:p>
          <a:p>
            <a:pPr>
              <a:buFont typeface="Arial" panose="020B0604020202020204" pitchFamily="34" charset="0"/>
              <a:buChar char="•"/>
            </a:pPr>
            <a:r>
              <a:rPr lang="en-US" sz="2000" b="1" i="0">
                <a:effectLst/>
                <a:latin typeface="Söhne"/>
              </a:rPr>
              <a:t>Duplicate Removal:</a:t>
            </a:r>
            <a:r>
              <a:rPr lang="en-US" sz="2000" b="0" i="0">
                <a:effectLst/>
                <a:latin typeface="Söhne"/>
              </a:rPr>
              <a:t> Drops duplicate rows based on the 'id' column.</a:t>
            </a:r>
          </a:p>
          <a:p>
            <a:r>
              <a:rPr lang="en-US" sz="2000" b="1" i="0">
                <a:effectLst/>
                <a:latin typeface="Söhne"/>
              </a:rPr>
              <a:t>Section 4: Date Processing</a:t>
            </a:r>
          </a:p>
          <a:p>
            <a:pPr>
              <a:buFont typeface="Arial" panose="020B0604020202020204" pitchFamily="34" charset="0"/>
              <a:buChar char="•"/>
            </a:pPr>
            <a:r>
              <a:rPr lang="en-US" sz="2000" b="1" i="0">
                <a:effectLst/>
                <a:latin typeface="Söhne"/>
              </a:rPr>
              <a:t>Date Conversion:</a:t>
            </a:r>
            <a:r>
              <a:rPr lang="en-US" sz="2000" b="0" i="0">
                <a:effectLst/>
                <a:latin typeface="Söhne"/>
              </a:rPr>
              <a:t> Converts the 'release_date' column to datetime format.</a:t>
            </a:r>
          </a:p>
          <a:p>
            <a:pPr>
              <a:buFont typeface="Arial" panose="020B0604020202020204" pitchFamily="34" charset="0"/>
              <a:buChar char="•"/>
            </a:pPr>
            <a:r>
              <a:rPr lang="en-US" sz="2000" b="1" i="0">
                <a:effectLst/>
                <a:latin typeface="Söhne"/>
              </a:rPr>
              <a:t>Filtering and Sorting:</a:t>
            </a:r>
            <a:r>
              <a:rPr lang="en-US" sz="2000" b="0" i="0">
                <a:effectLst/>
                <a:latin typeface="Söhne"/>
              </a:rPr>
              <a:t> Filters and sorts the DataFrame based on release dates.</a:t>
            </a:r>
          </a:p>
          <a:p>
            <a:endParaRPr lang="en-US" sz="2000"/>
          </a:p>
        </p:txBody>
      </p:sp>
      <p:pic>
        <p:nvPicPr>
          <p:cNvPr id="5" name="Picture 4" descr="A line of binary code">
            <a:extLst>
              <a:ext uri="{FF2B5EF4-FFF2-40B4-BE49-F238E27FC236}">
                <a16:creationId xmlns:a16="http://schemas.microsoft.com/office/drawing/2014/main" id="{F467E343-4F55-ABEB-3404-AE8546AEE421}"/>
              </a:ext>
            </a:extLst>
          </p:cNvPr>
          <p:cNvPicPr>
            <a:picLocks noChangeAspect="1"/>
          </p:cNvPicPr>
          <p:nvPr/>
        </p:nvPicPr>
        <p:blipFill rotWithShape="1">
          <a:blip r:embed="rId2"/>
          <a:srcRect l="29329" r="2562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526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936</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Söhne</vt:lpstr>
      <vt:lpstr>Office Theme</vt:lpstr>
      <vt:lpstr>Movie TMDB Database</vt:lpstr>
      <vt:lpstr>Business Problem</vt:lpstr>
      <vt:lpstr>Business Solution</vt:lpstr>
      <vt:lpstr>Technical Approach – Data Gathering</vt:lpstr>
      <vt:lpstr>Data Storage – Azure Blob Storage</vt:lpstr>
      <vt:lpstr>Modeling  </vt:lpstr>
      <vt:lpstr>SQL Server and Azure Database</vt:lpstr>
      <vt:lpstr>Transformation</vt:lpstr>
      <vt:lpstr>Data Transformation</vt:lpstr>
      <vt:lpstr>Data transformation</vt:lpstr>
      <vt:lpstr>Database data uploading</vt:lpstr>
      <vt:lpstr>PowerBI – Github Repo</vt:lpstr>
      <vt:lpstr>Power BI – Github Repo</vt:lpstr>
      <vt:lpstr>Power BI – Github Repo</vt:lpstr>
      <vt:lpstr>Insights</vt:lpstr>
      <vt:lpstr>Insights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Khandelwal</dc:creator>
  <cp:lastModifiedBy>Aryan Khandelwal</cp:lastModifiedBy>
  <cp:revision>2</cp:revision>
  <dcterms:created xsi:type="dcterms:W3CDTF">2023-12-05T15:22:12Z</dcterms:created>
  <dcterms:modified xsi:type="dcterms:W3CDTF">2023-12-05T20:38:10Z</dcterms:modified>
</cp:coreProperties>
</file>