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D8C54B-58FE-4877-86D8-B4CBD59CB3D5}">
  <a:tblStyle styleId="{EED8C54B-58FE-4877-86D8-B4CBD59CB3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c243ffd7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c243ffd7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243ffd7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c243ffd7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c3987c6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c3987c6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c3987c64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c3987c64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c3987c64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c3987c64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c3987c64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c3987c64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c3987c64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c3987c64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c3987c64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c3987c64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c3987c64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c3987c64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c3987c64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c3987c64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c243ffd7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c243ffd7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c2b1a32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c2b1a32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c2b1a32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c2b1a32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c2b1a32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c2b1a32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c2b1a320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c2b1a320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c3987c6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c3987c6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c3987c6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c3987c6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c243ffd7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c243ffd7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918675" y="1404725"/>
            <a:ext cx="7787400" cy="334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600">
                <a:latin typeface="Times New Roman"/>
                <a:ea typeface="Times New Roman"/>
                <a:cs typeface="Times New Roman"/>
                <a:sym typeface="Times New Roman"/>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2552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Sentiment Analysis on Twitter Data</a:t>
            </a:r>
            <a:endParaRPr/>
          </a:p>
        </p:txBody>
      </p:sp>
      <p:sp>
        <p:nvSpPr>
          <p:cNvPr id="135" name="Google Shape;135;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Intro</a:t>
            </a:r>
            <a:endParaRPr/>
          </a:p>
          <a:p>
            <a:pPr indent="-311150" lvl="0" marL="457200" rtl="0" algn="l">
              <a:spcBef>
                <a:spcPts val="0"/>
              </a:spcBef>
              <a:spcAft>
                <a:spcPts val="0"/>
              </a:spcAft>
              <a:buSzPts val="1300"/>
              <a:buAutoNum type="arabicPeriod"/>
            </a:pPr>
            <a:r>
              <a:rPr lang="en-GB"/>
              <a:t>Data</a:t>
            </a:r>
            <a:endParaRPr/>
          </a:p>
          <a:p>
            <a:pPr indent="-311150" lvl="0" marL="457200" rtl="0" algn="l">
              <a:spcBef>
                <a:spcPts val="0"/>
              </a:spcBef>
              <a:spcAft>
                <a:spcPts val="0"/>
              </a:spcAft>
              <a:buSzPts val="1300"/>
              <a:buAutoNum type="arabicPeriod"/>
            </a:pPr>
            <a:r>
              <a:rPr lang="en-GB"/>
              <a:t>EDA</a:t>
            </a:r>
            <a:endParaRPr/>
          </a:p>
          <a:p>
            <a:pPr indent="-311150" lvl="0" marL="457200" rtl="0" algn="l">
              <a:spcBef>
                <a:spcPts val="0"/>
              </a:spcBef>
              <a:spcAft>
                <a:spcPts val="0"/>
              </a:spcAft>
              <a:buSzPts val="1300"/>
              <a:buAutoNum type="arabicPeriod"/>
            </a:pPr>
            <a:r>
              <a:rPr lang="en-GB"/>
              <a:t>Supervised methodology</a:t>
            </a:r>
            <a:endParaRPr/>
          </a:p>
          <a:p>
            <a:pPr indent="-311150" lvl="0" marL="457200" rtl="0" algn="l">
              <a:spcBef>
                <a:spcPts val="0"/>
              </a:spcBef>
              <a:spcAft>
                <a:spcPts val="0"/>
              </a:spcAft>
              <a:buSzPts val="1300"/>
              <a:buAutoNum type="arabicPeriod"/>
            </a:pPr>
            <a:r>
              <a:rPr lang="en-GB"/>
              <a:t>Results</a:t>
            </a:r>
            <a:endParaRPr/>
          </a:p>
          <a:p>
            <a:pPr indent="-311150" lvl="0" marL="457200" rtl="0" algn="l">
              <a:spcBef>
                <a:spcPts val="0"/>
              </a:spcBef>
              <a:spcAft>
                <a:spcPts val="0"/>
              </a:spcAft>
              <a:buSzPts val="1300"/>
              <a:buAutoNum type="arabicPeriod"/>
            </a:pPr>
            <a:r>
              <a:rPr lang="en-GB"/>
              <a:t>Unsupervised methodology</a:t>
            </a:r>
            <a:endParaRPr/>
          </a:p>
          <a:p>
            <a:pPr indent="-311150" lvl="0" marL="457200" rtl="0" algn="l">
              <a:spcBef>
                <a:spcPts val="0"/>
              </a:spcBef>
              <a:spcAft>
                <a:spcPts val="0"/>
              </a:spcAft>
              <a:buSzPts val="1300"/>
              <a:buAutoNum type="arabicPeriod"/>
            </a:pPr>
            <a:r>
              <a:rPr lang="en-GB"/>
              <a:t>Results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2925" y="2044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Logistic Regression</a:t>
            </a:r>
            <a:r>
              <a:rPr lang="en-GB"/>
              <a:t> Approach for Sentiment Analysis</a:t>
            </a:r>
            <a:endParaRPr/>
          </a:p>
        </p:txBody>
      </p:sp>
      <p:sp>
        <p:nvSpPr>
          <p:cNvPr id="202" name="Google Shape;202;p22"/>
          <p:cNvSpPr txBox="1"/>
          <p:nvPr/>
        </p:nvSpPr>
        <p:spPr>
          <a:xfrm>
            <a:off x="1138850" y="1321813"/>
            <a:ext cx="703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In the Logistic Regression Approach, a sigmoid function is used on the vectorized data which then returns a probability between 0 and 1. In case of Sentiment Analysis of tweets, we can use Logistic regression to give a Binary output , i.e, Positive or Negative Sentiment in a Tweet.</a:t>
            </a:r>
            <a:endParaRPr>
              <a:solidFill>
                <a:schemeClr val="lt1"/>
              </a:solidFill>
              <a:latin typeface="Lato"/>
              <a:ea typeface="Lato"/>
              <a:cs typeface="Lato"/>
              <a:sym typeface="Lato"/>
            </a:endParaRPr>
          </a:p>
        </p:txBody>
      </p:sp>
      <p:pic>
        <p:nvPicPr>
          <p:cNvPr id="203" name="Google Shape;203;p22"/>
          <p:cNvPicPr preferRelativeResize="0"/>
          <p:nvPr/>
        </p:nvPicPr>
        <p:blipFill>
          <a:blip r:embed="rId3">
            <a:alphaModFix/>
          </a:blip>
          <a:stretch>
            <a:fillRect/>
          </a:stretch>
        </p:blipFill>
        <p:spPr>
          <a:xfrm>
            <a:off x="1347694" y="2520913"/>
            <a:ext cx="3015332" cy="2470187"/>
          </a:xfrm>
          <a:prstGeom prst="rect">
            <a:avLst/>
          </a:prstGeom>
          <a:noFill/>
          <a:ln>
            <a:noFill/>
          </a:ln>
        </p:spPr>
      </p:pic>
      <p:pic>
        <p:nvPicPr>
          <p:cNvPr id="204" name="Google Shape;204;p22"/>
          <p:cNvPicPr preferRelativeResize="0"/>
          <p:nvPr/>
        </p:nvPicPr>
        <p:blipFill>
          <a:blip r:embed="rId4">
            <a:alphaModFix/>
          </a:blip>
          <a:stretch>
            <a:fillRect/>
          </a:stretch>
        </p:blipFill>
        <p:spPr>
          <a:xfrm>
            <a:off x="4644926" y="2520913"/>
            <a:ext cx="3228809" cy="24701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Performance </a:t>
            </a:r>
            <a:r>
              <a:rPr lang="en-GB"/>
              <a:t>Comparison</a:t>
            </a:r>
            <a:endParaRPr/>
          </a:p>
        </p:txBody>
      </p:sp>
      <p:graphicFrame>
        <p:nvGraphicFramePr>
          <p:cNvPr id="210" name="Google Shape;210;p23"/>
          <p:cNvGraphicFramePr/>
          <p:nvPr/>
        </p:nvGraphicFramePr>
        <p:xfrm>
          <a:off x="1097400" y="1875288"/>
          <a:ext cx="3000000" cy="3000000"/>
        </p:xfrm>
        <a:graphic>
          <a:graphicData uri="http://schemas.openxmlformats.org/drawingml/2006/table">
            <a:tbl>
              <a:tblPr>
                <a:noFill/>
                <a:tableStyleId>{EED8C54B-58FE-4877-86D8-B4CBD59CB3D5}</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solidFill>
                            <a:schemeClr val="lt1"/>
                          </a:solidFill>
                        </a:rPr>
                        <a:t>Models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Precision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Recall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F1-Score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Naive Bayes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80</a:t>
                      </a:r>
                      <a:r>
                        <a:rPr lang="en-GB">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81</a:t>
                      </a:r>
                      <a:r>
                        <a:rPr lang="en-GB">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80</a:t>
                      </a:r>
                      <a:r>
                        <a:rPr lang="en-GB">
                          <a:solidFill>
                            <a:schemeClr val="lt1"/>
                          </a:solidFill>
                        </a:rPr>
                        <a:t>%</a:t>
                      </a:r>
                      <a:endParaRPr>
                        <a:solidFill>
                          <a:schemeClr val="lt1"/>
                        </a:solidFill>
                      </a:endParaRPr>
                    </a:p>
                  </a:txBody>
                  <a:tcPr marT="91425" marB="91425" marR="91425" marL="91425"/>
                </a:tc>
              </a:tr>
              <a:tr h="426250">
                <a:tc>
                  <a:txBody>
                    <a:bodyPr/>
                    <a:lstStyle/>
                    <a:p>
                      <a:pPr indent="0" lvl="0" marL="0" rtl="0" algn="l">
                        <a:spcBef>
                          <a:spcPts val="0"/>
                        </a:spcBef>
                        <a:spcAft>
                          <a:spcPts val="0"/>
                        </a:spcAft>
                        <a:buNone/>
                      </a:pPr>
                      <a:r>
                        <a:rPr lang="en-GB">
                          <a:solidFill>
                            <a:schemeClr val="lt1"/>
                          </a:solidFill>
                        </a:rPr>
                        <a:t>SVC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81</a:t>
                      </a:r>
                      <a:r>
                        <a:rPr lang="en-GB">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7</a:t>
                      </a:r>
                      <a:r>
                        <a:rPr lang="en-GB">
                          <a:solidFill>
                            <a:schemeClr val="lt1"/>
                          </a:solidFill>
                        </a:rPr>
                        <a:t>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80</a:t>
                      </a:r>
                      <a:r>
                        <a:rPr lang="en-GB">
                          <a:solidFill>
                            <a:schemeClr val="lt1"/>
                          </a:solidFill>
                        </a:rPr>
                        <a: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Logistic 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82</a:t>
                      </a:r>
                      <a:r>
                        <a:rPr lang="en-GB">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80</a:t>
                      </a:r>
                      <a:r>
                        <a:rPr lang="en-GB">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81</a:t>
                      </a:r>
                      <a:r>
                        <a:rPr lang="en-GB">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Unsupervised Approach</a:t>
            </a:r>
            <a:endParaRPr/>
          </a:p>
        </p:txBody>
      </p:sp>
      <p:sp>
        <p:nvSpPr>
          <p:cNvPr id="216" name="Google Shape;216;p24"/>
          <p:cNvSpPr txBox="1"/>
          <p:nvPr>
            <p:ph idx="1" type="body"/>
          </p:nvPr>
        </p:nvSpPr>
        <p:spPr>
          <a:xfrm>
            <a:off x="918675" y="1404725"/>
            <a:ext cx="7787400" cy="334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452"/>
              <a:t>Unsupervised learning is a type of machine learning technique where the model is trained on a set of data without being explicitly told what to look for. In the context of Twitter sentiment analysis, unsupervised learning can be used to identify patterns and groupings in the text data that may be indicative of sentiment.</a:t>
            </a:r>
            <a:endParaRPr sz="6452"/>
          </a:p>
          <a:p>
            <a:pPr indent="0" lvl="0" marL="0" rtl="0" algn="l">
              <a:spcBef>
                <a:spcPts val="1200"/>
              </a:spcBef>
              <a:spcAft>
                <a:spcPts val="0"/>
              </a:spcAft>
              <a:buNone/>
            </a:pPr>
            <a:r>
              <a:t/>
            </a:r>
            <a:endParaRPr sz="6452"/>
          </a:p>
          <a:p>
            <a:pPr indent="0" lvl="0" marL="0" rtl="0" algn="l">
              <a:spcBef>
                <a:spcPts val="1200"/>
              </a:spcBef>
              <a:spcAft>
                <a:spcPts val="0"/>
              </a:spcAft>
              <a:buNone/>
            </a:pPr>
            <a:r>
              <a:rPr lang="en-GB" sz="6452"/>
              <a:t>For our project, this approach will be split into three main techniques: </a:t>
            </a:r>
            <a:endParaRPr sz="6452"/>
          </a:p>
          <a:p>
            <a:pPr indent="-331032" lvl="0" marL="457200" rtl="0" algn="l">
              <a:spcBef>
                <a:spcPts val="1200"/>
              </a:spcBef>
              <a:spcAft>
                <a:spcPts val="0"/>
              </a:spcAft>
              <a:buSzPct val="100000"/>
              <a:buChar char="●"/>
            </a:pPr>
            <a:r>
              <a:rPr lang="en-GB" sz="6452"/>
              <a:t>Using Dimensionality Reduction methods like T-SNE to visualize clusters.</a:t>
            </a:r>
            <a:endParaRPr sz="6452"/>
          </a:p>
          <a:p>
            <a:pPr indent="-331032" lvl="0" marL="457200" rtl="0" algn="l">
              <a:spcBef>
                <a:spcPts val="0"/>
              </a:spcBef>
              <a:spcAft>
                <a:spcPts val="0"/>
              </a:spcAft>
              <a:buSzPct val="100000"/>
              <a:buChar char="●"/>
            </a:pPr>
            <a:r>
              <a:rPr lang="en-GB" sz="6452"/>
              <a:t>Using Clustering Algorithms like K-means and GMM.</a:t>
            </a:r>
            <a:endParaRPr sz="6452"/>
          </a:p>
          <a:p>
            <a:pPr indent="-331032" lvl="0" marL="457200" rtl="0" algn="l">
              <a:spcBef>
                <a:spcPts val="0"/>
              </a:spcBef>
              <a:spcAft>
                <a:spcPts val="0"/>
              </a:spcAft>
              <a:buSzPct val="100000"/>
              <a:buChar char="●"/>
            </a:pPr>
            <a:r>
              <a:rPr lang="en-GB" sz="6452"/>
              <a:t>Using Lexicon based approach with Vader and Textblob Lexicons to identify sentiment through the presence of certain words or phrases commonly associated with positive or negative sentiment.</a:t>
            </a:r>
            <a:endParaRPr sz="6052">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1200"/>
              </a:spcAft>
              <a:buNone/>
            </a:pPr>
            <a:r>
              <a:t/>
            </a:r>
            <a:endParaRPr sz="1200">
              <a:solidFill>
                <a:srgbClr val="D1D5DB"/>
              </a:solidFill>
              <a:highlight>
                <a:srgbClr val="444654"/>
              </a:highlight>
              <a:latin typeface="Roboto"/>
              <a:ea typeface="Roboto"/>
              <a:cs typeface="Roboto"/>
              <a:sym typeface="Roboto"/>
            </a:endParaRPr>
          </a:p>
        </p:txBody>
      </p:sp>
      <p:sp>
        <p:nvSpPr>
          <p:cNvPr id="217" name="Google Shape;217;p24"/>
          <p:cNvSpPr txBox="1"/>
          <p:nvPr/>
        </p:nvSpPr>
        <p:spPr>
          <a:xfrm>
            <a:off x="2105050" y="3214025"/>
            <a:ext cx="573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Dimensionality Reduction Methods (T-SNE)</a:t>
            </a:r>
            <a:endParaRPr/>
          </a:p>
        </p:txBody>
      </p:sp>
      <p:sp>
        <p:nvSpPr>
          <p:cNvPr id="223" name="Google Shape;223;p25"/>
          <p:cNvSpPr txBox="1"/>
          <p:nvPr>
            <p:ph idx="1" type="body"/>
          </p:nvPr>
        </p:nvSpPr>
        <p:spPr>
          <a:xfrm>
            <a:off x="918675" y="1404725"/>
            <a:ext cx="77874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t-SNE (t-Distributed Stochastic Neighbor Embedding) is a machine learning algorithm used for dimensionality reduction and visualization of high-dimensional data. It works by first calculating the similarity between each pair of data points in high-dimensional space and then mapping them to a lower-dimensional space while preserving the similarities as much as possible.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Our corpus will be first created into a TF-IDF Vector Matrix in order to have similar values for similar words. After that, T-SNE Algorithm will be applied to the Matrix.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50600" cy="46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After Applying T-SNE Dim. Reduction Algorithm</a:t>
            </a:r>
            <a:endParaRPr/>
          </a:p>
        </p:txBody>
      </p:sp>
      <p:pic>
        <p:nvPicPr>
          <p:cNvPr id="229" name="Google Shape;229;p26"/>
          <p:cNvPicPr preferRelativeResize="0"/>
          <p:nvPr/>
        </p:nvPicPr>
        <p:blipFill>
          <a:blip r:embed="rId3">
            <a:alphaModFix/>
          </a:blip>
          <a:stretch>
            <a:fillRect/>
          </a:stretch>
        </p:blipFill>
        <p:spPr>
          <a:xfrm>
            <a:off x="1723301" y="856050"/>
            <a:ext cx="5255474" cy="3689700"/>
          </a:xfrm>
          <a:prstGeom prst="rect">
            <a:avLst/>
          </a:prstGeom>
          <a:noFill/>
          <a:ln>
            <a:noFill/>
          </a:ln>
        </p:spPr>
      </p:pic>
      <p:sp>
        <p:nvSpPr>
          <p:cNvPr id="230" name="Google Shape;230;p26"/>
          <p:cNvSpPr txBox="1"/>
          <p:nvPr/>
        </p:nvSpPr>
        <p:spPr>
          <a:xfrm>
            <a:off x="498300" y="4545750"/>
            <a:ext cx="784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We can clearly see that while visualizing the data, clusters are not properly Splitted, but let’s observe what happens when we apply Unsupervised ML methods on the given data.</a:t>
            </a:r>
            <a:endParaRPr>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Clustering Algorithms</a:t>
            </a:r>
            <a:endParaRPr/>
          </a:p>
        </p:txBody>
      </p:sp>
      <p:graphicFrame>
        <p:nvGraphicFramePr>
          <p:cNvPr id="236" name="Google Shape;236;p27"/>
          <p:cNvGraphicFramePr/>
          <p:nvPr/>
        </p:nvGraphicFramePr>
        <p:xfrm>
          <a:off x="1097400" y="1875288"/>
          <a:ext cx="3000000" cy="3000000"/>
        </p:xfrm>
        <a:graphic>
          <a:graphicData uri="http://schemas.openxmlformats.org/drawingml/2006/table">
            <a:tbl>
              <a:tblPr>
                <a:noFill/>
                <a:tableStyleId>{EED8C54B-58FE-4877-86D8-B4CBD59CB3D5}</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solidFill>
                            <a:schemeClr val="lt1"/>
                          </a:solidFill>
                        </a:rPr>
                        <a:t>Models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Precision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Recall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F1-Score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K-Means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56%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53%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53%</a:t>
                      </a:r>
                      <a:endParaRPr>
                        <a:solidFill>
                          <a:schemeClr val="lt1"/>
                        </a:solidFill>
                      </a:endParaRPr>
                    </a:p>
                  </a:txBody>
                  <a:tcPr marT="91425" marB="91425" marR="91425" marL="91425"/>
                </a:tc>
              </a:tr>
              <a:tr h="426250">
                <a:tc>
                  <a:txBody>
                    <a:bodyPr/>
                    <a:lstStyle/>
                    <a:p>
                      <a:pPr indent="0" lvl="0" marL="0" rtl="0" algn="l">
                        <a:spcBef>
                          <a:spcPts val="0"/>
                        </a:spcBef>
                        <a:spcAft>
                          <a:spcPts val="0"/>
                        </a:spcAft>
                        <a:buNone/>
                      </a:pPr>
                      <a:r>
                        <a:rPr lang="en-GB">
                          <a:solidFill>
                            <a:schemeClr val="lt1"/>
                          </a:solidFill>
                        </a:rPr>
                        <a:t>K-Means + PCA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K-Means + T-SNE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Hierarchical Clus. + PCA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a:t>
                      </a:r>
                      <a:endParaRPr>
                        <a:solidFill>
                          <a:schemeClr val="lt1"/>
                        </a:solidFill>
                      </a:endParaRPr>
                    </a:p>
                  </a:txBody>
                  <a:tcPr marT="91425" marB="91425" marR="91425" marL="91425"/>
                </a:tc>
              </a:tr>
            </a:tbl>
          </a:graphicData>
        </a:graphic>
      </p:graphicFrame>
      <p:graphicFrame>
        <p:nvGraphicFramePr>
          <p:cNvPr id="237" name="Google Shape;237;p27"/>
          <p:cNvGraphicFramePr/>
          <p:nvPr/>
        </p:nvGraphicFramePr>
        <p:xfrm>
          <a:off x="1097400" y="4099750"/>
          <a:ext cx="3000000" cy="3000000"/>
        </p:xfrm>
        <a:graphic>
          <a:graphicData uri="http://schemas.openxmlformats.org/drawingml/2006/table">
            <a:tbl>
              <a:tblPr>
                <a:noFill/>
                <a:tableStyleId>{EED8C54B-58FE-4877-86D8-B4CBD59CB3D5}</a:tableStyleId>
              </a:tblPr>
              <a:tblGrid>
                <a:gridCol w="1809750"/>
                <a:gridCol w="1809750"/>
                <a:gridCol w="1809750"/>
                <a:gridCol w="1809750"/>
              </a:tblGrid>
              <a:tr h="523300">
                <a:tc>
                  <a:txBody>
                    <a:bodyPr/>
                    <a:lstStyle/>
                    <a:p>
                      <a:pPr indent="0" lvl="0" marL="0" rtl="0" algn="l">
                        <a:spcBef>
                          <a:spcPts val="0"/>
                        </a:spcBef>
                        <a:spcAft>
                          <a:spcPts val="0"/>
                        </a:spcAft>
                        <a:buNone/>
                      </a:pPr>
                      <a:r>
                        <a:rPr lang="en-GB">
                          <a:solidFill>
                            <a:schemeClr val="lt1"/>
                          </a:solidFill>
                        </a:rPr>
                        <a:t>Hierarchical Clus. + TSNE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40.43%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49.35%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49.63%</a:t>
                      </a:r>
                      <a:endParaRPr>
                        <a:solidFill>
                          <a:schemeClr val="lt1"/>
                        </a:solidFill>
                      </a:endParaRPr>
                    </a:p>
                  </a:txBody>
                  <a:tcPr marT="91425" marB="91425" marR="91425" marL="91425"/>
                </a:tc>
              </a:tr>
            </a:tbl>
          </a:graphicData>
        </a:graphic>
      </p:graphicFrame>
      <p:sp>
        <p:nvSpPr>
          <p:cNvPr id="238" name="Google Shape;238;p27"/>
          <p:cNvSpPr txBox="1"/>
          <p:nvPr/>
        </p:nvSpPr>
        <p:spPr>
          <a:xfrm>
            <a:off x="1393175" y="4802750"/>
            <a:ext cx="63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Not a good performance :(</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Lexicon Based Approach</a:t>
            </a:r>
            <a:endParaRPr/>
          </a:p>
        </p:txBody>
      </p:sp>
      <p:sp>
        <p:nvSpPr>
          <p:cNvPr id="244" name="Google Shape;244;p28"/>
          <p:cNvSpPr txBox="1"/>
          <p:nvPr>
            <p:ph idx="1" type="body"/>
          </p:nvPr>
        </p:nvSpPr>
        <p:spPr>
          <a:xfrm>
            <a:off x="918675" y="1404725"/>
            <a:ext cx="77874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lexicon-based approach in sentiment analysis is a method that uses a sentiment lexicon or dictionary to assign polarity scores to words or phrases based on their sentiment. The polarity scores usually range from -1 to 1, where negative scores indicate negative sentiment, positive scores indicate positive sentiment, and scores close to 0 indicate neutral sentiment.</a:t>
            </a:r>
            <a:endParaRPr/>
          </a:p>
          <a:p>
            <a:pPr indent="0" lvl="0" marL="0" rtl="0" algn="l">
              <a:spcBef>
                <a:spcPts val="1200"/>
              </a:spcBef>
              <a:spcAft>
                <a:spcPts val="0"/>
              </a:spcAft>
              <a:buNone/>
            </a:pPr>
            <a:r>
              <a:rPr lang="en-GB"/>
              <a:t>In our case, we would be utilizing two different libraries and compare their Sentiment Distribution and Performances :-</a:t>
            </a:r>
            <a:endParaRPr/>
          </a:p>
          <a:p>
            <a:pPr indent="-311150" lvl="0" marL="457200" rtl="0" algn="l">
              <a:spcBef>
                <a:spcPts val="1200"/>
              </a:spcBef>
              <a:spcAft>
                <a:spcPts val="0"/>
              </a:spcAft>
              <a:buSzPts val="1300"/>
              <a:buChar char="●"/>
            </a:pPr>
            <a:r>
              <a:rPr lang="en-GB"/>
              <a:t>VADER (Valence Aware Dictionary and Sentiment Reasoner) </a:t>
            </a:r>
            <a:endParaRPr/>
          </a:p>
          <a:p>
            <a:pPr indent="-311150" lvl="0" marL="457200" rtl="0" algn="l">
              <a:spcBef>
                <a:spcPts val="0"/>
              </a:spcBef>
              <a:spcAft>
                <a:spcPts val="0"/>
              </a:spcAft>
              <a:buSzPts val="1300"/>
              <a:buChar char="●"/>
            </a:pPr>
            <a:r>
              <a:rPr lang="en-GB"/>
              <a:t>TextBlob</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052550" y="3074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Distribution</a:t>
            </a:r>
            <a:r>
              <a:rPr lang="en-GB"/>
              <a:t> of Sentiment Polarities of different documents in dataset</a:t>
            </a:r>
            <a:endParaRPr/>
          </a:p>
        </p:txBody>
      </p:sp>
      <p:pic>
        <p:nvPicPr>
          <p:cNvPr id="250" name="Google Shape;250;p29"/>
          <p:cNvPicPr preferRelativeResize="0"/>
          <p:nvPr/>
        </p:nvPicPr>
        <p:blipFill>
          <a:blip r:embed="rId3">
            <a:alphaModFix/>
          </a:blip>
          <a:stretch>
            <a:fillRect/>
          </a:stretch>
        </p:blipFill>
        <p:spPr>
          <a:xfrm>
            <a:off x="1207688" y="1027325"/>
            <a:ext cx="6728625" cy="3364300"/>
          </a:xfrm>
          <a:prstGeom prst="rect">
            <a:avLst/>
          </a:prstGeom>
          <a:noFill/>
          <a:ln>
            <a:noFill/>
          </a:ln>
        </p:spPr>
      </p:pic>
      <p:sp>
        <p:nvSpPr>
          <p:cNvPr id="251" name="Google Shape;251;p29"/>
          <p:cNvSpPr txBox="1"/>
          <p:nvPr/>
        </p:nvSpPr>
        <p:spPr>
          <a:xfrm>
            <a:off x="1052550" y="4391625"/>
            <a:ext cx="713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As we can see that most of the documents have Neutral Polarity in both Libraries and Vader has better sentiment distribution as compared to TextBlob Library, which helps us in achieving overall better performance.</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Performance Comparison</a:t>
            </a:r>
            <a:endParaRPr/>
          </a:p>
        </p:txBody>
      </p:sp>
      <p:graphicFrame>
        <p:nvGraphicFramePr>
          <p:cNvPr id="257" name="Google Shape;257;p30"/>
          <p:cNvGraphicFramePr/>
          <p:nvPr/>
        </p:nvGraphicFramePr>
        <p:xfrm>
          <a:off x="952500" y="2000250"/>
          <a:ext cx="3000000" cy="3000000"/>
        </p:xfrm>
        <a:graphic>
          <a:graphicData uri="http://schemas.openxmlformats.org/drawingml/2006/table">
            <a:tbl>
              <a:tblPr>
                <a:noFill/>
                <a:tableStyleId>{EED8C54B-58FE-4877-86D8-B4CBD59CB3D5}</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solidFill>
                            <a:schemeClr val="lt1"/>
                          </a:solidFill>
                        </a:rPr>
                        <a:t>Libraries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Precision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Recall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F1-Score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VADER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64%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68%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65%</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lt1"/>
                          </a:solidFill>
                        </a:rPr>
                        <a:t>TextBlob</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63%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63%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62%</a:t>
                      </a:r>
                      <a:endParaRPr>
                        <a:solidFill>
                          <a:schemeClr val="lt1"/>
                        </a:solidFill>
                      </a:endParaRPr>
                    </a:p>
                  </a:txBody>
                  <a:tcPr marT="91425" marB="91425" marR="91425" marL="91425"/>
                </a:tc>
              </a:tr>
            </a:tbl>
          </a:graphicData>
        </a:graphic>
      </p:graphicFrame>
      <p:sp>
        <p:nvSpPr>
          <p:cNvPr id="258" name="Google Shape;258;p30"/>
          <p:cNvSpPr txBox="1"/>
          <p:nvPr/>
        </p:nvSpPr>
        <p:spPr>
          <a:xfrm>
            <a:off x="1037325" y="3638200"/>
            <a:ext cx="715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As we can see that Using Lexicon Based Approach improved our Performance Metrics and it shows that Unsupervised based Approach in the given data can be used to provide a good enough Performance.</a:t>
            </a: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222000" y="1881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 FOR LISTENING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1" name="Google Shape;141;p14"/>
          <p:cNvSpPr txBox="1"/>
          <p:nvPr>
            <p:ph idx="1" type="body"/>
          </p:nvPr>
        </p:nvSpPr>
        <p:spPr>
          <a:xfrm>
            <a:off x="918675" y="1404725"/>
            <a:ext cx="77874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-Project Goal: Develop a model for sentiment analysis of Twitter data. Want to classify tweets as positive, negative or neutral.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-General Solution Approach: Combination of supervised and unsupervised learning algorithms (i.e. Tf-Idf, Naive Bayes, SVM, etc.)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-Importance: Sentiment analysis has practical applications across several domains, such as business</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3402300" y="3420975"/>
            <a:ext cx="1649776" cy="1649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a:t>
            </a:r>
            <a:endParaRPr/>
          </a:p>
        </p:txBody>
      </p:sp>
      <p:sp>
        <p:nvSpPr>
          <p:cNvPr id="148" name="Google Shape;148;p15"/>
          <p:cNvSpPr txBox="1"/>
          <p:nvPr>
            <p:ph idx="1" type="body"/>
          </p:nvPr>
        </p:nvSpPr>
        <p:spPr>
          <a:xfrm>
            <a:off x="918675" y="1404725"/>
            <a:ext cx="77874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-Sentiment140 dataset: </a:t>
            </a:r>
            <a:endParaRPr sz="1600">
              <a:latin typeface="Times New Roman"/>
              <a:ea typeface="Times New Roman"/>
              <a:cs typeface="Times New Roman"/>
              <a:sym typeface="Times New Roman"/>
            </a:endParaRPr>
          </a:p>
          <a:p>
            <a:pPr indent="0" lvl="0" marL="457200" rtl="0" algn="l">
              <a:spcBef>
                <a:spcPts val="1200"/>
              </a:spcBef>
              <a:spcAft>
                <a:spcPts val="0"/>
              </a:spcAft>
              <a:buNone/>
            </a:pPr>
            <a:r>
              <a:rPr lang="en-GB" sz="1600">
                <a:latin typeface="Times New Roman"/>
                <a:ea typeface="Times New Roman"/>
                <a:cs typeface="Times New Roman"/>
                <a:sym typeface="Times New Roman"/>
              </a:rPr>
              <a:t>-Contains 1.6 million tweets extracted from Twitter API</a:t>
            </a:r>
            <a:endParaRPr sz="1600">
              <a:latin typeface="Times New Roman"/>
              <a:ea typeface="Times New Roman"/>
              <a:cs typeface="Times New Roman"/>
              <a:sym typeface="Times New Roman"/>
            </a:endParaRPr>
          </a:p>
          <a:p>
            <a:pPr indent="0" lvl="0" marL="457200" rtl="0" algn="l">
              <a:spcBef>
                <a:spcPts val="1200"/>
              </a:spcBef>
              <a:spcAft>
                <a:spcPts val="0"/>
              </a:spcAft>
              <a:buNone/>
            </a:pPr>
            <a:r>
              <a:rPr lang="en-GB" sz="1600">
                <a:latin typeface="Times New Roman"/>
                <a:ea typeface="Times New Roman"/>
                <a:cs typeface="Times New Roman"/>
                <a:sym typeface="Times New Roman"/>
              </a:rPr>
              <a:t>-Target </a:t>
            </a:r>
            <a:r>
              <a:rPr lang="en-GB" sz="1600">
                <a:latin typeface="Times New Roman"/>
                <a:ea typeface="Times New Roman"/>
                <a:cs typeface="Times New Roman"/>
                <a:sym typeface="Times New Roman"/>
              </a:rPr>
              <a:t>variable</a:t>
            </a:r>
            <a:r>
              <a:rPr lang="en-GB" sz="1600">
                <a:latin typeface="Times New Roman"/>
                <a:ea typeface="Times New Roman"/>
                <a:cs typeface="Times New Roman"/>
                <a:sym typeface="Times New Roman"/>
              </a:rPr>
              <a:t> is polarity of tweet (0 = negative, 2 = neutral, 4 = positive)</a:t>
            </a:r>
            <a:endParaRPr sz="1600">
              <a:latin typeface="Times New Roman"/>
              <a:ea typeface="Times New Roman"/>
              <a:cs typeface="Times New Roman"/>
              <a:sym typeface="Times New Roman"/>
            </a:endParaRPr>
          </a:p>
          <a:p>
            <a:pPr indent="0" lvl="0" marL="457200" rtl="0" algn="l">
              <a:spcBef>
                <a:spcPts val="1200"/>
              </a:spcBef>
              <a:spcAft>
                <a:spcPts val="1200"/>
              </a:spcAft>
              <a:buNone/>
            </a:pPr>
            <a:r>
              <a:t/>
            </a:r>
            <a:endParaRPr sz="1600">
              <a:latin typeface="Times New Roman"/>
              <a:ea typeface="Times New Roman"/>
              <a:cs typeface="Times New Roman"/>
              <a:sym typeface="Times New Roman"/>
            </a:endParaRPr>
          </a:p>
        </p:txBody>
      </p:sp>
      <p:pic>
        <p:nvPicPr>
          <p:cNvPr id="149" name="Google Shape;149;p15"/>
          <p:cNvPicPr preferRelativeResize="0"/>
          <p:nvPr/>
        </p:nvPicPr>
        <p:blipFill>
          <a:blip r:embed="rId3">
            <a:alphaModFix/>
          </a:blip>
          <a:stretch>
            <a:fillRect/>
          </a:stretch>
        </p:blipFill>
        <p:spPr>
          <a:xfrm>
            <a:off x="1930075" y="2818854"/>
            <a:ext cx="5773750" cy="189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EDA / Preprocessing I</a:t>
            </a:r>
            <a:endParaRPr/>
          </a:p>
        </p:txBody>
      </p:sp>
      <p:sp>
        <p:nvSpPr>
          <p:cNvPr id="155" name="Google Shape;155;p16"/>
          <p:cNvSpPr txBox="1"/>
          <p:nvPr>
            <p:ph idx="1" type="body"/>
          </p:nvPr>
        </p:nvSpPr>
        <p:spPr>
          <a:xfrm>
            <a:off x="918675" y="1404725"/>
            <a:ext cx="7787400" cy="334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AutoNum type="arabicParenR"/>
            </a:pPr>
            <a:r>
              <a:rPr lang="en-GB" sz="1600">
                <a:latin typeface="Times New Roman"/>
                <a:ea typeface="Times New Roman"/>
                <a:cs typeface="Times New Roman"/>
                <a:sym typeface="Times New Roman"/>
              </a:rPr>
              <a:t>Dropped all columns except the text and target variable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GB" sz="1600">
                <a:latin typeface="Times New Roman"/>
                <a:ea typeface="Times New Roman"/>
                <a:cs typeface="Times New Roman"/>
                <a:sym typeface="Times New Roman"/>
              </a:rPr>
              <a:t>Checked to see if there were any null values in our dataset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GB" sz="1600">
                <a:latin typeface="Times New Roman"/>
                <a:ea typeface="Times New Roman"/>
                <a:cs typeface="Times New Roman"/>
                <a:sym typeface="Times New Roman"/>
              </a:rPr>
              <a:t>Examined the distribution of the target variable in the data </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GB"/>
              <a:t>	</a:t>
            </a:r>
            <a:endParaRPr/>
          </a:p>
        </p:txBody>
      </p:sp>
      <p:pic>
        <p:nvPicPr>
          <p:cNvPr id="156" name="Google Shape;156;p16"/>
          <p:cNvPicPr preferRelativeResize="0"/>
          <p:nvPr/>
        </p:nvPicPr>
        <p:blipFill>
          <a:blip r:embed="rId3">
            <a:alphaModFix/>
          </a:blip>
          <a:stretch>
            <a:fillRect/>
          </a:stretch>
        </p:blipFill>
        <p:spPr>
          <a:xfrm>
            <a:off x="977700" y="3210925"/>
            <a:ext cx="3257825" cy="1524000"/>
          </a:xfrm>
          <a:prstGeom prst="rect">
            <a:avLst/>
          </a:prstGeom>
          <a:noFill/>
          <a:ln>
            <a:noFill/>
          </a:ln>
        </p:spPr>
      </p:pic>
      <p:pic>
        <p:nvPicPr>
          <p:cNvPr id="157" name="Google Shape;157;p16"/>
          <p:cNvPicPr preferRelativeResize="0"/>
          <p:nvPr/>
        </p:nvPicPr>
        <p:blipFill>
          <a:blip r:embed="rId4">
            <a:alphaModFix/>
          </a:blip>
          <a:stretch>
            <a:fillRect/>
          </a:stretch>
        </p:blipFill>
        <p:spPr>
          <a:xfrm>
            <a:off x="5020645" y="2571750"/>
            <a:ext cx="3428254" cy="2341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EDA / Preprocessing II </a:t>
            </a:r>
            <a:endParaRPr/>
          </a:p>
        </p:txBody>
      </p:sp>
      <p:sp>
        <p:nvSpPr>
          <p:cNvPr id="163" name="Google Shape;163;p17"/>
          <p:cNvSpPr txBox="1"/>
          <p:nvPr>
            <p:ph idx="1" type="body"/>
          </p:nvPr>
        </p:nvSpPr>
        <p:spPr>
          <a:xfrm>
            <a:off x="918675" y="1404725"/>
            <a:ext cx="77874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  Removed stopwords, punctuation, repeating characters, URLs, numbers, as well as performed stemming/lemmatization</a:t>
            </a:r>
            <a:endParaRPr/>
          </a:p>
          <a:p>
            <a:pPr indent="0" lvl="0" marL="0" rtl="0" algn="l">
              <a:spcBef>
                <a:spcPts val="1200"/>
              </a:spcBef>
              <a:spcAft>
                <a:spcPts val="0"/>
              </a:spcAft>
              <a:buNone/>
            </a:pPr>
            <a:r>
              <a:rPr lang="en-GB"/>
              <a:t>5) Created a histogram to show the distribution of tweet length for each class</a:t>
            </a:r>
            <a:endParaRPr/>
          </a:p>
          <a:p>
            <a:pPr indent="0" lvl="0" marL="0" rtl="0" algn="l">
              <a:spcBef>
                <a:spcPts val="1200"/>
              </a:spcBef>
              <a:spcAft>
                <a:spcPts val="0"/>
              </a:spcAft>
              <a:buNone/>
            </a:pPr>
            <a:r>
              <a:rPr lang="en-GB"/>
              <a:t>6) Created word clouds and bar graphs to display the most common words in each class</a:t>
            </a:r>
            <a:endParaRPr/>
          </a:p>
          <a:p>
            <a:pPr indent="0" lvl="0" marL="0" rtl="0" algn="l">
              <a:spcBef>
                <a:spcPts val="1200"/>
              </a:spcBef>
              <a:spcAft>
                <a:spcPts val="1200"/>
              </a:spcAft>
              <a:buNone/>
            </a:pPr>
            <a:r>
              <a:t/>
            </a:r>
            <a:endParaRPr/>
          </a:p>
        </p:txBody>
      </p:sp>
      <p:pic>
        <p:nvPicPr>
          <p:cNvPr id="164" name="Google Shape;164;p17"/>
          <p:cNvPicPr preferRelativeResize="0"/>
          <p:nvPr/>
        </p:nvPicPr>
        <p:blipFill>
          <a:blip r:embed="rId3">
            <a:alphaModFix/>
          </a:blip>
          <a:stretch>
            <a:fillRect/>
          </a:stretch>
        </p:blipFill>
        <p:spPr>
          <a:xfrm>
            <a:off x="1360275" y="2871050"/>
            <a:ext cx="6423450" cy="2091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EDA / Preprocessing III</a:t>
            </a:r>
            <a:endParaRPr/>
          </a:p>
        </p:txBody>
      </p:sp>
      <p:sp>
        <p:nvSpPr>
          <p:cNvPr id="170" name="Google Shape;170;p18"/>
          <p:cNvSpPr txBox="1"/>
          <p:nvPr>
            <p:ph idx="1" type="body"/>
          </p:nvPr>
        </p:nvSpPr>
        <p:spPr>
          <a:xfrm>
            <a:off x="502075" y="894575"/>
            <a:ext cx="8476500" cy="41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pic>
        <p:nvPicPr>
          <p:cNvPr id="171" name="Google Shape;171;p18"/>
          <p:cNvPicPr preferRelativeResize="0"/>
          <p:nvPr/>
        </p:nvPicPr>
        <p:blipFill>
          <a:blip r:embed="rId3">
            <a:alphaModFix/>
          </a:blip>
          <a:stretch>
            <a:fillRect/>
          </a:stretch>
        </p:blipFill>
        <p:spPr>
          <a:xfrm>
            <a:off x="1201350" y="958250"/>
            <a:ext cx="3493200" cy="1791163"/>
          </a:xfrm>
          <a:prstGeom prst="rect">
            <a:avLst/>
          </a:prstGeom>
          <a:noFill/>
          <a:ln>
            <a:noFill/>
          </a:ln>
        </p:spPr>
      </p:pic>
      <p:pic>
        <p:nvPicPr>
          <p:cNvPr id="172" name="Google Shape;172;p18"/>
          <p:cNvPicPr preferRelativeResize="0"/>
          <p:nvPr/>
        </p:nvPicPr>
        <p:blipFill>
          <a:blip r:embed="rId4">
            <a:alphaModFix/>
          </a:blip>
          <a:stretch>
            <a:fillRect/>
          </a:stretch>
        </p:blipFill>
        <p:spPr>
          <a:xfrm>
            <a:off x="5373175" y="894575"/>
            <a:ext cx="3493199" cy="1968276"/>
          </a:xfrm>
          <a:prstGeom prst="rect">
            <a:avLst/>
          </a:prstGeom>
          <a:noFill/>
          <a:ln>
            <a:noFill/>
          </a:ln>
        </p:spPr>
      </p:pic>
      <p:pic>
        <p:nvPicPr>
          <p:cNvPr id="173" name="Google Shape;173;p18"/>
          <p:cNvPicPr preferRelativeResize="0"/>
          <p:nvPr/>
        </p:nvPicPr>
        <p:blipFill>
          <a:blip r:embed="rId5">
            <a:alphaModFix/>
          </a:blip>
          <a:stretch>
            <a:fillRect/>
          </a:stretch>
        </p:blipFill>
        <p:spPr>
          <a:xfrm>
            <a:off x="5413300" y="3129000"/>
            <a:ext cx="3493201" cy="1882700"/>
          </a:xfrm>
          <a:prstGeom prst="rect">
            <a:avLst/>
          </a:prstGeom>
          <a:noFill/>
          <a:ln>
            <a:noFill/>
          </a:ln>
        </p:spPr>
      </p:pic>
      <p:pic>
        <p:nvPicPr>
          <p:cNvPr id="174" name="Google Shape;174;p18"/>
          <p:cNvPicPr preferRelativeResize="0"/>
          <p:nvPr/>
        </p:nvPicPr>
        <p:blipFill>
          <a:blip r:embed="rId6">
            <a:alphaModFix/>
          </a:blip>
          <a:stretch>
            <a:fillRect/>
          </a:stretch>
        </p:blipFill>
        <p:spPr>
          <a:xfrm>
            <a:off x="1201350" y="2943675"/>
            <a:ext cx="3493327" cy="206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2925" y="204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Supervised Approach</a:t>
            </a:r>
            <a:endParaRPr/>
          </a:p>
        </p:txBody>
      </p:sp>
      <p:sp>
        <p:nvSpPr>
          <p:cNvPr id="180" name="Google Shape;180;p19"/>
          <p:cNvSpPr txBox="1"/>
          <p:nvPr>
            <p:ph idx="1" type="body"/>
          </p:nvPr>
        </p:nvSpPr>
        <p:spPr>
          <a:xfrm>
            <a:off x="918675" y="1404725"/>
            <a:ext cx="7787400" cy="334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452"/>
              <a:t>S</a:t>
            </a:r>
            <a:r>
              <a:rPr lang="en-GB" sz="6452"/>
              <a:t>upervised learning is a type of machine learning technique where the model is trained on a set of labelled data. In the context of Text analysis, supervised learning </a:t>
            </a:r>
            <a:r>
              <a:rPr lang="en-GB" sz="6452"/>
              <a:t>involves</a:t>
            </a:r>
            <a:r>
              <a:rPr lang="en-GB" sz="6452"/>
              <a:t> a set of techniques for identifying parts of speech,entities , sentiments,etc and using these statistical techniques and the Data label to predict the sentiment of the unseen unlabelled data.</a:t>
            </a:r>
            <a:endParaRPr sz="6452"/>
          </a:p>
          <a:p>
            <a:pPr indent="0" lvl="0" marL="0" rtl="0" algn="l">
              <a:spcBef>
                <a:spcPts val="1200"/>
              </a:spcBef>
              <a:spcAft>
                <a:spcPts val="0"/>
              </a:spcAft>
              <a:buNone/>
            </a:pPr>
            <a:r>
              <a:t/>
            </a:r>
            <a:endParaRPr sz="6452"/>
          </a:p>
          <a:p>
            <a:pPr indent="0" lvl="0" marL="0" rtl="0" algn="l">
              <a:spcBef>
                <a:spcPts val="1200"/>
              </a:spcBef>
              <a:spcAft>
                <a:spcPts val="0"/>
              </a:spcAft>
              <a:buNone/>
            </a:pPr>
            <a:r>
              <a:rPr lang="en-GB" sz="6452"/>
              <a:t>For our project, this approach will be split into three main techniques: </a:t>
            </a:r>
            <a:endParaRPr sz="6452"/>
          </a:p>
          <a:p>
            <a:pPr indent="-331032" lvl="0" marL="457200" rtl="0" algn="l">
              <a:spcBef>
                <a:spcPts val="1200"/>
              </a:spcBef>
              <a:spcAft>
                <a:spcPts val="0"/>
              </a:spcAft>
              <a:buSzPct val="100000"/>
              <a:buChar char="●"/>
            </a:pPr>
            <a:r>
              <a:rPr lang="en-GB" sz="6452"/>
              <a:t>Using probabilistic classifiers like Naive Bayes.</a:t>
            </a:r>
            <a:endParaRPr sz="6452"/>
          </a:p>
          <a:p>
            <a:pPr indent="-331032" lvl="0" marL="457200" rtl="0" algn="l">
              <a:spcBef>
                <a:spcPts val="0"/>
              </a:spcBef>
              <a:spcAft>
                <a:spcPts val="0"/>
              </a:spcAft>
              <a:buSzPct val="100000"/>
              <a:buChar char="●"/>
            </a:pPr>
            <a:r>
              <a:rPr lang="en-GB" sz="6452"/>
              <a:t>Using Support Vector Machines.</a:t>
            </a:r>
            <a:endParaRPr sz="6452"/>
          </a:p>
          <a:p>
            <a:pPr indent="-331032" lvl="0" marL="457200" rtl="0" algn="l">
              <a:spcBef>
                <a:spcPts val="0"/>
              </a:spcBef>
              <a:spcAft>
                <a:spcPts val="0"/>
              </a:spcAft>
              <a:buSzPct val="100000"/>
              <a:buChar char="●"/>
            </a:pPr>
            <a:r>
              <a:rPr lang="en-GB" sz="6452"/>
              <a:t>Using Logistic regression for handling the Sparse Sentiment data.</a:t>
            </a:r>
            <a:endParaRPr sz="6052">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200"/>
              </a:spcBef>
              <a:spcAft>
                <a:spcPts val="120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2925" y="2044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Naive Bayes</a:t>
            </a:r>
            <a:r>
              <a:rPr lang="en-GB"/>
              <a:t> Approach for </a:t>
            </a:r>
            <a:r>
              <a:rPr lang="en-GB"/>
              <a:t>Sentiment</a:t>
            </a:r>
            <a:r>
              <a:rPr lang="en-GB"/>
              <a:t> Analysis</a:t>
            </a:r>
            <a:endParaRPr/>
          </a:p>
        </p:txBody>
      </p:sp>
      <p:sp>
        <p:nvSpPr>
          <p:cNvPr id="186" name="Google Shape;186;p20"/>
          <p:cNvSpPr txBox="1"/>
          <p:nvPr/>
        </p:nvSpPr>
        <p:spPr>
          <a:xfrm>
            <a:off x="1148800" y="1321813"/>
            <a:ext cx="703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In the Naive Bayes Approach , we make the use of Bayes theorem , which determines the the probability of a hypothesis by using the prior knowledge available. In case of sentiment analysis of tweets we have a labelled data which is used by the naive bayes model to predict the Tweet Sentiments.</a:t>
            </a:r>
            <a:endParaRPr>
              <a:solidFill>
                <a:schemeClr val="lt1"/>
              </a:solidFill>
              <a:latin typeface="Lato"/>
              <a:ea typeface="Lato"/>
              <a:cs typeface="Lato"/>
              <a:sym typeface="Lato"/>
            </a:endParaRPr>
          </a:p>
        </p:txBody>
      </p:sp>
      <p:pic>
        <p:nvPicPr>
          <p:cNvPr id="187" name="Google Shape;187;p20"/>
          <p:cNvPicPr preferRelativeResize="0"/>
          <p:nvPr/>
        </p:nvPicPr>
        <p:blipFill>
          <a:blip r:embed="rId3">
            <a:alphaModFix/>
          </a:blip>
          <a:stretch>
            <a:fillRect/>
          </a:stretch>
        </p:blipFill>
        <p:spPr>
          <a:xfrm>
            <a:off x="1392525" y="2571750"/>
            <a:ext cx="2793804" cy="2351000"/>
          </a:xfrm>
          <a:prstGeom prst="rect">
            <a:avLst/>
          </a:prstGeom>
          <a:noFill/>
          <a:ln>
            <a:noFill/>
          </a:ln>
        </p:spPr>
      </p:pic>
      <p:pic>
        <p:nvPicPr>
          <p:cNvPr id="188" name="Google Shape;188;p20"/>
          <p:cNvPicPr preferRelativeResize="0"/>
          <p:nvPr/>
        </p:nvPicPr>
        <p:blipFill>
          <a:blip r:embed="rId4">
            <a:alphaModFix/>
          </a:blip>
          <a:stretch>
            <a:fillRect/>
          </a:stretch>
        </p:blipFill>
        <p:spPr>
          <a:xfrm>
            <a:off x="4657479" y="2571750"/>
            <a:ext cx="3037450" cy="235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2925" y="2044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Support Vector Machine</a:t>
            </a:r>
            <a:r>
              <a:rPr lang="en-GB"/>
              <a:t> Approach for Sentiment Analysis</a:t>
            </a:r>
            <a:endParaRPr/>
          </a:p>
        </p:txBody>
      </p:sp>
      <p:sp>
        <p:nvSpPr>
          <p:cNvPr id="194" name="Google Shape;194;p21"/>
          <p:cNvSpPr txBox="1"/>
          <p:nvPr/>
        </p:nvSpPr>
        <p:spPr>
          <a:xfrm>
            <a:off x="1148800" y="1321813"/>
            <a:ext cx="703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In the Support Vector Machine Approach , we use the vectorized texts and try to create a hyperplane between the different categories in order to segregate them . In the case of Sentiment Analysis of tweets we used a linear SVC since we only had to Categorize a tweet into Positive or Negative.</a:t>
            </a:r>
            <a:endParaRPr>
              <a:solidFill>
                <a:schemeClr val="lt1"/>
              </a:solidFill>
              <a:latin typeface="Lato"/>
              <a:ea typeface="Lato"/>
              <a:cs typeface="Lato"/>
              <a:sym typeface="Lato"/>
            </a:endParaRPr>
          </a:p>
        </p:txBody>
      </p:sp>
      <p:pic>
        <p:nvPicPr>
          <p:cNvPr id="195" name="Google Shape;195;p21"/>
          <p:cNvPicPr preferRelativeResize="0"/>
          <p:nvPr/>
        </p:nvPicPr>
        <p:blipFill>
          <a:blip r:embed="rId3">
            <a:alphaModFix/>
          </a:blip>
          <a:stretch>
            <a:fillRect/>
          </a:stretch>
        </p:blipFill>
        <p:spPr>
          <a:xfrm>
            <a:off x="1417750" y="2571750"/>
            <a:ext cx="2851978" cy="2350999"/>
          </a:xfrm>
          <a:prstGeom prst="rect">
            <a:avLst/>
          </a:prstGeom>
          <a:noFill/>
          <a:ln>
            <a:noFill/>
          </a:ln>
        </p:spPr>
      </p:pic>
      <p:pic>
        <p:nvPicPr>
          <p:cNvPr id="196" name="Google Shape;196;p21"/>
          <p:cNvPicPr preferRelativeResize="0"/>
          <p:nvPr/>
        </p:nvPicPr>
        <p:blipFill>
          <a:blip r:embed="rId4">
            <a:alphaModFix/>
          </a:blip>
          <a:stretch>
            <a:fillRect/>
          </a:stretch>
        </p:blipFill>
        <p:spPr>
          <a:xfrm>
            <a:off x="4700703" y="2571750"/>
            <a:ext cx="3051297" cy="2350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