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2"/>
  </p:notesMasterIdLst>
  <p:handoutMasterIdLst>
    <p:handoutMasterId r:id="rId23"/>
  </p:handoutMasterIdLst>
  <p:sldIdLst>
    <p:sldId id="278" r:id="rId4"/>
    <p:sldId id="309" r:id="rId5"/>
    <p:sldId id="358" r:id="rId6"/>
    <p:sldId id="320" r:id="rId7"/>
    <p:sldId id="342" r:id="rId8"/>
    <p:sldId id="366" r:id="rId9"/>
    <p:sldId id="367" r:id="rId10"/>
    <p:sldId id="368" r:id="rId11"/>
    <p:sldId id="369" r:id="rId12"/>
    <p:sldId id="361" r:id="rId13"/>
    <p:sldId id="362" r:id="rId14"/>
    <p:sldId id="359" r:id="rId15"/>
    <p:sldId id="357" r:id="rId16"/>
    <p:sldId id="356" r:id="rId17"/>
    <p:sldId id="363" r:id="rId18"/>
    <p:sldId id="364" r:id="rId19"/>
    <p:sldId id="365" r:id="rId20"/>
    <p:sldId id="3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1" autoAdjust="0"/>
    <p:restoredTop sz="94660"/>
  </p:normalViewPr>
  <p:slideViewPr>
    <p:cSldViewPr snapToGrid="0">
      <p:cViewPr varScale="1">
        <p:scale>
          <a:sx n="72" d="100"/>
          <a:sy n="72" d="100"/>
        </p:scale>
        <p:origin x="39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205F48-4176-4E8C-994B-56C948267C3D}" type="datetime1">
              <a:rPr lang="en-US" smtClean="0"/>
              <a:t>6/16/2023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FDDAC3-BC0B-4FA5-A5EB-29307FE85010}" type="slidenum">
              <a:rPr lang="en-US" smtClean="0"/>
              <a:t>‹#›</a:t>
            </a:fld>
            <a:endParaRPr lang="en-US"/>
          </a:p>
        </p:txBody>
      </p:sp>
    </p:spTree>
    <p:extLst>
      <p:ext uri="{BB962C8B-B14F-4D97-AF65-F5344CB8AC3E}">
        <p14:creationId xmlns:p14="http://schemas.microsoft.com/office/powerpoint/2010/main" val="24300038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91826-0BCB-469A-B45E-BEE6902E9E59}" type="datetime1">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7D6EC-7AEE-4B42-AE4F-71D500042B5A}" type="slidenum">
              <a:rPr lang="en-US" smtClean="0"/>
              <a:t>‹#›</a:t>
            </a:fld>
            <a:endParaRPr lang="en-US"/>
          </a:p>
        </p:txBody>
      </p:sp>
    </p:spTree>
    <p:extLst>
      <p:ext uri="{BB962C8B-B14F-4D97-AF65-F5344CB8AC3E}">
        <p14:creationId xmlns:p14="http://schemas.microsoft.com/office/powerpoint/2010/main" val="360805364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17D6EC-7AEE-4B42-AE4F-71D500042B5A}" type="slidenum">
              <a:rPr lang="en-US" smtClean="0"/>
              <a:t>1</a:t>
            </a:fld>
            <a:endParaRPr lang="en-US"/>
          </a:p>
        </p:txBody>
      </p:sp>
      <p:sp>
        <p:nvSpPr>
          <p:cNvPr id="5" name="Date Placeholder 4"/>
          <p:cNvSpPr>
            <a:spLocks noGrp="1"/>
          </p:cNvSpPr>
          <p:nvPr>
            <p:ph type="dt" idx="11"/>
          </p:nvPr>
        </p:nvSpPr>
        <p:spPr/>
        <p:txBody>
          <a:bodyPr/>
          <a:lstStyle/>
          <a:p>
            <a:fld id="{F8B3319D-8BBE-4CFD-A228-B163389EC95C}" type="datetime1">
              <a:rPr lang="en-US" smtClean="0"/>
              <a:t>6/16/2023</a:t>
            </a:fld>
            <a:endParaRPr lang="en-US"/>
          </a:p>
        </p:txBody>
      </p:sp>
    </p:spTree>
    <p:extLst>
      <p:ext uri="{BB962C8B-B14F-4D97-AF65-F5344CB8AC3E}">
        <p14:creationId xmlns:p14="http://schemas.microsoft.com/office/powerpoint/2010/main" val="299559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89B72-1747-4A36-B7A1-E09259355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626D016-53D7-4B6B-ACD5-4CAC5EE81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24E1CDD-E2F8-4D0A-8F19-5084F3183B0D}"/>
              </a:ext>
            </a:extLst>
          </p:cNvPr>
          <p:cNvSpPr>
            <a:spLocks noGrp="1"/>
          </p:cNvSpPr>
          <p:nvPr>
            <p:ph type="dt" sz="half" idx="10"/>
          </p:nvPr>
        </p:nvSpPr>
        <p:spPr/>
        <p:txBody>
          <a:bodyPr/>
          <a:lstStyle/>
          <a:p>
            <a:fld id="{1C7F35E2-A1B2-4BD1-9F29-87668B7DE38D}" type="datetime1">
              <a:rPr lang="en-US" smtClean="0"/>
              <a:t>6/16/2023</a:t>
            </a:fld>
            <a:endParaRPr lang="en-US"/>
          </a:p>
        </p:txBody>
      </p:sp>
      <p:sp>
        <p:nvSpPr>
          <p:cNvPr id="5" name="Footer Placeholder 4">
            <a:extLst>
              <a:ext uri="{FF2B5EF4-FFF2-40B4-BE49-F238E27FC236}">
                <a16:creationId xmlns:a16="http://schemas.microsoft.com/office/drawing/2014/main" xmlns="" id="{BF534783-9035-40FA-AC94-8E85A6530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94D18A-0E31-4E76-9C5F-C5810E9359B6}"/>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305039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03E83-C9E1-41A5-A8D4-57EEA66A9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233-D137-41A8-B747-889C195DF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ADA0D6-E3DC-4C62-8F88-BEDEB4A7C262}"/>
              </a:ext>
            </a:extLst>
          </p:cNvPr>
          <p:cNvSpPr>
            <a:spLocks noGrp="1"/>
          </p:cNvSpPr>
          <p:nvPr>
            <p:ph type="dt" sz="half" idx="10"/>
          </p:nvPr>
        </p:nvSpPr>
        <p:spPr/>
        <p:txBody>
          <a:bodyPr/>
          <a:lstStyle/>
          <a:p>
            <a:fld id="{D06F6821-3557-4E75-9143-E25F948326AE}" type="datetime1">
              <a:rPr lang="en-US" smtClean="0"/>
              <a:t>6/16/2023</a:t>
            </a:fld>
            <a:endParaRPr lang="en-US"/>
          </a:p>
        </p:txBody>
      </p:sp>
      <p:sp>
        <p:nvSpPr>
          <p:cNvPr id="5" name="Footer Placeholder 4">
            <a:extLst>
              <a:ext uri="{FF2B5EF4-FFF2-40B4-BE49-F238E27FC236}">
                <a16:creationId xmlns:a16="http://schemas.microsoft.com/office/drawing/2014/main" xmlns="" id="{28C1DA93-9793-4818-AC75-148071D26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E5ADF3-4249-4E84-B285-372AA2804E21}"/>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65677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8E04152-1C2F-4637-B3AB-8EADDC0A13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7CF9CE-D17C-409C-9412-24172542C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BDB82E-0934-4558-A667-BDEBB7A69E6D}"/>
              </a:ext>
            </a:extLst>
          </p:cNvPr>
          <p:cNvSpPr>
            <a:spLocks noGrp="1"/>
          </p:cNvSpPr>
          <p:nvPr>
            <p:ph type="dt" sz="half" idx="10"/>
          </p:nvPr>
        </p:nvSpPr>
        <p:spPr/>
        <p:txBody>
          <a:bodyPr/>
          <a:lstStyle/>
          <a:p>
            <a:fld id="{0DC41C18-4FA1-4BFB-BFC1-E6D424979F6D}" type="datetime1">
              <a:rPr lang="en-US" smtClean="0"/>
              <a:t>6/16/2023</a:t>
            </a:fld>
            <a:endParaRPr lang="en-US"/>
          </a:p>
        </p:txBody>
      </p:sp>
      <p:sp>
        <p:nvSpPr>
          <p:cNvPr id="5" name="Footer Placeholder 4">
            <a:extLst>
              <a:ext uri="{FF2B5EF4-FFF2-40B4-BE49-F238E27FC236}">
                <a16:creationId xmlns:a16="http://schemas.microsoft.com/office/drawing/2014/main" xmlns="" id="{05F1C0D0-2751-4B05-AE1E-B96728A47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DBA70D-5ED2-4D53-B85F-3CF382F64632}"/>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459842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t="-3"/>
          <a:stretch>
            <a:fillRect/>
          </a:stretch>
        </p:blipFill>
        <p:spPr bwMode="auto">
          <a:xfrm>
            <a:off x="268288" y="4802188"/>
            <a:ext cx="116554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944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2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8509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026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9715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55417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90489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6876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842DD-FD0A-4C1A-859C-07DCC37AD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2A63DB5-66D8-4083-A888-CBA7095C8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93D43E-10F4-4ECE-A5AF-F27156801581}"/>
              </a:ext>
            </a:extLst>
          </p:cNvPr>
          <p:cNvSpPr>
            <a:spLocks noGrp="1"/>
          </p:cNvSpPr>
          <p:nvPr>
            <p:ph type="dt" sz="half" idx="10"/>
          </p:nvPr>
        </p:nvSpPr>
        <p:spPr/>
        <p:txBody>
          <a:bodyPr/>
          <a:lstStyle/>
          <a:p>
            <a:fld id="{BB7EDEA2-0EE4-4E76-A449-3EA1EA3A6680}" type="datetime1">
              <a:rPr lang="en-US" smtClean="0"/>
              <a:t>6/16/2023</a:t>
            </a:fld>
            <a:endParaRPr lang="en-US"/>
          </a:p>
        </p:txBody>
      </p:sp>
      <p:sp>
        <p:nvSpPr>
          <p:cNvPr id="5" name="Footer Placeholder 4">
            <a:extLst>
              <a:ext uri="{FF2B5EF4-FFF2-40B4-BE49-F238E27FC236}">
                <a16:creationId xmlns:a16="http://schemas.microsoft.com/office/drawing/2014/main" xmlns="" id="{46269B8F-2A2C-422C-898F-94BC69F9E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118ADF-E970-4872-AF8A-5F59CB70535C}"/>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219117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79028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3454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20274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9960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3602880" y="1604520"/>
            <a:ext cx="4984920" cy="3977280"/>
          </a:xfrm>
          <a:prstGeom prst="rect">
            <a:avLst/>
          </a:prstGeom>
          <a:ln>
            <a:noFill/>
          </a:ln>
        </p:spPr>
      </p:pic>
      <p:pic>
        <p:nvPicPr>
          <p:cNvPr id="39" name="Picture 3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2362337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33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22998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2986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79728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2093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E0A65-52DF-4385-B979-3BFF2F77E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EB65887-9E8C-43A0-B1F9-E29715589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335BDB-D6D5-45AC-BDC4-4A5191780C7E}"/>
              </a:ext>
            </a:extLst>
          </p:cNvPr>
          <p:cNvSpPr>
            <a:spLocks noGrp="1"/>
          </p:cNvSpPr>
          <p:nvPr>
            <p:ph type="dt" sz="half" idx="10"/>
          </p:nvPr>
        </p:nvSpPr>
        <p:spPr/>
        <p:txBody>
          <a:bodyPr/>
          <a:lstStyle/>
          <a:p>
            <a:fld id="{EFE3DB41-7237-4F13-A143-FA56D2DDC282}" type="datetime1">
              <a:rPr lang="en-US" smtClean="0"/>
              <a:t>6/16/2023</a:t>
            </a:fld>
            <a:endParaRPr lang="en-US"/>
          </a:p>
        </p:txBody>
      </p:sp>
      <p:sp>
        <p:nvSpPr>
          <p:cNvPr id="5" name="Footer Placeholder 4">
            <a:extLst>
              <a:ext uri="{FF2B5EF4-FFF2-40B4-BE49-F238E27FC236}">
                <a16:creationId xmlns:a16="http://schemas.microsoft.com/office/drawing/2014/main" xmlns="" id="{925FE3B0-8E04-46DA-9FDC-37D18715D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5219D0-795D-4718-8DB7-9AB67D912CF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813334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78772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955457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89704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898887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70920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25286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3602880" y="1604520"/>
            <a:ext cx="4984920" cy="3977280"/>
          </a:xfrm>
          <a:prstGeom prst="rect">
            <a:avLst/>
          </a:prstGeom>
          <a:ln>
            <a:noFill/>
          </a:ln>
        </p:spPr>
      </p:pic>
      <p:pic>
        <p:nvPicPr>
          <p:cNvPr id="79" name="Picture 7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103137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55F96-1839-4264-9950-D7804B97F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9CDD53-DEE1-47B3-B522-57C469068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9BE0D5A-6897-4F9A-B08F-0AC0E0C1D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1F5AE8D-B64C-4AD8-AA2C-B3E81B857019}"/>
              </a:ext>
            </a:extLst>
          </p:cNvPr>
          <p:cNvSpPr>
            <a:spLocks noGrp="1"/>
          </p:cNvSpPr>
          <p:nvPr>
            <p:ph type="dt" sz="half" idx="10"/>
          </p:nvPr>
        </p:nvSpPr>
        <p:spPr/>
        <p:txBody>
          <a:bodyPr/>
          <a:lstStyle/>
          <a:p>
            <a:fld id="{37D1F9CA-4E17-47AC-8FC3-BF387128DD24}" type="datetime1">
              <a:rPr lang="en-US" smtClean="0"/>
              <a:t>6/16/2023</a:t>
            </a:fld>
            <a:endParaRPr lang="en-US"/>
          </a:p>
        </p:txBody>
      </p:sp>
      <p:sp>
        <p:nvSpPr>
          <p:cNvPr id="6" name="Footer Placeholder 5">
            <a:extLst>
              <a:ext uri="{FF2B5EF4-FFF2-40B4-BE49-F238E27FC236}">
                <a16:creationId xmlns:a16="http://schemas.microsoft.com/office/drawing/2014/main" xmlns="" id="{FC0C7EF5-D050-4AF5-B397-C8165CE14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FC32752-D3CF-43F1-B57F-0112DBD53AE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28790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86AD6-4798-4658-B52D-B0F5024A0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BC6D22E-AEDA-4E19-9889-9C7138A98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2621445-7005-47F0-8B8D-DEC7ECDDA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2B26017-8888-4855-89CB-DF328CAA4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189141-99DA-4A24-ACFF-176EF9F2D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43CE236-28DA-493F-B845-155290011ADF}"/>
              </a:ext>
            </a:extLst>
          </p:cNvPr>
          <p:cNvSpPr>
            <a:spLocks noGrp="1"/>
          </p:cNvSpPr>
          <p:nvPr>
            <p:ph type="dt" sz="half" idx="10"/>
          </p:nvPr>
        </p:nvSpPr>
        <p:spPr/>
        <p:txBody>
          <a:bodyPr/>
          <a:lstStyle/>
          <a:p>
            <a:fld id="{ECD0BFDB-FE42-42DE-85F3-18CE9189F817}" type="datetime1">
              <a:rPr lang="en-US" smtClean="0"/>
              <a:t>6/16/2023</a:t>
            </a:fld>
            <a:endParaRPr lang="en-US"/>
          </a:p>
        </p:txBody>
      </p:sp>
      <p:sp>
        <p:nvSpPr>
          <p:cNvPr id="8" name="Footer Placeholder 7">
            <a:extLst>
              <a:ext uri="{FF2B5EF4-FFF2-40B4-BE49-F238E27FC236}">
                <a16:creationId xmlns:a16="http://schemas.microsoft.com/office/drawing/2014/main" xmlns="" id="{B3D9CB7C-E2EF-49C7-850D-02CBA41A1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76EB69B-B365-48B0-9781-0134E288586E}"/>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7851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07EE3-B021-4E95-92BC-DDEA41C2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FC64F12-28B6-492B-8AB5-D7247EA51215}"/>
              </a:ext>
            </a:extLst>
          </p:cNvPr>
          <p:cNvSpPr>
            <a:spLocks noGrp="1"/>
          </p:cNvSpPr>
          <p:nvPr>
            <p:ph type="dt" sz="half" idx="10"/>
          </p:nvPr>
        </p:nvSpPr>
        <p:spPr/>
        <p:txBody>
          <a:bodyPr/>
          <a:lstStyle/>
          <a:p>
            <a:fld id="{BE70D0B3-ADD9-42F6-A8E3-E0D726FFA265}" type="datetime1">
              <a:rPr lang="en-US" smtClean="0"/>
              <a:t>6/16/2023</a:t>
            </a:fld>
            <a:endParaRPr lang="en-US"/>
          </a:p>
        </p:txBody>
      </p:sp>
      <p:sp>
        <p:nvSpPr>
          <p:cNvPr id="4" name="Footer Placeholder 3">
            <a:extLst>
              <a:ext uri="{FF2B5EF4-FFF2-40B4-BE49-F238E27FC236}">
                <a16:creationId xmlns:a16="http://schemas.microsoft.com/office/drawing/2014/main" xmlns="" id="{D5FCD1DE-053B-43CA-971F-F73B04FF36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0022A8F-63FD-4C93-9A3B-ED2A9F068741}"/>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10067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CE4D4D-8DA9-4E5A-B6DB-D2C22AD09402}"/>
              </a:ext>
            </a:extLst>
          </p:cNvPr>
          <p:cNvSpPr>
            <a:spLocks noGrp="1"/>
          </p:cNvSpPr>
          <p:nvPr>
            <p:ph type="dt" sz="half" idx="10"/>
          </p:nvPr>
        </p:nvSpPr>
        <p:spPr/>
        <p:txBody>
          <a:bodyPr/>
          <a:lstStyle/>
          <a:p>
            <a:fld id="{B1FF1773-3206-411B-B275-970BA3EB3B7D}" type="datetime1">
              <a:rPr lang="en-US" smtClean="0"/>
              <a:t>6/16/2023</a:t>
            </a:fld>
            <a:endParaRPr lang="en-US"/>
          </a:p>
        </p:txBody>
      </p:sp>
      <p:sp>
        <p:nvSpPr>
          <p:cNvPr id="3" name="Footer Placeholder 2">
            <a:extLst>
              <a:ext uri="{FF2B5EF4-FFF2-40B4-BE49-F238E27FC236}">
                <a16:creationId xmlns:a16="http://schemas.microsoft.com/office/drawing/2014/main" xmlns="" id="{7A501FC2-F82F-4417-9C3E-74D673644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E833761-ECBB-464D-873D-7FEA077EED67}"/>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85556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13BB3-F5FA-4CE3-9149-73CE2714F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822FBB-77C1-4F48-AD12-7719120CE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F9AE87-7F1E-47BD-B740-D361FADF1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F66414-3B4C-4FEA-882C-72D3A466BEA7}"/>
              </a:ext>
            </a:extLst>
          </p:cNvPr>
          <p:cNvSpPr>
            <a:spLocks noGrp="1"/>
          </p:cNvSpPr>
          <p:nvPr>
            <p:ph type="dt" sz="half" idx="10"/>
          </p:nvPr>
        </p:nvSpPr>
        <p:spPr/>
        <p:txBody>
          <a:bodyPr/>
          <a:lstStyle/>
          <a:p>
            <a:fld id="{8DD22106-56ED-44E7-AB21-E3E0972699EC}" type="datetime1">
              <a:rPr lang="en-US" smtClean="0"/>
              <a:t>6/16/2023</a:t>
            </a:fld>
            <a:endParaRPr lang="en-US"/>
          </a:p>
        </p:txBody>
      </p:sp>
      <p:sp>
        <p:nvSpPr>
          <p:cNvPr id="6" name="Footer Placeholder 5">
            <a:extLst>
              <a:ext uri="{FF2B5EF4-FFF2-40B4-BE49-F238E27FC236}">
                <a16:creationId xmlns:a16="http://schemas.microsoft.com/office/drawing/2014/main" xmlns="" id="{4B1B45F4-87BC-4886-8849-7161239B1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7B5A61-84A3-4760-824C-AC71532A736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15692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07F67-5DCC-487C-B369-C6CE65146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A801AC2-BC6A-46A7-9920-D42DBF869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3929A08-E544-4EA6-BA3D-9335BBCA1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2039847-A5BE-4AAB-B676-46441E8C615D}"/>
              </a:ext>
            </a:extLst>
          </p:cNvPr>
          <p:cNvSpPr>
            <a:spLocks noGrp="1"/>
          </p:cNvSpPr>
          <p:nvPr>
            <p:ph type="dt" sz="half" idx="10"/>
          </p:nvPr>
        </p:nvSpPr>
        <p:spPr/>
        <p:txBody>
          <a:bodyPr/>
          <a:lstStyle/>
          <a:p>
            <a:fld id="{2911A326-A909-40B6-B540-FA8EFE1C54E4}" type="datetime1">
              <a:rPr lang="en-US" smtClean="0"/>
              <a:t>6/16/2023</a:t>
            </a:fld>
            <a:endParaRPr lang="en-US"/>
          </a:p>
        </p:txBody>
      </p:sp>
      <p:sp>
        <p:nvSpPr>
          <p:cNvPr id="6" name="Footer Placeholder 5">
            <a:extLst>
              <a:ext uri="{FF2B5EF4-FFF2-40B4-BE49-F238E27FC236}">
                <a16:creationId xmlns:a16="http://schemas.microsoft.com/office/drawing/2014/main" xmlns="" id="{5AE9ECA3-1943-4B3D-9094-DA34D8C2A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58E7A0-AAF5-487E-97E0-03E0BB36D0B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75523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F58DEE-4582-49D1-80F6-50ECB0D25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018189-105B-415B-8CD4-1F00FB92F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F5CB40-0A45-42A5-8B61-92F229C30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45956-3F93-45E9-97CB-1C567245B092}" type="datetime1">
              <a:rPr lang="en-US" smtClean="0"/>
              <a:t>6/16/2023</a:t>
            </a:fld>
            <a:endParaRPr lang="en-US"/>
          </a:p>
        </p:txBody>
      </p:sp>
      <p:sp>
        <p:nvSpPr>
          <p:cNvPr id="5" name="Footer Placeholder 4">
            <a:extLst>
              <a:ext uri="{FF2B5EF4-FFF2-40B4-BE49-F238E27FC236}">
                <a16:creationId xmlns:a16="http://schemas.microsoft.com/office/drawing/2014/main" xmlns="" id="{9F00151B-EDB7-4381-AA3A-888949566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0D45F35-11BB-4AEC-98D8-3F1DDC555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E0F46-047E-4C97-9A1C-28319E9C7720}" type="slidenum">
              <a:rPr lang="en-US" smtClean="0"/>
              <a:t>‹#›</a:t>
            </a:fld>
            <a:endParaRPr lang="en-US"/>
          </a:p>
        </p:txBody>
      </p:sp>
    </p:spTree>
    <p:extLst>
      <p:ext uri="{BB962C8B-B14F-4D97-AF65-F5344CB8AC3E}">
        <p14:creationId xmlns:p14="http://schemas.microsoft.com/office/powerpoint/2010/main" val="1668854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hidden="1"/>
          <p:cNvSpPr/>
          <p:nvPr/>
        </p:nvSpPr>
        <p:spPr>
          <a:xfrm>
            <a:off x="255960" y="265320"/>
            <a:ext cx="11682360" cy="63316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7" name="Line 2"/>
          <p:cNvSpPr/>
          <p:nvPr/>
        </p:nvSpPr>
        <p:spPr>
          <a:xfrm>
            <a:off x="604080" y="1196280"/>
            <a:ext cx="10983240" cy="360"/>
          </a:xfrm>
          <a:prstGeom prst="line">
            <a:avLst/>
          </a:prstGeom>
          <a:ln w="25560">
            <a:solidFill>
              <a:srgbClr val="D24726"/>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254880" y="262800"/>
            <a:ext cx="11681280" cy="633168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pic>
        <p:nvPicPr>
          <p:cNvPr id="3" name="Picture 7"/>
          <p:cNvPicPr/>
          <p:nvPr/>
        </p:nvPicPr>
        <p:blipFill>
          <a:blip r:embed="rId14"/>
          <a:srcRect l="1648" r="13927" b="71476"/>
          <a:stretch/>
        </p:blipFill>
        <p:spPr>
          <a:xfrm>
            <a:off x="342720" y="4546440"/>
            <a:ext cx="11715120" cy="2025000"/>
          </a:xfrm>
          <a:prstGeom prst="rect">
            <a:avLst/>
          </a:prstGeom>
          <a:ln>
            <a:noFill/>
          </a:ln>
        </p:spPr>
      </p:pic>
      <p:sp>
        <p:nvSpPr>
          <p:cNvPr id="4" name="PlaceHolder 4"/>
          <p:cNvSpPr>
            <a:spLocks noGrp="1"/>
          </p:cNvSpPr>
          <p:nvPr>
            <p:ph type="title"/>
          </p:nvPr>
        </p:nvSpPr>
        <p:spPr>
          <a:xfrm>
            <a:off x="604440" y="448560"/>
            <a:ext cx="10982520" cy="747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16173350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255960" y="265320"/>
            <a:ext cx="11682360" cy="63316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41" name="Line 2"/>
          <p:cNvSpPr/>
          <p:nvPr/>
        </p:nvSpPr>
        <p:spPr>
          <a:xfrm>
            <a:off x="604080" y="1196280"/>
            <a:ext cx="10983240" cy="360"/>
          </a:xfrm>
          <a:prstGeom prst="line">
            <a:avLst/>
          </a:prstGeom>
          <a:ln w="25560">
            <a:solidFill>
              <a:srgbClr val="D24726"/>
            </a:solidFill>
            <a:round/>
          </a:ln>
        </p:spPr>
        <p:style>
          <a:lnRef idx="1">
            <a:schemeClr val="accent1"/>
          </a:lnRef>
          <a:fillRef idx="0">
            <a:schemeClr val="accent1"/>
          </a:fillRef>
          <a:effectRef idx="0">
            <a:schemeClr val="accent1"/>
          </a:effectRef>
          <a:fontRef idx="minor"/>
        </p:style>
      </p:sp>
      <p:sp>
        <p:nvSpPr>
          <p:cNvPr id="42" name="CustomShape 3"/>
          <p:cNvSpPr/>
          <p:nvPr/>
        </p:nvSpPr>
        <p:spPr>
          <a:xfrm>
            <a:off x="255960" y="265320"/>
            <a:ext cx="11682360" cy="63316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43" name="Line 4"/>
          <p:cNvSpPr/>
          <p:nvPr/>
        </p:nvSpPr>
        <p:spPr>
          <a:xfrm>
            <a:off x="604080" y="1196280"/>
            <a:ext cx="10983240" cy="360"/>
          </a:xfrm>
          <a:prstGeom prst="line">
            <a:avLst/>
          </a:prstGeom>
          <a:ln w="25560">
            <a:solidFill>
              <a:srgbClr val="D24726"/>
            </a:solidFill>
            <a:round/>
          </a:ln>
        </p:spPr>
        <p:style>
          <a:lnRef idx="1">
            <a:schemeClr val="accent1"/>
          </a:lnRef>
          <a:fillRef idx="0">
            <a:schemeClr val="accent1"/>
          </a:fillRef>
          <a:effectRef idx="0">
            <a:schemeClr val="accent1"/>
          </a:effectRef>
          <a:fontRef idx="minor"/>
        </p:style>
      </p:sp>
      <p:sp>
        <p:nvSpPr>
          <p:cNvPr id="44"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5" name="PlaceHolder 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29248830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2"/>
          <p:cNvSpPr/>
          <p:nvPr/>
        </p:nvSpPr>
        <p:spPr>
          <a:xfrm>
            <a:off x="1726920" y="218340"/>
            <a:ext cx="10007880" cy="14580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IN" sz="1300" b="1" spc="-1" dirty="0">
                <a:solidFill>
                  <a:srgbClr val="FFFFFF"/>
                </a:solidFill>
                <a:uFill>
                  <a:solidFill>
                    <a:srgbClr val="FFFFFF"/>
                  </a:solidFill>
                </a:uFill>
                <a:latin typeface="Times New Roman"/>
              </a:rPr>
              <a:t>Sanjivani Rural Education Society’s</a:t>
            </a:r>
            <a:endParaRPr lang="en-IN" spc="-1" dirty="0">
              <a:solidFill>
                <a:srgbClr val="000000"/>
              </a:solidFill>
              <a:uFill>
                <a:solidFill>
                  <a:srgbClr val="FFFFFF"/>
                </a:solidFill>
              </a:uFill>
            </a:endParaRPr>
          </a:p>
          <a:p>
            <a:pPr algn="ctr"/>
            <a:r>
              <a:rPr lang="en-IN" sz="3000" b="1" spc="-1" dirty="0">
                <a:solidFill>
                  <a:srgbClr val="2958BE"/>
                </a:solidFill>
                <a:uFill>
                  <a:solidFill>
                    <a:srgbClr val="FFFFFF"/>
                  </a:solidFill>
                </a:uFill>
                <a:latin typeface="Times New Roman"/>
              </a:rPr>
              <a:t> </a:t>
            </a:r>
            <a:r>
              <a:rPr lang="en-IN" sz="2800" b="1" spc="-1" dirty="0">
                <a:solidFill>
                  <a:srgbClr val="002060"/>
                </a:solidFill>
                <a:uFill>
                  <a:solidFill>
                    <a:srgbClr val="FFFFFF"/>
                  </a:solidFill>
                </a:uFill>
                <a:latin typeface="Times New Roman"/>
              </a:rPr>
              <a:t>Sanjivani College of Engineering, Kopargaon-423603</a:t>
            </a:r>
            <a:endParaRPr lang="en-IN" sz="2800" spc="-1" dirty="0">
              <a:solidFill>
                <a:srgbClr val="002060"/>
              </a:solidFill>
              <a:uFill>
                <a:solidFill>
                  <a:srgbClr val="FFFFFF"/>
                </a:solidFill>
              </a:uFill>
            </a:endParaRPr>
          </a:p>
          <a:p>
            <a:pPr algn="ctr"/>
            <a:r>
              <a:rPr lang="en-IN" sz="1700" spc="-1" dirty="0">
                <a:solidFill>
                  <a:srgbClr val="000000"/>
                </a:solidFill>
                <a:uFill>
                  <a:solidFill>
                    <a:srgbClr val="FFFFFF"/>
                  </a:solidFill>
                </a:uFill>
                <a:latin typeface="Times New Roman"/>
              </a:rPr>
              <a:t>(An Autonomous Institute Affiliated to Savitribai Phule Pune University, Pune)</a:t>
            </a:r>
            <a:endParaRPr lang="en-IN" spc="-1" dirty="0">
              <a:solidFill>
                <a:srgbClr val="000000"/>
              </a:solidFill>
              <a:uFill>
                <a:solidFill>
                  <a:srgbClr val="FFFFFF"/>
                </a:solidFill>
              </a:uFill>
            </a:endParaRPr>
          </a:p>
          <a:p>
            <a:pPr algn="ctr"/>
            <a:r>
              <a:rPr lang="en-IN" sz="1600" b="1" spc="-1" dirty="0">
                <a:solidFill>
                  <a:srgbClr val="FFFFFF"/>
                </a:solidFill>
                <a:uFill>
                  <a:solidFill>
                    <a:srgbClr val="FFFFFF"/>
                  </a:solidFill>
                </a:uFill>
                <a:latin typeface="Times New Roman"/>
              </a:rPr>
              <a:t>NAAC ‘A’ Grade Accredited, ISO 9001:2015 Certified</a:t>
            </a:r>
            <a:endParaRPr lang="en-IN" sz="1600" spc="-1" dirty="0">
              <a:solidFill>
                <a:srgbClr val="000000"/>
              </a:solidFill>
              <a:uFill>
                <a:solidFill>
                  <a:srgbClr val="FFFFFF"/>
                </a:solidFill>
              </a:uFill>
            </a:endParaRPr>
          </a:p>
          <a:p>
            <a:pPr algn="ctr"/>
            <a:r>
              <a:rPr lang="en-IN" sz="2600" b="1" spc="-1" dirty="0">
                <a:solidFill>
                  <a:srgbClr val="E498E1"/>
                </a:solidFill>
                <a:uFill>
                  <a:solidFill>
                    <a:srgbClr val="FFFFFF"/>
                  </a:solidFill>
                </a:uFill>
                <a:latin typeface="Times New Roman"/>
              </a:rPr>
              <a:t>   Department of Information Technology</a:t>
            </a:r>
            <a:endParaRPr lang="en-IN" spc="-1" dirty="0">
              <a:solidFill>
                <a:srgbClr val="000000"/>
              </a:solidFill>
              <a:uFill>
                <a:solidFill>
                  <a:srgbClr val="FFFFFF"/>
                </a:solidFill>
              </a:uFill>
            </a:endParaRPr>
          </a:p>
          <a:p>
            <a:pPr algn="ctr"/>
            <a:r>
              <a:rPr lang="en-IN" sz="1900" b="1" spc="-1" dirty="0">
                <a:solidFill>
                  <a:schemeClr val="bg1"/>
                </a:solidFill>
                <a:uFill>
                  <a:solidFill>
                    <a:srgbClr val="FFFFFF"/>
                  </a:solidFill>
                </a:uFill>
                <a:latin typeface="Times New Roman"/>
              </a:rPr>
              <a:t>(NBA Accredited)</a:t>
            </a:r>
          </a:p>
          <a:p>
            <a:pPr algn="ctr"/>
            <a:endParaRPr lang="en-IN" spc="-1" dirty="0">
              <a:solidFill>
                <a:schemeClr val="bg1"/>
              </a:solidFill>
              <a:uFill>
                <a:solidFill>
                  <a:srgbClr val="FFFFFF"/>
                </a:solidFill>
              </a:uFill>
            </a:endParaRPr>
          </a:p>
        </p:txBody>
      </p:sp>
      <p:pic>
        <p:nvPicPr>
          <p:cNvPr id="82" name="Picture 6"/>
          <p:cNvPicPr/>
          <p:nvPr/>
        </p:nvPicPr>
        <p:blipFill>
          <a:blip r:embed="rId3"/>
          <a:stretch/>
        </p:blipFill>
        <p:spPr>
          <a:xfrm>
            <a:off x="560822" y="409894"/>
            <a:ext cx="1388520" cy="1560960"/>
          </a:xfrm>
          <a:prstGeom prst="rect">
            <a:avLst/>
          </a:prstGeom>
          <a:ln>
            <a:noFill/>
          </a:ln>
        </p:spPr>
      </p:pic>
      <p:sp>
        <p:nvSpPr>
          <p:cNvPr id="6" name="Google Shape;171;p1"/>
          <p:cNvSpPr txBox="1"/>
          <p:nvPr/>
        </p:nvSpPr>
        <p:spPr>
          <a:xfrm>
            <a:off x="1095433" y="2733369"/>
            <a:ext cx="10639367" cy="316959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800"/>
              <a:buFont typeface="Calibri"/>
              <a:buNone/>
            </a:pPr>
            <a:r>
              <a:rPr lang="en-US" sz="2400" b="1" i="0" u="none" strike="noStrike" cap="none" dirty="0" smtClean="0">
                <a:solidFill>
                  <a:schemeClr val="bg1"/>
                </a:solidFill>
                <a:latin typeface="Calibri"/>
                <a:ea typeface="Calibri"/>
                <a:cs typeface="Calibri"/>
                <a:sym typeface="Calibri"/>
              </a:rPr>
              <a:t>      </a:t>
            </a:r>
            <a:endParaRPr sz="2800" b="1" dirty="0">
              <a:solidFill>
                <a:schemeClr val="bg1"/>
              </a:solidFill>
              <a:latin typeface="Calibri"/>
              <a:ea typeface="Calibri"/>
              <a:cs typeface="Calibri"/>
              <a:sym typeface="Calibri"/>
            </a:endParaRPr>
          </a:p>
          <a:p>
            <a:pPr algn="ctr">
              <a:buClr>
                <a:schemeClr val="dk1"/>
              </a:buClr>
              <a:buSzPts val="2800"/>
            </a:pPr>
            <a:r>
              <a:rPr lang="en-IN" sz="2400" b="1" dirty="0" smtClean="0">
                <a:solidFill>
                  <a:schemeClr val="bg1"/>
                </a:solidFill>
                <a:latin typeface="Calibri"/>
                <a:ea typeface="Calibri"/>
                <a:cs typeface="Calibri"/>
                <a:sym typeface="Calibri"/>
              </a:rPr>
              <a:t>Seminar </a:t>
            </a:r>
            <a:r>
              <a:rPr lang="en-IN" sz="2400" b="1" dirty="0">
                <a:solidFill>
                  <a:schemeClr val="bg1"/>
                </a:solidFill>
                <a:latin typeface="Calibri"/>
                <a:ea typeface="Calibri"/>
                <a:cs typeface="Calibri"/>
                <a:sym typeface="Calibri"/>
              </a:rPr>
              <a:t>Presentation</a:t>
            </a:r>
            <a:endParaRPr lang="en-US" sz="2400" b="1" dirty="0">
              <a:solidFill>
                <a:schemeClr val="bg1"/>
              </a:solidFill>
              <a:latin typeface="Calibri"/>
              <a:ea typeface="Calibri"/>
              <a:cs typeface="Calibri"/>
              <a:sym typeface="Calibri"/>
            </a:endParaRPr>
          </a:p>
          <a:p>
            <a:pPr algn="ctr">
              <a:spcBef>
                <a:spcPts val="0"/>
              </a:spcBef>
              <a:buClr>
                <a:schemeClr val="dk1"/>
              </a:buClr>
              <a:buSzPts val="2800"/>
            </a:pPr>
            <a:r>
              <a:rPr lang="en-IN" sz="2800" b="1" dirty="0" smtClean="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r>
              <a:rPr lang="en-IN" sz="28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Predictive Maintenance of Industrial Equipment’s using IoT and Machine Learning”</a:t>
            </a:r>
            <a:endParaRPr sz="2800" b="1" dirty="0">
              <a:solidFill>
                <a:schemeClr val="bg1"/>
              </a:solidFill>
              <a:latin typeface="Calibri"/>
              <a:ea typeface="Calibri"/>
              <a:cs typeface="Calibri"/>
              <a:sym typeface="Calibri"/>
            </a:endParaRPr>
          </a:p>
          <a:p>
            <a:pPr marL="0" marR="0" lvl="0" indent="0" rtl="0">
              <a:spcBef>
                <a:spcPts val="0"/>
              </a:spcBef>
              <a:spcAft>
                <a:spcPts val="0"/>
              </a:spcAft>
              <a:buClr>
                <a:schemeClr val="dk1"/>
              </a:buClr>
              <a:buSzPts val="2800"/>
              <a:buFont typeface="Century Gothic"/>
              <a:buNone/>
            </a:pPr>
            <a:r>
              <a:rPr lang="en-US" sz="2000" b="1" dirty="0">
                <a:solidFill>
                  <a:schemeClr val="bg1"/>
                </a:solidFill>
                <a:latin typeface="Calibri"/>
                <a:ea typeface="Calibri"/>
                <a:cs typeface="Calibri"/>
                <a:sym typeface="Calibri"/>
              </a:rPr>
              <a:t>Presented </a:t>
            </a:r>
            <a:r>
              <a:rPr lang="en-US" sz="2000" b="1" dirty="0" smtClean="0">
                <a:solidFill>
                  <a:schemeClr val="bg1"/>
                </a:solidFill>
                <a:latin typeface="Calibri"/>
                <a:ea typeface="Calibri"/>
                <a:cs typeface="Calibri"/>
                <a:sym typeface="Calibri"/>
              </a:rPr>
              <a:t>By:</a:t>
            </a:r>
            <a:endParaRPr lang="en-US" sz="2000" b="1" dirty="0">
              <a:solidFill>
                <a:schemeClr val="bg1"/>
              </a:solidFill>
              <a:latin typeface="Calibri"/>
              <a:ea typeface="Calibri"/>
              <a:cs typeface="Calibri"/>
              <a:sym typeface="Calibri"/>
            </a:endParaRP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Suyog Balu Dighe</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- 09)</a:t>
            </a: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Ms. Arya Subhash Jadhav</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- 19)</a:t>
            </a: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Pramod Sanjay </a:t>
            </a:r>
            <a:r>
              <a:rPr lang="en-US" sz="20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Katare</a:t>
            </a:r>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- 29)</a:t>
            </a: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Ms. Harshada Ravindra </a:t>
            </a:r>
            <a:r>
              <a:rPr lang="en-US" sz="20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Limbhure</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- 39)</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Tushar Sudhakar Patekar</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a:t>
            </a:r>
            <a:r>
              <a:rPr lang="en-US" sz="2000" b="1" dirty="0" smtClean="0">
                <a:solidFill>
                  <a:schemeClr val="bg1"/>
                </a:solidFill>
                <a:latin typeface="Calibri"/>
                <a:ea typeface="Calibri"/>
                <a:cs typeface="Calibri"/>
                <a:sym typeface="Calibri"/>
              </a:rPr>
              <a:t>49</a:t>
            </a:r>
            <a:r>
              <a:rPr lang="en-US" sz="2000" b="1" dirty="0">
                <a:solidFill>
                  <a:schemeClr val="bg1"/>
                </a:solidFill>
                <a:latin typeface="Calibri"/>
                <a:ea typeface="Calibri"/>
                <a:cs typeface="Calibri"/>
                <a:sym typeface="Calibri"/>
              </a:rPr>
              <a:t>)</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Ms. </a:t>
            </a:r>
            <a:r>
              <a:rPr lang="en-US" sz="20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Bushraa</a:t>
            </a:r>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Akbar </a:t>
            </a:r>
            <a:r>
              <a:rPr lang="en-US" sz="20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Humayoon</a:t>
            </a:r>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Shaikh</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a:t>
            </a:r>
            <a:r>
              <a:rPr lang="en-US" sz="2000" b="1" dirty="0" smtClean="0">
                <a:solidFill>
                  <a:schemeClr val="bg1"/>
                </a:solidFill>
                <a:latin typeface="Calibri"/>
                <a:ea typeface="Calibri"/>
                <a:cs typeface="Calibri"/>
                <a:sym typeface="Calibri"/>
              </a:rPr>
              <a:t>59</a:t>
            </a:r>
            <a:r>
              <a:rPr lang="en-US" sz="2000" b="1" dirty="0">
                <a:solidFill>
                  <a:schemeClr val="bg1"/>
                </a:solidFill>
                <a:latin typeface="Calibri"/>
                <a:ea typeface="Calibri"/>
                <a:cs typeface="Calibri"/>
                <a:sym typeface="Calibri"/>
              </a:rPr>
              <a:t>)</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2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Ritesh Prashant Gaikwad</a:t>
            </a:r>
            <a:r>
              <a:rPr lang="en-US" sz="2000" b="1" dirty="0">
                <a:solidFill>
                  <a:schemeClr val="bg1"/>
                </a:solidFill>
                <a:latin typeface="Calibri"/>
                <a:ea typeface="Calibri"/>
                <a:cs typeface="Calibri"/>
                <a:sym typeface="Calibri"/>
              </a:rPr>
              <a:t>(</a:t>
            </a:r>
            <a:r>
              <a:rPr lang="en-US" sz="2000" b="1" dirty="0" err="1">
                <a:solidFill>
                  <a:schemeClr val="bg1"/>
                </a:solidFill>
                <a:latin typeface="Calibri"/>
                <a:ea typeface="Calibri"/>
                <a:cs typeface="Calibri"/>
                <a:sym typeface="Calibri"/>
              </a:rPr>
              <a:t>S.Y.B.Tech</a:t>
            </a:r>
            <a:r>
              <a:rPr lang="en-US" sz="2000" b="1" dirty="0">
                <a:solidFill>
                  <a:schemeClr val="bg1"/>
                </a:solidFill>
                <a:latin typeface="Calibri"/>
                <a:ea typeface="Calibri"/>
                <a:cs typeface="Calibri"/>
                <a:sym typeface="Calibri"/>
              </a:rPr>
              <a:t> - </a:t>
            </a:r>
            <a:r>
              <a:rPr lang="en-US" sz="2000" b="1" dirty="0" smtClean="0">
                <a:solidFill>
                  <a:schemeClr val="bg1"/>
                </a:solidFill>
                <a:latin typeface="Calibri"/>
                <a:ea typeface="Calibri"/>
                <a:cs typeface="Calibri"/>
                <a:sym typeface="Calibri"/>
              </a:rPr>
              <a:t>69</a:t>
            </a:r>
            <a:r>
              <a:rPr lang="en-US" sz="2000" b="1" dirty="0">
                <a:solidFill>
                  <a:schemeClr val="bg1"/>
                </a:solidFill>
                <a:latin typeface="Calibri"/>
                <a:ea typeface="Calibri"/>
                <a:cs typeface="Calibri"/>
                <a:sym typeface="Calibri"/>
              </a:rPr>
              <a:t>)</a:t>
            </a:r>
          </a:p>
          <a:p>
            <a:pPr marL="3657600" lvl="0" indent="457200" algn="r" rtl="0">
              <a:spcBef>
                <a:spcPts val="0"/>
              </a:spcBef>
              <a:spcAft>
                <a:spcPts val="0"/>
              </a:spcAft>
              <a:buNone/>
            </a:pPr>
            <a:r>
              <a:rPr lang="en-US" sz="2000" b="1" dirty="0">
                <a:solidFill>
                  <a:schemeClr val="bg1"/>
                </a:solidFill>
                <a:latin typeface="Calibri"/>
                <a:ea typeface="Calibri"/>
                <a:cs typeface="Calibri"/>
                <a:sym typeface="Calibri"/>
              </a:rPr>
              <a:t>Under the guidance of</a:t>
            </a:r>
            <a:endParaRPr lang="en-US" sz="1800" b="1" dirty="0">
              <a:solidFill>
                <a:schemeClr val="bg1"/>
              </a:solidFill>
              <a:latin typeface="Calibri"/>
              <a:ea typeface="Calibri"/>
              <a:cs typeface="Calibri"/>
              <a:sym typeface="Calibri"/>
            </a:endParaRPr>
          </a:p>
          <a:p>
            <a:pPr algn="r"/>
            <a:r>
              <a:rPr lang="en-US" sz="24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Dr.N</a:t>
            </a:r>
            <a:r>
              <a:rPr lang="en-US"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 </a:t>
            </a:r>
            <a:r>
              <a:rPr lang="en-US" sz="24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Patankar</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rtl="0">
              <a:spcBef>
                <a:spcPts val="0"/>
              </a:spcBef>
              <a:spcAft>
                <a:spcPts val="0"/>
              </a:spcAft>
              <a:buClr>
                <a:schemeClr val="dk1"/>
              </a:buClr>
              <a:buSzPts val="2800"/>
              <a:buFont typeface="Century Gothic"/>
              <a:buNone/>
            </a:pPr>
            <a:endParaRPr sz="2800" b="0" i="0" u="none" strike="noStrike" cap="none" dirty="0">
              <a:solidFill>
                <a:schemeClr val="bg1"/>
              </a:solidFill>
              <a:latin typeface="Libre Baskerville"/>
              <a:ea typeface="Libre Baskerville"/>
              <a:cs typeface="Libre Baskerville"/>
              <a:sym typeface="Libre Baskerville"/>
            </a:endParaRPr>
          </a:p>
        </p:txBody>
      </p:sp>
    </p:spTree>
    <p:extLst>
      <p:ext uri="{BB962C8B-B14F-4D97-AF65-F5344CB8AC3E}">
        <p14:creationId xmlns:p14="http://schemas.microsoft.com/office/powerpoint/2010/main" val="16945176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8BE0F46-047E-4C97-9A1C-28319E9C7720}" type="slidenum">
              <a:rPr lang="en-US" smtClean="0"/>
              <a:t>10</a:t>
            </a:fld>
            <a:endParaRPr lang="en-US"/>
          </a:p>
        </p:txBody>
      </p:sp>
      <p:sp>
        <p:nvSpPr>
          <p:cNvPr id="2" name="Rectangle 1">
            <a:extLst>
              <a:ext uri="{FF2B5EF4-FFF2-40B4-BE49-F238E27FC236}">
                <a16:creationId xmlns:a16="http://schemas.microsoft.com/office/drawing/2014/main" xmlns="" id="{9F5EC3BC-DD72-123B-482B-EBA38FBF5210}"/>
              </a:ext>
            </a:extLst>
          </p:cNvPr>
          <p:cNvSpPr>
            <a:spLocks noChangeArrowheads="1"/>
          </p:cNvSpPr>
          <p:nvPr/>
        </p:nvSpPr>
        <p:spPr bwMode="auto">
          <a:xfrm>
            <a:off x="730897" y="10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pic>
        <p:nvPicPr>
          <p:cNvPr id="11" name="Picture 10">
            <a:extLst>
              <a:ext uri="{FF2B5EF4-FFF2-40B4-BE49-F238E27FC236}">
                <a16:creationId xmlns:a16="http://schemas.microsoft.com/office/drawing/2014/main" xmlns="" id="{A6E49262-4240-4FF2-285F-FB56A82D9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165" y="1938743"/>
            <a:ext cx="3380662" cy="220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8">
            <a:extLst>
              <a:ext uri="{FF2B5EF4-FFF2-40B4-BE49-F238E27FC236}">
                <a16:creationId xmlns:a16="http://schemas.microsoft.com/office/drawing/2014/main" xmlns="" id="{506D75D7-CE1D-090E-AC97-37253FF8263C}"/>
              </a:ext>
            </a:extLst>
          </p:cNvPr>
          <p:cNvSpPr txBox="1"/>
          <p:nvPr/>
        </p:nvSpPr>
        <p:spPr>
          <a:xfrm>
            <a:off x="730897" y="4249559"/>
            <a:ext cx="4338734"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effectLst/>
                <a:latin typeface="Calibri" panose="020F0502020204030204" pitchFamily="34" charset="0"/>
                <a:ea typeface="Calibri" panose="020F0502020204030204" pitchFamily="34" charset="0"/>
                <a:cs typeface="Arial" panose="020B0604020202020204" pitchFamily="34" charset="0"/>
              </a:rPr>
              <a:t>Figure 5:  A sample line graph that shows Tool Wear [min] and Real Number (R)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15" name="Picture 14">
            <a:extLst>
              <a:ext uri="{FF2B5EF4-FFF2-40B4-BE49-F238E27FC236}">
                <a16:creationId xmlns:a16="http://schemas.microsoft.com/office/drawing/2014/main" xmlns="" id="{52E43F8A-FD92-DB19-6EAC-7C5B8C675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75" r="8739"/>
          <a:stretch>
            <a:fillRect/>
          </a:stretch>
        </p:blipFill>
        <p:spPr bwMode="auto">
          <a:xfrm>
            <a:off x="5498840" y="2004057"/>
            <a:ext cx="5243803" cy="385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9">
            <a:extLst>
              <a:ext uri="{FF2B5EF4-FFF2-40B4-BE49-F238E27FC236}">
                <a16:creationId xmlns:a16="http://schemas.microsoft.com/office/drawing/2014/main" xmlns="" id="{87D93924-51A2-AC5A-9535-26C5EEDE5319}"/>
              </a:ext>
            </a:extLst>
          </p:cNvPr>
          <p:cNvSpPr txBox="1"/>
          <p:nvPr/>
        </p:nvSpPr>
        <p:spPr>
          <a:xfrm>
            <a:off x="6329264" y="5929069"/>
            <a:ext cx="526246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AU" sz="1800" dirty="0">
                <a:effectLst/>
                <a:latin typeface="Times New Roman" panose="02020603050405020304" pitchFamily="18" charset="0"/>
                <a:ea typeface="SimSun" panose="02010600030101010101" pitchFamily="2" charset="-122"/>
              </a:rPr>
              <a:t>Figure 6:  Heat-map [Correlations]</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95252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Work</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8BE0F46-047E-4C97-9A1C-28319E9C7720}" type="slidenum">
              <a:rPr lang="en-US" smtClean="0"/>
              <a:t>11</a:t>
            </a:fld>
            <a:endParaRPr lang="en-US"/>
          </a:p>
        </p:txBody>
      </p:sp>
      <p:sp>
        <p:nvSpPr>
          <p:cNvPr id="2" name="Rectangle 1">
            <a:extLst>
              <a:ext uri="{FF2B5EF4-FFF2-40B4-BE49-F238E27FC236}">
                <a16:creationId xmlns:a16="http://schemas.microsoft.com/office/drawing/2014/main" xmlns="" id="{9F5EC3BC-DD72-123B-482B-EBA38FBF5210}"/>
              </a:ext>
            </a:extLst>
          </p:cNvPr>
          <p:cNvSpPr>
            <a:spLocks noChangeArrowheads="1"/>
          </p:cNvSpPr>
          <p:nvPr/>
        </p:nvSpPr>
        <p:spPr bwMode="auto">
          <a:xfrm>
            <a:off x="730897" y="10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4" name="TextBox 8">
            <a:extLst>
              <a:ext uri="{FF2B5EF4-FFF2-40B4-BE49-F238E27FC236}">
                <a16:creationId xmlns:a16="http://schemas.microsoft.com/office/drawing/2014/main" xmlns="" id="{506D75D7-CE1D-090E-AC97-37253FF8263C}"/>
              </a:ext>
            </a:extLst>
          </p:cNvPr>
          <p:cNvSpPr txBox="1"/>
          <p:nvPr/>
        </p:nvSpPr>
        <p:spPr>
          <a:xfrm>
            <a:off x="795780" y="1403280"/>
            <a:ext cx="10893694" cy="526297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US" sz="2400" b="0" i="0" dirty="0">
                <a:solidFill>
                  <a:srgbClr val="374151"/>
                </a:solidFill>
                <a:effectLst/>
              </a:rPr>
              <a:t>Increased maintenance efficiency and operational effectiveness through real-time data and predictive analytics.</a:t>
            </a:r>
          </a:p>
          <a:p>
            <a:pPr marL="285750" indent="-285750" algn="l">
              <a:buFont typeface="Wingdings" panose="05000000000000000000" pitchFamily="2" charset="2"/>
              <a:buChar char="Ø"/>
            </a:pPr>
            <a:r>
              <a:rPr lang="en-US" sz="2400" b="0" i="0" dirty="0">
                <a:solidFill>
                  <a:srgbClr val="374151"/>
                </a:solidFill>
                <a:effectLst/>
              </a:rPr>
              <a:t>Cost savings by avoiding unplanned outages and optimizing maintenance plans.</a:t>
            </a:r>
          </a:p>
          <a:p>
            <a:pPr marL="285750" indent="-285750" algn="l">
              <a:buFont typeface="Wingdings" panose="05000000000000000000" pitchFamily="2" charset="2"/>
              <a:buChar char="Ø"/>
            </a:pPr>
            <a:r>
              <a:rPr lang="en-US" sz="2400" b="0" i="0" dirty="0">
                <a:solidFill>
                  <a:srgbClr val="374151"/>
                </a:solidFill>
                <a:effectLst/>
              </a:rPr>
              <a:t>Enhanced equipment reliability and lifespan through early fault identification and resolution.</a:t>
            </a:r>
          </a:p>
          <a:p>
            <a:pPr marL="285750" indent="-285750" algn="l">
              <a:buFont typeface="Wingdings" panose="05000000000000000000" pitchFamily="2" charset="2"/>
              <a:buChar char="Ø"/>
            </a:pPr>
            <a:r>
              <a:rPr lang="en-US" sz="2400" b="0" i="0" dirty="0">
                <a:solidFill>
                  <a:srgbClr val="374151"/>
                </a:solidFill>
                <a:effectLst/>
              </a:rPr>
              <a:t>Improved workplace safety by preventing equipment-related incidents or accidents.</a:t>
            </a:r>
          </a:p>
          <a:p>
            <a:pPr marL="285750" indent="-285750" algn="l">
              <a:buFont typeface="Wingdings" panose="05000000000000000000" pitchFamily="2" charset="2"/>
              <a:buChar char="Ø"/>
            </a:pPr>
            <a:r>
              <a:rPr lang="en-US" sz="2400" b="0" i="0" dirty="0">
                <a:solidFill>
                  <a:srgbClr val="374151"/>
                </a:solidFill>
                <a:effectLst/>
              </a:rPr>
              <a:t>Better inventory management by providing spare parts availability and consumption information.</a:t>
            </a:r>
          </a:p>
          <a:p>
            <a:pPr marL="285750" indent="-285750" algn="l">
              <a:buFont typeface="Wingdings" panose="05000000000000000000" pitchFamily="2" charset="2"/>
              <a:buChar char="Ø"/>
            </a:pPr>
            <a:r>
              <a:rPr lang="en-US" sz="2400" b="0" i="0" dirty="0">
                <a:solidFill>
                  <a:srgbClr val="374151"/>
                </a:solidFill>
                <a:effectLst/>
              </a:rPr>
              <a:t>Data-driven decision-making for process improvement and strategic judgments.</a:t>
            </a:r>
          </a:p>
          <a:p>
            <a:pPr marL="285750" indent="-285750" algn="l">
              <a:buFont typeface="Wingdings" panose="05000000000000000000" pitchFamily="2" charset="2"/>
              <a:buChar char="Ø"/>
            </a:pPr>
            <a:r>
              <a:rPr lang="en-US" sz="2400" b="0" i="0" dirty="0">
                <a:solidFill>
                  <a:srgbClr val="374151"/>
                </a:solidFill>
                <a:effectLst/>
              </a:rPr>
              <a:t>Enhanced customer satisfaction through reduced downtime and increased reliability.</a:t>
            </a:r>
          </a:p>
          <a:p>
            <a:pPr marL="285750" indent="-285750" algn="l">
              <a:buFont typeface="Wingdings" panose="05000000000000000000" pitchFamily="2" charset="2"/>
              <a:buChar char="Ø"/>
            </a:pPr>
            <a:r>
              <a:rPr lang="en-US" sz="2400" b="0" i="0" dirty="0">
                <a:solidFill>
                  <a:srgbClr val="374151"/>
                </a:solidFill>
                <a:effectLst/>
              </a:rPr>
              <a:t>Continuous improvement through feedback loops and learning from past mistakes.</a:t>
            </a:r>
          </a:p>
          <a:p>
            <a:pPr marL="285750" indent="-285750" algn="l">
              <a:buFont typeface="Wingdings" panose="05000000000000000000" pitchFamily="2" charset="2"/>
              <a:buChar char="Ø"/>
            </a:pPr>
            <a:r>
              <a:rPr lang="en-US" sz="2400" b="0" i="0" dirty="0">
                <a:solidFill>
                  <a:srgbClr val="374151"/>
                </a:solidFill>
                <a:effectLst/>
              </a:rPr>
              <a:t>IoT and machine learning-based predictive maintenance can significantly improve maintenance procedures.</a:t>
            </a:r>
          </a:p>
        </p:txBody>
      </p:sp>
    </p:spTree>
    <p:extLst>
      <p:ext uri="{BB962C8B-B14F-4D97-AF65-F5344CB8AC3E}">
        <p14:creationId xmlns:p14="http://schemas.microsoft.com/office/powerpoint/2010/main" val="144975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262520" y="569345"/>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Limitations Of Predictive Maintenance  </a:t>
            </a:r>
            <a:r>
              <a:rPr lang="en-IN" sz="4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Predictive Maintenance </a:t>
            </a:r>
            <a:endParaRPr lang="en-US" sz="4000" dirty="0">
              <a:solidFill>
                <a:srgbClr val="FF0000"/>
              </a:solidFill>
              <a:latin typeface="Times New Roman" pitchFamily="18" charset="0"/>
              <a:cs typeface="Times New Roman" pitchFamily="18" charset="0"/>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12</a:t>
            </a:fld>
            <a:endParaRPr lang="en-US"/>
          </a:p>
        </p:txBody>
      </p:sp>
      <p:sp>
        <p:nvSpPr>
          <p:cNvPr id="11" name="Rectangle 10"/>
          <p:cNvSpPr/>
          <p:nvPr/>
        </p:nvSpPr>
        <p:spPr>
          <a:xfrm>
            <a:off x="506437" y="1403280"/>
            <a:ext cx="10972800" cy="4493538"/>
          </a:xfrm>
          <a:prstGeom prst="rect">
            <a:avLst/>
          </a:prstGeom>
        </p:spPr>
        <p:txBody>
          <a:bodyPr wrap="square">
            <a:spAutoFit/>
          </a:bodyPr>
          <a:lstStyle/>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Data availability and quality can impact the system's accuracy.</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Limitations of sensing devices may affect the effectiveness of the system.</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Complex machine learning models can pose computational challenges.</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Scalability may be an issue when handling a large volume of data or equipment.</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Limited availability of maintenance expertise can hinder system implementation.</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Cost considerations for infrastructure, sensors, and resources.</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Iterative process required for continuous improvement.</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Sensing limitations affect accuracy.</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Model complexity requires computational resources.</a:t>
            </a:r>
          </a:p>
        </p:txBody>
      </p:sp>
    </p:spTree>
    <p:extLst>
      <p:ext uri="{BB962C8B-B14F-4D97-AF65-F5344CB8AC3E}">
        <p14:creationId xmlns:p14="http://schemas.microsoft.com/office/powerpoint/2010/main" val="367803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Conclusion</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13</a:t>
            </a:fld>
            <a:endParaRPr lang="en-US"/>
          </a:p>
        </p:txBody>
      </p:sp>
      <p:sp>
        <p:nvSpPr>
          <p:cNvPr id="11" name="Rectangle 10"/>
          <p:cNvSpPr/>
          <p:nvPr/>
        </p:nvSpPr>
        <p:spPr>
          <a:xfrm>
            <a:off x="506437" y="1647931"/>
            <a:ext cx="10972800" cy="286232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The integration of IoT and machine learning in predictive maintenance offers increased efficiency, cost savings, enhanced equipment reliability, improved safety, better inventory management, data-driven decision-making, customer satisfaction, continuous improvement, and the potential for transformative optimization in industrial equipment maintenance processes.</a:t>
            </a:r>
            <a:endParaRPr lang="en-ID"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442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References </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14</a:t>
            </a:fld>
            <a:endParaRPr lang="en-US"/>
          </a:p>
        </p:txBody>
      </p:sp>
      <p:sp>
        <p:nvSpPr>
          <p:cNvPr id="11" name="Rectangle 10"/>
          <p:cNvSpPr/>
          <p:nvPr/>
        </p:nvSpPr>
        <p:spPr>
          <a:xfrm>
            <a:off x="506437" y="1647931"/>
            <a:ext cx="10972800" cy="3416320"/>
          </a:xfrm>
          <a:prstGeom prst="rect">
            <a:avLst/>
          </a:prstGeom>
        </p:spPr>
        <p:txBody>
          <a:bodyPr wrap="square">
            <a:spAutoFit/>
          </a:bodyPr>
          <a:lstStyle/>
          <a:p>
            <a:pPr marL="342900" lvl="0" indent="-342900">
              <a:lnSpc>
                <a:spcPct val="150000"/>
              </a:lnSpc>
              <a:buFont typeface="+mj-lt"/>
              <a:buAutoNum type="arabicPeriod"/>
            </a:pPr>
            <a:r>
              <a:rPr lang="en-US" dirty="0">
                <a:effectLst/>
                <a:ea typeface="Calibri" panose="020F0502020204030204" pitchFamily="34" charset="0"/>
                <a:cs typeface="Arial" panose="020B0604020202020204" pitchFamily="34" charset="0"/>
              </a:rPr>
              <a:t>IoT-enabled Condition Monitoring:</a:t>
            </a:r>
            <a:endParaRPr lang="en-ID" dirty="0">
              <a:effectLst/>
              <a:ea typeface="Calibri" panose="020F0502020204030204" pitchFamily="34" charset="0"/>
              <a:cs typeface="Arial" panose="020B0604020202020204" pitchFamily="34" charset="0"/>
            </a:endParaRPr>
          </a:p>
          <a:p>
            <a:pPr>
              <a:lnSpc>
                <a:spcPct val="150000"/>
              </a:lnSpc>
            </a:pPr>
            <a:r>
              <a:rPr lang="en-US" dirty="0">
                <a:effectLst/>
                <a:ea typeface="Calibri" panose="020F0502020204030204" pitchFamily="34" charset="0"/>
                <a:cs typeface="Arial" panose="020B0604020202020204" pitchFamily="34" charset="0"/>
              </a:rPr>
              <a:t>a. Gao, R., et al. (2018). "A Review on Data-Driven Approaches for Industrial Process Monitoring and Fault Diagnosis." IEEE Transactions on Industrial Electronics. This study provides an overview of data-driven approaches for monitoring industrial processes and fault diagnosis, highlighting the integration of IoT sensors and data analytics techniques.</a:t>
            </a:r>
            <a:endParaRPr lang="en-ID" dirty="0">
              <a:effectLst/>
              <a:ea typeface="Calibri" panose="020F0502020204030204" pitchFamily="34" charset="0"/>
              <a:cs typeface="Arial" panose="020B0604020202020204" pitchFamily="34" charset="0"/>
            </a:endParaRPr>
          </a:p>
          <a:p>
            <a:pPr>
              <a:lnSpc>
                <a:spcPct val="150000"/>
              </a:lnSpc>
            </a:pPr>
            <a:r>
              <a:rPr lang="en-US" dirty="0">
                <a:effectLst/>
                <a:ea typeface="Calibri" panose="020F0502020204030204" pitchFamily="34" charset="0"/>
                <a:cs typeface="Arial" panose="020B0604020202020204" pitchFamily="34" charset="0"/>
              </a:rPr>
              <a:t>b. Zhou, K., et al. (2019). "An IoT-Based Approach for Real-Time Monitoring and Predictive Maintenance of Equipment in Smart Factories." Sensors. The authors propose an IoT-based framework for equipment monitoring and maintenance in smart factories, utilizing sensor data fusion, machine learning algorithms, and cloud computing</a:t>
            </a:r>
            <a:r>
              <a:rPr lang="en-US" dirty="0" smtClean="0">
                <a:effectLst/>
                <a:ea typeface="Calibri" panose="020F0502020204030204" pitchFamily="34" charset="0"/>
                <a:cs typeface="Arial" panose="020B0604020202020204" pitchFamily="34" charset="0"/>
              </a:rPr>
              <a:t>.</a:t>
            </a:r>
            <a:endParaRPr lang="en-ID"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546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References </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15</a:t>
            </a:fld>
            <a:endParaRPr lang="en-US"/>
          </a:p>
        </p:txBody>
      </p:sp>
      <p:sp>
        <p:nvSpPr>
          <p:cNvPr id="11" name="Rectangle 10"/>
          <p:cNvSpPr/>
          <p:nvPr/>
        </p:nvSpPr>
        <p:spPr>
          <a:xfrm>
            <a:off x="506437" y="751860"/>
            <a:ext cx="10972800" cy="4619854"/>
          </a:xfrm>
          <a:prstGeom prst="rect">
            <a:avLst/>
          </a:prstGeom>
        </p:spPr>
        <p:txBody>
          <a:bodyPr wrap="square">
            <a:spAutoFit/>
          </a:bodyPr>
          <a:lstStyle/>
          <a:p>
            <a:pPr>
              <a:lnSpc>
                <a:spcPct val="150000"/>
              </a:lnSpc>
            </a:pPr>
            <a:r>
              <a:rPr lang="en-US" dirty="0">
                <a:effectLst/>
                <a:ea typeface="Calibri" panose="020F0502020204030204" pitchFamily="34" charset="0"/>
                <a:cs typeface="Arial" panose="020B0604020202020204" pitchFamily="34" charset="0"/>
              </a:rPr>
              <a:t> </a:t>
            </a:r>
            <a:endParaRPr lang="en-ID" dirty="0">
              <a:effectLst/>
              <a:ea typeface="Calibri" panose="020F0502020204030204" pitchFamily="34" charset="0"/>
              <a:cs typeface="Arial" panose="020B0604020202020204" pitchFamily="34" charset="0"/>
            </a:endParaRPr>
          </a:p>
          <a:p>
            <a:pPr marL="342900" lvl="0" indent="-342900">
              <a:lnSpc>
                <a:spcPct val="150000"/>
              </a:lnSpc>
              <a:buFont typeface="+mj-lt"/>
              <a:buAutoNum type="arabicPeriod" startAt="2"/>
            </a:pPr>
            <a:r>
              <a:rPr lang="en-US" dirty="0">
                <a:effectLst/>
                <a:ea typeface="Calibri" panose="020F0502020204030204" pitchFamily="34" charset="0"/>
                <a:cs typeface="Arial" panose="020B0604020202020204" pitchFamily="34" charset="0"/>
              </a:rPr>
              <a:t>Machine Learning Techniques for Predictive Maintenance:</a:t>
            </a:r>
            <a:endParaRPr lang="en-ID" dirty="0">
              <a:effectLst/>
              <a:ea typeface="Calibri" panose="020F0502020204030204" pitchFamily="34" charset="0"/>
              <a:cs typeface="Arial" panose="020B0604020202020204" pitchFamily="34" charset="0"/>
            </a:endParaRPr>
          </a:p>
          <a:p>
            <a:pPr>
              <a:lnSpc>
                <a:spcPct val="150000"/>
              </a:lnSpc>
            </a:pPr>
            <a:r>
              <a:rPr lang="en-US" dirty="0">
                <a:effectLst/>
                <a:ea typeface="Calibri" panose="020F0502020204030204" pitchFamily="34" charset="0"/>
                <a:cs typeface="Arial" panose="020B0604020202020204" pitchFamily="34" charset="0"/>
              </a:rPr>
              <a:t>a. Zhao, Y., et al. (2019). "A Comprehensive Survey on Industrial Machine Learning for Predictive Maintenance Applications." IEEE Transactions on Systems, Man, and Cybernetics: Systems. This survey paper provides an extensive overview of machine learning techniques, such as support vector machines, random forests, and deep learning, applied to predictive maintenance in industrial settings.</a:t>
            </a:r>
            <a:endParaRPr lang="en-ID" dirty="0">
              <a:effectLst/>
              <a:ea typeface="Calibri" panose="020F0502020204030204" pitchFamily="34" charset="0"/>
              <a:cs typeface="Arial" panose="020B0604020202020204" pitchFamily="34" charset="0"/>
            </a:endParaRPr>
          </a:p>
          <a:p>
            <a:pPr>
              <a:lnSpc>
                <a:spcPct val="150000"/>
              </a:lnSpc>
            </a:pPr>
            <a:r>
              <a:rPr lang="en-US" dirty="0">
                <a:effectLst/>
                <a:ea typeface="Calibri" panose="020F0502020204030204" pitchFamily="34" charset="0"/>
                <a:cs typeface="Arial" panose="020B0604020202020204" pitchFamily="34" charset="0"/>
              </a:rPr>
              <a:t>b. Wang, Z., et al. (2020). "A Comparative Study of Machine Learning Algorithms for Predictive Maintenance." Journal of Manufacturing Systems. The authors compare the performance of various machine learning algorithms, including logistic regression, decision trees, and gradient boosting, for predictive maintenance tasks, considering factors such as accuracy and computational efficiency.</a:t>
            </a:r>
            <a:endParaRPr lang="en-ID" dirty="0">
              <a:effectLst/>
              <a:ea typeface="Calibri" panose="020F0502020204030204" pitchFamily="34" charset="0"/>
              <a:cs typeface="Arial" panose="020B0604020202020204" pitchFamily="34" charset="0"/>
            </a:endParaRPr>
          </a:p>
          <a:p>
            <a:pPr>
              <a:lnSpc>
                <a:spcPct val="150000"/>
              </a:lnSpc>
            </a:pPr>
            <a:r>
              <a:rPr lang="en-US" dirty="0">
                <a:effectLst/>
                <a:ea typeface="Calibri" panose="020F0502020204030204" pitchFamily="34" charset="0"/>
                <a:cs typeface="Arial" panose="020B0604020202020204" pitchFamily="34" charset="0"/>
              </a:rPr>
              <a:t> </a:t>
            </a:r>
            <a:endParaRPr lang="en-ID"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673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References </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16</a:t>
            </a:fld>
            <a:endParaRPr lang="en-US"/>
          </a:p>
        </p:txBody>
      </p:sp>
      <p:sp>
        <p:nvSpPr>
          <p:cNvPr id="11" name="Rectangle 10"/>
          <p:cNvSpPr/>
          <p:nvPr/>
        </p:nvSpPr>
        <p:spPr>
          <a:xfrm>
            <a:off x="506437" y="846043"/>
            <a:ext cx="10972800" cy="4619854"/>
          </a:xfrm>
          <a:prstGeom prst="rect">
            <a:avLst/>
          </a:prstGeom>
        </p:spPr>
        <p:txBody>
          <a:bodyPr wrap="square">
            <a:spAutoFit/>
          </a:bodyPr>
          <a:lstStyle/>
          <a:p>
            <a:pPr algn="just">
              <a:lnSpc>
                <a:spcPct val="150000"/>
              </a:lnSpc>
            </a:pPr>
            <a:r>
              <a:rPr lang="en-US" dirty="0">
                <a:effectLst/>
                <a:ea typeface="Calibri" panose="020F0502020204030204" pitchFamily="34" charset="0"/>
                <a:cs typeface="Arial" panose="020B0604020202020204" pitchFamily="34" charset="0"/>
              </a:rPr>
              <a:t> </a:t>
            </a:r>
            <a:endParaRPr lang="en-ID" dirty="0">
              <a:effectLst/>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startAt="3"/>
            </a:pPr>
            <a:r>
              <a:rPr lang="en-US" dirty="0">
                <a:effectLst/>
                <a:ea typeface="Calibri" panose="020F0502020204030204" pitchFamily="34" charset="0"/>
                <a:cs typeface="Arial" panose="020B0604020202020204" pitchFamily="34" charset="0"/>
              </a:rPr>
              <a:t>Feature Engineering and Sensor Selection:</a:t>
            </a:r>
            <a:endParaRPr lang="en-ID" dirty="0">
              <a:effectLst/>
              <a:ea typeface="Calibri" panose="020F0502020204030204" pitchFamily="34" charset="0"/>
              <a:cs typeface="Arial" panose="020B0604020202020204" pitchFamily="34" charset="0"/>
            </a:endParaRPr>
          </a:p>
          <a:p>
            <a:pPr algn="just">
              <a:lnSpc>
                <a:spcPct val="150000"/>
              </a:lnSpc>
            </a:pPr>
            <a:r>
              <a:rPr lang="en-US" dirty="0">
                <a:effectLst/>
                <a:ea typeface="Calibri" panose="020F0502020204030204" pitchFamily="34" charset="0"/>
                <a:cs typeface="Arial" panose="020B0604020202020204" pitchFamily="34" charset="0"/>
              </a:rPr>
              <a:t>a. Vachtsevanos, G., et al. (2015). "Machine Learning in Cyber Physical Systems: A Brief Overview." Proceedings of the IEEE. This paper presents an overview of feature engineering techniques for cyber-physical systems, emphasizing the importance of sensor selection, signal preprocessing, and feature extraction for effective predictive maintenance.</a:t>
            </a:r>
            <a:endParaRPr lang="en-ID" dirty="0">
              <a:effectLst/>
              <a:ea typeface="Calibri" panose="020F0502020204030204" pitchFamily="34" charset="0"/>
              <a:cs typeface="Arial" panose="020B0604020202020204" pitchFamily="34" charset="0"/>
            </a:endParaRPr>
          </a:p>
          <a:p>
            <a:pPr algn="just">
              <a:lnSpc>
                <a:spcPct val="150000"/>
              </a:lnSpc>
            </a:pPr>
            <a:r>
              <a:rPr lang="en-US" dirty="0">
                <a:effectLst/>
                <a:ea typeface="Calibri" panose="020F0502020204030204" pitchFamily="34" charset="0"/>
                <a:cs typeface="Arial" panose="020B0604020202020204" pitchFamily="34" charset="0"/>
              </a:rPr>
              <a:t>b. Jia, Y., et al. (2021). "Feature Selection for Predictive Maintenance: A Review and Perspective." Reliability Engineering &amp; System Safety. The authors review feature selection methods used in predictive maintenance, including statistical techniques, dimensionality reduction, and information gain, with a focus on their applicability to IoT-based systems.</a:t>
            </a:r>
            <a:endParaRPr lang="en-ID" dirty="0">
              <a:effectLst/>
              <a:ea typeface="Calibri" panose="020F0502020204030204" pitchFamily="34" charset="0"/>
              <a:cs typeface="Arial" panose="020B0604020202020204" pitchFamily="34" charset="0"/>
            </a:endParaRPr>
          </a:p>
          <a:p>
            <a:pPr algn="just">
              <a:lnSpc>
                <a:spcPct val="150000"/>
              </a:lnSpc>
            </a:pPr>
            <a:r>
              <a:rPr lang="en-US" dirty="0">
                <a:effectLst/>
                <a:ea typeface="Calibri" panose="020F0502020204030204" pitchFamily="34" charset="0"/>
                <a:cs typeface="Arial" panose="020B0604020202020204" pitchFamily="34" charset="0"/>
              </a:rPr>
              <a:t> </a:t>
            </a:r>
            <a:endParaRPr lang="en-ID"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771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References </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17</a:t>
            </a:fld>
            <a:endParaRPr lang="en-US"/>
          </a:p>
        </p:txBody>
      </p:sp>
      <p:sp>
        <p:nvSpPr>
          <p:cNvPr id="11" name="Rectangle 10"/>
          <p:cNvSpPr/>
          <p:nvPr/>
        </p:nvSpPr>
        <p:spPr>
          <a:xfrm>
            <a:off x="506437" y="846043"/>
            <a:ext cx="10972800" cy="6888232"/>
          </a:xfrm>
          <a:prstGeom prst="rect">
            <a:avLst/>
          </a:prstGeom>
        </p:spPr>
        <p:txBody>
          <a:bodyPr wrap="square">
            <a:spAutoFit/>
          </a:bodyPr>
          <a:lstStyle/>
          <a:p>
            <a:pPr algn="just">
              <a:lnSpc>
                <a:spcPct val="150000"/>
              </a:lnSpc>
            </a:pPr>
            <a:r>
              <a:rPr lang="en-US" sz="1800" dirty="0">
                <a:effectLst/>
                <a:ea typeface="Calibri" panose="020F0502020204030204" pitchFamily="34" charset="0"/>
                <a:cs typeface="Arial" panose="020B0604020202020204" pitchFamily="34" charset="0"/>
              </a:rPr>
              <a:t>  </a:t>
            </a:r>
            <a:endParaRPr lang="en-ID" sz="1800" dirty="0">
              <a:effectLst/>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startAt="4"/>
            </a:pPr>
            <a:r>
              <a:rPr lang="en-US" sz="1800" dirty="0">
                <a:effectLst/>
                <a:ea typeface="Calibri" panose="020F0502020204030204" pitchFamily="34" charset="0"/>
                <a:cs typeface="Arial" panose="020B0604020202020204" pitchFamily="34" charset="0"/>
              </a:rPr>
              <a:t>Anomaly Detection and Fault Diagnosis:</a:t>
            </a:r>
            <a:endParaRPr lang="en-ID" sz="1800" dirty="0">
              <a:effectLst/>
              <a:ea typeface="Calibri" panose="020F0502020204030204" pitchFamily="34" charset="0"/>
              <a:cs typeface="Arial" panose="020B0604020202020204" pitchFamily="34" charset="0"/>
            </a:endParaRPr>
          </a:p>
          <a:p>
            <a:pPr algn="just">
              <a:lnSpc>
                <a:spcPct val="150000"/>
              </a:lnSpc>
            </a:pPr>
            <a:r>
              <a:rPr lang="en-US" sz="1800" dirty="0">
                <a:effectLst/>
                <a:ea typeface="Calibri" panose="020F0502020204030204" pitchFamily="34" charset="0"/>
                <a:cs typeface="Arial" panose="020B0604020202020204" pitchFamily="34" charset="0"/>
              </a:rPr>
              <a:t>a. Saxena, A., et al. (2019). "A Review of Anomaly Detection Techniques for Time Series Data." IEEE Transactions on Big Data. This comprehensive review paper explores various anomaly detection techniques applicable to time series data, which are commonly encountered in industrial equipment monitoring. The authors discuss methods such as statistical approaches, clustering, and deep learning-based anomaly detection.</a:t>
            </a:r>
            <a:endParaRPr lang="en-ID" sz="1800" dirty="0">
              <a:effectLst/>
              <a:ea typeface="Calibri" panose="020F0502020204030204" pitchFamily="34" charset="0"/>
              <a:cs typeface="Arial" panose="020B0604020202020204" pitchFamily="34" charset="0"/>
            </a:endParaRPr>
          </a:p>
          <a:p>
            <a:pPr algn="just">
              <a:lnSpc>
                <a:spcPct val="150000"/>
              </a:lnSpc>
            </a:pPr>
            <a:r>
              <a:rPr lang="en-US" sz="1800" dirty="0">
                <a:effectLst/>
                <a:ea typeface="Calibri" panose="020F0502020204030204" pitchFamily="34" charset="0"/>
                <a:cs typeface="Arial" panose="020B0604020202020204" pitchFamily="34" charset="0"/>
              </a:rPr>
              <a:t>b. Liu, W., et al. (2021). "A Review of Fault Diagnosis Methods for Industrial Equipment Based on Machine Learning." Journal of Manufacturing Systems. This review paper provides an overview of machine learning-based fault diagnosis methods, including unsupervised, supervised, and semi-supervised approaches, highlighting their application in industrial equipment maintenance.</a:t>
            </a:r>
            <a:endParaRPr lang="en-ID" sz="1800" dirty="0">
              <a:effectLst/>
              <a:ea typeface="Calibri" panose="020F0502020204030204" pitchFamily="34" charset="0"/>
              <a:cs typeface="Arial" panose="020B0604020202020204" pitchFamily="34" charset="0"/>
            </a:endParaRPr>
          </a:p>
          <a:p>
            <a:pPr marL="342900" lvl="0" indent="-342900" algn="just">
              <a:lnSpc>
                <a:spcPct val="150000"/>
              </a:lnSpc>
              <a:spcBef>
                <a:spcPts val="1200"/>
              </a:spcBef>
              <a:spcAft>
                <a:spcPts val="300"/>
              </a:spcAft>
              <a:buFont typeface="+mj-lt"/>
              <a:buAutoNum type="arabicPeriod" startAt="5"/>
            </a:pPr>
            <a:r>
              <a:rPr lang="en-AU" sz="1800" b="0" kern="1600" dirty="0">
                <a:solidFill>
                  <a:srgbClr val="111111"/>
                </a:solidFill>
                <a:effectLst/>
                <a:ea typeface="SimSun" panose="02010600030101010101" pitchFamily="2" charset="-122"/>
              </a:rPr>
              <a:t>Machine learning for predictive maintenance of industrial machines using IoT sensor data November 2017 DOI:10.1109/ICSESS.2017.8342870 Conference: 2017 8th IEEE International Conference on Software Engineering and Service Science (ICSESS)</a:t>
            </a:r>
            <a:endParaRPr lang="en-ID" sz="1800" b="1" kern="1600" dirty="0">
              <a:effectLst/>
              <a:ea typeface="SimSun" panose="02010600030101010101" pitchFamily="2" charset="-122"/>
            </a:endParaRPr>
          </a:p>
          <a:p>
            <a:pPr indent="227330" algn="just">
              <a:lnSpc>
                <a:spcPct val="150000"/>
              </a:lnSpc>
            </a:pPr>
            <a:r>
              <a:rPr lang="en-US" sz="1800" dirty="0">
                <a:effectLst/>
                <a:ea typeface="Cambria" panose="02040503050406030204" pitchFamily="18" charset="0"/>
                <a:cs typeface="Arial" panose="020B0604020202020204" pitchFamily="34" charset="0"/>
              </a:rPr>
              <a:t> </a:t>
            </a:r>
            <a:endParaRPr lang="en-ID" sz="1800" dirty="0">
              <a:effectLst/>
              <a:ea typeface="Calibri" panose="020F0502020204030204" pitchFamily="34" charset="0"/>
              <a:cs typeface="Arial" panose="020B0604020202020204" pitchFamily="34" charset="0"/>
            </a:endParaRPr>
          </a:p>
          <a:p>
            <a:pPr algn="just">
              <a:lnSpc>
                <a:spcPct val="150000"/>
              </a:lnSpc>
            </a:pPr>
            <a:r>
              <a:rPr lang="en-US" sz="1800" dirty="0">
                <a:effectLst/>
                <a:ea typeface="Arial" panose="020B0604020202020204" pitchFamily="34" charset="0"/>
              </a:rPr>
              <a:t/>
            </a:r>
            <a:br>
              <a:rPr lang="en-US" sz="1800" dirty="0">
                <a:effectLst/>
                <a:ea typeface="Arial" panose="020B0604020202020204" pitchFamily="34" charset="0"/>
              </a:rPr>
            </a:br>
            <a:r>
              <a:rPr lang="en-US" sz="1800" dirty="0">
                <a:effectLst/>
                <a:ea typeface="Times New Roman" panose="02020603050405020304" pitchFamily="18" charset="0"/>
                <a:cs typeface="Arial" panose="020B0604020202020204" pitchFamily="34" charset="0"/>
              </a:rPr>
              <a:t> </a:t>
            </a:r>
            <a:endParaRPr lang="en-ID" sz="18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7217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Google Shape;489;p40"/>
          <p:cNvSpPr txBox="1"/>
          <p:nvPr/>
        </p:nvSpPr>
        <p:spPr>
          <a:xfrm>
            <a:off x="4385548" y="3368870"/>
            <a:ext cx="349410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800"/>
              <a:buFont typeface="Calibri"/>
              <a:buNone/>
            </a:pPr>
            <a:r>
              <a:rPr lang="en-US" sz="4800" dirty="0">
                <a:solidFill>
                  <a:schemeClr val="dk1"/>
                </a:solidFill>
                <a:latin typeface="Calibri"/>
                <a:ea typeface="Calibri"/>
                <a:cs typeface="Calibri"/>
                <a:sym typeface="Calibri"/>
              </a:rPr>
              <a:t>Thank you..!</a:t>
            </a:r>
            <a:endParaRPr sz="4800" dirty="0">
              <a:solidFill>
                <a:schemeClr val="dk1"/>
              </a:solidFill>
              <a:latin typeface="Calibri"/>
              <a:ea typeface="Calibri"/>
              <a:cs typeface="Calibri"/>
              <a:sym typeface="Calibri"/>
            </a:endParaRPr>
          </a:p>
        </p:txBody>
      </p:sp>
      <p:sp>
        <p:nvSpPr>
          <p:cNvPr id="4" name="Date Placeholder 3"/>
          <p:cNvSpPr>
            <a:spLocks noGrp="1"/>
          </p:cNvSpPr>
          <p:nvPr>
            <p:ph type="dt" sz="half" idx="10"/>
          </p:nvPr>
        </p:nvSpPr>
        <p:spPr/>
        <p:txBody>
          <a:bodyPr/>
          <a:lstStyle/>
          <a:p>
            <a:fld id="{2BFEA16A-0F1D-4901-94CE-749DD0555FAB}"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18</a:t>
            </a:fld>
            <a:endParaRPr lang="en-US"/>
          </a:p>
        </p:txBody>
      </p:sp>
    </p:spTree>
    <p:extLst>
      <p:ext uri="{BB962C8B-B14F-4D97-AF65-F5344CB8AC3E}">
        <p14:creationId xmlns:p14="http://schemas.microsoft.com/office/powerpoint/2010/main" val="189004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494489" y="244329"/>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spc="-1" dirty="0">
                <a:solidFill>
                  <a:srgbClr val="FF0000"/>
                </a:solidFill>
                <a:uFill>
                  <a:solidFill>
                    <a:srgbClr val="FFFFFF"/>
                  </a:solidFill>
                </a:uFill>
                <a:latin typeface="Times New Roman" panose="02020603050405020304" pitchFamily="18" charset="0"/>
                <a:cs typeface="Times New Roman" panose="02020603050405020304" pitchFamily="18" charset="0"/>
              </a:rPr>
              <a:t>Content</a:t>
            </a:r>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6438" y="1720480"/>
            <a:ext cx="10972800" cy="4893647"/>
          </a:xfrm>
          <a:prstGeom prst="rect">
            <a:avLst/>
          </a:prstGeom>
        </p:spPr>
        <p:txBody>
          <a:bodyPr wrap="square">
            <a:spAutoFit/>
          </a:bodyPr>
          <a:lstStyle/>
          <a:p>
            <a:pPr marL="457200" indent="-45720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smtClean="0">
                <a:effectLst/>
                <a:latin typeface="Times New Roman" panose="02020603050405020304" pitchFamily="18" charset="0"/>
                <a:ea typeface="Arial" panose="020B0604020202020204" pitchFamily="34" charset="0"/>
              </a:rPr>
              <a:t>Literature </a:t>
            </a:r>
            <a:r>
              <a:rPr lang="en-US" sz="2400" dirty="0">
                <a:effectLst/>
                <a:latin typeface="Times New Roman" panose="02020603050405020304" pitchFamily="18" charset="0"/>
                <a:ea typeface="Arial" panose="020B0604020202020204" pitchFamily="34" charset="0"/>
              </a:rPr>
              <a:t>Survey</a:t>
            </a:r>
          </a:p>
          <a:p>
            <a:pPr marL="457200" indent="-457200">
              <a:lnSpc>
                <a:spcPct val="150000"/>
              </a:lnSpc>
              <a:buFont typeface="Wingdings" panose="05000000000000000000" pitchFamily="2" charset="2"/>
              <a:buChar char="Ø"/>
            </a:pPr>
            <a:r>
              <a:rPr lang="en-US" sz="2400" dirty="0" smtClean="0">
                <a:effectLst/>
                <a:latin typeface="Times New Roman" panose="02020603050405020304" pitchFamily="18" charset="0"/>
                <a:ea typeface="Arial" panose="020B0604020202020204" pitchFamily="34" charset="0"/>
              </a:rPr>
              <a:t>Proposed system</a:t>
            </a:r>
          </a:p>
          <a:p>
            <a:pPr marL="457200" indent="-457200">
              <a:lnSpc>
                <a:spcPct val="150000"/>
              </a:lnSpc>
              <a:buFont typeface="Wingdings" panose="05000000000000000000" pitchFamily="2" charset="2"/>
              <a:buChar char="Ø"/>
            </a:pPr>
            <a:r>
              <a:rPr lang="en-IN" sz="2400" smtClean="0">
                <a:latin typeface="Times New Roman" panose="02020603050405020304" pitchFamily="18" charset="0"/>
                <a:ea typeface="Arial" panose="020B0604020202020204" pitchFamily="34" charset="0"/>
              </a:rPr>
              <a:t>Graphs</a:t>
            </a:r>
            <a:endParaRPr lang="en-US" sz="2400" dirty="0">
              <a:latin typeface="Times New Roman" panose="02020603050405020304" pitchFamily="18" charset="0"/>
              <a:ea typeface="Arial" panose="020B0604020202020204" pitchFamily="34" charset="0"/>
            </a:endParaRPr>
          </a:p>
          <a:p>
            <a:pPr marL="457200" indent="-457200">
              <a:lnSpc>
                <a:spcPct val="150000"/>
              </a:lnSpc>
              <a:buFont typeface="Wingdings" panose="05000000000000000000" pitchFamily="2" charset="2"/>
              <a:buChar char="Ø"/>
            </a:pPr>
            <a:r>
              <a:rPr lang="en-US" sz="2400" dirty="0" smtClean="0">
                <a:effectLst/>
                <a:latin typeface="Times New Roman" panose="02020603050405020304" pitchFamily="18" charset="0"/>
                <a:ea typeface="Arial" panose="020B0604020202020204" pitchFamily="34" charset="0"/>
              </a:rPr>
              <a:t>Limitations </a:t>
            </a:r>
            <a:r>
              <a:rPr lang="en-US" sz="2400" dirty="0">
                <a:effectLst/>
                <a:latin typeface="Times New Roman" panose="02020603050405020304" pitchFamily="18" charset="0"/>
                <a:ea typeface="Arial" panose="020B0604020202020204" pitchFamily="34" charset="0"/>
              </a:rPr>
              <a:t>of the base system</a:t>
            </a:r>
          </a:p>
          <a:p>
            <a:pPr marL="457200" indent="-457200">
              <a:lnSpc>
                <a:spcPct val="150000"/>
              </a:lnSpc>
              <a:buFont typeface="Wingdings" panose="05000000000000000000" pitchFamily="2" charset="2"/>
              <a:buChar char="Ø"/>
            </a:pPr>
            <a:r>
              <a:rPr lang="en-US" sz="2400" dirty="0" smtClean="0">
                <a:effectLst/>
                <a:latin typeface="Times New Roman" panose="02020603050405020304" pitchFamily="18" charset="0"/>
                <a:ea typeface="Arial" panose="020B0604020202020204" pitchFamily="34" charset="0"/>
              </a:rPr>
              <a:t>Conclusion </a:t>
            </a:r>
            <a:r>
              <a:rPr lang="en-US" sz="2400" dirty="0">
                <a:effectLst/>
                <a:latin typeface="Times New Roman" panose="02020603050405020304" pitchFamily="18" charset="0"/>
                <a:ea typeface="Arial" panose="020B0604020202020204" pitchFamily="34" charset="0"/>
              </a:rPr>
              <a:t>and future scope</a:t>
            </a:r>
          </a:p>
          <a:p>
            <a:pPr marL="457200" indent="-45720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References</a:t>
            </a:r>
            <a:endParaRPr lang="en-US" sz="2400" dirty="0">
              <a:solidFill>
                <a:srgbClr val="0E101A"/>
              </a:solidFill>
              <a:latin typeface="Calibri" panose="020F0502020204030204" pitchFamily="34" charset="0"/>
              <a:cs typeface="Calibri" panose="020F0502020204030204" pitchFamily="34" charset="0"/>
            </a:endParaRPr>
          </a:p>
          <a:p>
            <a:pPr marL="457200" indent="-457200" algn="just">
              <a:lnSpc>
                <a:spcPct val="150000"/>
              </a:lnSpc>
              <a:buFont typeface="Wingdings" panose="05000000000000000000" pitchFamily="2" charset="2"/>
              <a:buChar char="Ø"/>
            </a:pPr>
            <a:endParaRPr lang="en-US" sz="2400" dirty="0">
              <a:solidFill>
                <a:srgbClr val="0E101A"/>
              </a:solidFill>
              <a:latin typeface="Calibri" panose="020F0502020204030204" pitchFamily="34" charset="0"/>
              <a:cs typeface="Calibri" panose="020F0502020204030204" pitchFamily="34" charset="0"/>
            </a:endParaRPr>
          </a:p>
          <a:p>
            <a:pPr algn="just"/>
            <a:endParaRPr lang="en-US" sz="24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48949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494489" y="244329"/>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spc="-1" dirty="0">
                <a:solidFill>
                  <a:srgbClr val="FF0000"/>
                </a:solidFill>
                <a:uFill>
                  <a:solidFill>
                    <a:srgbClr val="FFFFFF"/>
                  </a:solidFill>
                </a:uFill>
                <a:latin typeface="Times New Roman" panose="02020603050405020304" pitchFamily="18" charset="0"/>
                <a:cs typeface="Times New Roman" panose="02020603050405020304" pitchFamily="18" charset="0"/>
              </a:rPr>
              <a:t>Introduction</a:t>
            </a:r>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6437" y="1475747"/>
            <a:ext cx="10972800" cy="4893647"/>
          </a:xfrm>
          <a:prstGeom prst="rect">
            <a:avLst/>
          </a:prstGeom>
        </p:spPr>
        <p:txBody>
          <a:bodyPr wrap="square">
            <a:spAutoFit/>
          </a:bodyPr>
          <a:lstStyle/>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IoT has improved industries, including smart housing, smart grid, smart agriculture, and smart healthcare.</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IIoT focuses on monitoring machinery and production processes using sensors.</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Predictive Maintenance (PM) in IIoT predicts failures or degradation using sensor data and ML.</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ML algorithms are applied to collected data for generating predictions in PM.</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IIoT data collection involves streaming data from sensors to the cloud, generating massive amounts of data.</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Filtering, compression, and sampling techniques handle the data volume in IIoT.</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The cloud is used for data analysis and evaluation in IIoT.</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Data reduction techniques minimize the data transferred to the cloud in IIoT.</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ML models used in PM may face accuracy trade-offs with smaller datasets.</a:t>
            </a:r>
          </a:p>
          <a:p>
            <a:pPr marL="342900" indent="-342900" algn="just">
              <a:buFont typeface="Wingdings" panose="05000000000000000000" pitchFamily="2" charset="2"/>
              <a:buChar char="Ø"/>
            </a:pPr>
            <a:endParaRPr lang="en-US" sz="24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7066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pPr>
            <a:r>
              <a:rPr lang="en-US" sz="4000" dirty="0">
                <a:solidFill>
                  <a:srgbClr val="FF0000"/>
                </a:solidFill>
                <a:latin typeface="Times New Roman" pitchFamily="18" charset="0"/>
                <a:ea typeface="Century Gothic"/>
                <a:cs typeface="Times New Roman" pitchFamily="18" charset="0"/>
                <a:sym typeface="Century Gothic"/>
              </a:rPr>
              <a:t>Literature Survey</a:t>
            </a:r>
            <a:endParaRPr lang="en-US" sz="4000" dirty="0">
              <a:solidFill>
                <a:srgbClr val="FF0000"/>
              </a:solidFill>
              <a:latin typeface="Times New Roman" pitchFamily="18" charset="0"/>
              <a:ea typeface="Calibri"/>
              <a:cs typeface="Times New Roman" pitchFamily="18" charset="0"/>
              <a:sym typeface="Calibri"/>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 name="Google Shape;238;p9"/>
          <p:cNvGraphicFramePr/>
          <p:nvPr>
            <p:extLst>
              <p:ext uri="{D42A27DB-BD31-4B8C-83A1-F6EECF244321}">
                <p14:modId xmlns:p14="http://schemas.microsoft.com/office/powerpoint/2010/main" val="3393958796"/>
              </p:ext>
            </p:extLst>
          </p:nvPr>
        </p:nvGraphicFramePr>
        <p:xfrm>
          <a:off x="535751" y="3079102"/>
          <a:ext cx="11378089" cy="907743"/>
        </p:xfrm>
        <a:graphic>
          <a:graphicData uri="http://schemas.openxmlformats.org/drawingml/2006/table">
            <a:tbl>
              <a:tblPr firstRow="1" bandRow="1">
                <a:tableStyleId>{073A0DAA-6AF3-43AB-8588-CEC1D06C72B9}</a:tableStyleId>
              </a:tblPr>
              <a:tblGrid>
                <a:gridCol w="652251">
                  <a:extLst>
                    <a:ext uri="{9D8B030D-6E8A-4147-A177-3AD203B41FA5}">
                      <a16:colId xmlns:a16="http://schemas.microsoft.com/office/drawing/2014/main" xmlns="" val="20000"/>
                    </a:ext>
                  </a:extLst>
                </a:gridCol>
                <a:gridCol w="1487440">
                  <a:extLst>
                    <a:ext uri="{9D8B030D-6E8A-4147-A177-3AD203B41FA5}">
                      <a16:colId xmlns:a16="http://schemas.microsoft.com/office/drawing/2014/main" xmlns="" val="20001"/>
                    </a:ext>
                  </a:extLst>
                </a:gridCol>
                <a:gridCol w="1480880">
                  <a:extLst>
                    <a:ext uri="{9D8B030D-6E8A-4147-A177-3AD203B41FA5}">
                      <a16:colId xmlns:a16="http://schemas.microsoft.com/office/drawing/2014/main" xmlns="" val="20002"/>
                    </a:ext>
                  </a:extLst>
                </a:gridCol>
                <a:gridCol w="1045204">
                  <a:extLst>
                    <a:ext uri="{9D8B030D-6E8A-4147-A177-3AD203B41FA5}">
                      <a16:colId xmlns:a16="http://schemas.microsoft.com/office/drawing/2014/main" xmlns="" val="20003"/>
                    </a:ext>
                  </a:extLst>
                </a:gridCol>
                <a:gridCol w="6712314">
                  <a:extLst>
                    <a:ext uri="{9D8B030D-6E8A-4147-A177-3AD203B41FA5}">
                      <a16:colId xmlns:a16="http://schemas.microsoft.com/office/drawing/2014/main" xmlns="" val="20004"/>
                    </a:ext>
                  </a:extLst>
                </a:gridCol>
              </a:tblGrid>
              <a:tr h="160979">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10000"/>
                  </a:ext>
                </a:extLst>
              </a:tr>
              <a:tr h="572453">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08BE0F46-047E-4C97-9A1C-28319E9C7720}" type="slidenum">
              <a:rPr lang="en-US" smtClean="0"/>
              <a:t>4</a:t>
            </a:fld>
            <a:endParaRPr lang="en-US"/>
          </a:p>
        </p:txBody>
      </p:sp>
      <p:sp>
        <p:nvSpPr>
          <p:cNvPr id="3" name="TextBox 2">
            <a:extLst>
              <a:ext uri="{FF2B5EF4-FFF2-40B4-BE49-F238E27FC236}">
                <a16:creationId xmlns:a16="http://schemas.microsoft.com/office/drawing/2014/main" xmlns="" id="{9DA58A09-5F5B-7B1F-6806-94F5CD4C9029}"/>
              </a:ext>
            </a:extLst>
          </p:cNvPr>
          <p:cNvSpPr txBox="1"/>
          <p:nvPr/>
        </p:nvSpPr>
        <p:spPr>
          <a:xfrm>
            <a:off x="605040" y="1124529"/>
            <a:ext cx="10562254" cy="483209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Predictive maintenance aims to prevent downtime and reduce costs.</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IoT and machine learning revolutionize predictive maintenance.</a:t>
            </a:r>
          </a:p>
          <a:p>
            <a:pPr marL="285750" indent="-285750" algn="just">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The literature review explores IoT and machine learning in industrial equipment maintenance.</a:t>
            </a:r>
          </a:p>
          <a:p>
            <a:pPr marL="285750" indent="-285750" algn="just">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Topics covered include condition monitoring, machine learning techniques, sensor selection, anomaly detection, and fault diagnosis.</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Sensor technologies for real-time data collection and monitoring.</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Evaluation of machine learning methods for data analysis and feature extraction.</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Fault identification, prognostic models, and anomaly detection discussed.</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Decision-support systems and ROI evaluation for maintenance planning.</a:t>
            </a:r>
          </a:p>
          <a:p>
            <a:pPr marL="285750" indent="-285750" algn="just">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Challenges in data quality, scalability, cybersecurity, and future research directions.</a:t>
            </a:r>
          </a:p>
        </p:txBody>
      </p:sp>
    </p:spTree>
    <p:extLst>
      <p:ext uri="{BB962C8B-B14F-4D97-AF65-F5344CB8AC3E}">
        <p14:creationId xmlns:p14="http://schemas.microsoft.com/office/powerpoint/2010/main" val="25506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8BE0F46-047E-4C97-9A1C-28319E9C7720}" type="slidenum">
              <a:rPr lang="en-US" smtClean="0"/>
              <a:t>5</a:t>
            </a:fld>
            <a:endParaRPr lang="en-US"/>
          </a:p>
        </p:txBody>
      </p:sp>
      <p:sp>
        <p:nvSpPr>
          <p:cNvPr id="11" name="Rectangle 10"/>
          <p:cNvSpPr/>
          <p:nvPr/>
        </p:nvSpPr>
        <p:spPr>
          <a:xfrm>
            <a:off x="584197" y="1269497"/>
            <a:ext cx="10972800" cy="4832092"/>
          </a:xfrm>
          <a:prstGeom prst="rect">
            <a:avLst/>
          </a:prstGeom>
        </p:spPr>
        <p:txBody>
          <a:bodyPr wrap="square">
            <a:spAutoFit/>
          </a:bodyPr>
          <a:lstStyle/>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IoT predictive maintenance utilizes sensors and IoT technologies to gather real-time data on equipment condition and potential problems.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Data collection involves monitoring various factors such as temperature, pressure, and vibration.</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The collected data is transmitted to a centralized system or cloud platform for storage and analysis.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Data preparation involves cleaning, normalizing, and transforming data for analysis.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Feature engineering captures equipment behavior and performance characteristics.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Machine learning algorithms are trained using historical data on normal operation and known failures.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Anomaly detection is performed using updated sensor data to identify deviations from normal behavior.</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Predictive maintenance enables proactive scheduling of repairs and replacements to prevent breakdowns.</a:t>
            </a:r>
          </a:p>
        </p:txBody>
      </p:sp>
    </p:spTree>
    <p:extLst>
      <p:ext uri="{BB962C8B-B14F-4D97-AF65-F5344CB8AC3E}">
        <p14:creationId xmlns:p14="http://schemas.microsoft.com/office/powerpoint/2010/main" val="336565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6</a:t>
            </a:fld>
            <a:endParaRPr lang="en-US"/>
          </a:p>
        </p:txBody>
      </p:sp>
      <p:sp>
        <p:nvSpPr>
          <p:cNvPr id="4" name="Rectangle 3"/>
          <p:cNvSpPr/>
          <p:nvPr/>
        </p:nvSpPr>
        <p:spPr>
          <a:xfrm>
            <a:off x="5453848" y="1916436"/>
            <a:ext cx="6096000" cy="3231654"/>
          </a:xfrm>
          <a:prstGeom prst="rect">
            <a:avLst/>
          </a:prstGeom>
        </p:spPr>
        <p:txBody>
          <a:bodyPr>
            <a:spAutoFit/>
          </a:bodyPr>
          <a:lstStyle/>
          <a:p>
            <a:r>
              <a:rPr lang="en-US" sz="2400" b="1" dirty="0"/>
              <a:t>Processing Temperature</a:t>
            </a:r>
            <a:r>
              <a:rPr lang="en-US" sz="2400" b="1" dirty="0" smtClean="0"/>
              <a:t>:</a:t>
            </a:r>
          </a:p>
          <a:p>
            <a:r>
              <a:rPr lang="en-US" dirty="0" smtClean="0"/>
              <a:t>➢ </a:t>
            </a:r>
            <a:r>
              <a:rPr lang="en-US" dirty="0"/>
              <a:t>The term "process temperature" refers to the bare minimum temperature of the heating medium that must be maintained in accordance with the process schedule</a:t>
            </a:r>
            <a:r>
              <a:rPr lang="en-US" dirty="0" smtClean="0"/>
              <a:t>.</a:t>
            </a:r>
          </a:p>
          <a:p>
            <a:r>
              <a:rPr lang="en-US" dirty="0" smtClean="0"/>
              <a:t>➢ </a:t>
            </a:r>
            <a:r>
              <a:rPr lang="en-US" dirty="0"/>
              <a:t>PT is represented in the graph above </a:t>
            </a:r>
            <a:r>
              <a:rPr lang="en-US" dirty="0" smtClean="0"/>
              <a:t>by </a:t>
            </a:r>
            <a:r>
              <a:rPr lang="en-US" dirty="0"/>
              <a:t>the real number (R) and the letter (K</a:t>
            </a:r>
            <a:r>
              <a:rPr lang="en-US" dirty="0" smtClean="0"/>
              <a:t>).</a:t>
            </a:r>
          </a:p>
          <a:p>
            <a:r>
              <a:rPr lang="en-US" dirty="0" smtClean="0"/>
              <a:t>➢ </a:t>
            </a:r>
            <a:r>
              <a:rPr lang="en-US" dirty="0"/>
              <a:t>According to the information up above, the product's minimum process temperature is 305.7 K</a:t>
            </a:r>
            <a:r>
              <a:rPr lang="en-US" dirty="0" smtClean="0"/>
              <a:t>.</a:t>
            </a:r>
          </a:p>
          <a:p>
            <a:r>
              <a:rPr lang="en-US" dirty="0" smtClean="0"/>
              <a:t>➢ </a:t>
            </a:r>
            <a:r>
              <a:rPr lang="en-US" dirty="0"/>
              <a:t>The process temperature's highest value is 313.8 K</a:t>
            </a:r>
            <a:r>
              <a:rPr lang="en-US" dirty="0" smtClean="0"/>
              <a:t>.</a:t>
            </a:r>
          </a:p>
          <a:p>
            <a:r>
              <a:rPr lang="en-US" dirty="0" smtClean="0"/>
              <a:t>➢ </a:t>
            </a:r>
            <a:r>
              <a:rPr lang="en-US" dirty="0"/>
              <a:t>Consequently, a product's average mean process temperature is roughly 310.0055 K.</a:t>
            </a:r>
          </a:p>
        </p:txBody>
      </p:sp>
      <p:pic>
        <p:nvPicPr>
          <p:cNvPr id="5" name="Picture 4">
            <a:extLst>
              <a:ext uri="{FF2B5EF4-FFF2-40B4-BE49-F238E27FC236}">
                <a16:creationId xmlns:a16="http://schemas.microsoft.com/office/drawing/2014/main" xmlns="" id="{3E199C77-6E1E-1B64-59C2-39DF18790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64" y="2074196"/>
            <a:ext cx="4652264" cy="25853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4725114"/>
            <a:ext cx="4418328"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Figure 1:  A sample line graph that shows Process temperature [K] and Real Number (R)</a:t>
            </a:r>
            <a:endParaRPr lang="en-IN" dirty="0">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7"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8" name="Picture 13"/>
          <p:cNvPicPr/>
          <p:nvPr/>
        </p:nvPicPr>
        <p:blipFill>
          <a:blip r:embed="rId3"/>
          <a:stretch/>
        </p:blipFill>
        <p:spPr>
          <a:xfrm>
            <a:off x="329040" y="101160"/>
            <a:ext cx="933480" cy="1049400"/>
          </a:xfrm>
          <a:prstGeom prst="rect">
            <a:avLst/>
          </a:prstGeom>
          <a:ln>
            <a:noFill/>
          </a:ln>
        </p:spPr>
      </p:pic>
    </p:spTree>
    <p:extLst>
      <p:ext uri="{BB962C8B-B14F-4D97-AF65-F5344CB8AC3E}">
        <p14:creationId xmlns:p14="http://schemas.microsoft.com/office/powerpoint/2010/main" val="208801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7</a:t>
            </a:fld>
            <a:endParaRPr lang="en-US"/>
          </a:p>
        </p:txBody>
      </p:sp>
      <p:pic>
        <p:nvPicPr>
          <p:cNvPr id="4" name="Picture 3">
            <a:extLst>
              <a:ext uri="{FF2B5EF4-FFF2-40B4-BE49-F238E27FC236}">
                <a16:creationId xmlns:a16="http://schemas.microsoft.com/office/drawing/2014/main" xmlns="" id="{55198B9D-6414-CFA2-7474-FD94CF0E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78"/>
          <a:stretch>
            <a:fillRect/>
          </a:stretch>
        </p:blipFill>
        <p:spPr bwMode="auto">
          <a:xfrm>
            <a:off x="516457" y="1899697"/>
            <a:ext cx="4283002" cy="260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5930" y="4500978"/>
            <a:ext cx="4533529" cy="646331"/>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cs typeface="Arial" panose="020B0604020202020204" pitchFamily="34" charset="0"/>
              </a:rPr>
              <a:t>Figure 2:  A sample line graph that shows Air temperature [K] and Real Number (R) </a:t>
            </a:r>
            <a:endParaRPr lang="en-IN"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160886" y="2146487"/>
            <a:ext cx="6096000" cy="2677656"/>
          </a:xfrm>
          <a:prstGeom prst="rect">
            <a:avLst/>
          </a:prstGeom>
        </p:spPr>
        <p:txBody>
          <a:bodyPr>
            <a:spAutoFit/>
          </a:bodyPr>
          <a:lstStyle/>
          <a:p>
            <a:r>
              <a:rPr lang="en-US" sz="2400" b="1" dirty="0" smtClean="0"/>
              <a:t>Air </a:t>
            </a:r>
            <a:r>
              <a:rPr lang="en-US" sz="2400" b="1" dirty="0" err="1" smtClean="0"/>
              <a:t>Temprature</a:t>
            </a:r>
            <a:r>
              <a:rPr lang="en-US" sz="2400" b="1" dirty="0" smtClean="0"/>
              <a:t>:</a:t>
            </a:r>
          </a:p>
          <a:p>
            <a:r>
              <a:rPr lang="en-US" dirty="0" smtClean="0"/>
              <a:t>➢ </a:t>
            </a:r>
            <a:r>
              <a:rPr lang="en-US" dirty="0"/>
              <a:t>When the climate changes due to hot or cold weather, the       term "air temperature" is used</a:t>
            </a:r>
            <a:r>
              <a:rPr lang="en-US" dirty="0" smtClean="0"/>
              <a:t>.</a:t>
            </a:r>
          </a:p>
          <a:p>
            <a:r>
              <a:rPr lang="en-US" dirty="0" smtClean="0"/>
              <a:t>➢ </a:t>
            </a:r>
            <a:r>
              <a:rPr lang="en-US" dirty="0"/>
              <a:t>The product's minimum air temperature is 295.3 K, as can be seen from the graph above. </a:t>
            </a:r>
            <a:endParaRPr lang="en-US" dirty="0" smtClean="0"/>
          </a:p>
          <a:p>
            <a:r>
              <a:rPr lang="en-US" dirty="0" smtClean="0"/>
              <a:t>➢ </a:t>
            </a:r>
            <a:r>
              <a:rPr lang="en-US" dirty="0"/>
              <a:t>Additionally, 304.5 K is the highest possible value for air temperature</a:t>
            </a:r>
            <a:r>
              <a:rPr lang="en-US" dirty="0" smtClean="0"/>
              <a:t>.</a:t>
            </a:r>
          </a:p>
          <a:p>
            <a:r>
              <a:rPr lang="en-US" dirty="0" smtClean="0"/>
              <a:t>➢ </a:t>
            </a:r>
            <a:r>
              <a:rPr lang="en-US" dirty="0"/>
              <a:t>The product has a 300.0049 K. average mean air temperature.</a:t>
            </a:r>
          </a:p>
        </p:txBody>
      </p:sp>
      <p:sp>
        <p:nvSpPr>
          <p:cNvPr id="7"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8" name="Picture 13"/>
          <p:cNvPicPr/>
          <p:nvPr/>
        </p:nvPicPr>
        <p:blipFill>
          <a:blip r:embed="rId3"/>
          <a:stretch/>
        </p:blipFill>
        <p:spPr>
          <a:xfrm>
            <a:off x="329040" y="101160"/>
            <a:ext cx="933480" cy="1049400"/>
          </a:xfrm>
          <a:prstGeom prst="rect">
            <a:avLst/>
          </a:prstGeom>
          <a:ln>
            <a:noFill/>
          </a:ln>
        </p:spPr>
      </p:pic>
    </p:spTree>
    <p:extLst>
      <p:ext uri="{BB962C8B-B14F-4D97-AF65-F5344CB8AC3E}">
        <p14:creationId xmlns:p14="http://schemas.microsoft.com/office/powerpoint/2010/main" val="182011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8</a:t>
            </a:fld>
            <a:endParaRPr lang="en-US"/>
          </a:p>
        </p:txBody>
      </p:sp>
      <p:pic>
        <p:nvPicPr>
          <p:cNvPr id="4" name="Picture 3">
            <a:extLst>
              <a:ext uri="{FF2B5EF4-FFF2-40B4-BE49-F238E27FC236}">
                <a16:creationId xmlns:a16="http://schemas.microsoft.com/office/drawing/2014/main" xmlns="" id="{B612774D-4DA8-5C87-BA96-01E99BC5B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455"/>
          <a:stretch>
            <a:fillRect/>
          </a:stretch>
        </p:blipFill>
        <p:spPr bwMode="auto">
          <a:xfrm>
            <a:off x="521331" y="2096296"/>
            <a:ext cx="4139445" cy="207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1331" y="4661842"/>
            <a:ext cx="3903216"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Arial" panose="020B0604020202020204" pitchFamily="34" charset="0"/>
              </a:rPr>
              <a:t>Figure 3:  A sample line graph that shows Rotational Speed [rpm] and Real Number[R]</a:t>
            </a:r>
            <a:endParaRPr lang="en-IN"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018842" y="1721412"/>
            <a:ext cx="6096000" cy="3570208"/>
          </a:xfrm>
          <a:prstGeom prst="rect">
            <a:avLst/>
          </a:prstGeom>
        </p:spPr>
        <p:txBody>
          <a:bodyPr>
            <a:spAutoFit/>
          </a:bodyPr>
          <a:lstStyle/>
          <a:p>
            <a:r>
              <a:rPr lang="en-US" sz="2400" b="1" dirty="0"/>
              <a:t>Speed of Rotation</a:t>
            </a:r>
            <a:r>
              <a:rPr lang="en-US" sz="2400" b="1" dirty="0" smtClean="0"/>
              <a:t>:</a:t>
            </a:r>
          </a:p>
          <a:p>
            <a:r>
              <a:rPr lang="en-US" dirty="0" smtClean="0"/>
              <a:t>➢ </a:t>
            </a:r>
            <a:r>
              <a:rPr lang="en-US" dirty="0"/>
              <a:t>Information about rotational speed is displayed in the above graph. </a:t>
            </a:r>
            <a:endParaRPr lang="en-US" dirty="0" smtClean="0"/>
          </a:p>
          <a:p>
            <a:r>
              <a:rPr lang="en-US" dirty="0" smtClean="0"/>
              <a:t>➢ </a:t>
            </a:r>
            <a:r>
              <a:rPr lang="en-US" dirty="0"/>
              <a:t>A rotating system's rotational speed, also known as speed or speed of rotation, can be calculated as the number of rotations it completes in a predetermined amount of time</a:t>
            </a:r>
            <a:r>
              <a:rPr lang="en-US" dirty="0" smtClean="0"/>
              <a:t>.</a:t>
            </a:r>
          </a:p>
          <a:p>
            <a:r>
              <a:rPr lang="en-US" dirty="0" smtClean="0"/>
              <a:t>➢ </a:t>
            </a:r>
            <a:r>
              <a:rPr lang="en-US" dirty="0"/>
              <a:t>Rotational speed is measured in rpm</a:t>
            </a:r>
            <a:r>
              <a:rPr lang="en-US" dirty="0" smtClean="0"/>
              <a:t>.</a:t>
            </a:r>
          </a:p>
          <a:p>
            <a:r>
              <a:rPr lang="en-US" dirty="0" smtClean="0"/>
              <a:t>➢ </a:t>
            </a:r>
            <a:r>
              <a:rPr lang="en-US" dirty="0"/>
              <a:t>The product in the graph above has a minimum rotational speed of 1168 rpm</a:t>
            </a:r>
            <a:r>
              <a:rPr lang="en-US" dirty="0" smtClean="0"/>
              <a:t>.</a:t>
            </a:r>
          </a:p>
          <a:p>
            <a:r>
              <a:rPr lang="en-US" dirty="0" smtClean="0"/>
              <a:t>➢ </a:t>
            </a:r>
            <a:r>
              <a:rPr lang="en-US" dirty="0"/>
              <a:t>Additionally, 1168 rpm is the maximum rotating speed</a:t>
            </a:r>
            <a:r>
              <a:rPr lang="en-US" dirty="0" smtClean="0"/>
              <a:t>.</a:t>
            </a:r>
          </a:p>
          <a:p>
            <a:r>
              <a:rPr lang="en-US" dirty="0" smtClean="0"/>
              <a:t>➢ </a:t>
            </a:r>
            <a:r>
              <a:rPr lang="en-US" dirty="0"/>
              <a:t>In the graph above, the average mean rotational speed is 1538.7761 rpm.</a:t>
            </a:r>
          </a:p>
        </p:txBody>
      </p:sp>
      <p:sp>
        <p:nvSpPr>
          <p:cNvPr id="7"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8" name="Picture 13"/>
          <p:cNvPicPr/>
          <p:nvPr/>
        </p:nvPicPr>
        <p:blipFill>
          <a:blip r:embed="rId3"/>
          <a:stretch/>
        </p:blipFill>
        <p:spPr>
          <a:xfrm>
            <a:off x="329040" y="101160"/>
            <a:ext cx="933480" cy="1049400"/>
          </a:xfrm>
          <a:prstGeom prst="rect">
            <a:avLst/>
          </a:prstGeom>
          <a:ln>
            <a:noFill/>
          </a:ln>
        </p:spPr>
      </p:pic>
    </p:spTree>
    <p:extLst>
      <p:ext uri="{BB962C8B-B14F-4D97-AF65-F5344CB8AC3E}">
        <p14:creationId xmlns:p14="http://schemas.microsoft.com/office/powerpoint/2010/main" val="116084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9</a:t>
            </a:fld>
            <a:endParaRPr lang="en-US"/>
          </a:p>
        </p:txBody>
      </p:sp>
      <p:pic>
        <p:nvPicPr>
          <p:cNvPr id="4" name="Picture 3">
            <a:extLst>
              <a:ext uri="{FF2B5EF4-FFF2-40B4-BE49-F238E27FC236}">
                <a16:creationId xmlns:a16="http://schemas.microsoft.com/office/drawing/2014/main" xmlns="" id="{4AF712EB-3FA2-A1AE-9198-87FB5D0F5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19" r="2806"/>
          <a:stretch>
            <a:fillRect/>
          </a:stretch>
        </p:blipFill>
        <p:spPr bwMode="auto">
          <a:xfrm>
            <a:off x="360484" y="1648824"/>
            <a:ext cx="4168980" cy="246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60484" y="4414395"/>
            <a:ext cx="3950563"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Arial" panose="020B0604020202020204" pitchFamily="34" charset="0"/>
              </a:rPr>
              <a:t>Figure 4:  A sample line graph that shows Torque [Nm] and Real Number (R)</a:t>
            </a:r>
            <a:endParaRPr lang="en-IN" dirty="0">
              <a:latin typeface="Calibri" panose="020F0502020204030204" pitchFamily="34" charset="0"/>
              <a:ea typeface="Calibri" panose="020F0502020204030204" pitchFamily="34" charset="0"/>
              <a:cs typeface="Arial" panose="020B0604020202020204" pitchFamily="34" charset="0"/>
            </a:endParaRPr>
          </a:p>
          <a:p>
            <a:r>
              <a:rPr lang="en-US" dirty="0">
                <a:latin typeface="Times New Roman" panose="02020603050405020304" pitchFamily="18" charset="0"/>
                <a:ea typeface="Calibri" panose="020F050202020403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4529464" y="2355975"/>
            <a:ext cx="6096000" cy="2677656"/>
          </a:xfrm>
          <a:prstGeom prst="rect">
            <a:avLst/>
          </a:prstGeom>
        </p:spPr>
        <p:txBody>
          <a:bodyPr>
            <a:spAutoFit/>
          </a:bodyPr>
          <a:lstStyle/>
          <a:p>
            <a:r>
              <a:rPr lang="en-US" sz="2400" b="1" dirty="0"/>
              <a:t>Torque: </a:t>
            </a:r>
            <a:endParaRPr lang="en-US" sz="2400" b="1" dirty="0" smtClean="0"/>
          </a:p>
          <a:p>
            <a:r>
              <a:rPr lang="en-US" dirty="0" smtClean="0"/>
              <a:t>➢ </a:t>
            </a:r>
            <a:r>
              <a:rPr lang="en-US" dirty="0"/>
              <a:t>Data on torque are displayed in the above graph. </a:t>
            </a:r>
            <a:endParaRPr lang="en-US" dirty="0" smtClean="0"/>
          </a:p>
          <a:p>
            <a:r>
              <a:rPr lang="en-US" dirty="0" smtClean="0"/>
              <a:t>➢ </a:t>
            </a:r>
            <a:r>
              <a:rPr lang="en-US" dirty="0"/>
              <a:t>An axial rotational force that twists or turns is known as a torque</a:t>
            </a:r>
            <a:r>
              <a:rPr lang="en-US" dirty="0" smtClean="0"/>
              <a:t>.</a:t>
            </a:r>
          </a:p>
          <a:p>
            <a:r>
              <a:rPr lang="en-US" dirty="0" smtClean="0"/>
              <a:t>➢ </a:t>
            </a:r>
            <a:r>
              <a:rPr lang="en-US" dirty="0"/>
              <a:t>The SI unit for torque is Nm</a:t>
            </a:r>
            <a:r>
              <a:rPr lang="en-US" dirty="0" smtClean="0"/>
              <a:t>.</a:t>
            </a:r>
          </a:p>
          <a:p>
            <a:r>
              <a:rPr lang="en-US" dirty="0" smtClean="0"/>
              <a:t>➢ </a:t>
            </a:r>
            <a:r>
              <a:rPr lang="en-US" dirty="0"/>
              <a:t>According to the above graph, the minimum torque is 3.8 Nm</a:t>
            </a:r>
            <a:r>
              <a:rPr lang="en-US" dirty="0" smtClean="0"/>
              <a:t>.</a:t>
            </a:r>
          </a:p>
          <a:p>
            <a:r>
              <a:rPr lang="en-US" dirty="0" smtClean="0"/>
              <a:t>➢ </a:t>
            </a:r>
            <a:r>
              <a:rPr lang="en-US" dirty="0"/>
              <a:t>And 76.6 Nm. is the maximum value of torque</a:t>
            </a:r>
            <a:r>
              <a:rPr lang="en-US" dirty="0" smtClean="0"/>
              <a:t>.</a:t>
            </a:r>
          </a:p>
          <a:p>
            <a:r>
              <a:rPr lang="en-US" dirty="0" smtClean="0"/>
              <a:t>➢ </a:t>
            </a:r>
            <a:r>
              <a:rPr lang="en-US" dirty="0"/>
              <a:t>The mean torque value is 39.98691 Nm on average.</a:t>
            </a:r>
          </a:p>
        </p:txBody>
      </p:sp>
      <p:sp>
        <p:nvSpPr>
          <p:cNvPr id="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10" name="Picture 13"/>
          <p:cNvPicPr/>
          <p:nvPr/>
        </p:nvPicPr>
        <p:blipFill>
          <a:blip r:embed="rId3"/>
          <a:stretch/>
        </p:blipFill>
        <p:spPr>
          <a:xfrm>
            <a:off x="329040" y="101160"/>
            <a:ext cx="933480" cy="1049400"/>
          </a:xfrm>
          <a:prstGeom prst="rect">
            <a:avLst/>
          </a:prstGeom>
          <a:ln>
            <a:noFill/>
          </a:ln>
        </p:spPr>
      </p:pic>
    </p:spTree>
    <p:extLst>
      <p:ext uri="{BB962C8B-B14F-4D97-AF65-F5344CB8AC3E}">
        <p14:creationId xmlns:p14="http://schemas.microsoft.com/office/powerpoint/2010/main" val="1810739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1331</Words>
  <Application>Microsoft Office PowerPoint</Application>
  <PresentationFormat>Widescreen</PresentationFormat>
  <Paragraphs>165</Paragraphs>
  <Slides>18</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18</vt:i4>
      </vt:variant>
    </vt:vector>
  </HeadingPairs>
  <TitlesOfParts>
    <vt:vector size="33" baseType="lpstr">
      <vt:lpstr>SimSun</vt:lpstr>
      <vt:lpstr>Arial</vt:lpstr>
      <vt:lpstr>Calibri</vt:lpstr>
      <vt:lpstr>Calibri Light</vt:lpstr>
      <vt:lpstr>Cambria</vt:lpstr>
      <vt:lpstr>Century Gothic</vt:lpstr>
      <vt:lpstr>DejaVu Sans</vt:lpstr>
      <vt:lpstr>Libre Baskerville</vt:lpstr>
      <vt:lpstr>Segoe UI</vt:lpstr>
      <vt:lpstr>Symbol</vt:lpstr>
      <vt:lpstr>Times New Roman</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c:title>
  <dc:creator>SAI</dc:creator>
  <cp:lastModifiedBy>Microsoft account</cp:lastModifiedBy>
  <cp:revision>368</cp:revision>
  <dcterms:created xsi:type="dcterms:W3CDTF">2020-07-08T08:46:59Z</dcterms:created>
  <dcterms:modified xsi:type="dcterms:W3CDTF">2023-06-16T04:20:37Z</dcterms:modified>
</cp:coreProperties>
</file>