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3" r:id="rId3"/>
    <p:sldId id="264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547F-60C0-4D64-B4CC-C8625285941F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AF0D-11C0-4978-8F84-2180E5D9A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Cassandra database is distributed over several machines that operate together. The outermost container is known as the Cluster. For failure handling, every node contains a replica, and in case of a failure, the replica takes charge. Cassandra arranges the nodes in a cluster, in a ring format, and assigns data to them.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DAF0D-11C0-4978-8F84-2180E5D9A40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3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69B0-354C-4C78-A4C0-F7D501A9C6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39DE-FA88-4CA9-BCD6-C6FA09DC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.apache.org/" TargetMode="External"/><Relationship Id="rId2" Type="http://schemas.openxmlformats.org/officeDocument/2006/relationships/hyperlink" Target="https://www.tutorialspoint.com/cassand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stax.com/products/apache-cassandr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Cassandra Query Language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access Cassandra through its nodes using Cassandra Query Language (CQL). </a:t>
            </a:r>
          </a:p>
          <a:p>
            <a:r>
              <a:rPr lang="en-US" dirty="0"/>
              <a:t>CQL treats the database </a:t>
            </a:r>
            <a:r>
              <a:rPr lang="en-US" b="1" dirty="0"/>
              <a:t>(</a:t>
            </a:r>
            <a:r>
              <a:rPr lang="en-US" b="1" dirty="0" err="1"/>
              <a:t>Keyspace</a:t>
            </a:r>
            <a:r>
              <a:rPr lang="en-US" b="1" dirty="0"/>
              <a:t>)</a:t>
            </a:r>
            <a:r>
              <a:rPr lang="en-US" dirty="0"/>
              <a:t> as a container of tables. Programmers use </a:t>
            </a:r>
            <a:r>
              <a:rPr lang="en-US" b="1" dirty="0" err="1"/>
              <a:t>cqlsh</a:t>
            </a:r>
            <a:r>
              <a:rPr lang="en-US" b="1" dirty="0"/>
              <a:t>:</a:t>
            </a:r>
            <a:r>
              <a:rPr lang="en-US" dirty="0"/>
              <a:t> a prompt to work with CQL or separate application language drivers.</a:t>
            </a:r>
          </a:p>
          <a:p>
            <a:r>
              <a:rPr lang="en-US" dirty="0"/>
              <a:t>Clients approach any of the nodes for their read-write operations. That node (coordinator) plays a proxy between the client and the nodes holding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8840C-4359-4E65-AA4C-102DF55BF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1" y="152648"/>
            <a:ext cx="6030372" cy="3504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DDFA3-D911-4524-B880-53F6EFB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88" y="3429000"/>
            <a:ext cx="7456231" cy="32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CD97-EE8E-4290-83E5-5BEAD2AE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C(R)UD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A073-C4A8-4E79-974A-614B3E4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9E72F-C5AB-4395-A2A1-709A1675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95" y="29254"/>
            <a:ext cx="8448756" cy="7754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EF7D5-04A7-4D9B-B7A2-5A137CE5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56" y="869324"/>
            <a:ext cx="8724844" cy="983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E69B-DA04-4BE6-9C60-F511FECDF1D1}"/>
              </a:ext>
            </a:extLst>
          </p:cNvPr>
          <p:cNvSpPr txBox="1"/>
          <p:nvPr/>
        </p:nvSpPr>
        <p:spPr>
          <a:xfrm>
            <a:off x="94795" y="1917770"/>
            <a:ext cx="11821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key is to ensure we are </a:t>
            </a:r>
            <a:r>
              <a:rPr lang="en-US" b="1" dirty="0"/>
              <a:t>always selecting by some partition key</a:t>
            </a:r>
            <a:r>
              <a:rPr lang="en-US" dirty="0"/>
              <a:t> at a minimum, so to avoid the dreaded </a:t>
            </a:r>
            <a:r>
              <a:rPr lang="en-US" i="1" dirty="0"/>
              <a:t>full-cluster scans</a:t>
            </a:r>
            <a:r>
              <a:rPr lang="en-US" dirty="0"/>
              <a:t> which yield performances that are generally unacceptable in production.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26A77-0E0A-4E84-A891-D730603E2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8681"/>
            <a:ext cx="7119344" cy="15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B1E39-93E9-421D-9B4F-C13633DF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9" y="-29350"/>
            <a:ext cx="10340781" cy="68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698-E6B9-4447-9CA5-B93F7632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3" y="9174"/>
            <a:ext cx="10515600" cy="1325563"/>
          </a:xfrm>
        </p:spPr>
        <p:txBody>
          <a:bodyPr/>
          <a:lstStyle/>
          <a:p>
            <a:r>
              <a:rPr lang="en-IN" b="1" dirty="0"/>
              <a:t>CR(U)D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B3C5B6-B261-4F5A-A340-70E210B5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861" y="2708417"/>
            <a:ext cx="8037095" cy="4163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1565F-43A5-446B-A1BC-D0569FAA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33" y="1132607"/>
            <a:ext cx="5750933" cy="16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4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D7A4-49BE-4A19-870E-A0B966AE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153369"/>
            <a:ext cx="10515600" cy="703279"/>
          </a:xfrm>
        </p:spPr>
        <p:txBody>
          <a:bodyPr/>
          <a:lstStyle/>
          <a:p>
            <a:r>
              <a:rPr lang="en-IN" b="1" dirty="0"/>
              <a:t>CRU(D)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0AA1-266E-41E1-BF39-5524B268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078029"/>
            <a:ext cx="11055417" cy="5098934"/>
          </a:xfrm>
        </p:spPr>
        <p:txBody>
          <a:bodyPr/>
          <a:lstStyle/>
          <a:p>
            <a:r>
              <a:rPr lang="en-US" dirty="0"/>
              <a:t>The final operation from our </a:t>
            </a:r>
            <a:r>
              <a:rPr lang="en-US" b="1" dirty="0"/>
              <a:t>CRUD</a:t>
            </a:r>
            <a:r>
              <a:rPr lang="en-US" dirty="0"/>
              <a:t> acronym is </a:t>
            </a:r>
            <a:r>
              <a:rPr lang="en-US" b="1" dirty="0"/>
              <a:t>DELETE</a:t>
            </a:r>
            <a:r>
              <a:rPr lang="en-US" dirty="0"/>
              <a:t>. This is the operation we use when we want to remove data from the database. </a:t>
            </a:r>
          </a:p>
          <a:p>
            <a:r>
              <a:rPr lang="en-US" dirty="0"/>
              <a:t>In Apache Cassandra you can </a:t>
            </a:r>
            <a:r>
              <a:rPr lang="en-US" b="1" dirty="0"/>
              <a:t>DELETE</a:t>
            </a:r>
            <a:r>
              <a:rPr lang="en-US" dirty="0"/>
              <a:t> from the cell level all the way up to the partition </a:t>
            </a:r>
            <a:r>
              <a:rPr lang="en-US" i="1" dirty="0"/>
              <a:t>(meaning I could remove a single column in a single row or I could remove a whole partition)</a:t>
            </a:r>
            <a:r>
              <a:rPr lang="en-US" dirty="0"/>
              <a:t> using the same </a:t>
            </a:r>
            <a:r>
              <a:rPr lang="en-US" b="1" dirty="0"/>
              <a:t>DELETE</a:t>
            </a:r>
            <a:r>
              <a:rPr lang="en-US" dirty="0"/>
              <a:t> command.</a:t>
            </a:r>
          </a:p>
          <a:p>
            <a:r>
              <a:rPr lang="en-US" i="1" dirty="0"/>
              <a:t>It's best to perform as few delete operations as possible on the largest amount of data. Think of it this way, if you want to delete ALL data in a table, don't delete each individual cell, just </a:t>
            </a:r>
            <a:r>
              <a:rPr lang="en-US" b="1" i="1" dirty="0"/>
              <a:t>TRUNCATE</a:t>
            </a:r>
            <a:r>
              <a:rPr lang="en-US" i="1" dirty="0"/>
              <a:t> the table. I</a:t>
            </a:r>
          </a:p>
          <a:p>
            <a:r>
              <a:rPr lang="en-US" i="1" dirty="0"/>
              <a:t>f you need to delete all the rows in a partition, don't delete each row, </a:t>
            </a:r>
            <a:r>
              <a:rPr lang="en-US" b="1" i="1" dirty="0"/>
              <a:t>DELETE</a:t>
            </a:r>
            <a:r>
              <a:rPr lang="en-US" i="1" dirty="0"/>
              <a:t> the partition,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29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F856A-46B1-4D2D-8BF7-5C5CA80C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5" y="86628"/>
            <a:ext cx="6261090" cy="19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287852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Cassandra - Data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326957"/>
          </a:xfrm>
        </p:spPr>
        <p:txBody>
          <a:bodyPr/>
          <a:lstStyle/>
          <a:p>
            <a:r>
              <a:rPr lang="en-US" b="1" dirty="0"/>
              <a:t>Cluster</a:t>
            </a:r>
          </a:p>
          <a:p>
            <a:r>
              <a:rPr lang="en-US" dirty="0"/>
              <a:t>Cassandra database is distributed over several machines that operate together. The outermost container is known as the Cluster.</a:t>
            </a:r>
          </a:p>
          <a:p>
            <a:r>
              <a:rPr lang="en-US" b="1" dirty="0" err="1"/>
              <a:t>Keyspace</a:t>
            </a:r>
            <a:endParaRPr lang="en-US" b="1" dirty="0"/>
          </a:p>
          <a:p>
            <a:r>
              <a:rPr lang="en-US" dirty="0" err="1"/>
              <a:t>Keyspace</a:t>
            </a:r>
            <a:r>
              <a:rPr lang="en-US" dirty="0"/>
              <a:t> is the outermost container for data in Cassandra. The basic attributes of a </a:t>
            </a:r>
            <a:r>
              <a:rPr lang="en-US" dirty="0" err="1"/>
              <a:t>Keyspace</a:t>
            </a:r>
            <a:r>
              <a:rPr lang="en-US" dirty="0"/>
              <a:t> in Cassandra are −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Replication factor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Replica placement strategy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Column families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7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creating a </a:t>
            </a:r>
            <a:r>
              <a:rPr lang="en-US" dirty="0" err="1"/>
              <a:t>Keyspace</a:t>
            </a:r>
            <a:r>
              <a:rPr lang="en-US" dirty="0"/>
              <a:t> is as follows −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KEYSPACE </a:t>
            </a:r>
            <a:r>
              <a:rPr lang="en-US" dirty="0" err="1"/>
              <a:t>Keyspace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WITH replication = {'class':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3};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Models of Cassandra and RDBMS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20201"/>
              </p:ext>
            </p:extLst>
          </p:nvPr>
        </p:nvGraphicFramePr>
        <p:xfrm>
          <a:off x="838200" y="2081054"/>
          <a:ext cx="10515600" cy="38470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RDBMS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Cassandra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RDBMS deals with structured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Cassandra deals with unstructured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It has a fixed schema.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Cassandra has a flexible schema.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691">
                <a:tc>
                  <a:txBody>
                    <a:bodyPr/>
                    <a:lstStyle/>
                    <a:p>
                      <a:r>
                        <a:rPr lang="en-US"/>
                        <a:t>In RDBMS, a table is an array of arrays. (ROW x COLUMN)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 Cassandra, a table is a list of “nested key-value pairs”. (ROW x COLUMN key x COLUMN 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Database is the outermost container that contains data corresponding to an application.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Keyspace is the outermost container that contains data corresponding to an application.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Tables are the entities of a database.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Tables or column families are the entity of a keyspace.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Row is an individual record in RDBMS.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Row is a unit of replication in Cassandra.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Column represents the attributes of a relation.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is a unit of storage in Cassandra.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RDBMS supports the concepts of foreign keys, joins.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Relationships are represented using collections.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3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https://www.tutorialspoint.com/cassandra</a:t>
            </a:r>
            <a:endParaRPr lang="en-US" dirty="0"/>
          </a:p>
          <a:p>
            <a:r>
              <a:rPr lang="en-US" dirty="0">
                <a:hlinkClick r:id="rId3"/>
              </a:rPr>
              <a:t>https://cassandra.apache.org/</a:t>
            </a:r>
            <a:endParaRPr lang="en-US" dirty="0"/>
          </a:p>
          <a:p>
            <a:r>
              <a:rPr lang="en-US" dirty="0">
                <a:hlinkClick r:id="rId4"/>
              </a:rPr>
              <a:t>https://www.datastax.com/products/apache-cassandra</a:t>
            </a:r>
            <a:endParaRPr lang="en-US" dirty="0"/>
          </a:p>
          <a:p>
            <a:r>
              <a:rPr lang="en-US" dirty="0"/>
              <a:t>https://www.guru99.com/cassandra-tutorial.html</a:t>
            </a:r>
          </a:p>
        </p:txBody>
      </p:sp>
    </p:spTree>
    <p:extLst>
      <p:ext uri="{BB962C8B-B14F-4D97-AF65-F5344CB8AC3E}">
        <p14:creationId xmlns:p14="http://schemas.microsoft.com/office/powerpoint/2010/main" val="277294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9A6B-388B-4EAB-BF00-E1F45523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"/>
            <a:ext cx="10515600" cy="885524"/>
          </a:xfrm>
        </p:spPr>
        <p:txBody>
          <a:bodyPr/>
          <a:lstStyle/>
          <a:p>
            <a:r>
              <a:rPr lang="en-IN" dirty="0"/>
              <a:t>CASSANDRA-CRUD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B4C1-E02F-487B-9020-0EA4BF9E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786865"/>
            <a:ext cx="11300058" cy="5284270"/>
          </a:xfrm>
        </p:spPr>
        <p:txBody>
          <a:bodyPr/>
          <a:lstStyle/>
          <a:p>
            <a:r>
              <a:rPr lang="en-US" b="1" dirty="0"/>
              <a:t>Step 1. Navigate to the CQL Console and login to the database</a:t>
            </a:r>
          </a:p>
          <a:p>
            <a:r>
              <a:rPr lang="en-US" b="1" dirty="0"/>
              <a:t>Step 2. Describe </a:t>
            </a:r>
            <a:r>
              <a:rPr lang="en-US" b="1" dirty="0" err="1"/>
              <a:t>keyspaces</a:t>
            </a:r>
            <a:r>
              <a:rPr lang="en-US" b="1" dirty="0"/>
              <a:t> and USE one of them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>
                <a:highlight>
                  <a:srgbClr val="FFFF00"/>
                </a:highlight>
              </a:rPr>
              <a:t>DESC KEYSPACES;</a:t>
            </a:r>
          </a:p>
          <a:p>
            <a:pPr marL="0" indent="0">
              <a:buNone/>
            </a:pPr>
            <a:r>
              <a:rPr lang="en-US" i="1" dirty="0"/>
              <a:t>"desc" is short for "describe", either is valid. </a:t>
            </a:r>
          </a:p>
          <a:p>
            <a:pPr marL="0" indent="0">
              <a:buNone/>
            </a:pPr>
            <a:r>
              <a:rPr lang="en-US" i="1" dirty="0"/>
              <a:t>CQL commands usually end with a semicolon ;. If you hit Enter, nothing happens and you don't even get your prompt back, most likely it's because you have not closed the command with ;. If in trouble, you can always get back to the prompt with Ctrl-C and start typing the command anew.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B4676C-EC50-44DA-AAFB-1175BC02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6" y="4481861"/>
            <a:ext cx="6084179" cy="2024815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B4F18477-E122-4F72-8979-1652719F3617}"/>
              </a:ext>
            </a:extLst>
          </p:cNvPr>
          <p:cNvSpPr/>
          <p:nvPr/>
        </p:nvSpPr>
        <p:spPr>
          <a:xfrm>
            <a:off x="6872438" y="5494268"/>
            <a:ext cx="1068404" cy="165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A3A9-763A-46C8-BE47-A943A5B5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346509"/>
            <a:ext cx="10978415" cy="5830454"/>
          </a:xfrm>
        </p:spPr>
        <p:txBody>
          <a:bodyPr/>
          <a:lstStyle/>
          <a:p>
            <a:r>
              <a:rPr lang="en-US" dirty="0"/>
              <a:t>Depending on your setup you might see a different set of </a:t>
            </a:r>
            <a:r>
              <a:rPr lang="en-US" dirty="0" err="1"/>
              <a:t>keyspaces</a:t>
            </a:r>
            <a:r>
              <a:rPr lang="en-US" dirty="0"/>
              <a:t> than in the image. The one we care about for now is </a:t>
            </a:r>
            <a:r>
              <a:rPr lang="en-US" b="1" i="1" dirty="0" err="1"/>
              <a:t>chatsandra</a:t>
            </a:r>
            <a:r>
              <a:rPr lang="en-US" dirty="0"/>
              <a:t>. From here, execute the </a:t>
            </a:r>
            <a:r>
              <a:rPr lang="en-US" b="1" i="1" dirty="0"/>
              <a:t>USE</a:t>
            </a:r>
            <a:r>
              <a:rPr lang="en-US" dirty="0"/>
              <a:t> command with the </a:t>
            </a:r>
            <a:r>
              <a:rPr lang="en-US" b="1" i="1" dirty="0" err="1"/>
              <a:t>chatsandra</a:t>
            </a:r>
            <a:r>
              <a:rPr lang="en-US" dirty="0"/>
              <a:t> </a:t>
            </a:r>
            <a:r>
              <a:rPr lang="en-US" dirty="0" err="1"/>
              <a:t>keyspace</a:t>
            </a:r>
            <a:r>
              <a:rPr lang="en-US" dirty="0"/>
              <a:t> to tell the database our context is within </a:t>
            </a:r>
            <a:r>
              <a:rPr lang="en-US" b="1" i="1" dirty="0" err="1"/>
              <a:t>chatsandra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USE chatsandra;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Step 3. Create the users table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t this point we can execute a command to create the </a:t>
            </a:r>
            <a:r>
              <a:rPr lang="en-US" b="1" dirty="0"/>
              <a:t>users</a:t>
            </a:r>
            <a:r>
              <a:rPr lang="en-US" dirty="0"/>
              <a:t> table.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5978B-97FF-4856-A828-61C43F9D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5" y="2470897"/>
            <a:ext cx="6011460" cy="19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7786F-529B-463A-849A-07924EE8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2" y="182880"/>
            <a:ext cx="3786530" cy="1713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92873-07A0-4695-BF1F-68CF7334D101}"/>
              </a:ext>
            </a:extLst>
          </p:cNvPr>
          <p:cNvSpPr txBox="1"/>
          <p:nvPr/>
        </p:nvSpPr>
        <p:spPr>
          <a:xfrm>
            <a:off x="3950532" y="808695"/>
            <a:ext cx="6193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DESC TABLES</a:t>
            </a:r>
            <a:r>
              <a:rPr lang="en-IN" sz="2400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9F6F7-D7D5-40B9-982C-3C4C0508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58" y="0"/>
            <a:ext cx="6392840" cy="2254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64E17D-5FD1-4AA4-9FE4-83513D398A1D}"/>
              </a:ext>
            </a:extLst>
          </p:cNvPr>
          <p:cNvSpPr txBox="1"/>
          <p:nvPr/>
        </p:nvSpPr>
        <p:spPr>
          <a:xfrm>
            <a:off x="164001" y="2030927"/>
            <a:ext cx="118313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Step 4:  Create the tables for posts</a:t>
            </a:r>
          </a:p>
          <a:p>
            <a:r>
              <a:rPr lang="en-US" sz="2000" dirty="0"/>
              <a:t>Let us create two more tables, which will contain the posts. As remarked earlier, we will store the posts in two tables which differ in how they are partitioned: look at the commands below, the differences mostly lie in the PRIMARY KEY specification:</a:t>
            </a:r>
            <a:endParaRPr lang="en-I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9DEBEA-D2A5-4A67-B7CC-DEE55C78B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78" y="3346322"/>
            <a:ext cx="4481859" cy="34299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721D46-8913-4967-9BD1-3E8EB4CBD619}"/>
              </a:ext>
            </a:extLst>
          </p:cNvPr>
          <p:cNvSpPr txBox="1"/>
          <p:nvPr/>
        </p:nvSpPr>
        <p:spPr>
          <a:xfrm>
            <a:off x="4783756" y="3346322"/>
            <a:ext cx="72115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first look at the application's needs, determine the required workflows, then map them to a number of queries, finally design a table around each query.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We create table </a:t>
            </a:r>
            <a:r>
              <a:rPr lang="en-US" sz="2200" dirty="0" err="1"/>
              <a:t>posts_by_user</a:t>
            </a:r>
            <a:r>
              <a:rPr lang="en-US" sz="2200" dirty="0"/>
              <a:t> to support a query such as "get all posts by a user X"; then we also need table </a:t>
            </a:r>
            <a:r>
              <a:rPr lang="en-US" sz="2200" dirty="0" err="1"/>
              <a:t>posts_by_room</a:t>
            </a:r>
            <a:r>
              <a:rPr lang="en-US" sz="2200" dirty="0"/>
              <a:t> for a query of type "get all posts in room Y".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two tables have the same columns, but the different choice of partition key is what will make the two queries possible on the respective tables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5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4978-9F11-491D-85D7-369F3FC6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/>
              <a:t>Execute CRUD operations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1EF9-6049-48DF-B772-7C6EA9E5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662781"/>
            <a:ext cx="11093918" cy="515668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(C)RUD :</a:t>
            </a:r>
          </a:p>
          <a:p>
            <a:r>
              <a:rPr lang="en-US" dirty="0"/>
              <a:t>Our tables are in place so let's put some data in them. This is done with the </a:t>
            </a:r>
            <a:r>
              <a:rPr lang="en-US" b="1" dirty="0"/>
              <a:t>INSERT</a:t>
            </a:r>
            <a:r>
              <a:rPr lang="en-US" dirty="0"/>
              <a:t> statement. We'll start by inserting three rows into the </a:t>
            </a:r>
            <a:r>
              <a:rPr lang="en-US" b="1" i="1" dirty="0"/>
              <a:t>users</a:t>
            </a:r>
            <a:r>
              <a:rPr lang="en-US" dirty="0"/>
              <a:t> table.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3806-6CB7-4C0F-961C-E4748F5E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48" y="1988344"/>
            <a:ext cx="6775908" cy="48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5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990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Cassandra Query Language </vt:lpstr>
      <vt:lpstr>Cassandra - Data Model </vt:lpstr>
      <vt:lpstr>PowerPoint Presentation</vt:lpstr>
      <vt:lpstr>Data Models of Cassandra and RDBMS </vt:lpstr>
      <vt:lpstr>References</vt:lpstr>
      <vt:lpstr>CASSANDRA-CRUD</vt:lpstr>
      <vt:lpstr>PowerPoint Presentation</vt:lpstr>
      <vt:lpstr>PowerPoint Presentation</vt:lpstr>
      <vt:lpstr>Execute CRUD operations </vt:lpstr>
      <vt:lpstr>PowerPoint Presentation</vt:lpstr>
      <vt:lpstr>C(R)UD</vt:lpstr>
      <vt:lpstr>PowerPoint Presentation</vt:lpstr>
      <vt:lpstr>PowerPoint Presentation</vt:lpstr>
      <vt:lpstr>CR(U)D</vt:lpstr>
      <vt:lpstr>CRU(D)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</dc:title>
  <dc:creator>Administrator</dc:creator>
  <cp:lastModifiedBy>CSE-49</cp:lastModifiedBy>
  <cp:revision>17</cp:revision>
  <dcterms:created xsi:type="dcterms:W3CDTF">2020-05-04T11:28:12Z</dcterms:created>
  <dcterms:modified xsi:type="dcterms:W3CDTF">2023-10-30T09:50:31Z</dcterms:modified>
</cp:coreProperties>
</file>