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notesMasterIdLst>
    <p:notesMasterId r:id="rId30"/>
  </p:notesMasterIdLst>
  <p:sldIdLst>
    <p:sldId id="335" r:id="rId2"/>
    <p:sldId id="336" r:id="rId3"/>
    <p:sldId id="338" r:id="rId4"/>
    <p:sldId id="339" r:id="rId5"/>
    <p:sldId id="384" r:id="rId6"/>
    <p:sldId id="391" r:id="rId7"/>
    <p:sldId id="392" r:id="rId8"/>
    <p:sldId id="385" r:id="rId9"/>
    <p:sldId id="387" r:id="rId10"/>
    <p:sldId id="388" r:id="rId11"/>
    <p:sldId id="345" r:id="rId12"/>
    <p:sldId id="346" r:id="rId13"/>
    <p:sldId id="356" r:id="rId14"/>
    <p:sldId id="347" r:id="rId15"/>
    <p:sldId id="357" r:id="rId16"/>
    <p:sldId id="348" r:id="rId17"/>
    <p:sldId id="358" r:id="rId18"/>
    <p:sldId id="349" r:id="rId19"/>
    <p:sldId id="359" r:id="rId20"/>
    <p:sldId id="350" r:id="rId21"/>
    <p:sldId id="360" r:id="rId22"/>
    <p:sldId id="351" r:id="rId23"/>
    <p:sldId id="393" r:id="rId24"/>
    <p:sldId id="361" r:id="rId25"/>
    <p:sldId id="256" r:id="rId26"/>
    <p:sldId id="257" r:id="rId27"/>
    <p:sldId id="258" r:id="rId28"/>
    <p:sldId id="3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4660"/>
  </p:normalViewPr>
  <p:slideViewPr>
    <p:cSldViewPr snapToGrid="0">
      <p:cViewPr varScale="1">
        <p:scale>
          <a:sx n="61" d="100"/>
          <a:sy n="61" d="100"/>
        </p:scale>
        <p:origin x="7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E5616-883C-41FE-BC5C-E3E92FA18A92}"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5F2A-EB29-4C3D-AB1A-0003AA0D1145}" type="slidenum">
              <a:rPr lang="en-IN" smtClean="0"/>
              <a:t>‹#›</a:t>
            </a:fld>
            <a:endParaRPr lang="en-IN"/>
          </a:p>
        </p:txBody>
      </p:sp>
    </p:spTree>
    <p:extLst>
      <p:ext uri="{BB962C8B-B14F-4D97-AF65-F5344CB8AC3E}">
        <p14:creationId xmlns:p14="http://schemas.microsoft.com/office/powerpoint/2010/main" val="68431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Big Data Analytics perspective, "The Data Deluge" refers to the overwhelming and rapidly increasing volume of data generated by various sources, including digital devices, social media, and sensors. This concept highlights the challenge of managing, processing, and extracting valuable insights from this massive influx of data. Effective big data analytics tools and techniques are essential to turn this "deluge" into actionable insights that can drive decision-making and innovation across different sectors. The image metaphorically illustrates this by showing a person collecting and using data effectively, symbolized by the umbrella and the act of watering a plant, representing growth and potential benefits derived from data.</a:t>
            </a:r>
            <a:endParaRPr lang="en-IN" dirty="0"/>
          </a:p>
        </p:txBody>
      </p:sp>
      <p:sp>
        <p:nvSpPr>
          <p:cNvPr id="4" name="Slide Number Placeholder 3"/>
          <p:cNvSpPr>
            <a:spLocks noGrp="1"/>
          </p:cNvSpPr>
          <p:nvPr>
            <p:ph type="sldNum" sz="quarter" idx="5"/>
          </p:nvPr>
        </p:nvSpPr>
        <p:spPr/>
        <p:txBody>
          <a:bodyPr/>
          <a:lstStyle/>
          <a:p>
            <a:fld id="{560F5F2A-EB29-4C3D-AB1A-0003AA0D1145}" type="slidenum">
              <a:rPr lang="en-IN" smtClean="0"/>
              <a:t>25</a:t>
            </a:fld>
            <a:endParaRPr lang="en-IN"/>
          </a:p>
        </p:txBody>
      </p:sp>
    </p:spTree>
    <p:extLst>
      <p:ext uri="{BB962C8B-B14F-4D97-AF65-F5344CB8AC3E}">
        <p14:creationId xmlns:p14="http://schemas.microsoft.com/office/powerpoint/2010/main" val="260423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Telephone to Mobile</a:t>
            </a:r>
            <a:r>
              <a:rPr lang="en-US" dirty="0"/>
              <a:t>:</a:t>
            </a:r>
          </a:p>
          <a:p>
            <a:pPr marL="742950" lvl="1" indent="-285750">
              <a:buFont typeface="+mj-lt"/>
              <a:buAutoNum type="arabicPeriod"/>
            </a:pPr>
            <a:r>
              <a:rPr lang="en-US" b="1" dirty="0"/>
              <a:t>Telephone</a:t>
            </a:r>
            <a:r>
              <a:rPr lang="en-US" dirty="0"/>
              <a:t>: Represents traditional landline communication.</a:t>
            </a:r>
          </a:p>
          <a:p>
            <a:pPr marL="742950" lvl="1" indent="-285750">
              <a:buFont typeface="+mj-lt"/>
              <a:buAutoNum type="arabicPeriod"/>
            </a:pPr>
            <a:r>
              <a:rPr lang="en-US" b="1" dirty="0"/>
              <a:t>Mobile</a:t>
            </a:r>
            <a:r>
              <a:rPr lang="en-US" dirty="0"/>
              <a:t>: Shows the shift to mobile technology, enabling on-the-go communication and access to information.</a:t>
            </a:r>
          </a:p>
          <a:p>
            <a:pPr>
              <a:buFont typeface="+mj-lt"/>
              <a:buAutoNum type="arabicPeriod"/>
            </a:pPr>
            <a:r>
              <a:rPr lang="en-US" b="1" dirty="0"/>
              <a:t>Desktop to Cloud</a:t>
            </a:r>
            <a:r>
              <a:rPr lang="en-US" dirty="0"/>
              <a:t>:</a:t>
            </a:r>
          </a:p>
          <a:p>
            <a:pPr marL="742950" lvl="1" indent="-285750">
              <a:buFont typeface="+mj-lt"/>
              <a:buAutoNum type="arabicPeriod"/>
            </a:pPr>
            <a:r>
              <a:rPr lang="en-US" b="1" dirty="0"/>
              <a:t>Desktop</a:t>
            </a:r>
            <a:r>
              <a:rPr lang="en-US" dirty="0"/>
              <a:t>: Represents traditional computing with local data storage.</a:t>
            </a:r>
          </a:p>
          <a:p>
            <a:pPr marL="742950" lvl="1" indent="-285750">
              <a:buFont typeface="+mj-lt"/>
              <a:buAutoNum type="arabicPeriod"/>
            </a:pPr>
            <a:r>
              <a:rPr lang="en-US" b="1" dirty="0"/>
              <a:t>Cloud</a:t>
            </a:r>
            <a:r>
              <a:rPr lang="en-US" dirty="0"/>
              <a:t>: Signifies the transition to cloud computing, where data and applications are stored and accessed remotely, offering scalability and flexibility.</a:t>
            </a:r>
          </a:p>
          <a:p>
            <a:pPr>
              <a:buFont typeface="+mj-lt"/>
              <a:buAutoNum type="arabicPeriod"/>
            </a:pPr>
            <a:r>
              <a:rPr lang="en-US" b="1" dirty="0"/>
              <a:t>Car to Smart Car</a:t>
            </a:r>
            <a:r>
              <a:rPr lang="en-US" dirty="0"/>
              <a:t>:</a:t>
            </a:r>
          </a:p>
          <a:p>
            <a:pPr marL="742950" lvl="1" indent="-285750">
              <a:buFont typeface="+mj-lt"/>
              <a:buAutoNum type="arabicPeriod"/>
            </a:pPr>
            <a:r>
              <a:rPr lang="en-US" b="1" dirty="0"/>
              <a:t>Car</a:t>
            </a:r>
            <a:r>
              <a:rPr lang="en-US" dirty="0"/>
              <a:t>: Depicts conventional vehicles with limited connectivity.</a:t>
            </a:r>
          </a:p>
          <a:p>
            <a:pPr marL="742950" lvl="1" indent="-285750">
              <a:buFont typeface="+mj-lt"/>
              <a:buAutoNum type="arabicPeriod"/>
            </a:pPr>
            <a:r>
              <a:rPr lang="en-US" b="1" dirty="0"/>
              <a:t>Smart Car</a:t>
            </a:r>
            <a:r>
              <a:rPr lang="en-US" dirty="0"/>
              <a:t>: Represents the integration of advanced technologies such as sensors, GPS, and IoT, allowing for features like autonomous driving, real-time navigation, and connectivity with other devices.</a:t>
            </a:r>
          </a:p>
          <a:p>
            <a:r>
              <a:rPr lang="en-US" dirty="0"/>
              <a:t>Overall, the image highlights the progression from isolated, single-purpose technologies to integrated, smart solutions driven by advances in mobile technology, cloud computing, and the Internet of Things (IoT). This transition enables enhanced functionality, connectivity, and efficiency across various domains.</a:t>
            </a:r>
          </a:p>
          <a:p>
            <a:endParaRPr lang="en-IN" dirty="0"/>
          </a:p>
        </p:txBody>
      </p:sp>
      <p:sp>
        <p:nvSpPr>
          <p:cNvPr id="4" name="Slide Number Placeholder 3"/>
          <p:cNvSpPr>
            <a:spLocks noGrp="1"/>
          </p:cNvSpPr>
          <p:nvPr>
            <p:ph type="sldNum" sz="quarter" idx="5"/>
          </p:nvPr>
        </p:nvSpPr>
        <p:spPr/>
        <p:txBody>
          <a:bodyPr/>
          <a:lstStyle/>
          <a:p>
            <a:fld id="{560F5F2A-EB29-4C3D-AB1A-0003AA0D1145}" type="slidenum">
              <a:rPr lang="en-IN" smtClean="0"/>
              <a:t>26</a:t>
            </a:fld>
            <a:endParaRPr lang="en-IN"/>
          </a:p>
        </p:txBody>
      </p:sp>
    </p:spTree>
    <p:extLst>
      <p:ext uri="{BB962C8B-B14F-4D97-AF65-F5344CB8AC3E}">
        <p14:creationId xmlns:p14="http://schemas.microsoft.com/office/powerpoint/2010/main" val="3602161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0B7716-36DB-2D49-AA17-2865D7B13815}" type="slidenum">
              <a:rPr lang="en-US" smtClean="0"/>
              <a:t>28</a:t>
            </a:fld>
            <a:endParaRPr lang="en-US"/>
          </a:p>
        </p:txBody>
      </p:sp>
    </p:spTree>
    <p:extLst>
      <p:ext uri="{BB962C8B-B14F-4D97-AF65-F5344CB8AC3E}">
        <p14:creationId xmlns:p14="http://schemas.microsoft.com/office/powerpoint/2010/main" val="326308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812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54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83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68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99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14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53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32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83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016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6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9124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ignas.patel@nirmauni.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lgn="ctr">
              <a:buNone/>
            </a:pPr>
            <a:r>
              <a:rPr lang="en-US" b="1" dirty="0"/>
              <a:t>2CS702  Big Data Analytics</a:t>
            </a:r>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Dr Jigna Patel</a:t>
            </a:r>
          </a:p>
          <a:p>
            <a:pPr marL="0" indent="0" algn="ctr">
              <a:buNone/>
            </a:pPr>
            <a:r>
              <a:rPr lang="en-US" sz="2000" b="1" dirty="0"/>
              <a:t>N-407</a:t>
            </a:r>
          </a:p>
          <a:p>
            <a:pPr marL="0" indent="0" algn="ctr">
              <a:buNone/>
            </a:pPr>
            <a:r>
              <a:rPr lang="en-US" sz="2000" b="1" dirty="0">
                <a:hlinkClick r:id="rId2"/>
              </a:rPr>
              <a:t>Jignas.patel@nirmauni.ac.in</a:t>
            </a:r>
            <a:endParaRPr lang="en-US" sz="2000" b="1" dirty="0"/>
          </a:p>
          <a:p>
            <a:pPr marL="0" indent="0" algn="ctr">
              <a:buNone/>
            </a:pPr>
            <a:r>
              <a:rPr lang="en-US" sz="2000" b="1" dirty="0"/>
              <a:t>9898942993</a:t>
            </a:r>
            <a:endParaRPr lang="en-US" sz="2000" dirty="0"/>
          </a:p>
        </p:txBody>
      </p:sp>
    </p:spTree>
    <p:extLst>
      <p:ext uri="{BB962C8B-B14F-4D97-AF65-F5344CB8AC3E}">
        <p14:creationId xmlns:p14="http://schemas.microsoft.com/office/powerpoint/2010/main" val="126406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197"/>
            <a:ext cx="10515600" cy="1325563"/>
          </a:xfrm>
        </p:spPr>
        <p:txBody>
          <a:bodyPr/>
          <a:lstStyle/>
          <a:p>
            <a:r>
              <a:rPr lang="en-US" dirty="0"/>
              <a:t>Lab session </a:t>
            </a:r>
            <a:br>
              <a:rPr lang="en-US" dirty="0"/>
            </a:br>
            <a:r>
              <a:rPr lang="en-US" sz="3200" dirty="0"/>
              <a:t>Practice Purpose</a:t>
            </a:r>
            <a:endParaRPr lang="en-US" dirty="0"/>
          </a:p>
        </p:txBody>
      </p:sp>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952500" y="1582365"/>
          <a:ext cx="10515600" cy="1980512"/>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93392">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59936">
                <a:tc>
                  <a:txBody>
                    <a:bodyPr/>
                    <a:lstStyle/>
                    <a:p>
                      <a:pPr>
                        <a:lnSpc>
                          <a:spcPct val="150000"/>
                        </a:lnSpc>
                      </a:pPr>
                      <a:r>
                        <a:rPr lang="en-IN" sz="1800">
                          <a:effectLst/>
                          <a:latin typeface="Bookman Old Style" panose="02050604050505020204" pitchFamily="18" charset="0"/>
                          <a:ea typeface="Noto Sans CJK SC Regular"/>
                          <a:cs typeface="FreeSans"/>
                        </a:rPr>
                        <a:t>11*</a:t>
                      </a:r>
                      <a:endParaRPr lang="en-IN" sz="1800">
                        <a:effectLst/>
                        <a:latin typeface="Liberation Serif"/>
                        <a:ea typeface="Noto Sans CJK SC Regular"/>
                        <a:cs typeface="FreeSans"/>
                      </a:endParaRPr>
                    </a:p>
                  </a:txBody>
                  <a:tcPr marL="6223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Extend MongoDB functionality for MapReduce on document collection</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3</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4181895282"/>
                  </a:ext>
                </a:extLst>
              </a:tr>
              <a:tr h="334028">
                <a:tc>
                  <a:txBody>
                    <a:bodyPr/>
                    <a:lstStyle/>
                    <a:p>
                      <a:pPr>
                        <a:lnSpc>
                          <a:spcPct val="150000"/>
                        </a:lnSpc>
                      </a:pPr>
                      <a:r>
                        <a:rPr lang="en-IN" sz="1800">
                          <a:effectLst/>
                          <a:latin typeface="Bookman Old Style" panose="02050604050505020204" pitchFamily="18" charset="0"/>
                          <a:ea typeface="Noto Sans CJK SC Regular"/>
                          <a:cs typeface="FreeSans"/>
                        </a:rPr>
                        <a:t>12*</a:t>
                      </a:r>
                      <a:endParaRPr lang="en-IN" sz="1800">
                        <a:effectLst/>
                        <a:latin typeface="Liberation Serif"/>
                        <a:ea typeface="Noto Sans CJK SC Regular"/>
                        <a:cs typeface="FreeSans"/>
                      </a:endParaRPr>
                    </a:p>
                  </a:txBody>
                  <a:tcPr marL="6223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 Extend Cassandra functionality for Map Reduce on restaurant dataset.</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dirty="0">
                          <a:effectLst/>
                          <a:latin typeface="Bookman Old Style" panose="02050604050505020204" pitchFamily="18" charset="0"/>
                          <a:ea typeface="Noto Sans CJK SC Regular"/>
                          <a:cs typeface="FreeSans"/>
                        </a:rPr>
                        <a:t>3</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2014939466"/>
                  </a:ext>
                </a:extLst>
              </a:tr>
            </a:tbl>
          </a:graphicData>
        </a:graphic>
      </p:graphicFrame>
    </p:spTree>
    <p:extLst>
      <p:ext uri="{BB962C8B-B14F-4D97-AF65-F5344CB8AC3E}">
        <p14:creationId xmlns:p14="http://schemas.microsoft.com/office/powerpoint/2010/main" val="105799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InClassQuestion#1</a:t>
            </a:r>
          </a:p>
        </p:txBody>
      </p:sp>
      <p:sp>
        <p:nvSpPr>
          <p:cNvPr id="3" name="Content Placeholder 2"/>
          <p:cNvSpPr>
            <a:spLocks noGrp="1"/>
          </p:cNvSpPr>
          <p:nvPr>
            <p:ph idx="1"/>
          </p:nvPr>
        </p:nvSpPr>
        <p:spPr>
          <a:xfrm>
            <a:off x="838200" y="2289265"/>
            <a:ext cx="10515600" cy="4351338"/>
          </a:xfrm>
        </p:spPr>
        <p:txBody>
          <a:bodyPr/>
          <a:lstStyle/>
          <a:p>
            <a:r>
              <a:rPr lang="en-US" dirty="0"/>
              <a:t>What is the need to learn this subject? </a:t>
            </a:r>
          </a:p>
        </p:txBody>
      </p:sp>
    </p:spTree>
    <p:extLst>
      <p:ext uri="{BB962C8B-B14F-4D97-AF65-F5344CB8AC3E}">
        <p14:creationId xmlns:p14="http://schemas.microsoft.com/office/powerpoint/2010/main" val="216985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popular case study</a:t>
            </a:r>
          </a:p>
        </p:txBody>
      </p:sp>
      <p:pic>
        <p:nvPicPr>
          <p:cNvPr id="4" name="Picture 3"/>
          <p:cNvPicPr>
            <a:picLocks noChangeAspect="1"/>
          </p:cNvPicPr>
          <p:nvPr/>
        </p:nvPicPr>
        <p:blipFill>
          <a:blip r:embed="rId2"/>
          <a:stretch>
            <a:fillRect/>
          </a:stretch>
        </p:blipFill>
        <p:spPr>
          <a:xfrm>
            <a:off x="2929739" y="1825625"/>
            <a:ext cx="5894352" cy="3507682"/>
          </a:xfrm>
          <a:prstGeom prst="rect">
            <a:avLst/>
          </a:prstGeom>
        </p:spPr>
      </p:pic>
      <p:sp>
        <p:nvSpPr>
          <p:cNvPr id="5" name="TextBox 4">
            <a:extLst>
              <a:ext uri="{FF2B5EF4-FFF2-40B4-BE49-F238E27FC236}">
                <a16:creationId xmlns:a16="http://schemas.microsoft.com/office/drawing/2014/main" id="{FA6B7107-1845-4296-9056-9383503087F7}"/>
              </a:ext>
            </a:extLst>
          </p:cNvPr>
          <p:cNvSpPr txBox="1"/>
          <p:nvPr/>
        </p:nvSpPr>
        <p:spPr>
          <a:xfrm>
            <a:off x="0" y="6492875"/>
            <a:ext cx="7401827" cy="369332"/>
          </a:xfrm>
          <a:prstGeom prst="rect">
            <a:avLst/>
          </a:prstGeom>
          <a:noFill/>
        </p:spPr>
        <p:txBody>
          <a:bodyPr wrap="square" rtlCol="0">
            <a:spAutoFit/>
          </a:bodyPr>
          <a:lstStyle/>
          <a:p>
            <a:r>
              <a:rPr lang="en-IN" dirty="0"/>
              <a:t>Reference : https://data-flair.training/blogs/big-data-case-studies/</a:t>
            </a:r>
          </a:p>
        </p:txBody>
      </p:sp>
    </p:spTree>
    <p:extLst>
      <p:ext uri="{BB962C8B-B14F-4D97-AF65-F5344CB8AC3E}">
        <p14:creationId xmlns:p14="http://schemas.microsoft.com/office/powerpoint/2010/main" val="200302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61439-DBB0-4F96-A161-283568CCCD75}"/>
              </a:ext>
            </a:extLst>
          </p:cNvPr>
          <p:cNvSpPr>
            <a:spLocks noGrp="1"/>
          </p:cNvSpPr>
          <p:nvPr>
            <p:ph idx="1"/>
          </p:nvPr>
        </p:nvSpPr>
        <p:spPr>
          <a:xfrm>
            <a:off x="728162" y="200598"/>
            <a:ext cx="10735676" cy="1673199"/>
          </a:xfrm>
        </p:spPr>
        <p:txBody>
          <a:bodyPr>
            <a:normAutofit fontScale="85000" lnSpcReduction="20000"/>
          </a:bodyPr>
          <a:lstStyle/>
          <a:p>
            <a:pPr marL="457200" indent="-457200" algn="just"/>
            <a:r>
              <a:rPr lang="en-IN" sz="2600" dirty="0">
                <a:latin typeface="Times New Roman" panose="02020603050405020304" pitchFamily="18" charset="0"/>
                <a:ea typeface="Times New Roman" panose="02020603050405020304" pitchFamily="18" charset="0"/>
              </a:rPr>
              <a:t>The largest retailer in the world and the world’s largest company by revenue, </a:t>
            </a:r>
          </a:p>
          <a:p>
            <a:pPr marL="1200120" lvl="1" indent="-457200" algn="just"/>
            <a:r>
              <a:rPr lang="en-IN" sz="2600" b="1" dirty="0">
                <a:solidFill>
                  <a:schemeClr val="accent5">
                    <a:lumMod val="75000"/>
                  </a:schemeClr>
                </a:solidFill>
                <a:latin typeface="Times New Roman" panose="02020603050405020304" pitchFamily="18" charset="0"/>
                <a:ea typeface="Times New Roman" panose="02020603050405020304" pitchFamily="18" charset="0"/>
              </a:rPr>
              <a:t>with more than 2.1 million employees </a:t>
            </a:r>
          </a:p>
          <a:p>
            <a:pPr marL="1200120" lvl="1" indent="-457200" algn="just"/>
            <a:r>
              <a:rPr lang="en-US" sz="2600" b="1" dirty="0">
                <a:solidFill>
                  <a:schemeClr val="accent5">
                    <a:lumMod val="75000"/>
                  </a:schemeClr>
                </a:solidFill>
                <a:latin typeface="Times New Roman" panose="02020603050405020304" pitchFamily="18" charset="0"/>
                <a:ea typeface="Times New Roman" panose="02020603050405020304" pitchFamily="18" charset="0"/>
              </a:rPr>
              <a:t>10,586 stores and clubs in 24 countries</a:t>
            </a:r>
            <a:r>
              <a:rPr lang="en-IN" sz="2600" b="1" dirty="0">
                <a:solidFill>
                  <a:schemeClr val="accent5">
                    <a:lumMod val="75000"/>
                  </a:schemeClr>
                </a:solidFill>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rPr>
              <a:t>M</a:t>
            </a:r>
            <a:r>
              <a:rPr lang="en-IN" sz="2600" dirty="0">
                <a:effectLst/>
                <a:latin typeface="Times New Roman" panose="02020603050405020304" pitchFamily="18" charset="0"/>
                <a:ea typeface="Times New Roman" panose="02020603050405020304" pitchFamily="18" charset="0"/>
              </a:rPr>
              <a:t>ore than 2 million employees and 20000 stores in 28 countries</a:t>
            </a:r>
          </a:p>
          <a:p>
            <a:pPr marL="285750" indent="-285750">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rPr>
              <a:t>Major Problems are :</a:t>
            </a:r>
            <a:endParaRPr lang="en-IN" sz="2600" dirty="0">
              <a:effectLst/>
              <a:latin typeface="Times New Roman" panose="02020603050405020304" pitchFamily="18" charset="0"/>
              <a:ea typeface="Times New Roman" panose="02020603050405020304" pitchFamily="18" charset="0"/>
            </a:endParaRPr>
          </a:p>
        </p:txBody>
      </p:sp>
      <p:sp>
        <p:nvSpPr>
          <p:cNvPr id="5" name="Rectangle 3">
            <a:extLst>
              <a:ext uri="{FF2B5EF4-FFF2-40B4-BE49-F238E27FC236}">
                <a16:creationId xmlns:a16="http://schemas.microsoft.com/office/drawing/2014/main" id="{8D649B64-45E7-46CE-8B7D-2697E9600A8F}"/>
              </a:ext>
            </a:extLst>
          </p:cNvPr>
          <p:cNvSpPr>
            <a:spLocks noChangeArrowheads="1"/>
          </p:cNvSpPr>
          <p:nvPr/>
        </p:nvSpPr>
        <p:spPr bwMode="auto">
          <a:xfrm>
            <a:off x="1491496" y="1755084"/>
            <a:ext cx="10225876"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Inventory Management</a:t>
            </a:r>
            <a:r>
              <a:rPr kumimoji="0" lang="en-US" altLang="en-US" sz="1800" b="0" i="0" u="none" strike="noStrike" cap="none" normalizeH="0" baseline="0" dirty="0">
                <a:ln>
                  <a:noFill/>
                </a:ln>
                <a:solidFill>
                  <a:schemeClr val="tx1"/>
                </a:solidFill>
                <a:effectLst/>
                <a:latin typeface="Arial" panose="020B0604020202020204" pitchFamily="34" charset="0"/>
              </a:rPr>
              <a:t>: Ensuring shelves are stocked with the right products at the right time.</a:t>
            </a: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Customer Insights</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predicting customer behavior to improve sales.</a:t>
            </a: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Supply Chain Optimization</a:t>
            </a:r>
            <a:r>
              <a:rPr kumimoji="0" lang="en-US" altLang="en-US" sz="1800" b="0" i="0" u="none" strike="noStrike" cap="none" normalizeH="0" baseline="0" dirty="0">
                <a:ln>
                  <a:noFill/>
                </a:ln>
                <a:solidFill>
                  <a:schemeClr val="tx1"/>
                </a:solidFill>
                <a:effectLst/>
                <a:latin typeface="Arial" panose="020B0604020202020204" pitchFamily="34" charset="0"/>
              </a:rPr>
              <a:t>: Managing a vast network of suppliers and logistics. </a:t>
            </a:r>
          </a:p>
        </p:txBody>
      </p:sp>
      <p:sp>
        <p:nvSpPr>
          <p:cNvPr id="7" name="TextBox 6">
            <a:extLst>
              <a:ext uri="{FF2B5EF4-FFF2-40B4-BE49-F238E27FC236}">
                <a16:creationId xmlns:a16="http://schemas.microsoft.com/office/drawing/2014/main" id="{DFFAF6AC-9E7B-46E3-A21B-E9E20382282C}"/>
              </a:ext>
            </a:extLst>
          </p:cNvPr>
          <p:cNvSpPr txBox="1"/>
          <p:nvPr/>
        </p:nvSpPr>
        <p:spPr>
          <a:xfrm>
            <a:off x="179571" y="3331035"/>
            <a:ext cx="5617244" cy="1754326"/>
          </a:xfrm>
          <a:prstGeom prst="rect">
            <a:avLst/>
          </a:prstGeom>
          <a:noFill/>
        </p:spPr>
        <p:txBody>
          <a:bodyPr wrap="square">
            <a:spAutoFit/>
          </a:bodyPr>
          <a:lstStyle/>
          <a:p>
            <a:r>
              <a:rPr lang="en-US" b="1" dirty="0"/>
              <a:t>1. Inventory Management</a:t>
            </a:r>
            <a:r>
              <a:rPr lang="en-US" dirty="0"/>
              <a:t>:</a:t>
            </a:r>
          </a:p>
          <a:p>
            <a:r>
              <a:rPr lang="en-US" b="1" dirty="0"/>
              <a:t>Tools</a:t>
            </a:r>
            <a:r>
              <a:rPr lang="en-US" dirty="0"/>
              <a:t>: Apache Hadoop, Spark</a:t>
            </a:r>
          </a:p>
          <a:p>
            <a:r>
              <a:rPr lang="en-US" b="1" dirty="0"/>
              <a:t>Algorithms</a:t>
            </a:r>
            <a:r>
              <a:rPr lang="en-US" dirty="0"/>
              <a:t>: Predictive analytics, machine learning</a:t>
            </a:r>
          </a:p>
          <a:p>
            <a:pPr algn="just"/>
            <a:r>
              <a:rPr lang="en-US" b="1" dirty="0"/>
              <a:t>Solution</a:t>
            </a:r>
            <a:r>
              <a:rPr lang="en-US" dirty="0"/>
              <a:t>: Real-time monitoring of inventory levels and predictive algorithms help in anticipating demand and automating restocking processes.</a:t>
            </a:r>
          </a:p>
        </p:txBody>
      </p:sp>
      <p:sp>
        <p:nvSpPr>
          <p:cNvPr id="9" name="TextBox 8">
            <a:extLst>
              <a:ext uri="{FF2B5EF4-FFF2-40B4-BE49-F238E27FC236}">
                <a16:creationId xmlns:a16="http://schemas.microsoft.com/office/drawing/2014/main" id="{633C73BE-7C12-483F-BCA0-812668B31083}"/>
              </a:ext>
            </a:extLst>
          </p:cNvPr>
          <p:cNvSpPr txBox="1"/>
          <p:nvPr/>
        </p:nvSpPr>
        <p:spPr>
          <a:xfrm>
            <a:off x="5914825" y="3352801"/>
            <a:ext cx="6097604" cy="1754326"/>
          </a:xfrm>
          <a:prstGeom prst="rect">
            <a:avLst/>
          </a:prstGeom>
          <a:noFill/>
        </p:spPr>
        <p:txBody>
          <a:bodyPr wrap="square">
            <a:spAutoFit/>
          </a:bodyPr>
          <a:lstStyle/>
          <a:p>
            <a:r>
              <a:rPr lang="en-US" b="1" dirty="0"/>
              <a:t>2. Customer Insights</a:t>
            </a:r>
            <a:r>
              <a:rPr lang="en-US" dirty="0"/>
              <a:t>:</a:t>
            </a:r>
          </a:p>
          <a:p>
            <a:r>
              <a:rPr lang="en-US" b="1" dirty="0"/>
              <a:t>Tools</a:t>
            </a:r>
            <a:r>
              <a:rPr lang="en-US" dirty="0"/>
              <a:t>: Data lakes, Tableau</a:t>
            </a:r>
          </a:p>
          <a:p>
            <a:r>
              <a:rPr lang="en-US" b="1" dirty="0"/>
              <a:t>Algorithms</a:t>
            </a:r>
            <a:r>
              <a:rPr lang="en-US" dirty="0"/>
              <a:t>: Clustering, recommendation engines</a:t>
            </a:r>
          </a:p>
          <a:p>
            <a:pPr algn="just"/>
            <a:r>
              <a:rPr lang="en-US" b="1" dirty="0"/>
              <a:t>Solution</a:t>
            </a:r>
            <a:r>
              <a:rPr lang="en-US" dirty="0"/>
              <a:t>: Analysis of customer purchase data to identify trends and preferences, enabling personalized marketing and optimized product placement.</a:t>
            </a:r>
          </a:p>
        </p:txBody>
      </p:sp>
      <p:sp>
        <p:nvSpPr>
          <p:cNvPr id="11" name="TextBox 10">
            <a:extLst>
              <a:ext uri="{FF2B5EF4-FFF2-40B4-BE49-F238E27FC236}">
                <a16:creationId xmlns:a16="http://schemas.microsoft.com/office/drawing/2014/main" id="{437D1608-4633-4C72-BCAD-22E27D8D3C63}"/>
              </a:ext>
            </a:extLst>
          </p:cNvPr>
          <p:cNvSpPr txBox="1"/>
          <p:nvPr/>
        </p:nvSpPr>
        <p:spPr>
          <a:xfrm>
            <a:off x="3555632" y="5207897"/>
            <a:ext cx="5617244" cy="1477328"/>
          </a:xfrm>
          <a:prstGeom prst="rect">
            <a:avLst/>
          </a:prstGeom>
          <a:noFill/>
        </p:spPr>
        <p:txBody>
          <a:bodyPr wrap="square">
            <a:spAutoFit/>
          </a:bodyPr>
          <a:lstStyle/>
          <a:p>
            <a:r>
              <a:rPr lang="en-US" b="1" dirty="0"/>
              <a:t>3. Supply Chain Optimization</a:t>
            </a:r>
            <a:r>
              <a:rPr lang="en-US" dirty="0"/>
              <a:t>:</a:t>
            </a:r>
          </a:p>
          <a:p>
            <a:r>
              <a:rPr lang="en-US" b="1" dirty="0"/>
              <a:t>Tools</a:t>
            </a:r>
            <a:r>
              <a:rPr lang="en-US" dirty="0"/>
              <a:t>: SAP HANA, IBM Watson</a:t>
            </a:r>
          </a:p>
          <a:p>
            <a:pPr algn="just"/>
            <a:r>
              <a:rPr lang="en-US" b="1" dirty="0"/>
              <a:t>Algorithms</a:t>
            </a:r>
            <a:r>
              <a:rPr lang="en-US" dirty="0"/>
              <a:t>: Optimization algorithms, route planning</a:t>
            </a:r>
          </a:p>
          <a:p>
            <a:pPr algn="just"/>
            <a:r>
              <a:rPr lang="en-US" b="1" dirty="0"/>
              <a:t>Solution</a:t>
            </a:r>
            <a:r>
              <a:rPr lang="en-US" dirty="0"/>
              <a:t>: Streamlining the supply chain through advanced analytics to improve delivery times and reduce costs.</a:t>
            </a:r>
          </a:p>
        </p:txBody>
      </p:sp>
    </p:spTree>
    <p:extLst>
      <p:ext uri="{BB962C8B-B14F-4D97-AF65-F5344CB8AC3E}">
        <p14:creationId xmlns:p14="http://schemas.microsoft.com/office/powerpoint/2010/main" val="97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832949" y="2421295"/>
            <a:ext cx="5572197" cy="2640102"/>
          </a:xfrm>
          <a:prstGeom prst="rect">
            <a:avLst/>
          </a:prstGeom>
        </p:spPr>
      </p:pic>
    </p:spTree>
    <p:extLst>
      <p:ext uri="{BB962C8B-B14F-4D97-AF65-F5344CB8AC3E}">
        <p14:creationId xmlns:p14="http://schemas.microsoft.com/office/powerpoint/2010/main" val="256511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DB4F0-0C8F-467F-83AA-5D2F34FD2961}"/>
              </a:ext>
            </a:extLst>
          </p:cNvPr>
          <p:cNvSpPr>
            <a:spLocks noGrp="1"/>
          </p:cNvSpPr>
          <p:nvPr>
            <p:ph idx="1"/>
          </p:nvPr>
        </p:nvSpPr>
        <p:spPr>
          <a:xfrm>
            <a:off x="106680" y="86628"/>
            <a:ext cx="12085320" cy="1915427"/>
          </a:xfrm>
        </p:spPr>
        <p:txBody>
          <a:bodyPr>
            <a:norm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Uber is the first choice for people around the world when they think of moving people and making deliveries. </a:t>
            </a: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It uses the personal data of the user to closely monitor which features of the service are mostly used, to analyse usage patterns and to determine where the services should be more focused.</a:t>
            </a: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Uber focuses on the supply and demand of the services due to which the prices of the services provided changes. Therefore one of Uber’s biggest uses of data is </a:t>
            </a:r>
            <a:r>
              <a:rPr lang="en-IN" sz="2000" b="1" u="sng" dirty="0">
                <a:effectLst/>
                <a:latin typeface="Times New Roman" panose="02020603050405020304" pitchFamily="18" charset="0"/>
                <a:ea typeface="Times New Roman" panose="02020603050405020304" pitchFamily="18" charset="0"/>
              </a:rPr>
              <a:t>surge pricing</a:t>
            </a:r>
            <a:r>
              <a:rPr lang="en-IN" sz="2000" dirty="0">
                <a:effectLst/>
                <a:latin typeface="Times New Roman" panose="02020603050405020304" pitchFamily="18" charset="0"/>
                <a:ea typeface="Times New Roman" panose="02020603050405020304" pitchFamily="18" charset="0"/>
              </a:rPr>
              <a:t>. </a:t>
            </a:r>
            <a:endParaRPr lang="en-IN" sz="2400" dirty="0"/>
          </a:p>
        </p:txBody>
      </p:sp>
      <p:sp>
        <p:nvSpPr>
          <p:cNvPr id="2" name="Rectangle 1">
            <a:extLst>
              <a:ext uri="{FF2B5EF4-FFF2-40B4-BE49-F238E27FC236}">
                <a16:creationId xmlns:a16="http://schemas.microsoft.com/office/drawing/2014/main" id="{2952A630-7825-482E-8D47-BD88CA570B18}"/>
              </a:ext>
            </a:extLst>
          </p:cNvPr>
          <p:cNvSpPr>
            <a:spLocks noChangeArrowheads="1"/>
          </p:cNvSpPr>
          <p:nvPr/>
        </p:nvSpPr>
        <p:spPr bwMode="auto">
          <a:xfrm>
            <a:off x="1058779" y="1714424"/>
            <a:ext cx="8610049"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Dynamic Pricing</a:t>
            </a:r>
            <a:r>
              <a:rPr kumimoji="0" lang="en-US" altLang="en-US" sz="1800" b="0" i="0" u="none" strike="noStrike" cap="none" normalizeH="0" baseline="0" dirty="0">
                <a:ln>
                  <a:noFill/>
                </a:ln>
                <a:solidFill>
                  <a:schemeClr val="tx1"/>
                </a:solidFill>
                <a:effectLst/>
                <a:latin typeface="Arial" panose="020B0604020202020204" pitchFamily="34" charset="0"/>
              </a:rPr>
              <a:t>: Adjusting prices in real-time based on supply and demand.</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Route Optimization</a:t>
            </a:r>
            <a:r>
              <a:rPr kumimoji="0" lang="en-US" altLang="en-US" sz="1800" b="0" i="0" u="none" strike="noStrike" cap="none" normalizeH="0" baseline="0" dirty="0">
                <a:ln>
                  <a:noFill/>
                </a:ln>
                <a:solidFill>
                  <a:schemeClr val="tx1"/>
                </a:solidFill>
                <a:effectLst/>
                <a:latin typeface="Arial" panose="020B0604020202020204" pitchFamily="34" charset="0"/>
              </a:rPr>
              <a:t>: Finding the most efficient routes for drivers.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Customer Satisfaction</a:t>
            </a:r>
            <a:r>
              <a:rPr kumimoji="0" lang="en-US" altLang="en-US" sz="1800" b="0" i="0" u="none" strike="noStrike" cap="none" normalizeH="0" baseline="0" dirty="0">
                <a:ln>
                  <a:noFill/>
                </a:ln>
                <a:solidFill>
                  <a:schemeClr val="tx1"/>
                </a:solidFill>
                <a:effectLst/>
                <a:latin typeface="Arial" panose="020B0604020202020204" pitchFamily="34" charset="0"/>
              </a:rPr>
              <a:t>: Ensuring a high level of service for riders and drivers. </a:t>
            </a:r>
          </a:p>
        </p:txBody>
      </p:sp>
      <p:sp>
        <p:nvSpPr>
          <p:cNvPr id="5" name="TextBox 4">
            <a:extLst>
              <a:ext uri="{FF2B5EF4-FFF2-40B4-BE49-F238E27FC236}">
                <a16:creationId xmlns:a16="http://schemas.microsoft.com/office/drawing/2014/main" id="{9CAC7841-894F-41D0-AFB8-7CBCC5FD9720}"/>
              </a:ext>
            </a:extLst>
          </p:cNvPr>
          <p:cNvSpPr txBox="1"/>
          <p:nvPr/>
        </p:nvSpPr>
        <p:spPr>
          <a:xfrm>
            <a:off x="190099" y="3117381"/>
            <a:ext cx="6097604" cy="1477328"/>
          </a:xfrm>
          <a:prstGeom prst="rect">
            <a:avLst/>
          </a:prstGeom>
          <a:noFill/>
        </p:spPr>
        <p:txBody>
          <a:bodyPr wrap="square">
            <a:spAutoFit/>
          </a:bodyPr>
          <a:lstStyle/>
          <a:p>
            <a:r>
              <a:rPr lang="en-IN" b="1" dirty="0"/>
              <a:t>1. Dynamic Pricing</a:t>
            </a:r>
            <a:r>
              <a:rPr lang="en-IN" dirty="0"/>
              <a:t>:</a:t>
            </a:r>
          </a:p>
          <a:p>
            <a:r>
              <a:rPr lang="en-IN" b="1" dirty="0"/>
              <a:t>Tools</a:t>
            </a:r>
            <a:r>
              <a:rPr lang="en-IN" dirty="0"/>
              <a:t>: Apache Kafka, Cassandra</a:t>
            </a:r>
          </a:p>
          <a:p>
            <a:r>
              <a:rPr lang="en-IN" b="1" dirty="0"/>
              <a:t>Algorithms</a:t>
            </a:r>
            <a:r>
              <a:rPr lang="en-IN" dirty="0"/>
              <a:t>: Real-time analytics, dynamic pricing algorithms</a:t>
            </a:r>
          </a:p>
          <a:p>
            <a:r>
              <a:rPr lang="en-IN" b="1" dirty="0"/>
              <a:t>Solution</a:t>
            </a:r>
            <a:r>
              <a:rPr lang="en-IN" dirty="0"/>
              <a:t>: Adjusting prices based on real-time data on rider demand and driver availability.</a:t>
            </a:r>
          </a:p>
        </p:txBody>
      </p:sp>
      <p:sp>
        <p:nvSpPr>
          <p:cNvPr id="7" name="TextBox 6">
            <a:extLst>
              <a:ext uri="{FF2B5EF4-FFF2-40B4-BE49-F238E27FC236}">
                <a16:creationId xmlns:a16="http://schemas.microsoft.com/office/drawing/2014/main" id="{C2EE4E30-B37E-4CFD-9467-3D3B174A1504}"/>
              </a:ext>
            </a:extLst>
          </p:cNvPr>
          <p:cNvSpPr txBox="1"/>
          <p:nvPr/>
        </p:nvSpPr>
        <p:spPr>
          <a:xfrm>
            <a:off x="5904297" y="3117381"/>
            <a:ext cx="6097604" cy="1754326"/>
          </a:xfrm>
          <a:prstGeom prst="rect">
            <a:avLst/>
          </a:prstGeom>
          <a:noFill/>
        </p:spPr>
        <p:txBody>
          <a:bodyPr wrap="square">
            <a:spAutoFit/>
          </a:bodyPr>
          <a:lstStyle/>
          <a:p>
            <a:r>
              <a:rPr lang="en-US" b="1" dirty="0"/>
              <a:t>2. Route Optimization</a:t>
            </a:r>
            <a:r>
              <a:rPr lang="en-US" dirty="0"/>
              <a:t>:</a:t>
            </a:r>
          </a:p>
          <a:p>
            <a:r>
              <a:rPr lang="en-US" b="1" dirty="0"/>
              <a:t>Tools</a:t>
            </a:r>
            <a:r>
              <a:rPr lang="en-US" dirty="0"/>
              <a:t>: MapReduce, Google Maps API</a:t>
            </a:r>
          </a:p>
          <a:p>
            <a:r>
              <a:rPr lang="en-US" b="1" dirty="0"/>
              <a:t>Algorithms</a:t>
            </a:r>
            <a:r>
              <a:rPr lang="en-US" dirty="0"/>
              <a:t>: Shortest path algorithms, machine learning</a:t>
            </a:r>
          </a:p>
          <a:p>
            <a:r>
              <a:rPr lang="en-US" b="1" dirty="0"/>
              <a:t>Solution</a:t>
            </a:r>
            <a:r>
              <a:rPr lang="en-US" dirty="0"/>
              <a:t>: Providing drivers with optimal routes using GPS data and traffic patterns to reduce travel time and fuel consumption.</a:t>
            </a:r>
          </a:p>
        </p:txBody>
      </p:sp>
      <p:sp>
        <p:nvSpPr>
          <p:cNvPr id="9" name="TextBox 8">
            <a:extLst>
              <a:ext uri="{FF2B5EF4-FFF2-40B4-BE49-F238E27FC236}">
                <a16:creationId xmlns:a16="http://schemas.microsoft.com/office/drawing/2014/main" id="{4A2F579F-D1EC-41D6-9825-1450118EE50A}"/>
              </a:ext>
            </a:extLst>
          </p:cNvPr>
          <p:cNvSpPr txBox="1"/>
          <p:nvPr/>
        </p:nvSpPr>
        <p:spPr>
          <a:xfrm>
            <a:off x="3100538" y="4871707"/>
            <a:ext cx="6097604" cy="1477328"/>
          </a:xfrm>
          <a:prstGeom prst="rect">
            <a:avLst/>
          </a:prstGeom>
          <a:noFill/>
        </p:spPr>
        <p:txBody>
          <a:bodyPr wrap="square">
            <a:spAutoFit/>
          </a:bodyPr>
          <a:lstStyle/>
          <a:p>
            <a:r>
              <a:rPr lang="en-US" b="1" dirty="0"/>
              <a:t>3. Customer Satisfaction</a:t>
            </a:r>
            <a:r>
              <a:rPr lang="en-US" dirty="0"/>
              <a:t>:</a:t>
            </a:r>
          </a:p>
          <a:p>
            <a:r>
              <a:rPr lang="en-US" b="1" dirty="0"/>
              <a:t>Tools</a:t>
            </a:r>
            <a:r>
              <a:rPr lang="en-US" dirty="0"/>
              <a:t>: SQL, NoSQL databases</a:t>
            </a:r>
          </a:p>
          <a:p>
            <a:r>
              <a:rPr lang="en-US" b="1" dirty="0"/>
              <a:t>Algorithms</a:t>
            </a:r>
            <a:r>
              <a:rPr lang="en-US" dirty="0"/>
              <a:t>: Sentiment analysis, predictive analytics</a:t>
            </a:r>
          </a:p>
          <a:p>
            <a:r>
              <a:rPr lang="en-US" b="1" dirty="0"/>
              <a:t>Solution</a:t>
            </a:r>
            <a:r>
              <a:rPr lang="en-US" dirty="0"/>
              <a:t>: Analyzing feedback and ride data to improve service quality and address issues promptly.</a:t>
            </a:r>
          </a:p>
        </p:txBody>
      </p:sp>
    </p:spTree>
    <p:extLst>
      <p:ext uri="{BB962C8B-B14F-4D97-AF65-F5344CB8AC3E}">
        <p14:creationId xmlns:p14="http://schemas.microsoft.com/office/powerpoint/2010/main" val="19555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248503" y="2424112"/>
            <a:ext cx="6712697" cy="2804711"/>
          </a:xfrm>
          <a:prstGeom prst="rect">
            <a:avLst/>
          </a:prstGeom>
        </p:spPr>
      </p:pic>
    </p:spTree>
    <p:extLst>
      <p:ext uri="{BB962C8B-B14F-4D97-AF65-F5344CB8AC3E}">
        <p14:creationId xmlns:p14="http://schemas.microsoft.com/office/powerpoint/2010/main" val="153594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F85E8-ED98-41C2-BAAA-BB82A053B576}"/>
              </a:ext>
            </a:extLst>
          </p:cNvPr>
          <p:cNvSpPr>
            <a:spLocks noGrp="1"/>
          </p:cNvSpPr>
          <p:nvPr>
            <p:ph idx="1"/>
          </p:nvPr>
        </p:nvSpPr>
        <p:spPr>
          <a:xfrm>
            <a:off x="135556" y="142022"/>
            <a:ext cx="11905648" cy="1128513"/>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It is the most loved American entertainment company specializing in online on-demand streaming video for its customers. Netflix has been determined to be able to predict what exactly its customers will enjoy watching with Big Data. </a:t>
            </a:r>
          </a:p>
          <a:p>
            <a:endParaRPr lang="en-IN" dirty="0"/>
          </a:p>
        </p:txBody>
      </p:sp>
      <p:sp>
        <p:nvSpPr>
          <p:cNvPr id="2" name="Rectangle 1">
            <a:extLst>
              <a:ext uri="{FF2B5EF4-FFF2-40B4-BE49-F238E27FC236}">
                <a16:creationId xmlns:a16="http://schemas.microsoft.com/office/drawing/2014/main" id="{0A50280E-6FBA-4D2D-99EB-D75204FB38D7}"/>
              </a:ext>
            </a:extLst>
          </p:cNvPr>
          <p:cNvSpPr>
            <a:spLocks noChangeArrowheads="1"/>
          </p:cNvSpPr>
          <p:nvPr/>
        </p:nvSpPr>
        <p:spPr bwMode="auto">
          <a:xfrm>
            <a:off x="433138" y="3734950"/>
            <a:ext cx="61312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E942015-EC55-4E44-835B-6186C26EF70F}"/>
              </a:ext>
            </a:extLst>
          </p:cNvPr>
          <p:cNvSpPr txBox="1"/>
          <p:nvPr/>
        </p:nvSpPr>
        <p:spPr>
          <a:xfrm>
            <a:off x="308010" y="3207647"/>
            <a:ext cx="6097604"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Content Recommendation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Apache Spark, Hadoop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Collaborative filtering, deep learning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Delivering personalized content suggestions by analyzing viewing habits and preferences.</a:t>
            </a:r>
          </a:p>
        </p:txBody>
      </p:sp>
      <p:sp>
        <p:nvSpPr>
          <p:cNvPr id="7" name="TextBox 6">
            <a:extLst>
              <a:ext uri="{FF2B5EF4-FFF2-40B4-BE49-F238E27FC236}">
                <a16:creationId xmlns:a16="http://schemas.microsoft.com/office/drawing/2014/main" id="{49106DB4-F9E8-49FF-8A39-BDB8A609DA63}"/>
              </a:ext>
            </a:extLst>
          </p:cNvPr>
          <p:cNvSpPr txBox="1"/>
          <p:nvPr/>
        </p:nvSpPr>
        <p:spPr>
          <a:xfrm>
            <a:off x="6402718" y="3207647"/>
            <a:ext cx="62564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Content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Python, 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Predictive analytics, machine learning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Identifying trends and preferences to inform content production decisions.</a:t>
            </a:r>
          </a:p>
        </p:txBody>
      </p:sp>
      <p:sp>
        <p:nvSpPr>
          <p:cNvPr id="9" name="TextBox 8">
            <a:extLst>
              <a:ext uri="{FF2B5EF4-FFF2-40B4-BE49-F238E27FC236}">
                <a16:creationId xmlns:a16="http://schemas.microsoft.com/office/drawing/2014/main" id="{280DA724-BE0A-49BD-8706-A9D427DDABDF}"/>
              </a:ext>
            </a:extLst>
          </p:cNvPr>
          <p:cNvSpPr txBox="1"/>
          <p:nvPr/>
        </p:nvSpPr>
        <p:spPr>
          <a:xfrm>
            <a:off x="3672039" y="5020904"/>
            <a:ext cx="632861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Streaming Quality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Amazon Web Services (AWS), Akamai</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Adaptive bitrate streaming, predictive analytics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Optimizing streaming quality by predicting and managing network congestion.</a:t>
            </a:r>
          </a:p>
        </p:txBody>
      </p:sp>
      <p:sp>
        <p:nvSpPr>
          <p:cNvPr id="10" name="Rectangle 2">
            <a:extLst>
              <a:ext uri="{FF2B5EF4-FFF2-40B4-BE49-F238E27FC236}">
                <a16:creationId xmlns:a16="http://schemas.microsoft.com/office/drawing/2014/main" id="{C1F0E5CD-FBC4-408E-9E27-F233A0DB6FAF}"/>
              </a:ext>
            </a:extLst>
          </p:cNvPr>
          <p:cNvSpPr>
            <a:spLocks noChangeArrowheads="1"/>
          </p:cNvSpPr>
          <p:nvPr/>
        </p:nvSpPr>
        <p:spPr bwMode="auto">
          <a:xfrm>
            <a:off x="855847" y="1416041"/>
            <a:ext cx="11093743"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Content Recommendation</a:t>
            </a:r>
            <a:r>
              <a:rPr kumimoji="0" lang="en-US" altLang="en-US" sz="1800" b="0" i="0" u="none" strike="noStrike" cap="none" normalizeH="0" baseline="0" dirty="0">
                <a:ln>
                  <a:noFill/>
                </a:ln>
                <a:solidFill>
                  <a:schemeClr val="tx1"/>
                </a:solidFill>
                <a:effectLst/>
                <a:latin typeface="Arial" panose="020B0604020202020204" pitchFamily="34" charset="0"/>
              </a:rPr>
              <a:t>: Providing personalized content recommendations to users.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Content Creation</a:t>
            </a:r>
            <a:r>
              <a:rPr kumimoji="0" lang="en-US" altLang="en-US" sz="1800" b="0" i="0" u="none" strike="noStrike" cap="none" normalizeH="0" baseline="0" dirty="0">
                <a:ln>
                  <a:noFill/>
                </a:ln>
                <a:solidFill>
                  <a:schemeClr val="tx1"/>
                </a:solidFill>
                <a:effectLst/>
                <a:latin typeface="Arial" panose="020B0604020202020204" pitchFamily="34" charset="0"/>
              </a:rPr>
              <a:t>: Deciding which new shows and movies to produce.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Streaming Quality</a:t>
            </a:r>
            <a:r>
              <a:rPr kumimoji="0" lang="en-US" altLang="en-US" sz="1800" b="0" i="0" u="none" strike="noStrike" cap="none" normalizeH="0" baseline="0" dirty="0">
                <a:ln>
                  <a:noFill/>
                </a:ln>
                <a:solidFill>
                  <a:schemeClr val="tx1"/>
                </a:solidFill>
                <a:effectLst/>
                <a:latin typeface="Arial" panose="020B0604020202020204" pitchFamily="34" charset="0"/>
              </a:rPr>
              <a:t>: Ensuring a seamless streaming experience across different devices and networks. </a:t>
            </a:r>
          </a:p>
        </p:txBody>
      </p:sp>
    </p:spTree>
    <p:extLst>
      <p:ext uri="{BB962C8B-B14F-4D97-AF65-F5344CB8AC3E}">
        <p14:creationId xmlns:p14="http://schemas.microsoft.com/office/powerpoint/2010/main" val="25518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 calcmode="lin" valueType="num">
                                      <p:cBhvr additive="base">
                                        <p:cTn id="1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503063" y="2252126"/>
            <a:ext cx="6054204" cy="2989576"/>
          </a:xfrm>
          <a:prstGeom prst="rect">
            <a:avLst/>
          </a:prstGeom>
        </p:spPr>
      </p:pic>
    </p:spTree>
    <p:extLst>
      <p:ext uri="{BB962C8B-B14F-4D97-AF65-F5344CB8AC3E}">
        <p14:creationId xmlns:p14="http://schemas.microsoft.com/office/powerpoint/2010/main" val="25262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A8BBD-7C2E-4A1D-B64D-B80916371CC8}"/>
              </a:ext>
            </a:extLst>
          </p:cNvPr>
          <p:cNvSpPr>
            <a:spLocks noGrp="1"/>
          </p:cNvSpPr>
          <p:nvPr>
            <p:ph idx="1"/>
          </p:nvPr>
        </p:nvSpPr>
        <p:spPr>
          <a:xfrm>
            <a:off x="838200" y="1472666"/>
            <a:ext cx="10515600" cy="5483944"/>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 big technical challenge for eBay as a data-intensive business to exploit a system that can rapidly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and act on data as it arrives (streaming data).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There are many rapidly evolving methods to support </a:t>
            </a:r>
            <a:r>
              <a:rPr lang="en-IN" sz="2400" b="1" dirty="0">
                <a:effectLst/>
                <a:latin typeface="Times New Roman" panose="02020603050405020304" pitchFamily="18" charset="0"/>
                <a:ea typeface="Times New Roman" panose="02020603050405020304" pitchFamily="18" charset="0"/>
              </a:rPr>
              <a:t>streaming data analysis</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eBay is working with several tools including </a:t>
            </a:r>
            <a:r>
              <a:rPr lang="en-IN" sz="2400" b="1" i="1" dirty="0">
                <a:effectLst/>
                <a:latin typeface="Times New Roman" panose="02020603050405020304" pitchFamily="18" charset="0"/>
                <a:ea typeface="Times New Roman" panose="02020603050405020304" pitchFamily="18" charset="0"/>
              </a:rPr>
              <a:t>Apache Spark</a:t>
            </a:r>
            <a:r>
              <a:rPr lang="en-IN" sz="2400"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Storm, Kafka</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 It allows the company’s data analysts to search for information tags that have been associated with the data (metadata) and make it consumable to as many people as possible with the right level of security and permissions (data governance).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company has been at the forefront of using big data solutions and actively contributes its knowledge back to the open-source community</a:t>
            </a:r>
            <a:endParaRPr lang="en-IN" sz="2400" dirty="0"/>
          </a:p>
        </p:txBody>
      </p:sp>
    </p:spTree>
    <p:extLst>
      <p:ext uri="{BB962C8B-B14F-4D97-AF65-F5344CB8AC3E}">
        <p14:creationId xmlns:p14="http://schemas.microsoft.com/office/powerpoint/2010/main" val="210589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normAutofit/>
          </a:bodyPr>
          <a:lstStyle/>
          <a:p>
            <a:pPr marL="0" indent="0">
              <a:buNone/>
            </a:pPr>
            <a:r>
              <a:rPr lang="en-US" dirty="0"/>
              <a:t>After successful completion of this course, student will be able to</a:t>
            </a:r>
          </a:p>
          <a:p>
            <a:pPr marL="0" indent="0" algn="l">
              <a:buNone/>
            </a:pPr>
            <a:r>
              <a:rPr lang="en-US" sz="2800" b="0" i="0" u="none" strike="noStrike" baseline="0" dirty="0">
                <a:latin typeface="CIDFont+F2"/>
              </a:rPr>
              <a:t>1. outline the significance and challenges of big data</a:t>
            </a:r>
          </a:p>
          <a:p>
            <a:pPr marL="0" indent="0" algn="l">
              <a:buNone/>
            </a:pPr>
            <a:r>
              <a:rPr lang="en-US" sz="2800" b="0" i="0" u="none" strike="noStrike" baseline="0" dirty="0">
                <a:latin typeface="CIDFont+F2"/>
              </a:rPr>
              <a:t>2. model big data using different tools and frameworks</a:t>
            </a:r>
          </a:p>
          <a:p>
            <a:pPr marL="0" indent="0" algn="l">
              <a:buNone/>
            </a:pPr>
            <a:r>
              <a:rPr lang="en-US" sz="2800" b="0" i="0" u="none" strike="noStrike" baseline="0" dirty="0">
                <a:latin typeface="CIDFont+F2"/>
              </a:rPr>
              <a:t>3. apply big data techniques for useful business analytic applications</a:t>
            </a:r>
          </a:p>
          <a:p>
            <a:pPr marL="0" indent="0" algn="l">
              <a:buNone/>
            </a:pPr>
            <a:r>
              <a:rPr lang="en-US" sz="2800" b="0" i="0" u="none" strike="noStrike" baseline="0" dirty="0">
                <a:latin typeface="CIDFont+F2"/>
              </a:rPr>
              <a:t>4. design algorithms for mining the data from large volumes</a:t>
            </a:r>
            <a:endParaRPr lang="en-IN" dirty="0"/>
          </a:p>
          <a:p>
            <a:pPr marL="0" indent="0">
              <a:buNone/>
            </a:pPr>
            <a:endParaRPr lang="en-US" dirty="0"/>
          </a:p>
        </p:txBody>
      </p:sp>
    </p:spTree>
    <p:extLst>
      <p:ext uri="{BB962C8B-B14F-4D97-AF65-F5344CB8AC3E}">
        <p14:creationId xmlns:p14="http://schemas.microsoft.com/office/powerpoint/2010/main" val="197422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385810" y="2453962"/>
            <a:ext cx="6120407" cy="2710466"/>
          </a:xfrm>
          <a:prstGeom prst="rect">
            <a:avLst/>
          </a:prstGeom>
        </p:spPr>
      </p:pic>
    </p:spTree>
    <p:extLst>
      <p:ext uri="{BB962C8B-B14F-4D97-AF65-F5344CB8AC3E}">
        <p14:creationId xmlns:p14="http://schemas.microsoft.com/office/powerpoint/2010/main" val="184627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C9A95-CA5E-4F7F-828D-BB00BFB82B9F}"/>
              </a:ext>
            </a:extLst>
          </p:cNvPr>
          <p:cNvSpPr>
            <a:spLocks noGrp="1"/>
          </p:cNvSpPr>
          <p:nvPr>
            <p:ph idx="1"/>
          </p:nvPr>
        </p:nvSpPr>
        <p:spPr/>
        <p:txBody>
          <a:bodyPr/>
          <a:lstStyle/>
          <a:p>
            <a:r>
              <a:rPr lang="en-IN" sz="2400" dirty="0">
                <a:latin typeface="Times New Roman" panose="02020603050405020304" pitchFamily="18" charset="0"/>
              </a:rPr>
              <a:t>It is a 179-year-old company. </a:t>
            </a:r>
          </a:p>
          <a:p>
            <a:r>
              <a:rPr lang="en-IN" sz="2400" dirty="0">
                <a:latin typeface="Times New Roman" panose="02020603050405020304" pitchFamily="18" charset="0"/>
              </a:rPr>
              <a:t>The genius company has recognized the potential of Big Data and put it to use in business units around the globe.</a:t>
            </a:r>
          </a:p>
          <a:p>
            <a:r>
              <a:rPr lang="en-IN" sz="2400" dirty="0">
                <a:latin typeface="Times New Roman" panose="02020603050405020304" pitchFamily="18" charset="0"/>
              </a:rPr>
              <a:t> P&amp;G has put a strong emphasis on using big data to make better, smarter, real-time business decisions.</a:t>
            </a:r>
          </a:p>
          <a:p>
            <a:r>
              <a:rPr lang="en-US" sz="2400" dirty="0">
                <a:latin typeface="Times New Roman" panose="02020603050405020304" pitchFamily="18" charset="0"/>
              </a:rPr>
              <a:t>The Global Business Services organization has developed tools, systems, and processes to provide managers with direct access to the latest data and advanced analytics. Therefore P&amp;G being the oldest company, still holding a great share in the market despite having many emerging companies</a:t>
            </a:r>
            <a:endParaRPr lang="en-IN" sz="2400" dirty="0">
              <a:latin typeface="Times New Roman" panose="02020603050405020304" pitchFamily="18" charset="0"/>
            </a:endParaRPr>
          </a:p>
        </p:txBody>
      </p:sp>
    </p:spTree>
    <p:extLst>
      <p:ext uri="{BB962C8B-B14F-4D97-AF65-F5344CB8AC3E}">
        <p14:creationId xmlns:p14="http://schemas.microsoft.com/office/powerpoint/2010/main" val="188512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InClassQuestion#2</a:t>
            </a:r>
          </a:p>
        </p:txBody>
      </p:sp>
      <p:sp>
        <p:nvSpPr>
          <p:cNvPr id="3" name="Content Placeholder 2"/>
          <p:cNvSpPr>
            <a:spLocks noGrp="1"/>
          </p:cNvSpPr>
          <p:nvPr>
            <p:ph idx="1"/>
          </p:nvPr>
        </p:nvSpPr>
        <p:spPr/>
        <p:txBody>
          <a:bodyPr/>
          <a:lstStyle/>
          <a:p>
            <a:r>
              <a:rPr lang="en-US" dirty="0"/>
              <a:t>How can we apply Big data Analytics in Education Sector?</a:t>
            </a:r>
          </a:p>
        </p:txBody>
      </p:sp>
    </p:spTree>
    <p:extLst>
      <p:ext uri="{BB962C8B-B14F-4D97-AF65-F5344CB8AC3E}">
        <p14:creationId xmlns:p14="http://schemas.microsoft.com/office/powerpoint/2010/main" val="13032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16BDC7-B082-4743-8DAA-164CE099497C}"/>
              </a:ext>
            </a:extLst>
          </p:cNvPr>
          <p:cNvSpPr>
            <a:spLocks noChangeArrowheads="1"/>
          </p:cNvSpPr>
          <p:nvPr/>
        </p:nvSpPr>
        <p:spPr bwMode="auto">
          <a:xfrm>
            <a:off x="1087655" y="558041"/>
            <a:ext cx="10539663"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Personalizing Learning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Tailoring educational content and approaches to meet individual student needs and learning styles.</a:t>
            </a:r>
          </a:p>
          <a:p>
            <a:pPr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Predicting Student Performance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Using data to identify at-risk students and intervene early to improve outcomes.</a:t>
            </a:r>
          </a:p>
          <a:p>
            <a:pPr marL="342900" marR="0" lvl="0" indent="-342900" defTabSz="914400" eaLnBrk="0" fontAlgn="base"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Curriculum 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Analyzing data on student engagement and success to refine and improve curriculum content.</a:t>
            </a:r>
          </a:p>
          <a:p>
            <a:pPr indent="-342900"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Resource Allocation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Efficiently distributing resources like faculty, funding, and facilities based on data insights.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Administrative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Streamlining operations and decision-making processes using data-driven insights.</a:t>
            </a:r>
          </a:p>
        </p:txBody>
      </p:sp>
    </p:spTree>
    <p:extLst>
      <p:ext uri="{BB962C8B-B14F-4D97-AF65-F5344CB8AC3E}">
        <p14:creationId xmlns:p14="http://schemas.microsoft.com/office/powerpoint/2010/main" val="3534070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7E1BF-78BA-4F03-9B61-F2EC04E1D30F}"/>
              </a:ext>
            </a:extLst>
          </p:cNvPr>
          <p:cNvPicPr>
            <a:picLocks noGrp="1" noChangeAspect="1"/>
          </p:cNvPicPr>
          <p:nvPr>
            <p:ph idx="1"/>
          </p:nvPr>
        </p:nvPicPr>
        <p:blipFill>
          <a:blip r:embed="rId2"/>
          <a:stretch>
            <a:fillRect/>
          </a:stretch>
        </p:blipFill>
        <p:spPr>
          <a:xfrm>
            <a:off x="1170492" y="490888"/>
            <a:ext cx="9851015" cy="4184703"/>
          </a:xfrm>
        </p:spPr>
      </p:pic>
      <p:sp>
        <p:nvSpPr>
          <p:cNvPr id="6" name="TextBox 5">
            <a:extLst>
              <a:ext uri="{FF2B5EF4-FFF2-40B4-BE49-F238E27FC236}">
                <a16:creationId xmlns:a16="http://schemas.microsoft.com/office/drawing/2014/main" id="{94FD085C-7F05-4D19-B511-84CED456C22D}"/>
              </a:ext>
            </a:extLst>
          </p:cNvPr>
          <p:cNvSpPr txBox="1"/>
          <p:nvPr/>
        </p:nvSpPr>
        <p:spPr>
          <a:xfrm>
            <a:off x="0" y="6492875"/>
            <a:ext cx="7401827" cy="369332"/>
          </a:xfrm>
          <a:prstGeom prst="rect">
            <a:avLst/>
          </a:prstGeom>
          <a:noFill/>
        </p:spPr>
        <p:txBody>
          <a:bodyPr wrap="square" rtlCol="0">
            <a:spAutoFit/>
          </a:bodyPr>
          <a:lstStyle/>
          <a:p>
            <a:r>
              <a:rPr lang="en-IN" dirty="0"/>
              <a:t>Reference : https://www.bigdataframework.org/short-history-of-big-data/</a:t>
            </a:r>
          </a:p>
        </p:txBody>
      </p:sp>
    </p:spTree>
    <p:extLst>
      <p:ext uri="{BB962C8B-B14F-4D97-AF65-F5344CB8AC3E}">
        <p14:creationId xmlns:p14="http://schemas.microsoft.com/office/powerpoint/2010/main" val="3585309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43130" y="1286159"/>
            <a:ext cx="6129868" cy="4717125"/>
          </a:xfrm>
          <a:prstGeom prst="rect">
            <a:avLst/>
          </a:prstGeom>
        </p:spPr>
      </p:pic>
    </p:spTree>
    <p:extLst>
      <p:ext uri="{BB962C8B-B14F-4D97-AF65-F5344CB8AC3E}">
        <p14:creationId xmlns:p14="http://schemas.microsoft.com/office/powerpoint/2010/main" val="285183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31460" y="1657463"/>
            <a:ext cx="7309900" cy="3919089"/>
          </a:xfrm>
          <a:prstGeom prst="rect">
            <a:avLst/>
          </a:prstGeom>
        </p:spPr>
      </p:pic>
      <p:sp>
        <p:nvSpPr>
          <p:cNvPr id="3" name="TextBox 2"/>
          <p:cNvSpPr txBox="1"/>
          <p:nvPr/>
        </p:nvSpPr>
        <p:spPr>
          <a:xfrm>
            <a:off x="2939971" y="578735"/>
            <a:ext cx="5474825" cy="523220"/>
          </a:xfrm>
          <a:prstGeom prst="rect">
            <a:avLst/>
          </a:prstGeom>
          <a:noFill/>
        </p:spPr>
        <p:txBody>
          <a:bodyPr wrap="square" rtlCol="0">
            <a:spAutoFit/>
          </a:bodyPr>
          <a:lstStyle/>
          <a:p>
            <a:pPr algn="ctr"/>
            <a:r>
              <a:rPr lang="en-US" sz="2800" b="1" dirty="0"/>
              <a:t>Evolution of Technology</a:t>
            </a:r>
          </a:p>
        </p:txBody>
      </p:sp>
      <p:sp>
        <p:nvSpPr>
          <p:cNvPr id="4" name="TextBox 3">
            <a:extLst>
              <a:ext uri="{FF2B5EF4-FFF2-40B4-BE49-F238E27FC236}">
                <a16:creationId xmlns:a16="http://schemas.microsoft.com/office/drawing/2014/main" id="{C479F1A5-1153-40F4-9B0C-EFAFF42BCBA8}"/>
              </a:ext>
            </a:extLst>
          </p:cNvPr>
          <p:cNvSpPr txBox="1"/>
          <p:nvPr/>
        </p:nvSpPr>
        <p:spPr>
          <a:xfrm>
            <a:off x="241738" y="6390290"/>
            <a:ext cx="5969876" cy="369332"/>
          </a:xfrm>
          <a:prstGeom prst="rect">
            <a:avLst/>
          </a:prstGeom>
          <a:noFill/>
        </p:spPr>
        <p:txBody>
          <a:bodyPr wrap="square" rtlCol="0">
            <a:spAutoFit/>
          </a:bodyPr>
          <a:lstStyle/>
          <a:p>
            <a:r>
              <a:rPr lang="en-IN" dirty="0"/>
              <a:t>Reference : https://www.youtube.com/watch?v=zez2Tv-bcXY</a:t>
            </a:r>
          </a:p>
        </p:txBody>
      </p:sp>
    </p:spTree>
    <p:extLst>
      <p:ext uri="{BB962C8B-B14F-4D97-AF65-F5344CB8AC3E}">
        <p14:creationId xmlns:p14="http://schemas.microsoft.com/office/powerpoint/2010/main" val="114382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6168" y="997783"/>
            <a:ext cx="9164184" cy="5264914"/>
          </a:xfrm>
          <a:prstGeom prst="rect">
            <a:avLst/>
          </a:prstGeom>
        </p:spPr>
      </p:pic>
      <p:sp>
        <p:nvSpPr>
          <p:cNvPr id="4" name="TextBox 3"/>
          <p:cNvSpPr txBox="1"/>
          <p:nvPr/>
        </p:nvSpPr>
        <p:spPr>
          <a:xfrm>
            <a:off x="2950481" y="149157"/>
            <a:ext cx="5474825" cy="523220"/>
          </a:xfrm>
          <a:prstGeom prst="rect">
            <a:avLst/>
          </a:prstGeom>
          <a:noFill/>
        </p:spPr>
        <p:txBody>
          <a:bodyPr wrap="square" rtlCol="0">
            <a:spAutoFit/>
          </a:bodyPr>
          <a:lstStyle/>
          <a:p>
            <a:pPr algn="ctr"/>
            <a:r>
              <a:rPr lang="en-US" sz="2800" b="1" dirty="0"/>
              <a:t>Internet of Things</a:t>
            </a:r>
          </a:p>
        </p:txBody>
      </p:sp>
      <p:sp>
        <p:nvSpPr>
          <p:cNvPr id="5" name="TextBox 4">
            <a:extLst>
              <a:ext uri="{FF2B5EF4-FFF2-40B4-BE49-F238E27FC236}">
                <a16:creationId xmlns:a16="http://schemas.microsoft.com/office/drawing/2014/main" id="{ED4A1381-31FB-4E4E-AA13-DF54F9318434}"/>
              </a:ext>
            </a:extLst>
          </p:cNvPr>
          <p:cNvSpPr txBox="1"/>
          <p:nvPr/>
        </p:nvSpPr>
        <p:spPr>
          <a:xfrm>
            <a:off x="241738" y="6390290"/>
            <a:ext cx="5969876" cy="369332"/>
          </a:xfrm>
          <a:prstGeom prst="rect">
            <a:avLst/>
          </a:prstGeom>
          <a:noFill/>
        </p:spPr>
        <p:txBody>
          <a:bodyPr wrap="square" rtlCol="0">
            <a:spAutoFit/>
          </a:bodyPr>
          <a:lstStyle/>
          <a:p>
            <a:r>
              <a:rPr lang="en-IN" dirty="0"/>
              <a:t>Reference : https://www.edureka.co/blog/big-data-tutorial</a:t>
            </a:r>
          </a:p>
        </p:txBody>
      </p:sp>
      <p:sp>
        <p:nvSpPr>
          <p:cNvPr id="2" name="Rectangle 1">
            <a:extLst>
              <a:ext uri="{FF2B5EF4-FFF2-40B4-BE49-F238E27FC236}">
                <a16:creationId xmlns:a16="http://schemas.microsoft.com/office/drawing/2014/main" id="{8D8146E9-2510-4331-8630-0906796E1DDC}"/>
              </a:ext>
            </a:extLst>
          </p:cNvPr>
          <p:cNvSpPr/>
          <p:nvPr/>
        </p:nvSpPr>
        <p:spPr>
          <a:xfrm>
            <a:off x="1276168" y="6074978"/>
            <a:ext cx="9164184" cy="189187"/>
          </a:xfrm>
          <a:prstGeom prst="rect">
            <a:avLst/>
          </a:prstGeom>
          <a:solidFill>
            <a:schemeClr val="accent3">
              <a:lumMod val="20000"/>
              <a:lumOff val="80000"/>
            </a:schemeClr>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56887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23" y="0"/>
            <a:ext cx="10515600" cy="1325563"/>
          </a:xfrm>
        </p:spPr>
        <p:txBody>
          <a:bodyPr/>
          <a:lstStyle/>
          <a:p>
            <a:r>
              <a:rPr lang="en-US" dirty="0"/>
              <a:t>Conclusion</a:t>
            </a:r>
            <a:endParaRPr lang="en-IN" dirty="0"/>
          </a:p>
        </p:txBody>
      </p:sp>
      <p:sp>
        <p:nvSpPr>
          <p:cNvPr id="3" name="Content Placeholder 2"/>
          <p:cNvSpPr>
            <a:spLocks noGrp="1"/>
          </p:cNvSpPr>
          <p:nvPr>
            <p:ph idx="1"/>
          </p:nvPr>
        </p:nvSpPr>
        <p:spPr>
          <a:xfrm>
            <a:off x="932496" y="1928872"/>
            <a:ext cx="10327008" cy="4254854"/>
          </a:xfrm>
        </p:spPr>
        <p:txBody>
          <a:bodyPr/>
          <a:lstStyle/>
          <a:p>
            <a:pPr algn="ctr"/>
            <a:r>
              <a:rPr lang="en-IN" sz="3200" dirty="0">
                <a:solidFill>
                  <a:schemeClr val="accent6">
                    <a:lumMod val="75000"/>
                  </a:schemeClr>
                </a:solidFill>
              </a:rPr>
              <a:t>With the different technologies it holds, Big Data assists almost every company or sector that aims to grow. </a:t>
            </a:r>
          </a:p>
          <a:p>
            <a:pPr algn="ctr"/>
            <a:endParaRPr lang="en-IN" sz="3200" dirty="0">
              <a:solidFill>
                <a:schemeClr val="accent5">
                  <a:lumMod val="75000"/>
                </a:schemeClr>
              </a:solidFill>
            </a:endParaRPr>
          </a:p>
          <a:p>
            <a:pPr algn="ctr"/>
            <a:r>
              <a:rPr lang="en-IN" sz="3200" dirty="0">
                <a:solidFill>
                  <a:schemeClr val="accent5">
                    <a:lumMod val="75000"/>
                  </a:schemeClr>
                </a:solidFill>
              </a:rPr>
              <a:t>Evaluating large datasets that are associated with the proceedings of the company can give them the vision to increase their customer satisfaction.</a:t>
            </a:r>
          </a:p>
        </p:txBody>
      </p:sp>
      <p:sp>
        <p:nvSpPr>
          <p:cNvPr id="4" name="Slide Number Placeholder 3"/>
          <p:cNvSpPr>
            <a:spLocks noGrp="1"/>
          </p:cNvSpPr>
          <p:nvPr>
            <p:ph type="sldNum" sz="quarter" idx="12"/>
          </p:nvPr>
        </p:nvSpPr>
        <p:spPr/>
        <p:txBody>
          <a:bodyPr/>
          <a:lstStyle/>
          <a:p>
            <a:fld id="{AD29F1E6-0A42-6342-8A19-FA364A33AB30}" type="slidenum">
              <a:rPr lang="en-US" smtClean="0"/>
              <a:t>28</a:t>
            </a:fld>
            <a:endParaRPr lang="en-US"/>
          </a:p>
        </p:txBody>
      </p:sp>
    </p:spTree>
    <p:extLst>
      <p:ext uri="{BB962C8B-B14F-4D97-AF65-F5344CB8AC3E}">
        <p14:creationId xmlns:p14="http://schemas.microsoft.com/office/powerpoint/2010/main" val="288094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3260"/>
            <a:ext cx="12041746" cy="6703438"/>
          </a:xfrm>
          <a:prstGeom prst="rect">
            <a:avLst/>
          </a:prstGeom>
        </p:spPr>
        <p:txBody>
          <a:bodyPr wrap="square">
            <a:spAutoFit/>
          </a:bodyPr>
          <a:lstStyle/>
          <a:p>
            <a:pPr algn="ctr">
              <a:lnSpc>
                <a:spcPct val="107000"/>
              </a:lnSpc>
              <a:spcAft>
                <a:spcPts val="800"/>
              </a:spcAft>
            </a:pPr>
            <a:r>
              <a:rPr lang="en-US" sz="2400" b="1" dirty="0">
                <a:latin typeface="Times New Roman" panose="02020603050405020304" pitchFamily="18" charset="0"/>
                <a:cs typeface="Times New Roman" panose="02020603050405020304" pitchFamily="18" charset="0"/>
              </a:rPr>
              <a:t>Syllabus</a:t>
            </a:r>
          </a:p>
          <a:p>
            <a:r>
              <a:rPr lang="en-US" b="1" dirty="0"/>
              <a:t>Unit I</a:t>
            </a:r>
          </a:p>
          <a:p>
            <a:r>
              <a:rPr lang="en-US" dirty="0"/>
              <a:t>Introduction to Big Data: Evolution of Big Data, Types of Digital Data, Classification of Digital Data, Structured Data, Semi-Structured Data, Unstructured Data, Definition of Big Data, Challenges of Conventional Systems, Big data platforms and data storage</a:t>
            </a:r>
          </a:p>
          <a:p>
            <a:endParaRPr lang="en-US" b="1" dirty="0"/>
          </a:p>
          <a:p>
            <a:r>
              <a:rPr lang="en-US" b="1" dirty="0"/>
              <a:t>Unit II</a:t>
            </a:r>
          </a:p>
          <a:p>
            <a:r>
              <a:rPr lang="en-US" dirty="0"/>
              <a:t>Big Data Analytics: Importance of Big data analytics, Classification of Analytics, Top Challenges Facing Big Data, Technologies to meet the Challenges Posed by Big Data, Terminologies Used in Big Data Environment</a:t>
            </a:r>
          </a:p>
          <a:p>
            <a:endParaRPr lang="en-US" b="1" dirty="0"/>
          </a:p>
          <a:p>
            <a:r>
              <a:rPr lang="en-US" b="1" dirty="0"/>
              <a:t>Unit III</a:t>
            </a:r>
          </a:p>
          <a:p>
            <a:r>
              <a:rPr lang="en-US" dirty="0"/>
              <a:t>Hadoop: Introducing Hadoop, comparisons of RDBMS and Hadoop, Distributed Computing Challenges, Hadoop Overview, Business Value of Hadoop, Hadoop Distributed File System, Processing Data with Hadoop, working with Map Reduce,</a:t>
            </a:r>
          </a:p>
          <a:p>
            <a:r>
              <a:rPr lang="en-US" dirty="0"/>
              <a:t>Hadoop YARN, Hadoop in the Cloud, Applications on Big Hadoop Ecosystem, Fundamentals of Pig, Hive, </a:t>
            </a:r>
            <a:r>
              <a:rPr lang="en-US" dirty="0" err="1"/>
              <a:t>HBase</a:t>
            </a:r>
            <a:r>
              <a:rPr lang="en-US" dirty="0"/>
              <a:t> and </a:t>
            </a:r>
            <a:r>
              <a:rPr lang="en-US" dirty="0" err="1"/>
              <a:t>ZooKeeper</a:t>
            </a:r>
            <a:r>
              <a:rPr lang="en-US" dirty="0"/>
              <a:t>, Basic concepts of Apache Spark</a:t>
            </a:r>
          </a:p>
          <a:p>
            <a:endParaRPr lang="en-US" b="1" dirty="0"/>
          </a:p>
          <a:p>
            <a:r>
              <a:rPr lang="en-US" b="1" dirty="0"/>
              <a:t>Unit IV</a:t>
            </a:r>
          </a:p>
          <a:p>
            <a:r>
              <a:rPr lang="en-US" dirty="0"/>
              <a:t>The Big data technology landscape: CAP Theorem - BASE Concept, NoSQL, Types of No SQL databases, Introduction to MongoDB, Data Types in MongoDB, CRUD, Apache Cassandra, Features of Cassandra, CRUD</a:t>
            </a:r>
          </a:p>
          <a:p>
            <a:endParaRPr lang="en-US" b="1" dirty="0"/>
          </a:p>
          <a:p>
            <a:r>
              <a:rPr lang="en-US" b="1" dirty="0"/>
              <a:t>Unit V</a:t>
            </a:r>
          </a:p>
          <a:p>
            <a:r>
              <a:rPr lang="en-US" dirty="0"/>
              <a:t>Big data analytics Algorithm: Applying Linear Regression, Clustering, Association rule mining, Decision tree on Big Data.</a:t>
            </a:r>
            <a:endParaRPr lang="en-US" b="1"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cs typeface="Times New Roman" panose="02020603050405020304" pitchFamily="18" charset="0"/>
              </a:rPr>
              <a:t>Self-study: Frameworks: Applications on Big Data Using Pig and Hive</a:t>
            </a:r>
          </a:p>
        </p:txBody>
      </p:sp>
    </p:spTree>
    <p:extLst>
      <p:ext uri="{BB962C8B-B14F-4D97-AF65-F5344CB8AC3E}">
        <p14:creationId xmlns:p14="http://schemas.microsoft.com/office/powerpoint/2010/main" val="313944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0" y="367855"/>
            <a:ext cx="10728102" cy="5759525"/>
          </a:xfrm>
          <a:prstGeom prst="rect">
            <a:avLst/>
          </a:prstGeom>
        </p:spPr>
        <p:txBody>
          <a:bodyPr wrap="square">
            <a:spAutoFit/>
          </a:bodyPr>
          <a:lstStyle/>
          <a:p>
            <a:pPr>
              <a:lnSpc>
                <a:spcPct val="107000"/>
              </a:lnSpc>
              <a:spcAft>
                <a:spcPts val="800"/>
              </a:spcAft>
            </a:pPr>
            <a:r>
              <a:rPr lang="en-US" sz="2000" b="1" u="sng" dirty="0">
                <a:latin typeface="Calibri Light" panose="020F0302020204030204" pitchFamily="34" charset="0"/>
                <a:ea typeface="Calibri" panose="020F0502020204030204" pitchFamily="34" charset="0"/>
                <a:cs typeface="Times New Roman" panose="02020603050405020304" pitchFamily="18" charset="0"/>
              </a:rPr>
              <a:t>References: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Berthold, David J. Hand, Intelligent Data Analysis,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Tom White, Hadoop: The Definitive Guide, Third Edition, </a:t>
            </a:r>
            <a:r>
              <a:rPr lang="en-US" b="1" dirty="0" err="1">
                <a:latin typeface="Times New Roman" panose="02020603050405020304" pitchFamily="18" charset="0"/>
                <a:ea typeface="Calibri" panose="020F0502020204030204" pitchFamily="34" charset="0"/>
                <a:cs typeface="Times New Roman" panose="02020603050405020304" pitchFamily="18" charset="0"/>
              </a:rPr>
              <a:t>O’reilly</a:t>
            </a:r>
            <a:r>
              <a:rPr lang="en-US" b="1" dirty="0">
                <a:latin typeface="Times New Roman" panose="02020603050405020304" pitchFamily="18" charset="0"/>
                <a:ea typeface="Calibri" panose="020F0502020204030204" pitchFamily="34" charset="0"/>
                <a:cs typeface="Times New Roman" panose="02020603050405020304" pitchFamily="18" charset="0"/>
              </a:rPr>
              <a:t> Media</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Chris Eaton,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Tom Deutsch, George Lapis, 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Understanding Big Data: Analytics for Enterprise Class Hadoop and Streaming Data, McGraw Hill Publishing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err="1">
                <a:latin typeface="Times New Roman" panose="02020603050405020304" pitchFamily="18" charset="0"/>
                <a:ea typeface="Calibri" panose="020F0502020204030204" pitchFamily="34" charset="0"/>
                <a:cs typeface="Times New Roman" panose="02020603050405020304" pitchFamily="18" charset="0"/>
              </a:rPr>
              <a:t>Anand</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Rajaraman</a:t>
            </a:r>
            <a:r>
              <a:rPr lang="en-US" b="1" dirty="0">
                <a:latin typeface="Times New Roman" panose="02020603050405020304" pitchFamily="18" charset="0"/>
                <a:ea typeface="Calibri" panose="020F0502020204030204" pitchFamily="34" charset="0"/>
                <a:cs typeface="Times New Roman" panose="02020603050405020304" pitchFamily="18" charset="0"/>
              </a:rPr>
              <a:t> and Jeffrey David Ullman, Mining of Massive Datasets, Cambridge University Press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Bill Franks, Taming the Big Data Tidal Wave: Finding Opportunities in Huge Data Streams with Advanced Analytics, John Wiley &amp; sons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Glenn J. Myatt, Making Sense of Data, John Wiley &amp; Sons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Pete Warden, Big Data Glossary, O’Reilly</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Jiawei Han, Micheline </a:t>
            </a:r>
            <a:r>
              <a:rPr lang="en-US" dirty="0" err="1">
                <a:latin typeface="Times New Roman" panose="02020603050405020304" pitchFamily="18" charset="0"/>
                <a:ea typeface="Calibri" panose="020F0502020204030204" pitchFamily="34" charset="0"/>
                <a:cs typeface="Times New Roman" panose="02020603050405020304" pitchFamily="18" charset="0"/>
              </a:rPr>
              <a:t>Kamber</a:t>
            </a:r>
            <a:r>
              <a:rPr lang="en-US" dirty="0">
                <a:latin typeface="Times New Roman" panose="02020603050405020304" pitchFamily="18" charset="0"/>
                <a:ea typeface="Calibri" panose="020F0502020204030204" pitchFamily="34" charset="0"/>
                <a:cs typeface="Times New Roman" panose="02020603050405020304" pitchFamily="18" charset="0"/>
              </a:rPr>
              <a:t>, Data Mining Concepts and Techniques, Second Edition,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Elsevier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Da </a:t>
            </a:r>
            <a:r>
              <a:rPr lang="en-US" dirty="0" err="1">
                <a:latin typeface="Times New Roman" panose="02020603050405020304" pitchFamily="18" charset="0"/>
                <a:ea typeface="Calibri" panose="020F0502020204030204" pitchFamily="34" charset="0"/>
                <a:cs typeface="Times New Roman" panose="02020603050405020304" pitchFamily="18" charset="0"/>
              </a:rPr>
              <a:t>Ruan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Guoquing</a:t>
            </a:r>
            <a:r>
              <a:rPr lang="en-US" dirty="0">
                <a:latin typeface="Times New Roman" panose="02020603050405020304" pitchFamily="18" charset="0"/>
                <a:ea typeface="Calibri" panose="020F0502020204030204" pitchFamily="34" charset="0"/>
                <a:cs typeface="Times New Roman" panose="02020603050405020304" pitchFamily="18" charset="0"/>
              </a:rPr>
              <a:t> Chen, Etienne </a:t>
            </a:r>
            <a:r>
              <a:rPr lang="en-US" dirty="0" err="1">
                <a:latin typeface="Times New Roman" panose="02020603050405020304" pitchFamily="18" charset="0"/>
                <a:ea typeface="Calibri" panose="020F0502020204030204" pitchFamily="34" charset="0"/>
                <a:cs typeface="Times New Roman" panose="02020603050405020304" pitchFamily="18" charset="0"/>
              </a:rPr>
              <a:t>E.Kerre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GeertWets</a:t>
            </a:r>
            <a:r>
              <a:rPr lang="en-US" dirty="0">
                <a:latin typeface="Times New Roman" panose="02020603050405020304" pitchFamily="18" charset="0"/>
                <a:ea typeface="Calibri" panose="020F0502020204030204" pitchFamily="34" charset="0"/>
                <a:cs typeface="Times New Roman" panose="02020603050405020304" pitchFamily="18" charset="0"/>
              </a:rPr>
              <a:t>, Intelligent Data Mining,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Krishnan </a:t>
            </a:r>
            <a:r>
              <a:rPr lang="en-US" dirty="0" err="1">
                <a:latin typeface="Times New Roman" panose="02020603050405020304" pitchFamily="18" charset="0"/>
                <a:ea typeface="Calibri" panose="020F0502020204030204" pitchFamily="34" charset="0"/>
                <a:cs typeface="Times New Roman" panose="02020603050405020304" pitchFamily="18" charset="0"/>
              </a:rPr>
              <a:t>Parasuraman</a:t>
            </a:r>
            <a:r>
              <a:rPr lang="en-US" dirty="0">
                <a:latin typeface="Times New Roman" panose="02020603050405020304" pitchFamily="18" charset="0"/>
                <a:ea typeface="Calibri" panose="020F0502020204030204" pitchFamily="34" charset="0"/>
                <a:cs typeface="Times New Roman" panose="02020603050405020304" pitchFamily="18" charset="0"/>
              </a:rPr>
              <a:t>, Thomas Deutsch, James Giles, David Corrigan, Harness the Power of Big Data The IBM Big Data Platform,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Minelli, Michele Chambers, </a:t>
            </a:r>
            <a:r>
              <a:rPr lang="en-US" dirty="0" err="1">
                <a:latin typeface="Times New Roman" panose="02020603050405020304" pitchFamily="18" charset="0"/>
                <a:ea typeface="Calibri" panose="020F0502020204030204" pitchFamily="34" charset="0"/>
                <a:cs typeface="Times New Roman" panose="02020603050405020304" pitchFamily="18" charset="0"/>
              </a:rPr>
              <a:t>Ambiga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Dhiraj</a:t>
            </a:r>
            <a:r>
              <a:rPr lang="en-US" dirty="0">
                <a:latin typeface="Times New Roman" panose="02020603050405020304" pitchFamily="18" charset="0"/>
                <a:ea typeface="Calibri" panose="020F0502020204030204" pitchFamily="34" charset="0"/>
                <a:cs typeface="Times New Roman" panose="02020603050405020304" pitchFamily="18" charset="0"/>
              </a:rPr>
              <a:t>, Big Data, Big Analytics: Emerging Business Intelligence and Analytic Trends for Today's Businesses, Wiley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Paul, Chris Eaton, Understanding Big Data: Analytics for Enterprise Class Hadoop and Streaming Data,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Seema Acharya and </a:t>
            </a:r>
            <a:r>
              <a:rPr lang="en-US" b="1" dirty="0" err="1">
                <a:latin typeface="Times New Roman" panose="02020603050405020304" pitchFamily="18" charset="0"/>
                <a:ea typeface="Calibri" panose="020F0502020204030204" pitchFamily="34" charset="0"/>
                <a:cs typeface="Times New Roman" panose="02020603050405020304" pitchFamily="18" charset="0"/>
              </a:rPr>
              <a:t>Subhashini</a:t>
            </a:r>
            <a:r>
              <a:rPr lang="en-US" b="1" dirty="0">
                <a:latin typeface="Times New Roman" panose="02020603050405020304" pitchFamily="18" charset="0"/>
                <a:ea typeface="Calibri" panose="020F0502020204030204" pitchFamily="34" charset="0"/>
                <a:cs typeface="Times New Roman" panose="02020603050405020304" pitchFamily="18" charset="0"/>
              </a:rPr>
              <a:t> C, Big Data and Analytics,  Wiley India</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75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 Scheme</a:t>
            </a:r>
          </a:p>
        </p:txBody>
      </p:sp>
      <p:graphicFrame>
        <p:nvGraphicFramePr>
          <p:cNvPr id="4" name="Content Placeholder 3">
            <a:extLst>
              <a:ext uri="{FF2B5EF4-FFF2-40B4-BE49-F238E27FC236}">
                <a16:creationId xmlns:a16="http://schemas.microsoft.com/office/drawing/2014/main" id="{6E0B68F0-75C9-4C4F-8ED4-FF84C640775C}"/>
              </a:ext>
            </a:extLst>
          </p:cNvPr>
          <p:cNvGraphicFramePr>
            <a:graphicFrameLocks noGrp="1"/>
          </p:cNvGraphicFramePr>
          <p:nvPr>
            <p:ph idx="1"/>
          </p:nvPr>
        </p:nvGraphicFramePr>
        <p:xfrm>
          <a:off x="1240971" y="1885950"/>
          <a:ext cx="10001250" cy="3608614"/>
        </p:xfrm>
        <a:graphic>
          <a:graphicData uri="http://schemas.openxmlformats.org/drawingml/2006/table">
            <a:tbl>
              <a:tblPr firstRow="1" firstCol="1" bandRow="1">
                <a:tableStyleId>{5C22544A-7EE6-4342-B048-85BDC9FD1C3A}</a:tableStyleId>
              </a:tblPr>
              <a:tblGrid>
                <a:gridCol w="3149778">
                  <a:extLst>
                    <a:ext uri="{9D8B030D-6E8A-4147-A177-3AD203B41FA5}">
                      <a16:colId xmlns:a16="http://schemas.microsoft.com/office/drawing/2014/main" val="3322974070"/>
                    </a:ext>
                  </a:extLst>
                </a:gridCol>
                <a:gridCol w="2102196">
                  <a:extLst>
                    <a:ext uri="{9D8B030D-6E8A-4147-A177-3AD203B41FA5}">
                      <a16:colId xmlns:a16="http://schemas.microsoft.com/office/drawing/2014/main" val="2753088325"/>
                    </a:ext>
                  </a:extLst>
                </a:gridCol>
                <a:gridCol w="1960410">
                  <a:extLst>
                    <a:ext uri="{9D8B030D-6E8A-4147-A177-3AD203B41FA5}">
                      <a16:colId xmlns:a16="http://schemas.microsoft.com/office/drawing/2014/main" val="2514374512"/>
                    </a:ext>
                  </a:extLst>
                </a:gridCol>
                <a:gridCol w="2788866">
                  <a:extLst>
                    <a:ext uri="{9D8B030D-6E8A-4147-A177-3AD203B41FA5}">
                      <a16:colId xmlns:a16="http://schemas.microsoft.com/office/drawing/2014/main" val="1242617751"/>
                    </a:ext>
                  </a:extLst>
                </a:gridCol>
              </a:tblGrid>
              <a:tr h="524816">
                <a:tc>
                  <a:txBody>
                    <a:bodyPr/>
                    <a:lstStyle/>
                    <a:p>
                      <a:pPr algn="ctr">
                        <a:lnSpc>
                          <a:spcPct val="115000"/>
                        </a:lnSpc>
                        <a:spcAft>
                          <a:spcPts val="1000"/>
                        </a:spcAft>
                      </a:pPr>
                      <a:r>
                        <a:rPr lang="en-US"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CE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SEE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LPW</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134100"/>
                  </a:ext>
                </a:extLst>
              </a:tr>
              <a:tr h="2050440">
                <a:tc>
                  <a:txBody>
                    <a:bodyPr/>
                    <a:lstStyle/>
                    <a:p>
                      <a:pPr algn="ctr">
                        <a:lnSpc>
                          <a:spcPct val="115000"/>
                        </a:lnSpc>
                        <a:spcAft>
                          <a:spcPts val="1000"/>
                        </a:spcAft>
                      </a:pPr>
                      <a:r>
                        <a:rPr lang="en-US" sz="2400">
                          <a:effectLst/>
                        </a:rPr>
                        <a:t>Exam Duration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Continuous Evaluation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3.0 Hrs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Continuous Evaluation + 2 hrs Semester End LPW Exam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547168236"/>
                  </a:ext>
                </a:extLst>
              </a:tr>
              <a:tr h="1033358">
                <a:tc>
                  <a:txBody>
                    <a:bodyPr/>
                    <a:lstStyle/>
                    <a:p>
                      <a:pPr algn="ctr">
                        <a:lnSpc>
                          <a:spcPct val="115000"/>
                        </a:lnSpc>
                        <a:spcAft>
                          <a:spcPts val="1000"/>
                        </a:spcAft>
                      </a:pPr>
                      <a:r>
                        <a:rPr lang="en-US" sz="2400">
                          <a:effectLst/>
                        </a:rPr>
                        <a:t>Component Weightage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0.4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0.4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dirty="0">
                          <a:effectLst/>
                        </a:rPr>
                        <a:t>0.2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747979924"/>
                  </a:ext>
                </a:extLst>
              </a:tr>
            </a:tbl>
          </a:graphicData>
        </a:graphic>
      </p:graphicFrame>
    </p:spTree>
    <p:extLst>
      <p:ext uri="{BB962C8B-B14F-4D97-AF65-F5344CB8AC3E}">
        <p14:creationId xmlns:p14="http://schemas.microsoft.com/office/powerpoint/2010/main" val="102109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C22D-12C4-4E73-B82C-8B0235868395}"/>
              </a:ext>
            </a:extLst>
          </p:cNvPr>
          <p:cNvSpPr>
            <a:spLocks noGrp="1"/>
          </p:cNvSpPr>
          <p:nvPr>
            <p:ph type="title"/>
          </p:nvPr>
        </p:nvSpPr>
        <p:spPr/>
        <p:txBody>
          <a:bodyPr/>
          <a:lstStyle/>
          <a:p>
            <a:r>
              <a:rPr lang="en-US" dirty="0"/>
              <a:t>Innovative/Special Assignment</a:t>
            </a:r>
            <a:endParaRPr lang="en-IN" dirty="0"/>
          </a:p>
        </p:txBody>
      </p:sp>
      <p:sp>
        <p:nvSpPr>
          <p:cNvPr id="3" name="Content Placeholder 2">
            <a:extLst>
              <a:ext uri="{FF2B5EF4-FFF2-40B4-BE49-F238E27FC236}">
                <a16:creationId xmlns:a16="http://schemas.microsoft.com/office/drawing/2014/main" id="{B0E227A7-B064-4B18-9551-6F3E134EA9D0}"/>
              </a:ext>
            </a:extLst>
          </p:cNvPr>
          <p:cNvSpPr>
            <a:spLocks noGrp="1"/>
          </p:cNvSpPr>
          <p:nvPr>
            <p:ph idx="1"/>
          </p:nvPr>
        </p:nvSpPr>
        <p:spPr/>
        <p:txBody>
          <a:bodyPr/>
          <a:lstStyle/>
          <a:p>
            <a:r>
              <a:rPr lang="en-US" dirty="0"/>
              <a:t>Project Work </a:t>
            </a:r>
          </a:p>
          <a:p>
            <a:r>
              <a:rPr lang="en-US" dirty="0"/>
              <a:t>Tasks and its Timeline</a:t>
            </a:r>
          </a:p>
          <a:p>
            <a:pPr lvl="1"/>
            <a:r>
              <a:rPr lang="en-US" dirty="0"/>
              <a:t>Group Size: Maximum 3 students  -</a:t>
            </a:r>
            <a:r>
              <a:rPr lang="en-US" dirty="0">
                <a:solidFill>
                  <a:srgbClr val="C00000"/>
                </a:solidFill>
              </a:rPr>
              <a:t>5/08/2024</a:t>
            </a:r>
          </a:p>
          <a:p>
            <a:pPr lvl="1"/>
            <a:r>
              <a:rPr lang="en-US" dirty="0"/>
              <a:t>Identification of dataset – </a:t>
            </a:r>
            <a:r>
              <a:rPr lang="en-US" dirty="0">
                <a:solidFill>
                  <a:srgbClr val="C00000"/>
                </a:solidFill>
              </a:rPr>
              <a:t>10/08/2024</a:t>
            </a:r>
          </a:p>
          <a:p>
            <a:pPr lvl="1"/>
            <a:r>
              <a:rPr lang="en-US" dirty="0"/>
              <a:t>Problem formulation – </a:t>
            </a:r>
            <a:r>
              <a:rPr lang="en-US" dirty="0">
                <a:solidFill>
                  <a:srgbClr val="C00000"/>
                </a:solidFill>
              </a:rPr>
              <a:t>20/08/2024</a:t>
            </a:r>
          </a:p>
          <a:p>
            <a:pPr lvl="1"/>
            <a:r>
              <a:rPr lang="en-US" dirty="0"/>
              <a:t>Proposed Methodology/Approach to solve it – </a:t>
            </a:r>
            <a:r>
              <a:rPr lang="en-US" dirty="0">
                <a:solidFill>
                  <a:srgbClr val="C00000"/>
                </a:solidFill>
              </a:rPr>
              <a:t>1/10/2024</a:t>
            </a:r>
          </a:p>
          <a:p>
            <a:pPr lvl="1"/>
            <a:r>
              <a:rPr lang="en-US" dirty="0"/>
              <a:t>Deployment: your own</a:t>
            </a:r>
            <a:r>
              <a:rPr lang="en-US"/>
              <a:t>/private </a:t>
            </a:r>
            <a:r>
              <a:rPr lang="en-US" dirty="0"/>
              <a:t>cluster or use cloud services like GCP </a:t>
            </a:r>
            <a:r>
              <a:rPr lang="en-US" dirty="0" err="1"/>
              <a:t>Dataproc</a:t>
            </a:r>
            <a:r>
              <a:rPr lang="en-US" dirty="0"/>
              <a:t> service on Hadoop Ecosystem, MongoDB </a:t>
            </a:r>
            <a:r>
              <a:rPr lang="en-US" dirty="0" err="1"/>
              <a:t>Atlast</a:t>
            </a:r>
            <a:r>
              <a:rPr lang="en-US" dirty="0"/>
              <a:t> etc. – </a:t>
            </a:r>
            <a:r>
              <a:rPr lang="en-US" dirty="0">
                <a:solidFill>
                  <a:srgbClr val="C00000"/>
                </a:solidFill>
              </a:rPr>
              <a:t>18/10/2024</a:t>
            </a:r>
          </a:p>
          <a:p>
            <a:pPr lvl="1"/>
            <a:r>
              <a:rPr lang="en-US" dirty="0"/>
              <a:t>Submit Report of project work carried out – </a:t>
            </a:r>
            <a:r>
              <a:rPr lang="en-US" dirty="0">
                <a:solidFill>
                  <a:srgbClr val="C00000"/>
                </a:solidFill>
              </a:rPr>
              <a:t>25/10/2024</a:t>
            </a:r>
          </a:p>
          <a:p>
            <a:pPr lvl="1"/>
            <a:endParaRPr lang="en-US" dirty="0"/>
          </a:p>
          <a:p>
            <a:pPr lvl="1"/>
            <a:endParaRPr lang="en-IN" dirty="0"/>
          </a:p>
        </p:txBody>
      </p:sp>
    </p:spTree>
    <p:extLst>
      <p:ext uri="{BB962C8B-B14F-4D97-AF65-F5344CB8AC3E}">
        <p14:creationId xmlns:p14="http://schemas.microsoft.com/office/powerpoint/2010/main" val="48640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838200" y="1143554"/>
          <a:ext cx="10515600" cy="5532541"/>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75924">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247999">
                <a:tc>
                  <a:txBody>
                    <a:bodyPr/>
                    <a:lstStyle/>
                    <a:p>
                      <a:pPr>
                        <a:lnSpc>
                          <a:spcPct val="150000"/>
                        </a:lnSpc>
                        <a:spcAft>
                          <a:spcPts val="0"/>
                        </a:spcAft>
                      </a:pPr>
                      <a:r>
                        <a:rPr lang="en-IN" sz="1800">
                          <a:effectLst/>
                        </a:rPr>
                        <a:t>1.</a:t>
                      </a:r>
                      <a:endParaRPr lang="en-IN" sz="1800">
                        <a:effectLst/>
                        <a:latin typeface="Liberation Serif"/>
                        <a:ea typeface="Noto Sans CJK SC Regular"/>
                        <a:cs typeface="FreeSans"/>
                      </a:endParaRPr>
                    </a:p>
                  </a:txBody>
                  <a:tcPr marL="39180" marR="43178" marT="0" marB="11194"/>
                </a:tc>
                <a:tc>
                  <a:txBody>
                    <a:bodyPr/>
                    <a:lstStyle/>
                    <a:p>
                      <a:pPr algn="just">
                        <a:lnSpc>
                          <a:spcPct val="107000"/>
                        </a:lnSpc>
                        <a:spcAft>
                          <a:spcPts val="0"/>
                        </a:spcAft>
                      </a:pPr>
                      <a:r>
                        <a:rPr lang="en-IN" sz="1800" dirty="0">
                          <a:effectLst/>
                        </a:rPr>
                        <a:t>Study and explore various applications of big data in different domains. Choose one of it and study in detail, Also write down the report on different types of digital data generated in selected application. For </a:t>
                      </a:r>
                      <a:r>
                        <a:rPr lang="en-IN" sz="1800" dirty="0" err="1">
                          <a:effectLst/>
                        </a:rPr>
                        <a:t>eg</a:t>
                      </a:r>
                      <a:r>
                        <a:rPr lang="en-IN" sz="1800" dirty="0">
                          <a:effectLst/>
                        </a:rPr>
                        <a:t>: </a:t>
                      </a: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Retail</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Healthcare</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Education</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E-commerce</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Media and Entertainment</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Finance</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Travel Industry</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Telecom</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Automobile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43178" marT="0" marB="11194"/>
                </a:tc>
                <a:tc>
                  <a:txBody>
                    <a:bodyPr/>
                    <a:lstStyle/>
                    <a:p>
                      <a:pPr>
                        <a:lnSpc>
                          <a:spcPct val="150000"/>
                        </a:lnSpc>
                        <a:spcAft>
                          <a:spcPts val="0"/>
                        </a:spcAft>
                      </a:pPr>
                      <a:r>
                        <a:rPr lang="en-IN" sz="1800">
                          <a:effectLst/>
                        </a:rPr>
                        <a:t>02 Hours</a:t>
                      </a:r>
                      <a:endParaRPr lang="en-IN" sz="1800">
                        <a:effectLst/>
                        <a:latin typeface="Liberation Serif"/>
                        <a:ea typeface="Noto Sans CJK SC Regular"/>
                        <a:cs typeface="FreeSans"/>
                      </a:endParaRPr>
                    </a:p>
                  </a:txBody>
                  <a:tcPr marL="0" marR="43178" marT="0" marB="11194"/>
                </a:tc>
                <a:tc>
                  <a:txBody>
                    <a:bodyPr/>
                    <a:lstStyle/>
                    <a:p>
                      <a:pPr>
                        <a:lnSpc>
                          <a:spcPct val="150000"/>
                        </a:lnSpc>
                        <a:spcAft>
                          <a:spcPts val="0"/>
                        </a:spcAft>
                      </a:pPr>
                      <a:r>
                        <a:rPr lang="en-IN" sz="1800">
                          <a:effectLst/>
                        </a:rPr>
                        <a:t>1</a:t>
                      </a:r>
                      <a:endParaRPr lang="en-IN" sz="1800">
                        <a:effectLst/>
                        <a:latin typeface="Liberation Serif"/>
                        <a:ea typeface="Noto Sans CJK SC Regular"/>
                        <a:cs typeface="FreeSans"/>
                      </a:endParaRPr>
                    </a:p>
                  </a:txBody>
                  <a:tcPr marL="0" marR="43178" marT="0" marB="11194"/>
                </a:tc>
                <a:extLst>
                  <a:ext uri="{0D108BD9-81ED-4DB2-BD59-A6C34878D82A}">
                    <a16:rowId xmlns:a16="http://schemas.microsoft.com/office/drawing/2014/main" val="4181895282"/>
                  </a:ext>
                </a:extLst>
              </a:tr>
              <a:tr h="1679652">
                <a:tc>
                  <a:txBody>
                    <a:bodyPr/>
                    <a:lstStyle/>
                    <a:p>
                      <a:pPr>
                        <a:lnSpc>
                          <a:spcPct val="150000"/>
                        </a:lnSpc>
                        <a:spcAft>
                          <a:spcPts val="0"/>
                        </a:spcAft>
                      </a:pPr>
                      <a:r>
                        <a:rPr lang="en-IN" sz="1800">
                          <a:effectLst/>
                        </a:rPr>
                        <a:t>2</a:t>
                      </a:r>
                      <a:endParaRPr lang="en-IN" sz="1800">
                        <a:effectLst/>
                        <a:latin typeface="Liberation Serif"/>
                        <a:ea typeface="Noto Sans CJK SC Regular"/>
                        <a:cs typeface="FreeSans"/>
                      </a:endParaRPr>
                    </a:p>
                  </a:txBody>
                  <a:tcPr marL="39180" marR="43178" marT="0" marB="11194"/>
                </a:tc>
                <a:tc>
                  <a:txBody>
                    <a:bodyPr/>
                    <a:lstStyle/>
                    <a:p>
                      <a:pPr algn="just">
                        <a:lnSpc>
                          <a:spcPct val="107000"/>
                        </a:lnSpc>
                        <a:spcAft>
                          <a:spcPts val="0"/>
                        </a:spcAft>
                      </a:pPr>
                      <a:r>
                        <a:rPr lang="en-IN" sz="1800" dirty="0">
                          <a:effectLst/>
                        </a:rPr>
                        <a:t>Learning limitation of data analytics by applying Machine Learning Techniques on large amount of data. Write a  program to read data set from any online website, excel file and CSV file and to perform ML task like,</a:t>
                      </a:r>
                    </a:p>
                    <a:p>
                      <a:pPr marL="457200" algn="just">
                        <a:lnSpc>
                          <a:spcPct val="107000"/>
                        </a:lnSpc>
                        <a:spcAft>
                          <a:spcPts val="0"/>
                        </a:spcAft>
                      </a:pPr>
                      <a:r>
                        <a:rPr lang="en-IN" sz="1800" dirty="0">
                          <a:effectLst/>
                        </a:rPr>
                        <a:t>a)   Linear regression and logistic regression on iris dataset.        </a:t>
                      </a:r>
                    </a:p>
                    <a:p>
                      <a:pPr marL="457200" algn="just">
                        <a:lnSpc>
                          <a:spcPct val="107000"/>
                        </a:lnSpc>
                        <a:spcAft>
                          <a:spcPts val="0"/>
                        </a:spcAft>
                      </a:pPr>
                      <a:r>
                        <a:rPr lang="en-IN" sz="1800" dirty="0">
                          <a:effectLst/>
                        </a:rPr>
                        <a:t>b)   K-means clustering.</a:t>
                      </a:r>
                    </a:p>
                    <a:p>
                      <a:pPr marL="342900" lvl="0" indent="-342900" algn="just">
                        <a:lnSpc>
                          <a:spcPct val="107000"/>
                        </a:lnSpc>
                        <a:spcAft>
                          <a:spcPts val="0"/>
                        </a:spcAft>
                        <a:buFont typeface="Symbol" panose="05050102010706020507" pitchFamily="18" charset="2"/>
                        <a:buChar char=""/>
                      </a:pPr>
                      <a:r>
                        <a:rPr lang="en-IN" sz="1800" dirty="0">
                          <a:effectLst/>
                        </a:rPr>
                        <a:t>Students will learn the limitation of platform and algorithm.</a:t>
                      </a:r>
                      <a:endParaRPr lang="en-IN" sz="1800" dirty="0">
                        <a:effectLst/>
                        <a:latin typeface="Liberation Serif"/>
                        <a:ea typeface="Noto Sans CJK SC Regular"/>
                        <a:cs typeface="FreeSans"/>
                      </a:endParaRPr>
                    </a:p>
                  </a:txBody>
                  <a:tcPr marL="0" marR="43178" marT="0" marB="11194"/>
                </a:tc>
                <a:tc>
                  <a:txBody>
                    <a:bodyPr/>
                    <a:lstStyle/>
                    <a:p>
                      <a:pPr>
                        <a:lnSpc>
                          <a:spcPct val="150000"/>
                        </a:lnSpc>
                        <a:spcAft>
                          <a:spcPts val="0"/>
                        </a:spcAft>
                      </a:pPr>
                      <a:r>
                        <a:rPr lang="en-IN" sz="1800" dirty="0">
                          <a:effectLst/>
                        </a:rPr>
                        <a:t>02 Hours</a:t>
                      </a:r>
                      <a:endParaRPr lang="en-IN" sz="1800" dirty="0">
                        <a:effectLst/>
                        <a:latin typeface="Liberation Serif"/>
                        <a:ea typeface="Noto Sans CJK SC Regular"/>
                        <a:cs typeface="FreeSans"/>
                      </a:endParaRPr>
                    </a:p>
                  </a:txBody>
                  <a:tcPr marL="0" marR="43178" marT="0" marB="11194"/>
                </a:tc>
                <a:tc>
                  <a:txBody>
                    <a:bodyPr/>
                    <a:lstStyle/>
                    <a:p>
                      <a:pPr>
                        <a:lnSpc>
                          <a:spcPct val="150000"/>
                        </a:lnSpc>
                        <a:spcAft>
                          <a:spcPts val="0"/>
                        </a:spcAft>
                      </a:pPr>
                      <a:r>
                        <a:rPr lang="en-IN" sz="1800" dirty="0">
                          <a:effectLst/>
                        </a:rPr>
                        <a:t>3</a:t>
                      </a:r>
                      <a:endParaRPr lang="en-IN" sz="1800" dirty="0">
                        <a:effectLst/>
                        <a:latin typeface="Liberation Serif"/>
                        <a:ea typeface="Noto Sans CJK SC Regular"/>
                        <a:cs typeface="FreeSans"/>
                      </a:endParaRPr>
                    </a:p>
                  </a:txBody>
                  <a:tcPr marL="0" marR="43178" marT="0" marB="11194"/>
                </a:tc>
                <a:extLst>
                  <a:ext uri="{0D108BD9-81ED-4DB2-BD59-A6C34878D82A}">
                    <a16:rowId xmlns:a16="http://schemas.microsoft.com/office/drawing/2014/main" val="2014939466"/>
                  </a:ext>
                </a:extLst>
              </a:tr>
            </a:tbl>
          </a:graphicData>
        </a:graphic>
      </p:graphicFrame>
      <p:sp>
        <p:nvSpPr>
          <p:cNvPr id="12" name="Title 1">
            <a:extLst>
              <a:ext uri="{FF2B5EF4-FFF2-40B4-BE49-F238E27FC236}">
                <a16:creationId xmlns:a16="http://schemas.microsoft.com/office/drawing/2014/main" id="{509DE6F2-BB00-474D-818F-DB29399AC361}"/>
              </a:ext>
            </a:extLst>
          </p:cNvPr>
          <p:cNvSpPr txBox="1">
            <a:spLocks/>
          </p:cNvSpPr>
          <p:nvPr/>
        </p:nvSpPr>
        <p:spPr>
          <a:xfrm>
            <a:off x="838200" y="-1084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Lab session </a:t>
            </a:r>
            <a:br>
              <a:rPr lang="en-US" dirty="0"/>
            </a:br>
            <a:r>
              <a:rPr lang="en-US" sz="3200" dirty="0"/>
              <a:t>Phase-1 – Big Data in different domains</a:t>
            </a:r>
            <a:endParaRPr lang="en-US" dirty="0"/>
          </a:p>
        </p:txBody>
      </p:sp>
    </p:spTree>
    <p:extLst>
      <p:ext uri="{BB962C8B-B14F-4D97-AF65-F5344CB8AC3E}">
        <p14:creationId xmlns:p14="http://schemas.microsoft.com/office/powerpoint/2010/main" val="419796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197"/>
            <a:ext cx="10515600" cy="1325563"/>
          </a:xfrm>
        </p:spPr>
        <p:txBody>
          <a:bodyPr/>
          <a:lstStyle/>
          <a:p>
            <a:r>
              <a:rPr lang="en-US" dirty="0"/>
              <a:t>Lab session </a:t>
            </a:r>
            <a:br>
              <a:rPr lang="en-US" dirty="0"/>
            </a:br>
            <a:r>
              <a:rPr lang="en-US" sz="3200" dirty="0"/>
              <a:t>Phase-2 – Hadoop Ecosystem</a:t>
            </a:r>
            <a:endParaRPr lang="en-US" dirty="0"/>
          </a:p>
        </p:txBody>
      </p:sp>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919843" y="1378258"/>
          <a:ext cx="10515600" cy="5357822"/>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93392">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59936">
                <a:tc>
                  <a:txBody>
                    <a:bodyPr/>
                    <a:lstStyle/>
                    <a:p>
                      <a:pPr>
                        <a:lnSpc>
                          <a:spcPct val="150000"/>
                        </a:lnSpc>
                      </a:pPr>
                      <a:r>
                        <a:rPr lang="en-IN" sz="1800" dirty="0">
                          <a:effectLst/>
                          <a:latin typeface="Bookman Old Style" panose="02050604050505020204" pitchFamily="18" charset="0"/>
                          <a:ea typeface="Noto Sans CJK SC Regular"/>
                          <a:cs typeface="FreeSans"/>
                        </a:rPr>
                        <a:t>3.</a:t>
                      </a:r>
                      <a:endParaRPr lang="en-IN" sz="1800" dirty="0">
                        <a:effectLst/>
                        <a:latin typeface="Liberation Serif"/>
                        <a:ea typeface="Noto Sans CJK SC Regular"/>
                        <a:cs typeface="FreeSans"/>
                      </a:endParaRPr>
                    </a:p>
                  </a:txBody>
                  <a:tcPr marL="6223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 Install and configure a single-node Hadoop cluster</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3</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4181895282"/>
                  </a:ext>
                </a:extLst>
              </a:tr>
              <a:tr h="1359198">
                <a:tc>
                  <a:txBody>
                    <a:bodyPr/>
                    <a:lstStyle/>
                    <a:p>
                      <a:pPr>
                        <a:lnSpc>
                          <a:spcPct val="150000"/>
                        </a:lnSpc>
                      </a:pPr>
                      <a:r>
                        <a:rPr lang="en-IN" sz="1800" dirty="0">
                          <a:effectLst/>
                          <a:latin typeface="Bookman Old Style" panose="02050604050505020204" pitchFamily="18" charset="0"/>
                          <a:ea typeface="Noto Sans CJK SC Regular"/>
                          <a:cs typeface="FreeSans"/>
                        </a:rPr>
                        <a:t>4.</a:t>
                      </a:r>
                      <a:endParaRPr lang="en-IN" sz="1800" dirty="0">
                        <a:effectLst/>
                        <a:latin typeface="Liberation Serif"/>
                        <a:ea typeface="Noto Sans CJK SC Regular"/>
                        <a:cs typeface="FreeSans"/>
                      </a:endParaRPr>
                    </a:p>
                  </a:txBody>
                  <a:tcPr marL="62230" marR="68580" marT="0" marB="17780"/>
                </a:tc>
                <a:tc>
                  <a:txBody>
                    <a:bodyPr/>
                    <a:lstStyle/>
                    <a:p>
                      <a:pPr>
                        <a:lnSpc>
                          <a:spcPct val="115000"/>
                        </a:lnSpc>
                        <a:spcAft>
                          <a:spcPts val="1000"/>
                        </a:spcAft>
                      </a:pPr>
                      <a:r>
                        <a:rPr lang="en-IN" sz="1800" dirty="0">
                          <a:effectLst/>
                          <a:latin typeface="Bookman Old Style" panose="02050604050505020204" pitchFamily="18" charset="0"/>
                          <a:ea typeface="Noto Sans CJK SC Regular"/>
                          <a:cs typeface="FreeSans"/>
                        </a:rPr>
                        <a:t>Perform HDFS Commands for following categories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User Commands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effectLst/>
                          <a:latin typeface="Bookman Old Style" panose="02050604050505020204" pitchFamily="18" charset="0"/>
                          <a:ea typeface="Noto Sans CJK SC Regular"/>
                          <a:cs typeface="FreeSans"/>
                        </a:rPr>
                        <a:t>hdfs</a:t>
                      </a:r>
                      <a:r>
                        <a:rPr lang="en-IN" sz="1800" dirty="0">
                          <a:effectLst/>
                          <a:latin typeface="Bookman Old Style" panose="02050604050505020204" pitchFamily="18" charset="0"/>
                          <a:ea typeface="Noto Sans CJK SC Regular"/>
                          <a:cs typeface="FreeSans"/>
                        </a:rPr>
                        <a:t> </a:t>
                      </a:r>
                      <a:r>
                        <a:rPr lang="en-IN" sz="1800" dirty="0" err="1">
                          <a:effectLst/>
                          <a:latin typeface="Bookman Old Style" panose="02050604050505020204" pitchFamily="18" charset="0"/>
                          <a:ea typeface="Noto Sans CJK SC Regular"/>
                          <a:cs typeface="FreeSans"/>
                        </a:rPr>
                        <a:t>dfs</a:t>
                      </a:r>
                      <a:r>
                        <a:rPr lang="en-IN" sz="1800" dirty="0">
                          <a:effectLst/>
                          <a:latin typeface="Bookman Old Style" panose="02050604050505020204" pitchFamily="18" charset="0"/>
                          <a:ea typeface="Noto Sans CJK SC Regular"/>
                          <a:cs typeface="FreeSans"/>
                        </a:rPr>
                        <a:t> – runs filesystem commands on the HDFS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effectLst/>
                          <a:latin typeface="Bookman Old Style" panose="02050604050505020204" pitchFamily="18" charset="0"/>
                          <a:ea typeface="Noto Sans CJK SC Regular"/>
                          <a:cs typeface="FreeSans"/>
                        </a:rPr>
                        <a:t>hdfs</a:t>
                      </a:r>
                      <a:r>
                        <a:rPr lang="en-IN" sz="1800" dirty="0">
                          <a:effectLst/>
                          <a:latin typeface="Bookman Old Style" panose="02050604050505020204" pitchFamily="18" charset="0"/>
                          <a:ea typeface="Noto Sans CJK SC Regular"/>
                          <a:cs typeface="FreeSans"/>
                        </a:rPr>
                        <a:t> </a:t>
                      </a:r>
                      <a:r>
                        <a:rPr lang="en-IN" sz="1800" dirty="0" err="1">
                          <a:effectLst/>
                          <a:latin typeface="Bookman Old Style" panose="02050604050505020204" pitchFamily="18" charset="0"/>
                          <a:ea typeface="Noto Sans CJK SC Regular"/>
                          <a:cs typeface="FreeSans"/>
                        </a:rPr>
                        <a:t>fsck</a:t>
                      </a:r>
                      <a:r>
                        <a:rPr lang="en-IN" sz="1800" dirty="0">
                          <a:effectLst/>
                          <a:latin typeface="Bookman Old Style" panose="02050604050505020204" pitchFamily="18" charset="0"/>
                          <a:ea typeface="Noto Sans CJK SC Regular"/>
                          <a:cs typeface="FreeSans"/>
                        </a:rPr>
                        <a:t> – runs a HDFS filesystem checking command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Administration Commands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effectLst/>
                          <a:latin typeface="Bookman Old Style" panose="02050604050505020204" pitchFamily="18" charset="0"/>
                          <a:ea typeface="Noto Sans CJK SC Regular"/>
                          <a:cs typeface="FreeSans"/>
                        </a:rPr>
                        <a:t>hdfs</a:t>
                      </a:r>
                      <a:r>
                        <a:rPr lang="en-IN" sz="1800" dirty="0">
                          <a:effectLst/>
                          <a:latin typeface="Bookman Old Style" panose="02050604050505020204" pitchFamily="18" charset="0"/>
                          <a:ea typeface="Noto Sans CJK SC Regular"/>
                          <a:cs typeface="FreeSans"/>
                        </a:rPr>
                        <a:t> </a:t>
                      </a:r>
                      <a:r>
                        <a:rPr lang="en-IN" sz="1800" dirty="0" err="1">
                          <a:effectLst/>
                          <a:latin typeface="Bookman Old Style" panose="02050604050505020204" pitchFamily="18" charset="0"/>
                          <a:ea typeface="Noto Sans CJK SC Regular"/>
                          <a:cs typeface="FreeSans"/>
                        </a:rPr>
                        <a:t>dfsadmin</a:t>
                      </a:r>
                      <a:r>
                        <a:rPr lang="en-IN" sz="1800" dirty="0">
                          <a:effectLst/>
                          <a:latin typeface="Bookman Old Style" panose="02050604050505020204" pitchFamily="18" charset="0"/>
                          <a:ea typeface="Noto Sans CJK SC Regular"/>
                          <a:cs typeface="FreeSans"/>
                        </a:rPr>
                        <a:t> – runs HDFS administration commands</a:t>
                      </a:r>
                      <a:r>
                        <a:rPr lang="en-IN" sz="1800" dirty="0">
                          <a:effectLst/>
                          <a:latin typeface="Times New Roman" panose="02020603050405020304" pitchFamily="18" charset="0"/>
                          <a:ea typeface="Times New Roman" panose="02020603050405020304" pitchFamily="18" charset="0"/>
                          <a:cs typeface="FreeSans"/>
                        </a:rPr>
                        <a:t> </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02 Hours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3</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2014939466"/>
                  </a:ext>
                </a:extLst>
              </a:tr>
              <a:tr h="821698">
                <a:tc>
                  <a:txBody>
                    <a:bodyPr/>
                    <a:lstStyle/>
                    <a:p>
                      <a:pPr>
                        <a:lnSpc>
                          <a:spcPct val="150000"/>
                        </a:lnSpc>
                      </a:pPr>
                      <a:r>
                        <a:rPr lang="en-IN" sz="1800">
                          <a:effectLst/>
                          <a:latin typeface="Bookman Old Style" panose="02050604050505020204" pitchFamily="18" charset="0"/>
                          <a:ea typeface="Noto Sans CJK SC Regular"/>
                          <a:cs typeface="FreeSans"/>
                        </a:rPr>
                        <a:t>5.</a:t>
                      </a:r>
                      <a:endParaRPr lang="en-IN" sz="1800">
                        <a:effectLst/>
                        <a:latin typeface="Liberation Serif"/>
                        <a:ea typeface="Noto Sans CJK SC Regular"/>
                        <a:cs typeface="FreeSans"/>
                      </a:endParaRPr>
                    </a:p>
                  </a:txBody>
                  <a:tcPr marL="6223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Apply MapReduce algorithms to perform analytics on a single node cluster.(Any One)</a:t>
                      </a:r>
                      <a:endParaRPr lang="en-IN" sz="1800" dirty="0">
                        <a:effectLst/>
                        <a:latin typeface="Liberation Serif"/>
                        <a:ea typeface="Noto Sans CJK SC Regular"/>
                        <a:cs typeface="FreeSans"/>
                      </a:endParaRPr>
                    </a:p>
                    <a:p>
                      <a:pPr marL="342900" lvl="0" indent="-342900">
                        <a:lnSpc>
                          <a:spcPct val="107000"/>
                        </a:lnSpc>
                        <a:buFont typeface="+mj-lt"/>
                        <a:buAutoNum type="alphaLcParenR"/>
                      </a:pPr>
                      <a:r>
                        <a:rPr lang="en-IN" sz="1800" dirty="0">
                          <a:effectLst/>
                          <a:latin typeface="Bookman Old Style" panose="02050604050505020204" pitchFamily="18" charset="0"/>
                          <a:ea typeface="Noto Sans CJK SC Regular"/>
                          <a:cs typeface="FreeSans"/>
                        </a:rPr>
                        <a:t>find phrase frequency from given dataset.</a:t>
                      </a:r>
                      <a:endParaRPr lang="en-IN" sz="1800" dirty="0">
                        <a:effectLst/>
                        <a:latin typeface="Liberation Serif"/>
                        <a:ea typeface="Noto Sans CJK SC Regular"/>
                        <a:cs typeface="FreeSans"/>
                      </a:endParaRPr>
                    </a:p>
                    <a:p>
                      <a:pPr marL="342900" lvl="0" indent="-342900">
                        <a:lnSpc>
                          <a:spcPct val="107000"/>
                        </a:lnSpc>
                        <a:buFont typeface="+mj-lt"/>
                        <a:buAutoNum type="alphaLcParenR"/>
                      </a:pPr>
                      <a:r>
                        <a:rPr lang="en-IN" sz="1800" dirty="0">
                          <a:effectLst/>
                          <a:latin typeface="Bookman Old Style" panose="02050604050505020204" pitchFamily="18" charset="0"/>
                          <a:ea typeface="Noto Sans CJK SC Regular"/>
                          <a:cs typeface="FreeSans"/>
                        </a:rPr>
                        <a:t>Search records with matching criteria.</a:t>
                      </a:r>
                      <a:endParaRPr lang="en-IN" sz="1800" dirty="0">
                        <a:effectLst/>
                        <a:latin typeface="Liberation Serif"/>
                        <a:ea typeface="Noto Sans CJK SC Regular"/>
                        <a:cs typeface="FreeSans"/>
                      </a:endParaRPr>
                    </a:p>
                    <a:p>
                      <a:pPr marL="266700">
                        <a:lnSpc>
                          <a:spcPct val="107000"/>
                        </a:lnSpc>
                      </a:pPr>
                      <a:r>
                        <a:rPr lang="en-IN" sz="1600" dirty="0">
                          <a:solidFill>
                            <a:srgbClr val="948A54"/>
                          </a:solidFill>
                          <a:effectLst/>
                          <a:latin typeface="Bookman Old Style" panose="02050604050505020204" pitchFamily="18" charset="0"/>
                          <a:ea typeface="Noto Sans CJK SC Regular"/>
                          <a:cs typeface="FreeSans"/>
                        </a:rPr>
                        <a:t>Prepare a report to guide design of mapper and reducer. </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4</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1892934290"/>
                  </a:ext>
                </a:extLst>
              </a:tr>
              <a:tr h="538844">
                <a:tc>
                  <a:txBody>
                    <a:bodyPr/>
                    <a:lstStyle/>
                    <a:p>
                      <a:pPr>
                        <a:lnSpc>
                          <a:spcPct val="107000"/>
                        </a:lnSpc>
                      </a:pPr>
                      <a:r>
                        <a:rPr lang="en-IN" sz="1800">
                          <a:effectLst/>
                          <a:latin typeface="Bookman Old Style" panose="02050604050505020204" pitchFamily="18" charset="0"/>
                          <a:ea typeface="Noto Sans CJK SC Regular"/>
                          <a:cs typeface="FreeSans"/>
                        </a:rPr>
                        <a:t>6.</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Analyse impact of different number of mapper and reducer on same definition as practical 4.</a:t>
                      </a:r>
                      <a:endParaRPr lang="en-IN" sz="1800" dirty="0">
                        <a:effectLst/>
                        <a:latin typeface="Liberation Serif"/>
                        <a:ea typeface="Noto Sans CJK SC Regular"/>
                        <a:cs typeface="FreeSans"/>
                      </a:endParaRPr>
                    </a:p>
                    <a:p>
                      <a:pPr marL="342900" lvl="0" indent="-342900" algn="just">
                        <a:lnSpc>
                          <a:spcPct val="150000"/>
                        </a:lnSpc>
                        <a:buFont typeface="Symbol" panose="05050102010706020507" pitchFamily="18" charset="2"/>
                        <a:buChar char=""/>
                      </a:pPr>
                      <a:r>
                        <a:rPr lang="en-IN" sz="1600" dirty="0">
                          <a:solidFill>
                            <a:srgbClr val="948A54"/>
                          </a:solidFill>
                          <a:effectLst/>
                          <a:latin typeface="Bookman Old Style" panose="02050604050505020204" pitchFamily="18" charset="0"/>
                          <a:ea typeface="Noto Sans CJK SC Regular"/>
                          <a:cs typeface="FreeSans"/>
                        </a:rPr>
                        <a:t>Prepare a conclusive report on analysis.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02 Hours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4</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586393422"/>
                  </a:ext>
                </a:extLst>
              </a:tr>
            </a:tbl>
          </a:graphicData>
        </a:graphic>
      </p:graphicFrame>
    </p:spTree>
    <p:extLst>
      <p:ext uri="{BB962C8B-B14F-4D97-AF65-F5344CB8AC3E}">
        <p14:creationId xmlns:p14="http://schemas.microsoft.com/office/powerpoint/2010/main" val="175345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197"/>
            <a:ext cx="10515600" cy="1325563"/>
          </a:xfrm>
        </p:spPr>
        <p:txBody>
          <a:bodyPr/>
          <a:lstStyle/>
          <a:p>
            <a:r>
              <a:rPr lang="en-US" dirty="0"/>
              <a:t>Lab session </a:t>
            </a:r>
            <a:br>
              <a:rPr lang="en-US" dirty="0"/>
            </a:br>
            <a:r>
              <a:rPr lang="en-US" sz="3200" dirty="0"/>
              <a:t>Phase-3 – NoSQL and Analytics algorithm</a:t>
            </a:r>
            <a:endParaRPr lang="en-US" dirty="0"/>
          </a:p>
        </p:txBody>
      </p:sp>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952500" y="1582365"/>
          <a:ext cx="10515600" cy="3915864"/>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93392">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59936">
                <a:tc>
                  <a:txBody>
                    <a:bodyPr/>
                    <a:lstStyle/>
                    <a:p>
                      <a:pPr>
                        <a:lnSpc>
                          <a:spcPct val="107000"/>
                        </a:lnSpc>
                      </a:pPr>
                      <a:r>
                        <a:rPr lang="en-IN" sz="1800" dirty="0">
                          <a:effectLst/>
                          <a:latin typeface="Bookman Old Style" panose="02050604050505020204" pitchFamily="18" charset="0"/>
                          <a:ea typeface="Noto Sans CJK SC Regular"/>
                          <a:cs typeface="FreeSans"/>
                        </a:rPr>
                        <a:t>7.</a:t>
                      </a:r>
                      <a:endParaRPr lang="en-IN" sz="1800" dirty="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Setup MongoDB environment in your system. Import Restaurant Dataset and perform CRUD operation. </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2</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4181895282"/>
                  </a:ext>
                </a:extLst>
              </a:tr>
              <a:tr h="334028">
                <a:tc>
                  <a:txBody>
                    <a:bodyPr/>
                    <a:lstStyle/>
                    <a:p>
                      <a:pPr>
                        <a:lnSpc>
                          <a:spcPct val="107000"/>
                        </a:lnSpc>
                      </a:pPr>
                      <a:r>
                        <a:rPr lang="en-IN" sz="1800">
                          <a:effectLst/>
                          <a:latin typeface="Bookman Old Style" panose="02050604050505020204" pitchFamily="18" charset="0"/>
                          <a:ea typeface="Noto Sans CJK SC Regular"/>
                          <a:cs typeface="FreeSans"/>
                        </a:rPr>
                        <a:t>8.</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Setup Cassandra environment in your system and apply Create, Update, Read and Delete operations.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2</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2014939466"/>
                  </a:ext>
                </a:extLst>
              </a:tr>
              <a:tr h="481693">
                <a:tc>
                  <a:txBody>
                    <a:bodyPr/>
                    <a:lstStyle/>
                    <a:p>
                      <a:pPr>
                        <a:lnSpc>
                          <a:spcPct val="150000"/>
                        </a:lnSpc>
                      </a:pPr>
                      <a:r>
                        <a:rPr lang="en-IN" sz="1800">
                          <a:effectLst/>
                          <a:latin typeface="Bookman Old Style" panose="02050604050505020204" pitchFamily="18" charset="0"/>
                          <a:ea typeface="Noto Sans CJK SC Regular"/>
                          <a:cs typeface="FreeSans"/>
                        </a:rPr>
                        <a:t>9.</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Case study: Use following platforms for solving any big data analytic problem of your choice. (1) Amazon web services,(2) Microsoft Azure, (3)Google App engine</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2</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1892934290"/>
                  </a:ext>
                </a:extLst>
              </a:tr>
              <a:tr h="538844">
                <a:tc>
                  <a:txBody>
                    <a:bodyPr/>
                    <a:lstStyle/>
                    <a:p>
                      <a:pPr>
                        <a:lnSpc>
                          <a:spcPct val="150000"/>
                        </a:lnSpc>
                      </a:pPr>
                      <a:r>
                        <a:rPr lang="en-IN" sz="1800">
                          <a:effectLst/>
                          <a:latin typeface="Bookman Old Style" panose="02050604050505020204" pitchFamily="18" charset="0"/>
                          <a:ea typeface="Noto Sans CJK SC Regular"/>
                          <a:cs typeface="FreeSans"/>
                        </a:rPr>
                        <a:t>10.</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Implement any one of the analytic algorithm using </a:t>
                      </a:r>
                      <a:r>
                        <a:rPr lang="en-IN" sz="1800" dirty="0" err="1">
                          <a:effectLst/>
                          <a:latin typeface="Bookman Old Style" panose="02050604050505020204" pitchFamily="18" charset="0"/>
                          <a:ea typeface="Noto Sans CJK SC Regular"/>
                          <a:cs typeface="FreeSans"/>
                        </a:rPr>
                        <a:t>Pyspark</a:t>
                      </a:r>
                      <a:r>
                        <a:rPr lang="en-IN" sz="1800" dirty="0">
                          <a:effectLst/>
                          <a:latin typeface="Bookman Old Style" panose="02050604050505020204" pitchFamily="18" charset="0"/>
                          <a:ea typeface="Noto Sans CJK SC Regular"/>
                          <a:cs typeface="FreeSans"/>
                        </a:rPr>
                        <a:t> and </a:t>
                      </a:r>
                      <a:r>
                        <a:rPr lang="en-IN" sz="1800" dirty="0" err="1">
                          <a:effectLst/>
                          <a:latin typeface="Bookman Old Style" panose="02050604050505020204" pitchFamily="18" charset="0"/>
                          <a:ea typeface="Noto Sans CJK SC Regular"/>
                          <a:cs typeface="FreeSans"/>
                        </a:rPr>
                        <a:t>MLLib</a:t>
                      </a:r>
                      <a:r>
                        <a:rPr lang="en-IN" sz="1800" dirty="0">
                          <a:effectLst/>
                          <a:latin typeface="Bookman Old Style" panose="02050604050505020204" pitchFamily="18" charset="0"/>
                          <a:ea typeface="Noto Sans CJK SC Regular"/>
                          <a:cs typeface="FreeSans"/>
                        </a:rPr>
                        <a:t> for larger datasets in main memory. (Machine Learning application)</a:t>
                      </a:r>
                      <a:endParaRPr lang="en-IN" sz="1800" dirty="0">
                        <a:effectLst/>
                        <a:latin typeface="Liberation Serif"/>
                        <a:ea typeface="Noto Sans CJK SC Regular"/>
                        <a:cs typeface="FreeSans"/>
                      </a:endParaRPr>
                    </a:p>
                    <a:p>
                      <a:pPr marL="342900" lvl="0" indent="-342900" algn="just">
                        <a:lnSpc>
                          <a:spcPct val="107000"/>
                        </a:lnSpc>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Regression</a:t>
                      </a:r>
                      <a:endParaRPr lang="en-IN" sz="1800" dirty="0">
                        <a:effectLst/>
                        <a:latin typeface="Liberation Serif"/>
                        <a:ea typeface="Noto Sans CJK SC Regular"/>
                        <a:cs typeface="FreeSans"/>
                      </a:endParaRPr>
                    </a:p>
                    <a:p>
                      <a:pPr marL="342900" lvl="0" indent="-342900" algn="just">
                        <a:lnSpc>
                          <a:spcPct val="107000"/>
                        </a:lnSpc>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K-means Clustering</a:t>
                      </a:r>
                      <a:endParaRPr lang="en-IN" sz="1800" dirty="0">
                        <a:effectLst/>
                        <a:latin typeface="Liberation Serif"/>
                        <a:ea typeface="Noto Sans CJK SC Regular"/>
                        <a:cs typeface="FreeSans"/>
                      </a:endParaRPr>
                    </a:p>
                    <a:p>
                      <a:pPr algn="just">
                        <a:lnSpc>
                          <a:spcPct val="107000"/>
                        </a:lnSpc>
                      </a:pPr>
                      <a:r>
                        <a:rPr lang="en-IN" sz="1800" dirty="0">
                          <a:effectLst/>
                          <a:latin typeface="Bookman Old Style" panose="02050604050505020204" pitchFamily="18" charset="0"/>
                          <a:ea typeface="Noto Sans CJK SC Regular"/>
                          <a:cs typeface="FreeSans"/>
                        </a:rPr>
                        <a:t>Association Rule Mining Algorithm</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dirty="0">
                          <a:effectLst/>
                          <a:latin typeface="Bookman Old Style" panose="02050604050505020204" pitchFamily="18" charset="0"/>
                          <a:ea typeface="Noto Sans CJK SC Regular"/>
                          <a:cs typeface="FreeSans"/>
                        </a:rPr>
                        <a:t>04 Hours</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dirty="0">
                          <a:effectLst/>
                          <a:latin typeface="Bookman Old Style" panose="02050604050505020204" pitchFamily="18" charset="0"/>
                          <a:ea typeface="Noto Sans CJK SC Regular"/>
                          <a:cs typeface="FreeSans"/>
                        </a:rPr>
                        <a:t>4</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586393422"/>
                  </a:ext>
                </a:extLst>
              </a:tr>
            </a:tbl>
          </a:graphicData>
        </a:graphic>
      </p:graphicFrame>
    </p:spTree>
    <p:extLst>
      <p:ext uri="{BB962C8B-B14F-4D97-AF65-F5344CB8AC3E}">
        <p14:creationId xmlns:p14="http://schemas.microsoft.com/office/powerpoint/2010/main" val="849110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16663</TotalTime>
  <Words>2467</Words>
  <Application>Microsoft Office PowerPoint</Application>
  <PresentationFormat>Widescreen</PresentationFormat>
  <Paragraphs>262</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Bookman Old Style</vt:lpstr>
      <vt:lpstr>Calibri</vt:lpstr>
      <vt:lpstr>Calibri Light</vt:lpstr>
      <vt:lpstr>CIDFont+F2</vt:lpstr>
      <vt:lpstr>Courier New</vt:lpstr>
      <vt:lpstr>Liberation Serif</vt:lpstr>
      <vt:lpstr>Symbol</vt:lpstr>
      <vt:lpstr>Times New Roman</vt:lpstr>
      <vt:lpstr>Office Theme</vt:lpstr>
      <vt:lpstr>Introduction</vt:lpstr>
      <vt:lpstr>Course Outcomes</vt:lpstr>
      <vt:lpstr>PowerPoint Presentation</vt:lpstr>
      <vt:lpstr>PowerPoint Presentation</vt:lpstr>
      <vt:lpstr>Examination Scheme</vt:lpstr>
      <vt:lpstr>Innovative/Special Assignment</vt:lpstr>
      <vt:lpstr>PowerPoint Presentation</vt:lpstr>
      <vt:lpstr>Lab session  Phase-2 – Hadoop Ecosystem</vt:lpstr>
      <vt:lpstr>Lab session  Phase-3 – NoSQL and Analytics algorithm</vt:lpstr>
      <vt:lpstr>Lab session  Practice Purpose</vt:lpstr>
      <vt:lpstr>InClassQuestion#1</vt:lpstr>
      <vt:lpstr>Big Data popular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InClassQuestion#2</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computing of Big Data Harmonization</dc:title>
  <dc:creator>Jigna</dc:creator>
  <cp:lastModifiedBy>CSE-5</cp:lastModifiedBy>
  <cp:revision>130</cp:revision>
  <dcterms:created xsi:type="dcterms:W3CDTF">2014-01-19T07:54:20Z</dcterms:created>
  <dcterms:modified xsi:type="dcterms:W3CDTF">2024-07-18T09:21:20Z</dcterms:modified>
</cp:coreProperties>
</file>