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8"/>
  </p:notesMasterIdLst>
  <p:sldIdLst>
    <p:sldId id="256" r:id="rId2"/>
    <p:sldId id="264" r:id="rId3"/>
    <p:sldId id="265" r:id="rId4"/>
    <p:sldId id="260" r:id="rId5"/>
    <p:sldId id="261" r:id="rId6"/>
    <p:sldId id="262" r:id="rId7"/>
    <p:sldId id="257" r:id="rId8"/>
    <p:sldId id="258" r:id="rId9"/>
    <p:sldId id="259" r:id="rId10"/>
    <p:sldId id="266" r:id="rId11"/>
    <p:sldId id="263" r:id="rId12"/>
    <p:sldId id="272" r:id="rId13"/>
    <p:sldId id="273" r:id="rId14"/>
    <p:sldId id="274" r:id="rId15"/>
    <p:sldId id="284" r:id="rId16"/>
    <p:sldId id="285" r:id="rId17"/>
    <p:sldId id="286" r:id="rId18"/>
    <p:sldId id="287" r:id="rId19"/>
    <p:sldId id="275" r:id="rId20"/>
    <p:sldId id="276" r:id="rId21"/>
    <p:sldId id="277" r:id="rId22"/>
    <p:sldId id="278" r:id="rId23"/>
    <p:sldId id="279" r:id="rId24"/>
    <p:sldId id="288" r:id="rId25"/>
    <p:sldId id="280" r:id="rId26"/>
    <p:sldId id="268" r:id="rId27"/>
    <p:sldId id="270" r:id="rId28"/>
    <p:sldId id="269" r:id="rId29"/>
    <p:sldId id="267" r:id="rId30"/>
    <p:sldId id="307" r:id="rId31"/>
    <p:sldId id="271" r:id="rId32"/>
    <p:sldId id="281" r:id="rId33"/>
    <p:sldId id="282" r:id="rId34"/>
    <p:sldId id="283" r:id="rId35"/>
    <p:sldId id="305" r:id="rId36"/>
    <p:sldId id="30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76C50-32B6-4B5C-98E7-94DDFE025D62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2CC2F-8A41-43BF-ACE1-D43BBBA19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95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HDFS blocks are large compared to disk blocks, and the reason is to minimize the cost of seeks. If the block is large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enough, the time it takes to transfer the data from the disk can be significantly longer than the time to seek to the start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of the block. Thus, transferring a large file made of multiple blocks operates at the disk transfer rate.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 quick calculation shows that if the seek time is around 10 </a:t>
            </a:r>
            <a:r>
              <a:rPr lang="en-US" sz="1800" b="0" i="0" u="none" strike="noStrike" baseline="0" dirty="0" err="1">
                <a:latin typeface="LiberationSerif"/>
              </a:rPr>
              <a:t>ms</a:t>
            </a:r>
            <a:r>
              <a:rPr lang="en-US" sz="1800" b="0" i="0" u="none" strike="noStrike" baseline="0" dirty="0">
                <a:latin typeface="LiberationSerif"/>
              </a:rPr>
              <a:t> and the transfer rate is 100 MB/s, to make the seek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time 1% of the transfer time, we need to make the block size around 100 MB. The default is actually 128 MB,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although many HDFS installations use larger block sizes. This figure will continue to be revised upward as transfer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speeds grow with new generations of disk drives.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2CC2F-8A41-43BF-ACE1-D43BBBA19DA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8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5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9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5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4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E994-8F9E-41A7-90E4-07FCFC8CE3F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2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Name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Secondary Name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Tracker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 Tracker</a:t>
            </a:r>
          </a:p>
        </p:txBody>
      </p:sp>
    </p:spTree>
    <p:extLst>
      <p:ext uri="{BB962C8B-B14F-4D97-AF65-F5344CB8AC3E}">
        <p14:creationId xmlns:p14="http://schemas.microsoft.com/office/powerpoint/2010/main" val="113862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05318" y="309093"/>
            <a:ext cx="9749307" cy="643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10624" y="3116687"/>
            <a:ext cx="8512935" cy="338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3" y="1321827"/>
            <a:ext cx="1257300" cy="1257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337" y="581147"/>
            <a:ext cx="1554855" cy="155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57" y="3274721"/>
            <a:ext cx="125730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57" y="5107815"/>
            <a:ext cx="125730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691" y="5107815"/>
            <a:ext cx="12573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29" y="5108620"/>
            <a:ext cx="1257300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285" y="5107815"/>
            <a:ext cx="1257300" cy="1257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43" y="3274721"/>
            <a:ext cx="1257300" cy="125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29" y="3274721"/>
            <a:ext cx="1257300" cy="1257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209" y="3274721"/>
            <a:ext cx="1257300" cy="12573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891231"/>
            <a:ext cx="140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Node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9257" y="3387441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28231" y="3387440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13618" y="3387440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98861" y="3387440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55452" y="5226287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90479" y="5282899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47205" y="5282898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98861" y="5254605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 </a:t>
            </a:r>
          </a:p>
          <a:p>
            <a:pPr algn="ctr"/>
            <a:r>
              <a:rPr lang="en-US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4766" y="1581145"/>
            <a:ext cx="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432" y="2741109"/>
            <a:ext cx="202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File.txt : input file</a:t>
            </a:r>
          </a:p>
          <a:p>
            <a:r>
              <a:rPr lang="en-US" dirty="0"/>
              <a:t>440MB : File size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4851" y="3528811"/>
            <a:ext cx="1504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Splits</a:t>
            </a:r>
          </a:p>
          <a:p>
            <a:r>
              <a:rPr lang="en-US" dirty="0"/>
              <a:t>a.txt : 128 MB</a:t>
            </a:r>
          </a:p>
          <a:p>
            <a:r>
              <a:rPr lang="en-US" dirty="0"/>
              <a:t>b.txt : 128 MB</a:t>
            </a:r>
          </a:p>
          <a:p>
            <a:r>
              <a:rPr lang="en-US" dirty="0"/>
              <a:t>c.txt : 128 MB</a:t>
            </a:r>
          </a:p>
          <a:p>
            <a:r>
              <a:rPr lang="en-US" dirty="0"/>
              <a:t>d.txt : 56 MB</a:t>
            </a:r>
          </a:p>
        </p:txBody>
      </p:sp>
      <p:cxnSp>
        <p:nvCxnSpPr>
          <p:cNvPr id="27" name="Straight Arrow Connector 26"/>
          <p:cNvCxnSpPr>
            <a:stCxn id="2" idx="3"/>
          </p:cNvCxnSpPr>
          <p:nvPr/>
        </p:nvCxnSpPr>
        <p:spPr>
          <a:xfrm flipV="1">
            <a:off x="1469263" y="1210614"/>
            <a:ext cx="8194452" cy="73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90941" y="1180456"/>
            <a:ext cx="118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387693" y="1365122"/>
            <a:ext cx="8276022" cy="7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63714" y="1729923"/>
            <a:ext cx="211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Acknowledgement 1,3,5,7</a:t>
            </a:r>
          </a:p>
        </p:txBody>
      </p:sp>
      <p:cxnSp>
        <p:nvCxnSpPr>
          <p:cNvPr id="33" name="Straight Arrow Connector 32"/>
          <p:cNvCxnSpPr>
            <a:endCxn id="4" idx="0"/>
          </p:cNvCxnSpPr>
          <p:nvPr/>
        </p:nvCxnSpPr>
        <p:spPr>
          <a:xfrm>
            <a:off x="840613" y="2189408"/>
            <a:ext cx="2997294" cy="108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0"/>
          </p:cNvCxnSpPr>
          <p:nvPr/>
        </p:nvCxnSpPr>
        <p:spPr>
          <a:xfrm>
            <a:off x="840613" y="2203814"/>
            <a:ext cx="7281666" cy="107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0613" y="2217727"/>
            <a:ext cx="2314839" cy="333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92336" y="2237509"/>
            <a:ext cx="7181112" cy="30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74682" y="2644989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08600" y="2407140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b.txt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74748" y="3571497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c.txt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31409" y="4408997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/>
              <a:t>.txt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07192" y="891231"/>
            <a:ext cx="1147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File.txt :440 MB</a:t>
            </a:r>
          </a:p>
          <a:p>
            <a:r>
              <a:rPr lang="en-US" sz="1400" dirty="0"/>
              <a:t>a.txt : 1,2</a:t>
            </a:r>
          </a:p>
          <a:p>
            <a:r>
              <a:rPr lang="en-US" sz="1400" dirty="0"/>
              <a:t>b.txt: 3</a:t>
            </a:r>
          </a:p>
          <a:p>
            <a:r>
              <a:rPr lang="en-US" sz="1400" dirty="0"/>
              <a:t>c.txt : 5</a:t>
            </a:r>
          </a:p>
          <a:p>
            <a:r>
              <a:rPr lang="en-US" sz="1400" dirty="0"/>
              <a:t>d.txt :7</a:t>
            </a:r>
          </a:p>
        </p:txBody>
      </p:sp>
    </p:spTree>
    <p:extLst>
      <p:ext uri="{BB962C8B-B14F-4D97-AF65-F5344CB8AC3E}">
        <p14:creationId xmlns:p14="http://schemas.microsoft.com/office/powerpoint/2010/main" val="336965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15344"/>
            <a:ext cx="7315200" cy="3771900"/>
          </a:xfrm>
        </p:spPr>
      </p:pic>
    </p:spTree>
    <p:extLst>
      <p:ext uri="{BB962C8B-B14F-4D97-AF65-F5344CB8AC3E}">
        <p14:creationId xmlns:p14="http://schemas.microsoft.com/office/powerpoint/2010/main" val="414161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is the master node in the Apache Hadoop HDFS Architecture that maintains and manages the blocks present on the </a:t>
            </a:r>
            <a:r>
              <a:rPr lang="en-US" dirty="0" err="1"/>
              <a:t>DataNodes</a:t>
            </a:r>
            <a:r>
              <a:rPr lang="en-US" dirty="0"/>
              <a:t> (slave nodes). </a:t>
            </a:r>
          </a:p>
          <a:p>
            <a:r>
              <a:rPr lang="en-US" dirty="0" err="1"/>
              <a:t>NameNode</a:t>
            </a:r>
            <a:r>
              <a:rPr lang="en-US" dirty="0"/>
              <a:t> is a very highly available server that manages the File System Namespace and controls access to files by clients.</a:t>
            </a:r>
          </a:p>
        </p:txBody>
      </p:sp>
    </p:spTree>
    <p:extLst>
      <p:ext uri="{BB962C8B-B14F-4D97-AF65-F5344CB8AC3E}">
        <p14:creationId xmlns:p14="http://schemas.microsoft.com/office/powerpoint/2010/main" val="78427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</a:t>
            </a:r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master daemon that maintains and manages the </a:t>
            </a:r>
            <a:r>
              <a:rPr lang="en-US" dirty="0" err="1"/>
              <a:t>DataNodes</a:t>
            </a:r>
            <a:r>
              <a:rPr lang="en-US" dirty="0"/>
              <a:t> (slave nodes)</a:t>
            </a:r>
          </a:p>
          <a:p>
            <a:r>
              <a:rPr lang="en-US" dirty="0"/>
              <a:t>It records the metadata of all the files stored in the cluster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/>
              <a:t>FsImage</a:t>
            </a:r>
            <a:r>
              <a:rPr lang="en-US" b="1" dirty="0"/>
              <a:t>:</a:t>
            </a:r>
            <a:r>
              <a:rPr lang="en-US" dirty="0"/>
              <a:t> It contains the complete state of the file system namespace since the start of the </a:t>
            </a:r>
            <a:r>
              <a:rPr lang="en-US" dirty="0" err="1"/>
              <a:t>NameNode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/>
              <a:t>EditLogs</a:t>
            </a:r>
            <a:r>
              <a:rPr lang="en-US" b="1" dirty="0"/>
              <a:t>:</a:t>
            </a:r>
            <a:r>
              <a:rPr lang="en-US" dirty="0"/>
              <a:t> It contains all the recent modifications made to the file system with respect to the most recent </a:t>
            </a:r>
            <a:r>
              <a:rPr lang="en-US" dirty="0" err="1"/>
              <a:t>FsImage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3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12FCF7-9B5A-4EE5-A6FA-C86412C2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69" y="-138499"/>
            <a:ext cx="1085718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HDFS metadata (such as file creation, deletion, and block replication) in chronological order.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ensures that all changes are captured and can be replayed to reconstruct the current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of the file system after a restart or crash.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526DE-BE88-45D2-B960-384FF9DD7372}"/>
              </a:ext>
            </a:extLst>
          </p:cNvPr>
          <p:cNvSpPr txBox="1"/>
          <p:nvPr/>
        </p:nvSpPr>
        <p:spPr>
          <a:xfrm>
            <a:off x="588579" y="2792500"/>
            <a:ext cx="114667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txn_id</a:t>
            </a:r>
            <a:r>
              <a:rPr lang="en-IN" dirty="0"/>
              <a:t>=1001, timestamp=2024-08-01 10:00:00, operation=MKDIR, path=/user/data</a:t>
            </a:r>
          </a:p>
          <a:p>
            <a:r>
              <a:rPr lang="en-IN" dirty="0" err="1"/>
              <a:t>txn_id</a:t>
            </a:r>
            <a:r>
              <a:rPr lang="en-IN" dirty="0"/>
              <a:t>=1002, timestamp=2024-08-01 10:05:00, operation=CREATE, path=/user/data/file1.txt, replication=3, </a:t>
            </a:r>
            <a:r>
              <a:rPr lang="en-IN" dirty="0" err="1"/>
              <a:t>blocksize</a:t>
            </a:r>
            <a:r>
              <a:rPr lang="en-IN" dirty="0"/>
              <a:t>=128MB</a:t>
            </a:r>
          </a:p>
          <a:p>
            <a:r>
              <a:rPr lang="en-IN" dirty="0" err="1"/>
              <a:t>txn_id</a:t>
            </a:r>
            <a:r>
              <a:rPr lang="en-IN" dirty="0"/>
              <a:t>=1003, timestamp=2024-08-01 10:06:00, operation=RENAME, </a:t>
            </a:r>
            <a:r>
              <a:rPr lang="en-IN" dirty="0" err="1"/>
              <a:t>src</a:t>
            </a:r>
            <a:r>
              <a:rPr lang="en-IN" dirty="0"/>
              <a:t>=/user/data/file1.txt, </a:t>
            </a:r>
            <a:r>
              <a:rPr lang="en-IN" dirty="0" err="1"/>
              <a:t>dst</a:t>
            </a:r>
            <a:r>
              <a:rPr lang="en-IN" dirty="0"/>
              <a:t>=/user/data/file1_renamed.txt</a:t>
            </a:r>
          </a:p>
          <a:p>
            <a:r>
              <a:rPr lang="en-IN" dirty="0" err="1"/>
              <a:t>txn_id</a:t>
            </a:r>
            <a:r>
              <a:rPr lang="en-IN" dirty="0"/>
              <a:t>=1004, timestamp=2024-08-01 10:07:00, operation=DELETE, path=/user/data/file1_renamed.txt</a:t>
            </a:r>
          </a:p>
          <a:p>
            <a:r>
              <a:rPr lang="en-IN" dirty="0" err="1"/>
              <a:t>txn_id</a:t>
            </a:r>
            <a:r>
              <a:rPr lang="en-IN" dirty="0"/>
              <a:t>=1005, timestamp=2024-08-01 10:08:00, operation=SET_REPLICATION, path=/user/data/file2.txt, replication=2</a:t>
            </a:r>
          </a:p>
        </p:txBody>
      </p:sp>
    </p:spTree>
    <p:extLst>
      <p:ext uri="{BB962C8B-B14F-4D97-AF65-F5344CB8AC3E}">
        <p14:creationId xmlns:p14="http://schemas.microsoft.com/office/powerpoint/2010/main" val="2867423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F6917A-4201-4B20-8FA5-63B621B3F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31" y="2489877"/>
            <a:ext cx="118136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snapshot of the entire file system's metadata at a specific point in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represents the state of the file system when it was last saved.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allows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load the current state of the file system quickly during startup,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replaying all the transactions from the Edit Log. </a:t>
            </a:r>
          </a:p>
        </p:txBody>
      </p:sp>
    </p:spTree>
    <p:extLst>
      <p:ext uri="{BB962C8B-B14F-4D97-AF65-F5344CB8AC3E}">
        <p14:creationId xmlns:p14="http://schemas.microsoft.com/office/powerpoint/2010/main" val="142933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8C7E5-9FBA-4302-A158-547DE2A9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54" y="-378372"/>
            <a:ext cx="8139219" cy="115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3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C17EF1-B223-431D-8965-F72767A9B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62" y="493986"/>
            <a:ext cx="7833257" cy="38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97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records each change that takes place to the file system metadata. </a:t>
            </a:r>
          </a:p>
          <a:p>
            <a:r>
              <a:rPr lang="en-US" dirty="0"/>
              <a:t>It regularly receives a Heartbeat and a block report from all the </a:t>
            </a:r>
            <a:r>
              <a:rPr lang="en-US" dirty="0" err="1"/>
              <a:t>DataNodes</a:t>
            </a:r>
            <a:r>
              <a:rPr lang="en-US" dirty="0"/>
              <a:t> in the cluster to ensure that the </a:t>
            </a:r>
            <a:r>
              <a:rPr lang="en-US" dirty="0" err="1"/>
              <a:t>DataNodes</a:t>
            </a:r>
            <a:r>
              <a:rPr lang="en-US" dirty="0"/>
              <a:t> are live.</a:t>
            </a:r>
          </a:p>
          <a:p>
            <a:r>
              <a:rPr lang="en-US" dirty="0"/>
              <a:t>It keeps a record of all the blocks in HDFS and in which nodes these blocks are located.</a:t>
            </a:r>
          </a:p>
          <a:p>
            <a:r>
              <a:rPr lang="en-US" dirty="0"/>
              <a:t>The </a:t>
            </a:r>
            <a:r>
              <a:rPr lang="en-US" dirty="0" err="1"/>
              <a:t>NameNode</a:t>
            </a:r>
            <a:r>
              <a:rPr lang="en-US" dirty="0"/>
              <a:t> is also responsible to take care of the replication factor of all the blocks .</a:t>
            </a:r>
          </a:p>
          <a:p>
            <a:r>
              <a:rPr lang="en-US" dirty="0"/>
              <a:t>In case of the </a:t>
            </a:r>
            <a:r>
              <a:rPr lang="en-US" dirty="0" err="1"/>
              <a:t>DataNode</a:t>
            </a:r>
            <a:r>
              <a:rPr lang="en-US" dirty="0"/>
              <a:t> failure, the </a:t>
            </a:r>
            <a:r>
              <a:rPr lang="en-US" dirty="0" err="1"/>
              <a:t>NameNode</a:t>
            </a:r>
            <a:r>
              <a:rPr lang="en-US" dirty="0"/>
              <a:t> chooses new </a:t>
            </a:r>
            <a:r>
              <a:rPr lang="en-US" dirty="0" err="1"/>
              <a:t>DataNodes</a:t>
            </a:r>
            <a:r>
              <a:rPr lang="en-US" dirty="0"/>
              <a:t> for new replicas, balance disk usage and manages the communication traffic to the </a:t>
            </a:r>
            <a:r>
              <a:rPr lang="en-US" dirty="0" err="1"/>
              <a:t>DataNodes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5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2" y="184822"/>
            <a:ext cx="10515600" cy="858368"/>
          </a:xfrm>
        </p:spPr>
        <p:txBody>
          <a:bodyPr/>
          <a:lstStyle/>
          <a:p>
            <a:r>
              <a:rPr lang="en-US" b="1" dirty="0"/>
              <a:t>Historical Review of Big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23" y="1287887"/>
            <a:ext cx="11891353" cy="54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3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DataNodes</a:t>
            </a:r>
            <a:r>
              <a:rPr lang="en-US" dirty="0"/>
              <a:t> are the slave nodes in HDFS. Unlike </a:t>
            </a:r>
            <a:r>
              <a:rPr lang="en-US" dirty="0" err="1"/>
              <a:t>NameNode</a:t>
            </a:r>
            <a:r>
              <a:rPr lang="en-US" dirty="0"/>
              <a:t>, </a:t>
            </a:r>
            <a:r>
              <a:rPr lang="en-US" dirty="0" err="1"/>
              <a:t>DataNode</a:t>
            </a:r>
            <a:r>
              <a:rPr lang="en-US" dirty="0"/>
              <a:t> is a commodity hardware, that is, a non-expensive system which is not of high quality or high-availability.</a:t>
            </a:r>
          </a:p>
        </p:txBody>
      </p:sp>
    </p:spTree>
    <p:extLst>
      <p:ext uri="{BB962C8B-B14F-4D97-AF65-F5344CB8AC3E}">
        <p14:creationId xmlns:p14="http://schemas.microsoft.com/office/powerpoint/2010/main" val="206553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Data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slave daemons or process which runs on each slave machine.</a:t>
            </a:r>
          </a:p>
          <a:p>
            <a:r>
              <a:rPr lang="en-US" dirty="0"/>
              <a:t>The actual data is stored on </a:t>
            </a:r>
            <a:r>
              <a:rPr lang="en-US" dirty="0" err="1"/>
              <a:t>DataNodes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DataNodes</a:t>
            </a:r>
            <a:r>
              <a:rPr lang="en-US" dirty="0"/>
              <a:t> perform the low-level read and write requests from the file system’s clients.</a:t>
            </a:r>
          </a:p>
          <a:p>
            <a:r>
              <a:rPr lang="en-US" dirty="0"/>
              <a:t>They send heartbeats to the </a:t>
            </a:r>
            <a:r>
              <a:rPr lang="en-US" dirty="0" err="1"/>
              <a:t>NameNode</a:t>
            </a:r>
            <a:r>
              <a:rPr lang="en-US" dirty="0"/>
              <a:t> periodically to report the overall health of HDFS, by default, this frequency is set to 3 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24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Secondary </a:t>
            </a:r>
            <a:r>
              <a:rPr lang="en-US" b="1" dirty="0" err="1"/>
              <a:t>NameNode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 from these two daemons, there is a third daemon or a process called Secondary </a:t>
            </a:r>
            <a:r>
              <a:rPr lang="en-US" dirty="0" err="1"/>
              <a:t>NameNode</a:t>
            </a:r>
            <a:r>
              <a:rPr lang="en-US" dirty="0"/>
              <a:t>. The Secondary </a:t>
            </a:r>
            <a:r>
              <a:rPr lang="en-US" dirty="0" err="1"/>
              <a:t>NameNode</a:t>
            </a:r>
            <a:r>
              <a:rPr lang="en-US" dirty="0"/>
              <a:t> works concurrently with the primary </a:t>
            </a:r>
            <a:r>
              <a:rPr lang="en-US" dirty="0" err="1"/>
              <a:t>NameNode</a:t>
            </a:r>
            <a:r>
              <a:rPr lang="en-US" dirty="0"/>
              <a:t> as a </a:t>
            </a:r>
            <a:r>
              <a:rPr lang="en-US" b="1" dirty="0"/>
              <a:t>helper daemon.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31" y="3271234"/>
            <a:ext cx="7925537" cy="27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Functions of Secondary </a:t>
            </a:r>
            <a:r>
              <a:rPr lang="en-US" b="1" i="1" dirty="0" err="1"/>
              <a:t>NameNode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Secondary </a:t>
            </a:r>
            <a:r>
              <a:rPr lang="en-US" dirty="0" err="1"/>
              <a:t>NameNode</a:t>
            </a:r>
            <a:r>
              <a:rPr lang="en-US" dirty="0"/>
              <a:t> is one which constantly reads all the file systems and metadata from the RAM of the </a:t>
            </a:r>
            <a:r>
              <a:rPr lang="en-US" dirty="0" err="1"/>
              <a:t>NameNode</a:t>
            </a:r>
            <a:r>
              <a:rPr lang="en-US" dirty="0"/>
              <a:t> and writes it into the hard disk or the file system.</a:t>
            </a:r>
          </a:p>
          <a:p>
            <a:r>
              <a:rPr lang="en-US" dirty="0"/>
              <a:t>It is responsible for combining the </a:t>
            </a:r>
            <a:r>
              <a:rPr lang="en-US" dirty="0" err="1"/>
              <a:t>EditLogs</a:t>
            </a:r>
            <a:r>
              <a:rPr lang="en-US" i="1" dirty="0"/>
              <a:t> </a:t>
            </a:r>
            <a:r>
              <a:rPr lang="en-US" dirty="0"/>
              <a:t>with </a:t>
            </a:r>
            <a:r>
              <a:rPr lang="en-US" dirty="0" err="1"/>
              <a:t>FsImage</a:t>
            </a:r>
            <a:r>
              <a:rPr lang="en-US" dirty="0"/>
              <a:t> from the </a:t>
            </a:r>
            <a:r>
              <a:rPr lang="en-US" dirty="0" err="1"/>
              <a:t>NameNode</a:t>
            </a:r>
            <a:r>
              <a:rPr lang="en-US" dirty="0"/>
              <a:t>. </a:t>
            </a:r>
          </a:p>
          <a:p>
            <a:r>
              <a:rPr lang="en-US" dirty="0"/>
              <a:t>It downloads the </a:t>
            </a:r>
            <a:r>
              <a:rPr lang="en-US" dirty="0" err="1"/>
              <a:t>EditLogs</a:t>
            </a:r>
            <a:r>
              <a:rPr lang="en-US" dirty="0"/>
              <a:t> from the </a:t>
            </a:r>
            <a:r>
              <a:rPr lang="en-US" dirty="0" err="1"/>
              <a:t>NameNode</a:t>
            </a:r>
            <a:r>
              <a:rPr lang="en-US" dirty="0"/>
              <a:t> at regular intervals and applies to </a:t>
            </a:r>
            <a:r>
              <a:rPr lang="en-US" dirty="0" err="1"/>
              <a:t>FsImage</a:t>
            </a:r>
            <a:r>
              <a:rPr lang="en-US" dirty="0"/>
              <a:t>. The new </a:t>
            </a:r>
            <a:r>
              <a:rPr lang="en-US" dirty="0" err="1"/>
              <a:t>FsImage</a:t>
            </a:r>
            <a:r>
              <a:rPr lang="en-US" dirty="0"/>
              <a:t> is copied back to the </a:t>
            </a:r>
            <a:r>
              <a:rPr lang="en-US" dirty="0" err="1"/>
              <a:t>NameNode</a:t>
            </a:r>
            <a:r>
              <a:rPr lang="en-US" dirty="0"/>
              <a:t>, which is used whenever the </a:t>
            </a:r>
            <a:r>
              <a:rPr lang="en-US" dirty="0" err="1"/>
              <a:t>NameNode</a:t>
            </a:r>
            <a:r>
              <a:rPr lang="en-US" dirty="0"/>
              <a:t> is started the next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64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D7C5-5DAD-4F79-8106-4D7FC575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1" y="241738"/>
            <a:ext cx="11540359" cy="63167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Checkpointing: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function of the Secondary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to periodically merge the Edit Log and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(File System Image) stored by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This process is known as checkpointing.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Edit Log is a file where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records every change made to the HDFS, while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snapshot of the filesystem's metadata at a certain point in time.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time, the Edit Log can grow very large, making the recovery process slow and cumbersome because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would need to replay all the transactions from a potentially large Edit Log to rebuild the filesystem state.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Secondary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periodically downloads the current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Edit Log from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merges them into a new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then uploads this new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 to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Edit Log is then truncated to start fresh.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Reducing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Load: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performing the checkpointing task, the Secondary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helps reduce the workload on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does not have to continuously merge the Edit Log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 this is handled by the Secondary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intervals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Assisting in Recovery: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event of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failure, the Secondary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NameNode’s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latest checkpointed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 much smaller Edit Log can be used to restart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more quickly. However, it is important to note that the Secondary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itself does not automatically take over in case of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failure; it simply provides the latest metadata to assist in recovery.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247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Replication Management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47" y="1233968"/>
            <a:ext cx="7366383" cy="4690314"/>
          </a:xfrm>
        </p:spPr>
      </p:pic>
      <p:sp>
        <p:nvSpPr>
          <p:cNvPr id="5" name="Rectangle 4"/>
          <p:cNvSpPr/>
          <p:nvPr/>
        </p:nvSpPr>
        <p:spPr>
          <a:xfrm>
            <a:off x="103030" y="6211669"/>
            <a:ext cx="12453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are storing a file of 128 MB in HDFS using the default configuration, you will end up occupying a space of 384 MB (3*128 MB) as the blocks will be replicated three times and each replica will be residing on a different </a:t>
            </a:r>
            <a:r>
              <a:rPr lang="en-US" dirty="0" err="1"/>
              <a:t>DataNode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618430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TOPOLOGY AND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it mean for two nodes in a local network to be “close” to each other?</a:t>
            </a:r>
          </a:p>
          <a:p>
            <a:r>
              <a:rPr lang="en-US" dirty="0"/>
              <a:t>Processes on the same node</a:t>
            </a:r>
          </a:p>
          <a:p>
            <a:r>
              <a:rPr lang="en-US" dirty="0"/>
              <a:t>Different nodes on the same rack</a:t>
            </a:r>
          </a:p>
          <a:p>
            <a:r>
              <a:rPr lang="en-US" dirty="0"/>
              <a:t>Nodes on different racks in the same data center</a:t>
            </a:r>
          </a:p>
          <a:p>
            <a:r>
              <a:rPr lang="en-US" dirty="0"/>
              <a:t>Nodes in different data centers</a:t>
            </a:r>
          </a:p>
        </p:txBody>
      </p:sp>
    </p:spTree>
    <p:extLst>
      <p:ext uri="{BB962C8B-B14F-4D97-AF65-F5344CB8AC3E}">
        <p14:creationId xmlns:p14="http://schemas.microsoft.com/office/powerpoint/2010/main" val="4237273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011" y="-115911"/>
            <a:ext cx="9538906" cy="59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04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example, imagine a node </a:t>
            </a:r>
            <a:r>
              <a:rPr lang="en-US" i="1" dirty="0"/>
              <a:t>n1 </a:t>
            </a:r>
            <a:r>
              <a:rPr lang="en-US" dirty="0"/>
              <a:t>on rack </a:t>
            </a:r>
            <a:r>
              <a:rPr lang="en-US" i="1" dirty="0"/>
              <a:t>r1 </a:t>
            </a:r>
            <a:r>
              <a:rPr lang="en-US" dirty="0"/>
              <a:t>in data center </a:t>
            </a:r>
            <a:r>
              <a:rPr lang="en-US" i="1" dirty="0"/>
              <a:t>d1</a:t>
            </a:r>
            <a:r>
              <a:rPr lang="en-US" dirty="0"/>
              <a:t>. This can be represented as </a:t>
            </a:r>
            <a:r>
              <a:rPr lang="en-US" i="1" dirty="0"/>
              <a:t>/d1/r1/n1</a:t>
            </a:r>
            <a:r>
              <a:rPr lang="en-US" dirty="0"/>
              <a:t>. Using this notation, here are the distances for the four scenarios:</a:t>
            </a:r>
          </a:p>
          <a:p>
            <a:r>
              <a:rPr lang="pt-BR" i="1" dirty="0"/>
              <a:t>distance(/d1/r1/n1, /d1/r1/n1) </a:t>
            </a:r>
          </a:p>
          <a:p>
            <a:pPr marL="0" indent="0">
              <a:buNone/>
            </a:pPr>
            <a:r>
              <a:rPr lang="pt-BR" dirty="0"/>
              <a:t>= 0 (processes on the same node)</a:t>
            </a:r>
          </a:p>
          <a:p>
            <a:r>
              <a:rPr lang="en-US" i="1" dirty="0"/>
              <a:t>distance(/d1/r1/n1, /d1/r1/n2) </a:t>
            </a:r>
          </a:p>
          <a:p>
            <a:r>
              <a:rPr lang="en-US" dirty="0"/>
              <a:t>= 2 (different nodes on the same rack)</a:t>
            </a:r>
          </a:p>
          <a:p>
            <a:r>
              <a:rPr lang="en-US" i="1" dirty="0"/>
              <a:t>distance(/d1/r1/n1, /d1/r2/n3) </a:t>
            </a:r>
          </a:p>
          <a:p>
            <a:r>
              <a:rPr lang="en-US" dirty="0"/>
              <a:t>= 4 (nodes on different racks in the same data center)</a:t>
            </a:r>
          </a:p>
          <a:p>
            <a:r>
              <a:rPr lang="pt-BR" i="1" dirty="0"/>
              <a:t>distance(/d1/r1/n1, /d2/r3/n4) </a:t>
            </a:r>
          </a:p>
          <a:p>
            <a:r>
              <a:rPr lang="pt-BR" dirty="0"/>
              <a:t>= 6 (nodes in different data centers)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5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37271"/>
            <a:ext cx="10515600" cy="1325563"/>
          </a:xfrm>
        </p:spPr>
        <p:txBody>
          <a:bodyPr/>
          <a:lstStyle/>
          <a:p>
            <a:r>
              <a:rPr lang="en-US" dirty="0"/>
              <a:t>Anatomy of File Read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539" y="1362834"/>
            <a:ext cx="8819013" cy="52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9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68"/>
            <a:ext cx="12097105" cy="61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1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8F64AB-D286-476F-B59F-3A3E29A3DE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2413" y="218089"/>
            <a:ext cx="9827173" cy="64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30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Anatomy of a File Write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893" y="1327916"/>
            <a:ext cx="8749224" cy="54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01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2388"/>
            <a:ext cx="10515600" cy="858175"/>
          </a:xfrm>
        </p:spPr>
        <p:txBody>
          <a:bodyPr/>
          <a:lstStyle/>
          <a:p>
            <a:r>
              <a:rPr lang="en-US" dirty="0"/>
              <a:t>Configuration XML files in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0938"/>
            <a:ext cx="10515600" cy="36985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hadoop-env.sh</a:t>
            </a:r>
          </a:p>
          <a:p>
            <a:pPr lvl="1"/>
            <a:r>
              <a:rPr lang="en-US" dirty="0"/>
              <a:t>This file specifies environment variables that affect the JDK used by Hadoop Daemon (bin/</a:t>
            </a:r>
            <a:r>
              <a:rPr lang="en-US" dirty="0" err="1"/>
              <a:t>hadoop</a:t>
            </a:r>
            <a:r>
              <a:rPr lang="en-US" dirty="0"/>
              <a:t>). (JAVA_HOME)</a:t>
            </a:r>
          </a:p>
          <a:p>
            <a:pPr lvl="1"/>
            <a:r>
              <a:rPr lang="en-US" dirty="0"/>
              <a:t>It informs Hadoop daemon where </a:t>
            </a:r>
            <a:r>
              <a:rPr lang="en-US" dirty="0" err="1"/>
              <a:t>NameNode</a:t>
            </a:r>
            <a:r>
              <a:rPr lang="en-US" dirty="0"/>
              <a:t> runs in the cluster. It contains the configuration settings for Hadoop Core such as I/O settings that are common to HDFS and MapReduce.</a:t>
            </a:r>
          </a:p>
        </p:txBody>
      </p:sp>
    </p:spTree>
    <p:extLst>
      <p:ext uri="{BB962C8B-B14F-4D97-AF65-F5344CB8AC3E}">
        <p14:creationId xmlns:p14="http://schemas.microsoft.com/office/powerpoint/2010/main" val="1160411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hdfs-site.xml</a:t>
            </a:r>
          </a:p>
          <a:p>
            <a:pPr lvl="1"/>
            <a:r>
              <a:rPr lang="en-US" dirty="0"/>
              <a:t>This is the main configuration file for HDFS. It defines the </a:t>
            </a:r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paths as well as replication factor. </a:t>
            </a:r>
            <a:endParaRPr lang="en-US" b="1" dirty="0"/>
          </a:p>
          <a:p>
            <a:pPr lvl="1"/>
            <a:r>
              <a:rPr lang="en-US" dirty="0"/>
              <a:t>Replication factor is specified by </a:t>
            </a:r>
            <a:r>
              <a:rPr lang="en-US" dirty="0" err="1"/>
              <a:t>dfs.replication</a:t>
            </a:r>
            <a:r>
              <a:rPr lang="en-US" dirty="0"/>
              <a:t> property; as it is a single node cluster hence we will set replication to 1.</a:t>
            </a:r>
          </a:p>
          <a:p>
            <a:pPr lvl="1"/>
            <a:r>
              <a:rPr lang="en-US" dirty="0"/>
              <a:t>The default heartbeat interval is 3 seconds. One can change it by using</a:t>
            </a:r>
            <a:r>
              <a:rPr lang="en-US" i="1" dirty="0"/>
              <a:t> </a:t>
            </a:r>
            <a:r>
              <a:rPr lang="en-US" i="1" dirty="0" err="1"/>
              <a:t>dfs.heartbeat.interval</a:t>
            </a:r>
            <a:r>
              <a:rPr lang="en-US" dirty="0"/>
              <a:t> in </a:t>
            </a:r>
            <a:r>
              <a:rPr lang="en-US" i="1" dirty="0"/>
              <a:t>hdfs-site.xml.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mapred-site.xml</a:t>
            </a:r>
          </a:p>
          <a:p>
            <a:pPr lvl="1"/>
            <a:r>
              <a:rPr lang="en-US" dirty="0"/>
              <a:t>In order to specify which framework should be used for MapReduce, we use mapreduce.framework.name property, yarn is used here.</a:t>
            </a:r>
          </a:p>
          <a:p>
            <a:pPr lvl="1"/>
            <a:endParaRPr lang="en-US" b="1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3328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03340" cy="49027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yarn-site.xml</a:t>
            </a:r>
          </a:p>
          <a:p>
            <a:pPr lvl="1"/>
            <a:r>
              <a:rPr lang="en-US" dirty="0"/>
              <a:t>In order to specify auxiliary service need to run with </a:t>
            </a:r>
            <a:r>
              <a:rPr lang="en-US" dirty="0" err="1"/>
              <a:t>nodemanager</a:t>
            </a:r>
            <a:r>
              <a:rPr lang="en-US" dirty="0"/>
              <a:t> “</a:t>
            </a:r>
            <a:r>
              <a:rPr lang="en-US" dirty="0" err="1"/>
              <a:t>yarn.nodemanager.aux</a:t>
            </a:r>
            <a:r>
              <a:rPr lang="en-US" dirty="0"/>
              <a:t>-services” property is used.</a:t>
            </a:r>
          </a:p>
          <a:p>
            <a:pPr lvl="1"/>
            <a:r>
              <a:rPr lang="en-US" dirty="0"/>
              <a:t>Here Shuffling is used as auxiliary service. And in order to know the class that should be used for shuffling we user “</a:t>
            </a:r>
            <a:r>
              <a:rPr lang="en-US" dirty="0" err="1"/>
              <a:t>yarn.nodemanager.aux-services.mapreduce.shuffle.class</a:t>
            </a:r>
            <a:r>
              <a:rPr lang="en-US" dirty="0"/>
              <a:t>”</a:t>
            </a:r>
          </a:p>
          <a:p>
            <a:r>
              <a:rPr lang="en-US" b="1" dirty="0"/>
              <a:t>core-site.xml</a:t>
            </a:r>
          </a:p>
          <a:p>
            <a:pPr lvl="1"/>
            <a:r>
              <a:rPr lang="en-US" dirty="0"/>
              <a:t>This file defines port number, memory, memory limits, size of read/write buffers used by Hadoop. Find this file in the 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Location of </a:t>
            </a:r>
            <a:r>
              <a:rPr lang="en-US" dirty="0" err="1"/>
              <a:t>namenode</a:t>
            </a:r>
            <a:r>
              <a:rPr lang="en-US" dirty="0"/>
              <a:t> is specified by </a:t>
            </a:r>
            <a:r>
              <a:rPr lang="en-US" dirty="0" err="1"/>
              <a:t>fs.defaultFS</a:t>
            </a:r>
            <a:r>
              <a:rPr lang="en-US" dirty="0"/>
              <a:t> property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namenode</a:t>
            </a:r>
            <a:r>
              <a:rPr lang="en-US" dirty="0"/>
              <a:t> running at 9000/9870 port on localhost.</a:t>
            </a:r>
          </a:p>
          <a:p>
            <a:pPr lvl="1"/>
            <a:r>
              <a:rPr lang="en-US" dirty="0" err="1"/>
              <a:t>hadoop.tmp.dir</a:t>
            </a:r>
            <a:r>
              <a:rPr lang="en-US" dirty="0"/>
              <a:t> property to specify the location where temporary as well as permanent data of Hadoop will be stored.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67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DBMS vs Hadoop – Data Sci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543"/>
            <a:ext cx="9994232" cy="700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D06AE-1ED7-415A-9CF3-7340BC681A46}"/>
              </a:ext>
            </a:extLst>
          </p:cNvPr>
          <p:cNvSpPr txBox="1"/>
          <p:nvPr/>
        </p:nvSpPr>
        <p:spPr>
          <a:xfrm>
            <a:off x="9994232" y="889843"/>
            <a:ext cx="188334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In transaction processing, ACID (atomicity, consistency, isolation, and durability)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an acronym and mnemonic device used to refer to the four essential properties a transaction should possess to ensure the integrity and reliability of the data involved in the transaction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770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7986FE-F3E2-4200-9AEB-8384E053921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4330285"/>
              </p:ext>
            </p:extLst>
          </p:nvPr>
        </p:nvGraphicFramePr>
        <p:xfrm>
          <a:off x="875899" y="264160"/>
          <a:ext cx="10350901" cy="6210212"/>
        </p:xfrm>
        <a:graphic>
          <a:graphicData uri="http://schemas.openxmlformats.org/drawingml/2006/table">
            <a:tbl>
              <a:tblPr/>
              <a:tblGrid>
                <a:gridCol w="644893">
                  <a:extLst>
                    <a:ext uri="{9D8B030D-6E8A-4147-A177-3AD203B41FA5}">
                      <a16:colId xmlns:a16="http://schemas.microsoft.com/office/drawing/2014/main" val="2055367807"/>
                    </a:ext>
                  </a:extLst>
                </a:gridCol>
                <a:gridCol w="4507661">
                  <a:extLst>
                    <a:ext uri="{9D8B030D-6E8A-4147-A177-3AD203B41FA5}">
                      <a16:colId xmlns:a16="http://schemas.microsoft.com/office/drawing/2014/main" val="2877083449"/>
                    </a:ext>
                  </a:extLst>
                </a:gridCol>
                <a:gridCol w="5198347">
                  <a:extLst>
                    <a:ext uri="{9D8B030D-6E8A-4147-A177-3AD203B41FA5}">
                      <a16:colId xmlns:a16="http://schemas.microsoft.com/office/drawing/2014/main" val="1171160024"/>
                    </a:ext>
                  </a:extLst>
                </a:gridCol>
              </a:tblGrid>
              <a:tr h="4262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 err="1">
                          <a:effectLst/>
                        </a:rPr>
                        <a:t>S.No</a:t>
                      </a:r>
                      <a:r>
                        <a:rPr lang="en-IN" sz="1800" b="1" dirty="0">
                          <a:effectLst/>
                        </a:rPr>
                        <a:t>.</a:t>
                      </a:r>
                    </a:p>
                  </a:txBody>
                  <a:tcPr marL="20182" marR="20182" marT="33637" marB="33637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RDBMS</a:t>
                      </a:r>
                    </a:p>
                  </a:txBody>
                  <a:tcPr marL="33637" marR="33637" marT="33637" marB="336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Hadoop</a:t>
                      </a:r>
                    </a:p>
                  </a:txBody>
                  <a:tcPr marL="33637" marR="33637" marT="33637" marB="336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07537"/>
                  </a:ext>
                </a:extLst>
              </a:tr>
              <a:tr h="11443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dirty="0">
                          <a:effectLst/>
                        </a:rPr>
                        <a:t>1.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Traditional row-column based databases, basically used for data storage, manipulation and retrieval.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An open-source software used for storing data and running applications or processes concurrently.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680301"/>
                  </a:ext>
                </a:extLst>
              </a:tr>
              <a:tr h="8020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dirty="0">
                          <a:effectLst/>
                        </a:rPr>
                        <a:t>2.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In this structured data is mostly processed.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In this both structured and unstructured data is processed.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56325"/>
                  </a:ext>
                </a:extLst>
              </a:tr>
              <a:tr h="45977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dirty="0">
                          <a:effectLst/>
                        </a:rPr>
                        <a:t>3.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It is best suited for OLTP environment.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It is best suited for BIG data.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810492"/>
                  </a:ext>
                </a:extLst>
              </a:tr>
              <a:tr h="45977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dirty="0">
                          <a:effectLst/>
                        </a:rPr>
                        <a:t>4.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It is less scalable than Hadoop.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>
                          <a:effectLst/>
                        </a:rPr>
                        <a:t>It is highly scalable.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244041"/>
                  </a:ext>
                </a:extLst>
              </a:tr>
              <a:tr h="4952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dirty="0">
                          <a:effectLst/>
                        </a:rPr>
                        <a:t>5.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Data normalization is required in RDBMS.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Data normalization is not required in Hadoop.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992866"/>
                  </a:ext>
                </a:extLst>
              </a:tr>
              <a:tr h="4952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>
                          <a:effectLst/>
                        </a:rPr>
                        <a:t>6.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It stores transformed and aggregated data.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It stores huge volume of data.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88914"/>
                  </a:ext>
                </a:extLst>
              </a:tr>
              <a:tr h="45977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>
                          <a:effectLst/>
                        </a:rPr>
                        <a:t>7.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It has no latency in response.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It has some latency in response.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458804"/>
                  </a:ext>
                </a:extLst>
              </a:tr>
              <a:tr h="4952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>
                          <a:effectLst/>
                        </a:rPr>
                        <a:t>8.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The data schema of RDBMS is static type.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The data schema of Hadoop is dynamic type.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315111"/>
                  </a:ext>
                </a:extLst>
              </a:tr>
              <a:tr h="4952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>
                          <a:effectLst/>
                        </a:rPr>
                        <a:t>9.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dirty="0">
                          <a:effectLst/>
                        </a:rPr>
                        <a:t>High data integrity available.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Low data integrity available than RDBMS.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67562"/>
                  </a:ext>
                </a:extLst>
              </a:tr>
              <a:tr h="4773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dirty="0">
                          <a:effectLst/>
                        </a:rPr>
                        <a:t>10.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Cost is applicable for licensed software.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Free of cost, as it is an open source software.</a:t>
                      </a:r>
                    </a:p>
                  </a:txBody>
                  <a:tcPr marL="33637" marR="33637" marT="47092" marB="470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9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7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Hadoop is an open source software framework for storage and large scale processing of data-sets on clusters of commodity hardware.</a:t>
            </a:r>
          </a:p>
          <a:p>
            <a:r>
              <a:rPr lang="en-US" dirty="0"/>
              <a:t>Hadoop was created by Doug Cutting and Mike </a:t>
            </a:r>
            <a:r>
              <a:rPr lang="en-US" dirty="0" err="1"/>
              <a:t>Cafarella</a:t>
            </a:r>
            <a:r>
              <a:rPr lang="en-US" dirty="0"/>
              <a:t> in 2005.</a:t>
            </a:r>
          </a:p>
        </p:txBody>
      </p:sp>
    </p:spTree>
    <p:extLst>
      <p:ext uri="{BB962C8B-B14F-4D97-AF65-F5344CB8AC3E}">
        <p14:creationId xmlns:p14="http://schemas.microsoft.com/office/powerpoint/2010/main" val="409055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1938192"/>
            <a:ext cx="3856608" cy="2157290"/>
          </a:xfrm>
        </p:spPr>
      </p:pic>
      <p:sp>
        <p:nvSpPr>
          <p:cNvPr id="5" name="Rectangle 4"/>
          <p:cNvSpPr/>
          <p:nvPr/>
        </p:nvSpPr>
        <p:spPr>
          <a:xfrm>
            <a:off x="5257800" y="193819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Doug Cutting , who was working at Yahoo! at the 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named the project after his son's toy elephant.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Cutting's son was 2 years old at the time and just beginning to talk. He called his beloved stuffed yellow elephant "Hadoop"</a:t>
            </a:r>
          </a:p>
        </p:txBody>
      </p:sp>
    </p:spTree>
    <p:extLst>
      <p:ext uri="{BB962C8B-B14F-4D97-AF65-F5344CB8AC3E}">
        <p14:creationId xmlns:p14="http://schemas.microsoft.com/office/powerpoint/2010/main" val="403842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Apache Hadoop framework modules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Hadoop Common: contains libraries and utilities needed by other Hadoop modules</a:t>
            </a:r>
          </a:p>
          <a:p>
            <a:r>
              <a:rPr lang="en-US" dirty="0"/>
              <a:t>Hadoop Distributed File System (HDFS): a distributed file-system that stores data on the commodity machines, providing very high aggregate bandwidth across the cluster</a:t>
            </a:r>
          </a:p>
          <a:p>
            <a:r>
              <a:rPr lang="en-US" dirty="0"/>
              <a:t>Hadoop YARN: a resource-management platform responsible for managing compute resources in clusters and using them for scheduling of users' applications</a:t>
            </a:r>
          </a:p>
          <a:p>
            <a:r>
              <a:rPr lang="en-US" dirty="0"/>
              <a:t>Hadoop MapReduce: a programming model for large scale data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5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36383"/>
            <a:ext cx="10515600" cy="3240580"/>
          </a:xfrm>
        </p:spPr>
        <p:txBody>
          <a:bodyPr/>
          <a:lstStyle/>
          <a:p>
            <a:r>
              <a:rPr lang="en-US" dirty="0"/>
              <a:t>HDFS is a filesystem designed for storing very large files with streaming data access patterns, running on clusters of commodity hardware</a:t>
            </a:r>
          </a:p>
        </p:txBody>
      </p:sp>
    </p:spTree>
    <p:extLst>
      <p:ext uri="{BB962C8B-B14F-4D97-AF65-F5344CB8AC3E}">
        <p14:creationId xmlns:p14="http://schemas.microsoft.com/office/powerpoint/2010/main" val="420419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 is not good fit for following</a:t>
            </a:r>
          </a:p>
          <a:p>
            <a:pPr lvl="1"/>
            <a:r>
              <a:rPr lang="en-US" dirty="0"/>
              <a:t> 	Low-latency data access</a:t>
            </a:r>
          </a:p>
          <a:p>
            <a:pPr lvl="1"/>
            <a:r>
              <a:rPr lang="en-US" dirty="0"/>
              <a:t>   Lots of small files</a:t>
            </a:r>
          </a:p>
          <a:p>
            <a:pPr lvl="1"/>
            <a:r>
              <a:rPr lang="en-US" dirty="0"/>
              <a:t>   Multiple writers and arbitrary file modifications </a:t>
            </a:r>
          </a:p>
        </p:txBody>
      </p:sp>
    </p:spTree>
    <p:extLst>
      <p:ext uri="{BB962C8B-B14F-4D97-AF65-F5344CB8AC3E}">
        <p14:creationId xmlns:p14="http://schemas.microsoft.com/office/powerpoint/2010/main" val="418037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size</a:t>
            </a:r>
          </a:p>
          <a:p>
            <a:r>
              <a:rPr lang="en-US" dirty="0"/>
              <a:t>HDFS block size</a:t>
            </a:r>
          </a:p>
          <a:p>
            <a:r>
              <a:rPr lang="en-US" dirty="0"/>
              <a:t>Difference between HDFS and other file system</a:t>
            </a:r>
          </a:p>
          <a:p>
            <a:r>
              <a:rPr lang="en-US" dirty="0"/>
              <a:t>Why is a block size in HDFS so large?</a:t>
            </a:r>
          </a:p>
        </p:txBody>
      </p:sp>
    </p:spTree>
    <p:extLst>
      <p:ext uri="{BB962C8B-B14F-4D97-AF65-F5344CB8AC3E}">
        <p14:creationId xmlns:p14="http://schemas.microsoft.com/office/powerpoint/2010/main" val="244249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7871</TotalTime>
  <Words>2277</Words>
  <Application>Microsoft Office PowerPoint</Application>
  <PresentationFormat>Widescreen</PresentationFormat>
  <Paragraphs>196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Google Sans</vt:lpstr>
      <vt:lpstr>LiberationSerif</vt:lpstr>
      <vt:lpstr>Times New Roman</vt:lpstr>
      <vt:lpstr>Office Theme</vt:lpstr>
      <vt:lpstr>Apache Hadoop</vt:lpstr>
      <vt:lpstr>Historical Review of Big Data</vt:lpstr>
      <vt:lpstr>PowerPoint Presentation</vt:lpstr>
      <vt:lpstr>Apache Hadoop</vt:lpstr>
      <vt:lpstr>PowerPoint Presentation</vt:lpstr>
      <vt:lpstr>The Apache Hadoop framework modules </vt:lpstr>
      <vt:lpstr>Hadoop Distributed file system</vt:lpstr>
      <vt:lpstr>PowerPoint Presentation</vt:lpstr>
      <vt:lpstr>HDFS concepts</vt:lpstr>
      <vt:lpstr>HDFS services</vt:lpstr>
      <vt:lpstr>PowerPoint Presentation</vt:lpstr>
      <vt:lpstr>HDFS Architecture</vt:lpstr>
      <vt:lpstr>NameNode </vt:lpstr>
      <vt:lpstr>Functions of Namenode</vt:lpstr>
      <vt:lpstr>PowerPoint Presentation</vt:lpstr>
      <vt:lpstr>PowerPoint Presentation</vt:lpstr>
      <vt:lpstr>PowerPoint Presentation</vt:lpstr>
      <vt:lpstr>PowerPoint Presentation</vt:lpstr>
      <vt:lpstr>Continue…</vt:lpstr>
      <vt:lpstr>Data Nodes</vt:lpstr>
      <vt:lpstr>Functions of Data Node</vt:lpstr>
      <vt:lpstr>Secondary NameNode </vt:lpstr>
      <vt:lpstr>Functions of Secondary NameNode </vt:lpstr>
      <vt:lpstr>PowerPoint Presentation</vt:lpstr>
      <vt:lpstr>Replication Management </vt:lpstr>
      <vt:lpstr>NETWORK TOPOLOGY AND HADOOP</vt:lpstr>
      <vt:lpstr>PowerPoint Presentation</vt:lpstr>
      <vt:lpstr>PowerPoint Presentation</vt:lpstr>
      <vt:lpstr>Anatomy of File Read</vt:lpstr>
      <vt:lpstr>PowerPoint Presentation</vt:lpstr>
      <vt:lpstr>Anatomy of a File Write</vt:lpstr>
      <vt:lpstr>Configuration XML files in Hadoop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Administrator</dc:creator>
  <cp:lastModifiedBy>CSE-5</cp:lastModifiedBy>
  <cp:revision>36</cp:revision>
  <dcterms:created xsi:type="dcterms:W3CDTF">2020-01-17T01:57:35Z</dcterms:created>
  <dcterms:modified xsi:type="dcterms:W3CDTF">2024-09-19T10:05:52Z</dcterms:modified>
</cp:coreProperties>
</file>