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32"/>
  </p:notesMasterIdLst>
  <p:sldIdLst>
    <p:sldId id="256" r:id="rId2"/>
    <p:sldId id="257" r:id="rId3"/>
    <p:sldId id="361" r:id="rId4"/>
    <p:sldId id="362" r:id="rId5"/>
    <p:sldId id="337" r:id="rId6"/>
    <p:sldId id="347" r:id="rId7"/>
    <p:sldId id="338" r:id="rId8"/>
    <p:sldId id="364" r:id="rId9"/>
    <p:sldId id="366" r:id="rId10"/>
    <p:sldId id="340" r:id="rId11"/>
    <p:sldId id="365" r:id="rId12"/>
    <p:sldId id="341" r:id="rId13"/>
    <p:sldId id="342" r:id="rId14"/>
    <p:sldId id="343" r:id="rId15"/>
    <p:sldId id="344" r:id="rId16"/>
    <p:sldId id="345" r:id="rId17"/>
    <p:sldId id="346" r:id="rId18"/>
    <p:sldId id="348" r:id="rId19"/>
    <p:sldId id="349" r:id="rId20"/>
    <p:sldId id="351" r:id="rId21"/>
    <p:sldId id="350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3A1879-3809-4986-A282-C32087FE9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A485F9-6B0C-4443-9FAA-9E5C3D563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710BB-4EDF-4949-BDAE-F18EC2F0499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F6EA7E1B-14FD-464D-A76A-8EB445D2C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BCF26D8A-7710-4AD7-A7AE-09BA50483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6C834F4-5965-4384-B4BF-95D97AB397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0EFFCE-2401-497B-B0ED-1FE74C443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0BE76-B389-40BA-9447-3945E8953E7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953BFF91-8F84-48C6-90B3-64128311B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88A9AA2-CCDF-485C-A635-278B3792A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21F078E-3443-4D40-BDAB-FCA239900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91612E-A7B2-4ED0-A29A-A5B42D8B3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B4FF6-A3EF-437C-AA15-3AC2BBC41A9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6FC488D2-B315-408A-81CC-E14F451CD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88FA5C9B-1647-471B-9B41-4BB66FD6E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C1635E0-FCCF-4FBA-B047-7C51E77450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48B94-8803-4869-A170-E8FAD9BB3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55937-8699-4811-8137-5FA272B687E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AE2E1D36-CBF6-48B7-A54B-4A098C5BF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16A44A3F-D3B6-4AA8-8F49-02E979F9F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6FE0DE-FAFA-4CFC-BA9F-60230FEDD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F12742-74A5-4FAB-8020-1607AFE7E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3CF00-C9A5-4259-A840-A4FE2906F73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1F24C52E-CE98-4612-9809-ABF13377B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8B263E97-6378-4CE2-ABDE-C73BF2E20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C88CD22-5511-4A58-B2C6-246BC82B8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2953CB-F458-4168-93A4-D4907AE0C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A607-C108-4A9E-A884-1D9C0328C7C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2249B5E9-6AC1-490F-99D9-FD8D4880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0BDB180-C49F-4068-9656-9EFB1752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C347E5-8ADA-4425-AFCD-631262631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816E1F-25BD-4DE1-94BE-50B94E47A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73C9E-AF13-45B4-A2F8-085E0586866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4970133D-BC5D-4A55-BCCE-48CCA226F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F351D419-BB64-4779-99F7-69B47AB3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B5AA5CF-32F6-45E8-96A2-574FE87220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20314E-5B04-438D-AB61-B01CA7701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0CB60-EC87-47AF-B87A-6C2E511914D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D9B40D65-765E-4D93-8D43-229FA1FCA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AF6BBB09-E4D2-438D-B3F2-A258526DE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239509-5B47-4575-8035-3597245531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11A53D-B331-486B-8390-1DD32EA4D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C3724-C445-421E-A490-1D0B97F05E1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47291BFF-DC38-4010-A570-B343A7D14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8EEC5A7C-0F24-4E54-A4B6-3B0B83788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C6BBD95-5C69-4A01-B4CC-E04C01B7D0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918B7A-E218-4894-84E6-461006C42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C027-B3B8-4AC8-A20A-3176900A62D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2D582339-C491-43F2-9819-1360DEA95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9043DD2E-DE1D-4904-9B8F-D5C991D0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A15FB6D-3661-4F28-A4B4-985CB72EC4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9CC6AE-1932-41D6-B05B-386B42A3A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C5558-C64A-49AB-9501-E54E1E5210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EBFAC8E3-5368-4558-B7A2-28732AF86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2689230D-DB22-4769-9C64-B816F3C3D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5E7A77-004D-4619-86B2-55A209ACE1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F87D7C-FAE9-462B-A30D-ED3E44FCB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570B3-8C19-47F3-BD4C-A702B6C0F76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E7A053D2-F0C8-4433-938F-8104BC36D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A88D232C-1F25-4EF9-9033-5430A75A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C6A6412-58DF-447F-BFEF-1C3C58907E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7E008F-8AA5-4568-B754-AC5BDC420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F31E3-A770-4B5B-B927-29B5BAF0E0E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4E7A0BDD-02F1-431D-B393-656CD1B5E7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1BEF3E73-2556-4476-B042-DC4DA2AFD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F925BD-84C0-4C24-AA7D-98311AA535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4FAE29-6195-42D3-8C0D-819152F16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C5B53-2EEF-435A-8F08-5D8D9736AC6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0CA15830-31DD-4F1C-A608-DEE878177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DE5855D7-0984-45E7-B238-9CBA75496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6F5970-B0CD-45AA-95EF-DAE696CE4F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1FC57C-066D-4DE8-AE6D-03FDB3C8E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3D08E-CD11-4EF7-AF84-7D364CAC07B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B7567ECE-546C-4AB6-89B7-0A98B72AB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B607778B-7ECB-49A8-BFCC-F0ACA19D5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5818850-CE53-44A9-881A-38C93FA1EC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720A9-BEA7-4785-A5FE-4FA1EA9F4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BE000-275B-4B9B-8848-9BD8B67C2CD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853A66F7-A391-435E-A677-C10EF2423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100126A3-D7D6-49B0-AAA8-4870D149C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3A2985-D0E6-4F54-B06D-FE1922379B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5DB614-54F0-4A3D-A9CF-40CC53906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D8BE4-3770-45D8-9EB2-5F3396B2211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A70F6C3A-F63C-40B1-9D0B-D41EC2D5D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C2D00DFE-5397-4B5F-98DA-6E8DE2BFE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546710-5DEB-4468-8F8D-199805760C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0D025-0FF9-4B33-A5A1-DD2646987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A16AC-FB5E-4E11-884C-F2C9CA5DB95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58642478-FAAA-4E44-A0DD-8B83E51AF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27460DA-E0F4-4362-BF13-43CD2F8DF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546710-5DEB-4468-8F8D-199805760C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0D025-0FF9-4B33-A5A1-DD2646987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A16AC-FB5E-4E11-884C-F2C9CA5DB95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58642478-FAAA-4E44-A0DD-8B83E51AF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27460DA-E0F4-4362-BF13-43CD2F8DF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30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66BC2C-4CDB-4B4E-9A8E-4E67CCF9B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F50D2B-E563-4580-A82C-EBAAC3573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02DD-6AEA-4682-A0A0-6092EF39000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2A6D06D4-67D4-4C69-B061-61D1404D1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D1D2C35-117A-4B92-92BD-AF604DC7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66BC2C-4CDB-4B4E-9A8E-4E67CCF9B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F50D2B-E563-4580-A82C-EBAAC3573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02DD-6AEA-4682-A0A0-6092EF39000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2A6D06D4-67D4-4C69-B061-61D1404D1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D1D2C35-117A-4B92-92BD-AF604DC7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8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40E7C2-DCFC-4A88-958D-960AC3A670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FEB501-3A32-498F-B423-4A7FBFB5E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373CF-6F89-4E5C-9582-4FAED09FE1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1412067-E129-4877-9C13-551637404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2185A236-894A-4DD6-B202-CFB4DB3BD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4B49CD-4B7B-400F-A2FF-6F07BFAB66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E126C6-9815-4427-AA54-97F73DD1E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51F2E-720C-455A-942B-16F2B76E6F4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972E513B-5A9A-492E-8C2A-B49D6242D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72E947F-1A72-4416-BE35-A58A84AEA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A2872FA-4320-4CF5-A41B-FA62878ADE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0AB406-EA4F-4A6A-AC4C-A4D382D32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9011A-363F-4298-ADA9-19DD6FC2B68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3368EAF0-82AC-40F9-B9FC-B90E0037D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7FE2EC30-59DC-47B2-83EA-D8BA443DB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Chapter – 1</a:t>
            </a:r>
            <a:br>
              <a:rPr lang="en-IN" dirty="0"/>
            </a:br>
            <a:r>
              <a:rPr lang="en-IN" dirty="0"/>
              <a:t>Basic Concepts and Preliminaries</a:t>
            </a:r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91B7F1A-296D-4ED5-9789-2F2F278E9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9AC20B8-E941-4F64-B1A1-132E7DBC634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F8F1E073-711F-4976-923E-2948F5508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Software Quality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299C36B-CFC1-4D2C-83F3-3774498E8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19275"/>
            <a:ext cx="9720073" cy="449008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Views of Software Quality: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Transcendental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envisages quality as something that can be recognized but is difficult to define.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know it when I see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product satisfy user needs and expectations?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understood as conformance to the specification.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level of a product is determined by the extent to which the product meets its specifications.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view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viewed as tied to the inherent characteristics of the product. A product’s inherent characteristics, that is,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qualities, determine its external qualities.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amount a customer is willing to pay for it.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91B7F1A-296D-4ED5-9789-2F2F278E9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9AC20B8-E941-4F64-B1A1-132E7DBC63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F8F1E073-711F-4976-923E-2948F5508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Software Quality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299C36B-CFC1-4D2C-83F3-3774498E8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19275"/>
            <a:ext cx="9720073" cy="44900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in terms of quality factors and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quality factor represents 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 of a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correctness, reliability, efficiency, and testability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criterion is an attribute of a quality factor that is related to software development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modularity is an attribute of  software architecture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ISO 9126, CMM, TPI, and TMM</a:t>
            </a:r>
          </a:p>
        </p:txBody>
      </p:sp>
    </p:spTree>
    <p:extLst>
      <p:ext uri="{BB962C8B-B14F-4D97-AF65-F5344CB8AC3E}">
        <p14:creationId xmlns:p14="http://schemas.microsoft.com/office/powerpoint/2010/main" val="106144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2340A38C-C7C6-4F8E-92D6-7B5A6856FA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8B7F76E-9E90-4EBF-A2C5-2EA96EE7942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4CBBEFC7-2B82-4221-A78C-19B08AB059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Role of Testing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256E7988-FA53-43F8-AC52-B6017CF4B8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19275"/>
            <a:ext cx="9720073" cy="449008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quality assessment divide into two categories: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examines the code and reasons overall behavior that might arise during run time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issues within the logic and techniques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Code review, inspection, and algorithm analysis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program execution to expose possible program failure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running code and examining the outcome,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also entails testing possible execution paths of the code.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Analysis are complementary in nature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is to combine the strengths of both approaches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2A0EE02-F387-42C1-81E2-26CF9E9B37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D2B5036-8045-4BBD-A657-C8105D1CEF4D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E613E30E-8D96-4B09-876B-7CA200ED01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Verification and Validation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2846D95B-8F64-4CE8-BDD6-34A70DA35D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71675"/>
            <a:ext cx="9720073" cy="433768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software system that helps in determining whether the product of a given development phase satisfies the requirements established before the start of that phase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product correctly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building the product right?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static testing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checking documents, design, codes and programs.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software system that helps in determining whether the product meets its intended use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correct product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building the right product?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dynamic testing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testing and validating the actual product i.e. it includes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code.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E7662D9-81CE-4C3C-846B-9676EDB07D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05F1FEB-C4D4-4DCA-B410-384739E9F48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B9604BF3-0E18-4AEB-BEC2-9197569872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Failure, Error, Fault and Defect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A09E9E5-E995-41BF-93BD-F984D7EC23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8280"/>
            <a:ext cx="8966200" cy="474662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occur whenever the external behavior of a system does not conform to that prescribed in the system specification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state of the system.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could lead to 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absence of any corrective action by the system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adjudged cause of an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synonymous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a.k.a.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solidFill>
                  <a:srgbClr val="292526"/>
                </a:solidFill>
                <a:latin typeface="Times-Roman"/>
              </a:rPr>
              <a:t>The process of failure manifestation can therefore be succinctly represented as a behavior chain as follows: fault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MTSY"/>
              </a:rPr>
              <a:t>→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-Roman"/>
              </a:rPr>
              <a:t>error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MTSY"/>
              </a:rPr>
              <a:t>→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-Roman"/>
              </a:rPr>
              <a:t>failure.</a:t>
            </a:r>
            <a:endParaRPr lang="en-US" alt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9A1CDE5C-BFB7-4B68-84C6-519088BDF8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D5849C2-1455-4B9A-96D5-33A30487D9B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18216B44-0AB7-4C8F-9BF7-81A3B2BDCD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Notion of Software Reliability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7E0C2380-81CF-481E-8F74-EAF34F0BF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0950" y="1871145"/>
            <a:ext cx="8966200" cy="45370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reliability refers to the probability of a software system or component functioning correctly under specified conditions for a specified period of time.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critical aspect of software quality, reflecting the system's ability to perform its required functions without failure.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defined as the probability of failure-free operation of a software system for a specified time in a specified environment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reliability of a system depends on those inputs that cause failures to be observed by the end users.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Measured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metrics: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Between Failures (MTBF), Mean Time to Repair (MTTR),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26C2DA74-7BD4-4F44-A179-858F42C5F8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43EFB14-136A-4774-A600-FEB6A15C6BB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3E4B8FC3-74FC-481B-96C8-9A21CBD916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Objectives of Testing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E2701178-9E9B-4759-99A6-A506EC2A0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9853" y="1990725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does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what is working [can be a single unit, integration of units or entire system]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does not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what is not working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the risk of failures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system fail from time to time and gives rise to a notion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the cost of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designing, maintaining, and executing test cases,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analyzing the result of executing each test case,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documenting the test cases, 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actually executing the system and documenting it.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C65D3AA-0AAD-4E74-9074-4ABF0F16B0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D3ECA3A-54FC-4777-B128-6BE84992478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274AFC93-9D2C-4E94-B88B-1D3FB2064D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What is a Test Case?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93C7C5DD-4148-4D49-AFEA-8B0DF32F18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is a simple pair of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&lt;input, expected outcome&gt;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State-less systems: A compiler is a stateless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are very simple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292526"/>
                </a:solidFill>
                <a:latin typeface="Times-Roman"/>
              </a:rPr>
              <a:t>A compiler is a stateless system because to compile a program it does not need to know about the programs it compiled previously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depends solely on the current input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State-oriented: ATM is a state-oriented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are not that simple. A test case may consist of a sequences of &lt;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expected outcome&gt;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outcome depends both on the current state of the system and the current input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example: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check balance, $500.00 &gt;,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withdraw, “amount?” &gt;,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$200.00, “$200.00” &gt;,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check balance, $300.00 &gt;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47E4558-4855-4286-8D19-63CACCDA0C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7201A84-656C-4527-85F7-8D05DA2C256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509201C7-6314-4BD9-A2F8-71B8B4DF4B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Expected Outcome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8A739CB-698E-434F-BC49-4658C42DE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2286000"/>
            <a:ext cx="9720073" cy="3476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outcome of program execution may include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produced by the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Change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values which must be interpreted together for the outcome to be valid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oracle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mechanism that verifies the correctness of program outputs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expected results for the test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expected results with the actual results of execution of the IUT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40C2056-814E-462B-A7CD-C92DA84D5D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A340712-3CB4-4061-874A-F65C91F8BAC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DE219617-F942-4AD1-8363-7A67660C84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Concept of Complete Testing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B102363-1EE7-486C-A091-F80B5EA4D7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or exhaustive testing means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are no undisclosed faults at the end of the test phase”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testing is nearly impossible for most of the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of possible inputs of a program is too large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inputs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inputs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issues may be too complex to completely test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not be possible to create all possible execution environments of the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31F4-257B-427B-957C-E5FADB1B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of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F801-501D-4BEE-B3CE-CD2EDD5B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71" y="1905000"/>
            <a:ext cx="9720073" cy="45281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Quality Revolution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Quality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of Testing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and Validation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Failure, Error, Fault and Defect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Notion of Software Reliability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Objectives of Testing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Activities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Level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and Black-box Testing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Planning and Design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and Measuring Test Execution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Tools and Automation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Team Organization and Management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1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24D79C72-1F20-4D30-AC89-89BEBEBFF2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3A8F123-27D8-4FA6-957F-F8627B7E978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E502F809-A43B-48C4-A35F-24DAF656C8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Central Issue in Testing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C1B7B9A8-E079-4461-83E0-CBB630C8160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5110217"/>
            <a:ext cx="8461375" cy="1360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input domain D into D1 and D2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subset D1 of D to test program 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that D1 exercise only a part P1 of P</a:t>
            </a:r>
          </a:p>
        </p:txBody>
      </p:sp>
      <p:pic>
        <p:nvPicPr>
          <p:cNvPr id="211975" name="Picture 7">
            <a:extLst>
              <a:ext uri="{FF2B5EF4-FFF2-40B4-BE49-F238E27FC236}">
                <a16:creationId xmlns:a16="http://schemas.microsoft.com/office/drawing/2014/main" id="{0E7911EF-B5BD-4356-9F12-E7A52801625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620" y="1775057"/>
            <a:ext cx="8955088" cy="2541587"/>
          </a:xfrm>
        </p:spPr>
      </p:pic>
      <p:sp>
        <p:nvSpPr>
          <p:cNvPr id="211976" name="Text Box 8">
            <a:extLst>
              <a:ext uri="{FF2B5EF4-FFF2-40B4-BE49-F238E27FC236}">
                <a16:creationId xmlns:a16="http://schemas.microsoft.com/office/drawing/2014/main" id="{DD904085-B417-4F13-A9FB-E28423EE6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16644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3: A subset of the input domain exercising a subset of the program behavior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7E6B8DA1-3642-4F35-A812-DB9AAEC6AF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A529153-DD1C-4D75-BF5D-7E788078DF9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9924" name="Rectangle 4">
            <a:extLst>
              <a:ext uri="{FF2B5EF4-FFF2-40B4-BE49-F238E27FC236}">
                <a16:creationId xmlns:a16="http://schemas.microsoft.com/office/drawing/2014/main" id="{CE739843-EFAA-444B-BE78-D5C5F84D42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Testing Activities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BD1D7AC9-FD20-4A39-AD75-BCDA59AE7D8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7075" y="2084832"/>
            <a:ext cx="3254375" cy="34071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objective to be tested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inputs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the expected outcome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up the execution environment of the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the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test results</a:t>
            </a:r>
          </a:p>
        </p:txBody>
      </p:sp>
      <p:pic>
        <p:nvPicPr>
          <p:cNvPr id="209927" name="Picture 7">
            <a:extLst>
              <a:ext uri="{FF2B5EF4-FFF2-40B4-BE49-F238E27FC236}">
                <a16:creationId xmlns:a16="http://schemas.microsoft.com/office/drawing/2014/main" id="{DAFB9084-DF85-45B1-AF4C-D47C03AB4D7D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525" y="1895475"/>
            <a:ext cx="7727950" cy="3067050"/>
          </a:xfrm>
        </p:spPr>
      </p:pic>
      <p:sp>
        <p:nvSpPr>
          <p:cNvPr id="209928" name="Text Box 8">
            <a:extLst>
              <a:ext uri="{FF2B5EF4-FFF2-40B4-BE49-F238E27FC236}">
                <a16:creationId xmlns:a16="http://schemas.microsoft.com/office/drawing/2014/main" id="{1DD93A38-9D54-41A0-8EE6-1FC6A4F9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5076032"/>
            <a:ext cx="5754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4: Different activities in process testing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3977464B-1C55-4F13-843A-826BE4B5F2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466DE1B-D444-48DF-9BD3-CF3C2D80B7E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57DCEF7D-647D-454C-930E-F6FDD3B5AA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Testing Level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FE56A5F1-F50C-4D6F-8605-D3AF0A39A7F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07200" y="766764"/>
            <a:ext cx="4406900" cy="56515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program units, such as procedure, methods in isolation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assembled to construct larger subsystem and tested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wide spectrum of testing such as functionality, and load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expectations from the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types of acceptance testing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 (UAT)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Acceptance Test (BAT)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UAT: System satisfies the contractual acceptance criteria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BAT: System will eventually pass the user acceptance test</a:t>
            </a:r>
          </a:p>
        </p:txBody>
      </p:sp>
      <p:pic>
        <p:nvPicPr>
          <p:cNvPr id="216071" name="Picture 7">
            <a:extLst>
              <a:ext uri="{FF2B5EF4-FFF2-40B4-BE49-F238E27FC236}">
                <a16:creationId xmlns:a16="http://schemas.microsoft.com/office/drawing/2014/main" id="{CFC8CA99-70A8-4DD9-8374-A85D319EAE0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8514" y="1852614"/>
            <a:ext cx="4565650" cy="3640137"/>
          </a:xfrm>
        </p:spPr>
      </p:pic>
      <p:sp>
        <p:nvSpPr>
          <p:cNvPr id="216072" name="Text Box 8">
            <a:extLst>
              <a:ext uri="{FF2B5EF4-FFF2-40B4-BE49-F238E27FC236}">
                <a16:creationId xmlns:a16="http://schemas.microsoft.com/office/drawing/2014/main" id="{EF5BE322-41DB-417D-92EB-18FE17F9F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5556821"/>
            <a:ext cx="488632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dirty="0"/>
              <a:t>Figure 5: Development and testing phases in the V 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62C7C758-F075-4C30-A3E3-BF73A2961C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3E54882-BFEF-4A3D-B9BE-97274AD4F24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D192EB33-E3D2-480E-B88F-688F3443D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Testing Level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57F06066-DE56-4C37-851A-71C43F6B93C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17675" y="4719639"/>
            <a:ext cx="8966200" cy="1514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test cases are not designed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are selected, prioritized and executed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nothing is broken in the new version of the software</a:t>
            </a:r>
          </a:p>
        </p:txBody>
      </p:sp>
      <p:sp>
        <p:nvSpPr>
          <p:cNvPr id="218120" name="Text Box 8">
            <a:extLst>
              <a:ext uri="{FF2B5EF4-FFF2-40B4-BE49-F238E27FC236}">
                <a16:creationId xmlns:a16="http://schemas.microsoft.com/office/drawing/2014/main" id="{8D907519-82D7-441F-9297-84B22317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3987749"/>
            <a:ext cx="73771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6: Regression testing at different software testing levels</a:t>
            </a:r>
          </a:p>
        </p:txBody>
      </p:sp>
      <p:pic>
        <p:nvPicPr>
          <p:cNvPr id="218122" name="Picture 10">
            <a:extLst>
              <a:ext uri="{FF2B5EF4-FFF2-40B4-BE49-F238E27FC236}">
                <a16:creationId xmlns:a16="http://schemas.microsoft.com/office/drawing/2014/main" id="{44841C83-A610-4086-AA1C-F39F9E3CDE7A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9744" y="1743024"/>
            <a:ext cx="8451850" cy="22447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2FB2AF0-7FC8-4B85-8A43-E21CDF5020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138C2E4-BEE5-48B7-AFDB-8B973C2763F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2016682E-3A10-4A46-AFC4-9C20583F65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Source of Information for Test Selection 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789C542A-985A-4E38-9BCB-6CFC8BEF5E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and Functional Specifications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and output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Profile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Guessing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Seeding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Mutation Analysis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38833249-8322-4215-8E15-A8C4B10AA3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112319B-3EC9-4142-9380-B3CEE501E92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B94A4865-66B4-4942-8989-E27F3228C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White-box and Black-box Testing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F8BFEFA-DCF8-47C2-AB98-1C4B7D5A72A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03325" y="1622427"/>
            <a:ext cx="4406900" cy="51225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testing a.k.a.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 testing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source code with focus on: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refers to flow of control from one instruction to another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refers to propagation of values from one variable or constant to another variable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applied to individual units of a program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 perform structural testing on the individual program units they write</a:t>
            </a:r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4CF1F552-693C-4547-B146-0DE5FC3FDD0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19825" y="1622427"/>
            <a:ext cx="4406900" cy="4848278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 a.k.a.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the program that is accessible from outside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the input to a program and observes the externally visible outcome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applied to both an entire program as well as to individual program units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performed at the external interface level of a system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conducted by a separate software quality assurance group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D9E16B7-8468-4A8F-86D0-A6C5672B3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B10D1EE-6D20-4569-A741-A6750F7B775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B3A13117-954E-40E7-BD69-B269C6C393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Test Planning and Design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831E026B-4B1E-4038-B16D-4A44654B78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90725"/>
            <a:ext cx="9720073" cy="43186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purpose is to get ready and organized for test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test plan provides 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ideas, facts or circumstances within which the tests will be conducted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or extent of the test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of resources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Effort 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of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objectives are identified from different 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test case is designed as a combination of modular test components called test steps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steps are combined together to create more complex tests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70C67F9-3A28-4E09-98AD-FC0AF101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C3854BC-850D-4CC3-A07D-346C831BD39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1206D4A3-6EF0-4264-B9E3-4C2AF82818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Monitoring and Measuring Test Execution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BE44769A-4B9F-402A-A4A4-1A11BC430C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831975"/>
            <a:ext cx="8966200" cy="42989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for monitoring test execution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for monitoring defects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effectiveness metrics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“defect revealing ability” of the test suite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metric to improve the test design process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Test-effort effectiveness metrics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defects found by the customers that were not found by the test engineers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B6097D56-AA3E-45DC-A848-FD2654DCA2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9DC77FF-A194-46A3-82AC-93C6E7B972B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96841631-36D4-4A6D-8206-FB81429CD2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 Tools and Automation</a:t>
            </a:r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DBD0796D-736A-4A46-A4C0-131EE42DCB1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79525" y="1837881"/>
            <a:ext cx="4406900" cy="5870575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 of the testers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coverage of regression testing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durations of the testing phases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 of software maintenance</a:t>
            </a:r>
          </a:p>
          <a:p>
            <a:pPr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effectiveness of test cases</a:t>
            </a:r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D1E408B1-B507-464A-BFAB-F91BAB93F7A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81725" y="1837880"/>
            <a:ext cx="4406900" cy="5870575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cases to be automated are well defined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tools and infrastructure are in place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automation professionals have prior successful experience in automation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budget have been allocation for the procurement of software tools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8E64F81-6EF4-4B5E-B1C3-BA593DCC45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1594DB0-B481-44C0-8DEF-8BBFD86A015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4B6E2682-A898-4994-9D7C-91FBBE2550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 Team Organization and Management</a:t>
            </a:r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3C82D9E4-C91E-42C0-9CEA-C45DEFF1868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38301" y="4529138"/>
            <a:ext cx="8461375" cy="187166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Hiring and retaining test engineers is a challenging task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 is the primary mechanism for evaluating applicants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Interviewing is a skills that improves with practice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retain test engineers management must recognize the importance of testing efforts at par with development effort</a:t>
            </a:r>
          </a:p>
        </p:txBody>
      </p:sp>
      <p:pic>
        <p:nvPicPr>
          <p:cNvPr id="234502" name="Picture 6">
            <a:extLst>
              <a:ext uri="{FF2B5EF4-FFF2-40B4-BE49-F238E27FC236}">
                <a16:creationId xmlns:a16="http://schemas.microsoft.com/office/drawing/2014/main" id="{3B9ED068-9A3A-40AD-82D4-725EE96F667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1200" y="1666082"/>
            <a:ext cx="7842250" cy="2732087"/>
          </a:xfrm>
        </p:spPr>
      </p:pic>
      <p:sp>
        <p:nvSpPr>
          <p:cNvPr id="234503" name="Text Box 7">
            <a:extLst>
              <a:ext uri="{FF2B5EF4-FFF2-40B4-BE49-F238E27FC236}">
                <a16:creationId xmlns:a16="http://schemas.microsoft.com/office/drawing/2014/main" id="{7CF3A791-97CE-4DC0-B6F0-864F084C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49" y="2762075"/>
            <a:ext cx="2790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7: Structure of test groups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DF9B7B-4D5A-42F7-B303-82B9444B2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to measure quality?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FEF605-4CD9-4C6B-A1A2-7A51FF12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83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CF5D-9EA6-4087-AEAE-7F65F9D4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 of QUALITY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A334-6911-47E0-9223-89506A8E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Paying much attention to customer’s requirements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aking efforts to continuously improve quality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measurement processes with product design and development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Pushing the quality concept down to the lowest level of the organization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 system-level perspective with an emphasis on methodology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process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Eliminating waste through continuous improvement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Adhering to deadlines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288C0A2-F690-4A54-A3AE-8D4C42A586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2D146B9-CF2E-47A2-90C7-51328E437D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577CE5BE-98B2-4C82-89AA-595A9B667B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The Quality Revolution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631956AA-5F1E-4F17-B786-BC581428F2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6925"/>
            <a:ext cx="8966200" cy="40985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in Japan by Deming,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Ishikawa during 1940s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1950s, Deming introduced statistical quality control to Japanese engineers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quality control (SQC) is a discipline based on measurement and statistics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SQC methods use seven basic quality management tool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Pareto analysis, Trend Chart, Flow chart, Histogram, Scatter diagram, Control chart, Cause and effect diagram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“Lean principle” was developed by Taiichi Ohno of Toyota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systematic approach to identifying and eliminating waste through continuous improvement, flowing the product at the pull of the customer in pursuit of perfection.”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9997A9E-41E9-4C9A-82E7-BC14752CB8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F2D3451-AA49-428E-A0B8-D810AFB92A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84D8C14B-6DBB-44CB-A976-DBBC23DA69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Quality Revolution</a:t>
            </a: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0A22ECE3-B1AC-442F-8CAE-A7C18A63E7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43475" y="4332977"/>
            <a:ext cx="6867526" cy="229235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Deming introduced Shewhart’s PDCA cycle to Japanese researchers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illustrates the activity sequence: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goals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them to measurable milestones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progress against the milestones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action to improve the process in the next cycle</a:t>
            </a:r>
          </a:p>
        </p:txBody>
      </p:sp>
      <p:pic>
        <p:nvPicPr>
          <p:cNvPr id="197636" name="Picture 4">
            <a:extLst>
              <a:ext uri="{FF2B5EF4-FFF2-40B4-BE49-F238E27FC236}">
                <a16:creationId xmlns:a16="http://schemas.microsoft.com/office/drawing/2014/main" id="{5920C4FC-5B2F-4FD4-9930-024D323F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641284"/>
            <a:ext cx="80454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9" name="Text Box 7">
            <a:extLst>
              <a:ext uri="{FF2B5EF4-FFF2-40B4-BE49-F238E27FC236}">
                <a16:creationId xmlns:a16="http://schemas.microsoft.com/office/drawing/2014/main" id="{591335A2-C530-4B19-86C6-C21728BD700F}"/>
              </a:ext>
            </a:extLst>
          </p:cNvPr>
          <p:cNvSpPr txBox="1">
            <a:spLocks noGrp="1" noChangeArrowheads="1"/>
          </p:cNvSpPr>
          <p:nvPr>
            <p:ph sz="half" idx="4294967295"/>
          </p:nvPr>
        </p:nvSpPr>
        <p:spPr>
          <a:xfrm>
            <a:off x="820739" y="4213280"/>
            <a:ext cx="4037012" cy="415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Shewhart cycle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B18D646-FCBE-411F-A194-5300D028BA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0CC2D8C-2475-45C2-AA27-E74D45ED3E4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EEC12853-7A01-4494-AC75-8CB9218BF4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Quality Revolution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F54C26A-942E-42B0-AC0B-4460FA0379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0925" y="1690687"/>
            <a:ext cx="5816600" cy="451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1954,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spurred the move from SQC to TQC (Total Quality Control)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Elements of TQC: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comes first, not short-term profits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comes first, not the producer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are based on facts and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participatory and respectful of all employees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driven by cross-functional committees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innovative methodology developed by Ishikawa called cause-and-effect diagram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655" name="Picture 7">
            <a:extLst>
              <a:ext uri="{FF2B5EF4-FFF2-40B4-BE49-F238E27FC236}">
                <a16:creationId xmlns:a16="http://schemas.microsoft.com/office/drawing/2014/main" id="{92773776-58D6-4FB0-AE40-71DBBE84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37841"/>
            <a:ext cx="4956175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6" name="Text Box 8">
            <a:extLst>
              <a:ext uri="{FF2B5EF4-FFF2-40B4-BE49-F238E27FC236}">
                <a16:creationId xmlns:a16="http://schemas.microsoft.com/office/drawing/2014/main" id="{D2A5CA0F-FC45-4AC6-8B45-EC67B229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7" y="4957191"/>
            <a:ext cx="34480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2: Ishikawa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B18D646-FCBE-411F-A194-5300D028BA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0CC2D8C-2475-45C2-AA27-E74D45ED3E4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EEC12853-7A01-4494-AC75-8CB9218BF4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Ishikawa diagram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F54C26A-942E-42B0-AC0B-4460FA0379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0925" y="1690687"/>
            <a:ext cx="5816600" cy="451008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Kaoru Ishikawa found from statistical data that dispersion in product quality came from four common causes, namely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known as the 4 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differ when sources of supply or size requirements vary.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Machines, or equipment, also function differently depending on variations in their parts, and they operate optimally for only part of the time.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 or processes, cause even greater variations due to lack of training and poor handwritten instructions.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measurements also vary due to outdated equipment and improper calibration.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the 4 </a:t>
            </a:r>
            <a:r>
              <a:rPr lang="en-US" sz="1800" b="0" i="0" u="none" strike="noStrike" baseline="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parameters have an effect on the quality of a product.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655" name="Picture 7">
            <a:extLst>
              <a:ext uri="{FF2B5EF4-FFF2-40B4-BE49-F238E27FC236}">
                <a16:creationId xmlns:a16="http://schemas.microsoft.com/office/drawing/2014/main" id="{92773776-58D6-4FB0-AE40-71DBBE84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544191"/>
            <a:ext cx="4956175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6" name="Text Box 8">
            <a:extLst>
              <a:ext uri="{FF2B5EF4-FFF2-40B4-BE49-F238E27FC236}">
                <a16:creationId xmlns:a16="http://schemas.microsoft.com/office/drawing/2014/main" id="{D2A5CA0F-FC45-4AC6-8B45-EC67B229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7" y="4957191"/>
            <a:ext cx="34480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2: Ishikawa diagram</a:t>
            </a:r>
          </a:p>
        </p:txBody>
      </p:sp>
    </p:spTree>
    <p:extLst>
      <p:ext uri="{BB962C8B-B14F-4D97-AF65-F5344CB8AC3E}">
        <p14:creationId xmlns:p14="http://schemas.microsoft.com/office/powerpoint/2010/main" val="40371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BE0E-6851-48F0-8282-18726210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Ishikawa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95FD0-BDC6-43DB-B7F4-6AEB0C81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1650"/>
            <a:ext cx="9720073" cy="453771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An Ishikawa diagram, also known as a fishbone diagram or cause-and-effect diagram, is a valuable tool for identifying and analyzing the potential causes of quality issues in a software product.</a:t>
            </a:r>
          </a:p>
          <a:p>
            <a:pPr marL="0" indent="0">
              <a:buNone/>
            </a:pPr>
            <a:r>
              <a:rPr lang="en-IN" b="1" dirty="0"/>
              <a:t>Example Categories for Software Quality 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People</a:t>
            </a:r>
            <a:r>
              <a:rPr lang="en-IN" dirty="0"/>
              <a:t>: Skill levels, training, communication, workload.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Processes</a:t>
            </a:r>
            <a:r>
              <a:rPr lang="en-IN" dirty="0"/>
              <a:t>: Development methodologies, testing procedures, code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Tools</a:t>
            </a:r>
            <a:r>
              <a:rPr lang="en-IN" dirty="0"/>
              <a:t>: Development environments, testing tools, version control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Environment</a:t>
            </a:r>
            <a:r>
              <a:rPr lang="en-IN" dirty="0"/>
              <a:t>: Work conditions, hardware, network infrastructure.</a:t>
            </a:r>
          </a:p>
          <a:p>
            <a:pPr marL="0" indent="0" algn="just">
              <a:buNone/>
            </a:pPr>
            <a:r>
              <a:rPr lang="en-US" dirty="0"/>
              <a:t>By using an Ishikawa diagram, software development teams can systematically approach quality issues, identify the root causes, and implement effective solutions to improve the overall quality of their software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44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132</TotalTime>
  <Words>2405</Words>
  <Application>Microsoft Office PowerPoint</Application>
  <PresentationFormat>Widescreen</PresentationFormat>
  <Paragraphs>351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MTSY</vt:lpstr>
      <vt:lpstr>Times New Roman</vt:lpstr>
      <vt:lpstr>Times-Roman</vt:lpstr>
      <vt:lpstr>Tw Cen MT</vt:lpstr>
      <vt:lpstr>Tw Cen MT Condensed</vt:lpstr>
      <vt:lpstr>Wingdings</vt:lpstr>
      <vt:lpstr>Wingdings 3</vt:lpstr>
      <vt:lpstr>Integral</vt:lpstr>
      <vt:lpstr>Chapter – 1 Basic Concepts and Preliminaries</vt:lpstr>
      <vt:lpstr>Outline of Chapter</vt:lpstr>
      <vt:lpstr>How to measure quality?</vt:lpstr>
      <vt:lpstr>FOCUS of QUALITY process</vt:lpstr>
      <vt:lpstr>The Quality Revolution</vt:lpstr>
      <vt:lpstr>The Quality Revolution</vt:lpstr>
      <vt:lpstr>The Quality Revolution</vt:lpstr>
      <vt:lpstr>Ishikawa diagram</vt:lpstr>
      <vt:lpstr>Ishikawa diagram</vt:lpstr>
      <vt:lpstr>Software Quality</vt:lpstr>
      <vt:lpstr>Software Quality</vt:lpstr>
      <vt:lpstr>Role of Testing</vt:lpstr>
      <vt:lpstr>Verification and Validation</vt:lpstr>
      <vt:lpstr>Failure, Error, Fault and Defect</vt:lpstr>
      <vt:lpstr>The Notion of Software Reliability</vt:lpstr>
      <vt:lpstr>The Objectives of Testing</vt:lpstr>
      <vt:lpstr>What is a Test Case?</vt:lpstr>
      <vt:lpstr>Expected Outcome</vt:lpstr>
      <vt:lpstr>The Concept of Complete Testing</vt:lpstr>
      <vt:lpstr>The Central Issue in Testing</vt:lpstr>
      <vt:lpstr>Testing Activities</vt:lpstr>
      <vt:lpstr>Testing Level</vt:lpstr>
      <vt:lpstr>Testing Level</vt:lpstr>
      <vt:lpstr>Source of Information for Test Selection </vt:lpstr>
      <vt:lpstr>White-box and Black-box Testing</vt:lpstr>
      <vt:lpstr>Test Planning and Design</vt:lpstr>
      <vt:lpstr>Monitoring and Measuring Test Execution</vt:lpstr>
      <vt:lpstr>Test Tools and Automation</vt:lpstr>
      <vt:lpstr>Test Team Organization and Management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Anuja Nair</cp:lastModifiedBy>
  <cp:revision>67</cp:revision>
  <dcterms:created xsi:type="dcterms:W3CDTF">2022-08-21T16:20:30Z</dcterms:created>
  <dcterms:modified xsi:type="dcterms:W3CDTF">2024-07-22T08:18:08Z</dcterms:modified>
</cp:coreProperties>
</file>