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35"/>
  </p:notesMasterIdLst>
  <p:sldIdLst>
    <p:sldId id="256" r:id="rId2"/>
    <p:sldId id="338" r:id="rId3"/>
    <p:sldId id="339" r:id="rId4"/>
    <p:sldId id="340" r:id="rId5"/>
    <p:sldId id="348" r:id="rId6"/>
    <p:sldId id="341" r:id="rId7"/>
    <p:sldId id="349" r:id="rId8"/>
    <p:sldId id="342" r:id="rId9"/>
    <p:sldId id="352" r:id="rId10"/>
    <p:sldId id="353" r:id="rId11"/>
    <p:sldId id="354" r:id="rId12"/>
    <p:sldId id="350" r:id="rId13"/>
    <p:sldId id="343" r:id="rId14"/>
    <p:sldId id="355" r:id="rId15"/>
    <p:sldId id="356" r:id="rId16"/>
    <p:sldId id="357" r:id="rId17"/>
    <p:sldId id="358" r:id="rId18"/>
    <p:sldId id="344" r:id="rId19"/>
    <p:sldId id="361" r:id="rId20"/>
    <p:sldId id="362" r:id="rId21"/>
    <p:sldId id="363" r:id="rId22"/>
    <p:sldId id="359" r:id="rId23"/>
    <p:sldId id="364" r:id="rId24"/>
    <p:sldId id="365" r:id="rId25"/>
    <p:sldId id="366" r:id="rId26"/>
    <p:sldId id="370" r:id="rId27"/>
    <p:sldId id="367" r:id="rId28"/>
    <p:sldId id="371" r:id="rId29"/>
    <p:sldId id="368" r:id="rId30"/>
    <p:sldId id="369" r:id="rId31"/>
    <p:sldId id="346" r:id="rId32"/>
    <p:sldId id="347" r:id="rId33"/>
    <p:sldId id="3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D3281-40DF-4B46-AF0D-C935F5E414AF}">
          <p14:sldIdLst>
            <p14:sldId id="256"/>
            <p14:sldId id="338"/>
            <p14:sldId id="339"/>
            <p14:sldId id="340"/>
            <p14:sldId id="348"/>
            <p14:sldId id="341"/>
            <p14:sldId id="349"/>
            <p14:sldId id="342"/>
            <p14:sldId id="352"/>
            <p14:sldId id="353"/>
            <p14:sldId id="354"/>
            <p14:sldId id="350"/>
            <p14:sldId id="343"/>
            <p14:sldId id="355"/>
            <p14:sldId id="356"/>
            <p14:sldId id="357"/>
            <p14:sldId id="358"/>
            <p14:sldId id="344"/>
            <p14:sldId id="361"/>
            <p14:sldId id="362"/>
            <p14:sldId id="363"/>
            <p14:sldId id="359"/>
            <p14:sldId id="364"/>
            <p14:sldId id="365"/>
            <p14:sldId id="366"/>
            <p14:sldId id="370"/>
            <p14:sldId id="367"/>
            <p14:sldId id="371"/>
            <p14:sldId id="368"/>
            <p14:sldId id="369"/>
            <p14:sldId id="346"/>
            <p14:sldId id="347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801C746-D46B-42AF-AA65-9F727C8649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8788D-DFD2-4946-BC74-EF4B41711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18DEA-8A56-490C-944C-97763F998A2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88833949-9AF0-497C-AE36-C28308CA2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7EB8C179-1F25-4A89-A798-C73E9C0F1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32F516-3B1C-41E1-A104-82717F7FFB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02A678-F8C6-4BDA-98C5-6C3734028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A370C-D016-4108-82BE-40FFCA5DF9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CC935032-2359-4A34-A2CC-496B0C37E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B9FCDD87-267D-49E3-8870-E086C586F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8C7953F-CB8F-441B-9A6E-80AEC4405D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CEDC0D-7BB7-43AF-867D-AC247B90E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D2477-F79B-46F0-9038-C48F9C6BF24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F1F4095D-F3F3-4442-A354-E452B6454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16E66998-225A-46B5-A311-D34D2AAFF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2110117-6A1A-41B2-978C-D6AA5FBFAC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685526-FEB5-40A3-A308-0EF09EDA8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DEF33-7305-4FF3-9D87-758FDA4345C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11297BF8-8538-4345-831C-F798F73C9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70FA7502-5C09-4760-9DC0-DB17AFC73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167B57C-2996-40A3-8BEF-A10A72DC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947F69-BE3D-484B-8415-5589795D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56ED8-4659-4EDD-B84A-DC93270828F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3563AAAA-CC08-43A1-960A-6ED13DE91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773EA65A-279D-4E11-B110-0214D4239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C38EDF-A814-4DB9-9256-FFBE4E62C7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77187A-7790-408C-BF18-DE6E57C36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85C16-E8AC-42F7-8873-4330AB840D0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49DA499C-8002-4162-8616-FFD16D4D8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695AC2C1-7DA9-45AC-BE58-A718864B3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DA3E643-3766-4C11-BD7A-7730909AAA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D717F6-2B16-49CF-AA96-9AEA6E879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B8545-AD61-4BB9-924E-514608F9D49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C6CD5493-6472-4C1F-8020-6809F36A9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A94159CC-F8B1-4C3C-862C-088DA115A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BC80D45-D7E7-4529-BA67-1DDD97967F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2B4B9D-D944-4BB4-8120-834456C5B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B623E-3C6E-4D9E-8647-F9ECEF94DE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3D79A688-22E7-4317-9A92-96F4059C7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35358446-0D23-4746-A3FD-D886EFF7A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7229C3-A928-4291-8D1D-B1E0896778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4ADE4E-9691-4948-AB64-A0C8E7F49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D96CD-5FE8-4DF1-B259-74519BC0B3B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3A89D1F1-2957-4BAE-B0F8-C1F0251ED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69A8328A-E12E-4282-A571-C63BB5863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DF1D52-1907-4D36-A325-40B6EF5F3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5C1AA7-4987-42B8-966E-F6A88144D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78A3D-C0A6-4F0C-B4A5-CD7222EB484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2A3AAEDB-9DFC-42F4-AE6D-6A2C91B7A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1D074D50-AE16-4A25-9937-2A6341D24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09CC8B-7443-4CCE-8C91-269BDB0A8C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86A127-A9BE-478D-A26E-8C794CEC2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E49F0-0F9A-4994-8ADD-F9230A366FB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0D86E718-4460-4D8A-9EED-9039D353A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632F8B03-4D66-4D65-BE1C-164A43ADA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7929166-0CA5-4F05-BBE5-88859D7015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0AC777-1497-4047-9DCF-FF0CC543B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47FDB-55D5-4FDE-939E-14DCDB2BDC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E850019D-34E0-49C7-B7A2-60B5C7AF7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60C64491-2C13-41CE-9653-746495C7B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E545D1-60D3-4435-8AEA-1E78FAACB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17B952-53DB-4883-9E6D-B6F136EF8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50FFD-A9D4-43D5-AE3C-2C4AB31A5B1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9842C2DE-1CFE-4452-B841-C9500C91B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16A07F4E-BC67-469F-86AB-48B0E012E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0D95AB-BF6A-4632-B34D-4F4B9C0C38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23CF6D-C9C5-4331-A241-04A33CED5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A186A-04DD-4CBA-95B1-D766A778AC1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4B76D1C9-6EB7-482A-8031-76438BE47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EC018F89-5C84-47A6-A795-A33585D31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224EA6-2447-4CF4-8029-CC2E0FC0F2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77F994-6741-480D-A3D0-B40D27DF1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D0904-5BC0-4F03-A0C9-8138198298A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489E4A17-2362-48ED-8971-E6597F073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786297B4-35C3-4D9A-B1A1-2DC787BA5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555A4C7-B0F2-4E67-A092-44C6F69713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9269A1-C401-4D84-BCF6-BD8592D58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6A429-DCEF-43BE-B3F9-160A8CFE4E8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C72F7A3F-922A-4D6F-80C6-568BB3336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01CC83B0-3210-4562-90D2-825473B02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2DF0493-72F2-4FBD-A440-4EE0311303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31F905-B7E9-4D9D-B841-9048864D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969B-FBDF-4356-9BAF-832923C0BAB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FC85CFEE-F04B-46A0-BD1A-8B36D286D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BED5B76B-F063-4B95-ADDB-306A892B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2DF0493-72F2-4FBD-A440-4EE0311303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31F905-B7E9-4D9D-B841-9048864D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969B-FBDF-4356-9BAF-832923C0BAB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FC85CFEE-F04B-46A0-BD1A-8B36D286D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BED5B76B-F063-4B95-ADDB-306A892B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459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3E2BD9-99DA-4F12-829E-ECA98F8905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0815A-BE12-4F66-BAED-3832F822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0C642-1361-440D-81FB-1273F8BA5DC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C598E268-F5C7-4417-9A24-E77737D13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3BC0F461-DAA4-4B98-A654-933EE901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3E2BD9-99DA-4F12-829E-ECA98F8905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0815A-BE12-4F66-BAED-3832F822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0C642-1361-440D-81FB-1273F8BA5DC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C598E268-F5C7-4417-9A24-E77737D13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3BC0F461-DAA4-4B98-A654-933EE901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54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38A334-C069-4362-A827-083257C545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03700C-43F5-4385-9516-9D15ABE23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5CB0-77D9-47D5-BB81-7D7CADFEC75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311A0C54-A5F5-4FBE-BDDD-03DBFDCF1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3826BB44-EE0A-4F18-83BF-D83D1B331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C863D98-8681-4326-A44F-F9F39659F1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573ED-DBE1-4FDD-893C-66038F7B7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72F6B-9DE5-4810-AFEB-499ADF66086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8153A200-52BE-4ACB-96ED-99DF67F4E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6FD4791A-2F82-45E9-A991-DCFA7B91A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E03D93-262A-4036-8905-04B7372A7C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E6534F-1140-4C6D-9734-B2AA0FBE9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B69D4-05DC-487F-A068-86636279385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1E4FD373-8AC7-49E3-A736-388E75402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7E18BA69-40E1-4C15-9B59-11B08491C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6A3725-6E4D-44F2-85E4-81022FFC9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DD9F30-10F0-4FF3-9C03-2FDB0310B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1ECFC-A681-42C4-86D6-68F0DA51B62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6BEF9672-6138-4281-B02E-7B58410DC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BDE88819-E4DE-4CC9-8DAB-F3D739AA7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8E691AB-2CC7-4C27-9C60-727E4C5FB1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FAAF0A-2750-4A83-A5BC-B7D801FBC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EA1D-B930-4AFC-BE35-FAF04924801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39A2C86C-7041-46A1-9317-0855D894B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4F487CBB-4D8F-4912-A85A-95BE48EDE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AB6263-EF26-4643-8DCB-CC81706EF7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35890A-69C9-4367-AB1E-E964ABDAB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5DD6D-F83A-4119-AA16-5CB70F6F958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38F8C661-B8EC-4AF1-BDAB-1F3BEB22F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5F97EDA3-B98A-4374-9D13-89EB6744B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75EE31D-1786-47D7-9A4E-D7D666D86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617D0E-D521-409D-98CD-BBA08C081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DC5C1-0E65-4882-80C5-832279978E8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212C060A-E7C0-4BEB-A885-01142B56D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AF54140-7B64-4960-97B5-26F5DE82A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DD68195-6C68-4DE5-B098-4F712081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021DC6-7DF7-4579-A7A2-F55F91AD3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CEA21-F5C0-4471-97F2-204AD4768D8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E93731D0-B841-4E85-96D2-6BAC71B23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00C96CD9-5D33-459F-B267-244668092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BD38EF-8BD6-476D-A712-4B589ACC77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8A5B9-4D65-4B54-8449-AE3A7E535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C8D48-2B9C-41C7-BC3F-FCC2990B814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5F6EDC7A-E1CE-4C81-82D0-009C60807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8312EB83-52E5-43E1-9CA9-D8ACDE2BE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891391-8AF9-44BE-9F7D-15607F55F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B46885-F98E-47D7-9A9A-A3969B5E2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B3455-945E-44D6-8118-60CE1971C7F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F6B6A654-0929-4A5E-99AB-E314319BA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EC475EDF-2FA8-4BDB-9BA6-A0849189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272F505-F6CB-47CE-A331-2F362CBA00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E704A-A52D-4791-B107-1CB3F55AD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0E61B-1072-4867-83C9-392898818F4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72738155-6F99-4C40-8014-39BAB917C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CA40D0E1-399D-45CC-8EBD-0227B390A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Chapter – 4</a:t>
            </a:r>
            <a:br>
              <a:rPr lang="en-IN" dirty="0"/>
            </a:br>
            <a:r>
              <a:rPr lang="en-IN" dirty="0"/>
              <a:t>control flow testing</a:t>
            </a:r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613258D9-A814-4D59-BB66-CE9913CE82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EB03892-3507-43F0-BDD4-F055C0844F4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0EE139F4-5CDC-471D-BC5A-5482C830AC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60D0D-8030-4523-8FD5-C2920CD6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79" y="1772975"/>
            <a:ext cx="6618514" cy="47878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180B90A5-D46D-4D96-8954-C6A603547C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589E0F2-DF36-4244-B0FA-B225E409E57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01B7AD66-9144-4B20-9804-EF41287195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E10599C2-771A-42B9-AEBD-865557335B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endParaRPr lang="en-US" altLang="en-US" sz="1600" dirty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r>
              <a:rPr lang="en-US" altLang="en-US" sz="1600" dirty="0"/>
              <a:t>Figure 5: A CFG representation of </a:t>
            </a:r>
            <a:r>
              <a:rPr lang="en-US" altLang="en-US" sz="1600" dirty="0" err="1">
                <a:latin typeface="Arial Unicode MS" pitchFamily="34" charset="-128"/>
              </a:rPr>
              <a:t>ReturnAverage</a:t>
            </a:r>
            <a:r>
              <a:rPr lang="en-US" altLang="en-US" sz="1600" dirty="0">
                <a:latin typeface="Arial Unicode MS" pitchFamily="34" charset="-128"/>
              </a:rPr>
              <a:t>().</a:t>
            </a:r>
          </a:p>
        </p:txBody>
      </p:sp>
      <p:pic>
        <p:nvPicPr>
          <p:cNvPr id="328709" name="Picture 5">
            <a:extLst>
              <a:ext uri="{FF2B5EF4-FFF2-40B4-BE49-F238E27FC236}">
                <a16:creationId xmlns:a16="http://schemas.microsoft.com/office/drawing/2014/main" id="{0897BFD6-62A4-43ED-9BFF-AF07D265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94" y="1560741"/>
            <a:ext cx="4929188" cy="45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6077F7F-CDC3-446D-98BC-3954B8EC55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22086DE-6798-48D1-ABD6-1E1372AFB08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A103A36A-3F16-4EED-90E8-C8E70AB64D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Paths in a Control Flow Graph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712FDF1B-11BD-4887-B31B-F4EDEE2891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is represented as a sequence of computation and decision nodes from the entry node to the exit node.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paths in Figure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1-2-3(F)-10(T)-12-13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1-2-3(F)-10(F)-11-13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1-2-3(T)-4(T)-5-6(T)-7(T)-8-9-3(F)-10(T)-12-13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4: 1-2-3(T)-4(T)-5-6-7(T)-8-9-3(T)-4(T)-5-6(T)-7(T)-8-9-3(F)-10(T)-12-13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2969740-A684-4770-A54F-B3C8DD81EC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3032E06-3E1C-4A76-B8AE-5D3EF4ACE83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36E99CA-438E-4C0F-B38F-4B46191424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C8759DB4-C74F-4E97-86E5-DD3F9E6941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paths are selectively executed.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What paths do I select for testing?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criteria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answer the question.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selecting paths based on defined criteria: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all program constructs are executed at least once.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selection of the same path is avoided.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easily identify what features have been tested and what not.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paths.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to achieve complete statement coverage.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to achieve complete branch coverage.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to achieve predicate coverage.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9">
            <a:extLst>
              <a:ext uri="{FF2B5EF4-FFF2-40B4-BE49-F238E27FC236}">
                <a16:creationId xmlns:a16="http://schemas.microsoft.com/office/drawing/2014/main" id="{EF8C3A4F-6C00-4CF8-9097-1B106EC40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B9C31B8-E963-4A46-A90A-7F711F06280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925F10EE-6801-4D70-BD4D-F0A420D4D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8403" y="660401"/>
            <a:ext cx="9720072" cy="1499616"/>
          </a:xfrm>
        </p:spPr>
        <p:txBody>
          <a:bodyPr/>
          <a:lstStyle/>
          <a:p>
            <a:r>
              <a:rPr lang="en-US" altLang="en-US" dirty="0"/>
              <a:t>Path Selection Criteria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6424A539-2166-4FB6-BD92-35E8F7833EE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8403" y="1762696"/>
            <a:ext cx="6657975" cy="2152079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All-path coverage criterion: Select all the paths in the program unit under consideration.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unit has 25+ paths.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all the inputs will exercise all the program paths.</a:t>
            </a:r>
          </a:p>
        </p:txBody>
      </p:sp>
      <p:graphicFrame>
        <p:nvGraphicFramePr>
          <p:cNvPr id="330059" name="Group 331">
            <a:extLst>
              <a:ext uri="{FF2B5EF4-FFF2-40B4-BE49-F238E27FC236}">
                <a16:creationId xmlns:a16="http://schemas.microsoft.com/office/drawing/2014/main" id="{37D91C4C-D325-44DF-BF89-DAF3E1CD63A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45209184"/>
              </p:ext>
            </p:extLst>
          </p:nvPr>
        </p:nvGraphicFramePr>
        <p:xfrm>
          <a:off x="6923977" y="3262312"/>
          <a:ext cx="4406900" cy="28072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68437">
                  <a:extLst>
                    <a:ext uri="{9D8B030D-6E8A-4147-A177-3AD203B41FA5}">
                      <a16:colId xmlns:a16="http://schemas.microsoft.com/office/drawing/2014/main" val="861619154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560223826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406506224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Existence of “file1”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Existence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“file2”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Existence of “file3”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510786178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76519111"/>
                  </a:ext>
                </a:extLst>
              </a:tr>
              <a:tr h="1857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24945534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65371245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86853710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41419449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62583774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282561923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506646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58B9BB-390A-4953-9127-73DF3B8A3568}"/>
              </a:ext>
            </a:extLst>
          </p:cNvPr>
          <p:cNvSpPr txBox="1"/>
          <p:nvPr/>
        </p:nvSpPr>
        <p:spPr>
          <a:xfrm>
            <a:off x="7305675" y="61912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</a:t>
            </a:r>
            <a:r>
              <a:rPr lang="en-IN" sz="180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Domain of </a:t>
            </a:r>
            <a:r>
              <a:rPr lang="en-IN" sz="1800" i="0" u="none" strike="noStrike" baseline="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openfiles</a:t>
            </a:r>
            <a:r>
              <a:rPr lang="en-IN" sz="180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>
            <a:extLst>
              <a:ext uri="{FF2B5EF4-FFF2-40B4-BE49-F238E27FC236}">
                <a16:creationId xmlns:a16="http://schemas.microsoft.com/office/drawing/2014/main" id="{C02F64C2-FC48-4637-B94A-C1F5FAACFE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0D5F337-D105-4DBA-90A9-A7286540A14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5DA0ACA2-1963-4438-816E-E824BFB72D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CC729996-03A8-4E25-8D76-6C72AB5CA1C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01800" y="660401"/>
            <a:ext cx="8809038" cy="5870575"/>
          </a:xfrm>
        </p:spPr>
        <p:txBody>
          <a:bodyPr/>
          <a:lstStyle/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 algn="ctr">
              <a:buFontTx/>
              <a:buNone/>
            </a:pPr>
            <a:r>
              <a:rPr lang="en-US" altLang="en-US" sz="2000" dirty="0"/>
              <a:t>Table 2: Inputs and paths in </a:t>
            </a:r>
            <a:r>
              <a:rPr lang="en-US" altLang="en-US" sz="2000" dirty="0" err="1">
                <a:latin typeface="Arial Unicode MS" pitchFamily="34" charset="-128"/>
              </a:rPr>
              <a:t>openfiles</a:t>
            </a:r>
            <a:r>
              <a:rPr lang="en-US" altLang="en-US" sz="2000" dirty="0">
                <a:latin typeface="Arial Unicode MS" pitchFamily="34" charset="-128"/>
              </a:rPr>
              <a:t>()</a:t>
            </a:r>
            <a:r>
              <a:rPr lang="en-US" altLang="en-US" sz="2000" dirty="0"/>
              <a:t> </a:t>
            </a:r>
          </a:p>
          <a:p>
            <a:pPr lvl="1" algn="ctr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</p:txBody>
      </p:sp>
      <p:graphicFrame>
        <p:nvGraphicFramePr>
          <p:cNvPr id="332876" name="Group 76">
            <a:extLst>
              <a:ext uri="{FF2B5EF4-FFF2-40B4-BE49-F238E27FC236}">
                <a16:creationId xmlns:a16="http://schemas.microsoft.com/office/drawing/2014/main" id="{99A3A049-4B39-4503-B2C4-D5B06401B434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41205424"/>
              </p:ext>
            </p:extLst>
          </p:nvPr>
        </p:nvGraphicFramePr>
        <p:xfrm>
          <a:off x="2386014" y="1886586"/>
          <a:ext cx="7761287" cy="1790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3240289929"/>
                    </a:ext>
                  </a:extLst>
                </a:gridCol>
                <a:gridCol w="5602287">
                  <a:extLst>
                    <a:ext uri="{9D8B030D-6E8A-4147-A177-3AD203B41FA5}">
                      <a16:colId xmlns:a16="http://schemas.microsoft.com/office/drawing/2014/main" val="421188744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Input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Path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683631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&lt;No, No, No&gt;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1-2-3(F)-8-9(F)-14-15(F)-19-21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373297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&lt;Yes, No, No&gt;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1-2-3(T)-4(F)-6-8-9(F)-14-15(F)-19-21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03281927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&lt;Yes, Yes, Yes&gt;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1-2-3(T)-4(F)-6-8-9(T)-10(T)-11-13(F)-14- 15(T) -16(T)-18-20-21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66753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id="{5AEC9DFA-9F3E-4DED-AC34-FEC1059A3A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82104D-84D8-44CF-B537-8B574841880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CD6A3664-A49A-4D76-B4F4-1FB8879B09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58B4A537-E497-43BA-B5FD-87EF5DAB296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8200" y="1714501"/>
            <a:ext cx="8467725" cy="455828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 criterion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here means node.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 means executing individual program statements and observing the output.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statement coverage means all the statements have been executed at least once.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all assignment statements.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all conditional statements.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100% statement coverage is unacceptable.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Table 3: Paths for statement coverage of the CFG of Figure 5.</a:t>
            </a:r>
          </a:p>
        </p:txBody>
      </p:sp>
      <p:graphicFrame>
        <p:nvGraphicFramePr>
          <p:cNvPr id="334877" name="Group 29">
            <a:extLst>
              <a:ext uri="{FF2B5EF4-FFF2-40B4-BE49-F238E27FC236}">
                <a16:creationId xmlns:a16="http://schemas.microsoft.com/office/drawing/2014/main" id="{ACD0A08D-E058-4F28-BCF6-42F0BDECF27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7949333"/>
              </p:ext>
            </p:extLst>
          </p:nvPr>
        </p:nvGraphicFramePr>
        <p:xfrm>
          <a:off x="1993901" y="4545325"/>
          <a:ext cx="7370763" cy="12176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562624770"/>
                    </a:ext>
                  </a:extLst>
                </a:gridCol>
                <a:gridCol w="6208713">
                  <a:extLst>
                    <a:ext uri="{9D8B030D-6E8A-4147-A177-3AD203B41FA5}">
                      <a16:colId xmlns:a16="http://schemas.microsoft.com/office/drawing/2014/main" val="1805675198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SCPath1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1-2-3(F)-10(F)-11-13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24355039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SCPath2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1-2-3(T)-4(T)-5-6(T)-7(T)-8-9-3(F)-10(T)-12-13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1938724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7FA82FE-41EF-464F-9262-84AEB044E1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209F305-2E30-40C0-81C7-C127F9CDC51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D94197CD-069B-4052-A100-B136721742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AFBAD02B-E0BA-4E34-A545-788EEE696D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 criterion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 is an outgoing edge from a node in a CFG.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node has two outgoing branches – corresponding to the True and False values of the condition.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a branch means executing a path that contains the branch.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b="0" i="0" u="none" strike="noStrike" baseline="0" dirty="0">
                <a:solidFill>
                  <a:srgbClr val="292526"/>
                </a:solidFill>
                <a:latin typeface="Times-Roman"/>
              </a:rPr>
              <a:t>Complete branch coverage </a:t>
            </a:r>
            <a:r>
              <a:rPr lang="en-US" sz="2000" b="0" i="0" u="none" strike="noStrike" baseline="0" dirty="0">
                <a:solidFill>
                  <a:srgbClr val="292526"/>
                </a:solidFill>
                <a:latin typeface="Times-Roman"/>
              </a:rPr>
              <a:t>means selecting a number of paths such that every branch is included in at least </a:t>
            </a:r>
            <a:r>
              <a:rPr lang="en-IN" sz="2000" b="0" i="0" u="none" strike="noStrike" baseline="0" dirty="0">
                <a:solidFill>
                  <a:srgbClr val="292526"/>
                </a:solidFill>
                <a:latin typeface="Times-Roman"/>
              </a:rPr>
              <a:t>one path.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1AA9891F-2394-435B-8FF8-75B365648B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8D4ACEE-855D-41DC-81F7-F0C9BF5D095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EE4067EB-D88C-4259-A622-E2746A29FB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pic>
        <p:nvPicPr>
          <p:cNvPr id="317444" name="Picture 4">
            <a:extLst>
              <a:ext uri="{FF2B5EF4-FFF2-40B4-BE49-F238E27FC236}">
                <a16:creationId xmlns:a16="http://schemas.microsoft.com/office/drawing/2014/main" id="{4C306015-9A8D-4E57-859D-5A83B5B8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498157"/>
            <a:ext cx="6033897" cy="524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45" name="Text Box 5">
            <a:extLst>
              <a:ext uri="{FF2B5EF4-FFF2-40B4-BE49-F238E27FC236}">
                <a16:creationId xmlns:a16="http://schemas.microsoft.com/office/drawing/2014/main" id="{0EDDBEEA-54B5-4DC7-B427-1263541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5827812"/>
            <a:ext cx="7431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6: The dotted arrows represent the branches not covered 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by the statement covering in Table 3.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E7365B1-9F0B-43FF-9221-E6D0D8CBF6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0A3CDA7-22AF-4436-8E80-0D56C586E1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01D23FD0-F715-47F4-A025-315BED17B8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EE17AC36-7B7B-4702-BCE7-DF7625B666B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7" y="1701853"/>
            <a:ext cx="10143743" cy="4768851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 algn="ctr">
              <a:buFontTx/>
              <a:buNone/>
            </a:pPr>
            <a:r>
              <a:rPr lang="en-US" altLang="en-US" dirty="0"/>
              <a:t>Table 4: Paths for branch coverage of the flow graph of Figure 5</a:t>
            </a:r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</p:txBody>
      </p:sp>
      <p:graphicFrame>
        <p:nvGraphicFramePr>
          <p:cNvPr id="338995" name="Group 51">
            <a:extLst>
              <a:ext uri="{FF2B5EF4-FFF2-40B4-BE49-F238E27FC236}">
                <a16:creationId xmlns:a16="http://schemas.microsoft.com/office/drawing/2014/main" id="{02976C83-27E0-421B-8424-DE11B41D4CF6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6718966"/>
              </p:ext>
            </p:extLst>
          </p:nvPr>
        </p:nvGraphicFramePr>
        <p:xfrm>
          <a:off x="2576513" y="2260874"/>
          <a:ext cx="7512050" cy="18811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1512">
                  <a:extLst>
                    <a:ext uri="{9D8B030D-6E8A-4147-A177-3AD203B41FA5}">
                      <a16:colId xmlns:a16="http://schemas.microsoft.com/office/drawing/2014/main" val="3613135648"/>
                    </a:ext>
                  </a:extLst>
                </a:gridCol>
                <a:gridCol w="5570538">
                  <a:extLst>
                    <a:ext uri="{9D8B030D-6E8A-4147-A177-3AD203B41FA5}">
                      <a16:colId xmlns:a16="http://schemas.microsoft.com/office/drawing/2014/main" val="3189488184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1-2-3(F)-10(F)-11-13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21976446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1-2-3(T)-4(T)-5-6(T)-7(T)-8-9-3(F)-10(T)-12-13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6547960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1-2-3(T)-4(F)-10(F)-11-13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2555115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1-2-3(T)-4(T)-5-6(F)-9-3(F)-10(F)-11-13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47245922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1-2-3(T)-4(T)-5-6(T)-7(F)-9-3(F)-10(F)-11-13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527625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DE6EE61-B430-4FD1-AA78-80FFC5C11F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3ED0328-AF12-408E-A9A5-4E1DBE565E9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30A35C28-351D-41D9-931C-B857586C80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Outline of the Chapter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C043368B-FB97-421C-8FA3-C9A686B199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7725" y="2084832"/>
            <a:ext cx="8753475" cy="3967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Idea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 of Control Flow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Flow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Paths in a Control Flow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Selection Criteria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 Test Input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Infeasible Paths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7EDD703-E52D-42B2-83D5-E5A732C316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03C50F6-4181-46EC-BB26-DAD7E4EF142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5B405A2C-7432-44DE-BD65-4E5CEEF1D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Path Selection Criteria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F0A530DE-DCD0-4BAA-BCA2-49D602610E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9" y="2286000"/>
            <a:ext cx="5662422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coverage/condition coverage criterion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possible combinations of truth values of the conditions affecting a path have been explored under some tests, then we say that predicate coverage has been achieved.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C8DEF-3722-4B25-A20D-8B079E77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83" y="4244041"/>
            <a:ext cx="5401881" cy="1562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3B353-1D6B-4CE0-9D54-71916604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1" y="1049505"/>
            <a:ext cx="4257675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F992FBF4-BEDE-478B-A7F5-E0C9BB31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490" y="5802583"/>
            <a:ext cx="5473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Figure 7: Partial control flow graph with (a) OR operation and (b) AND operation.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F16CB0B-D568-41EB-8382-C3F156B24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5862734"/>
            <a:ext cx="5473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Table 5: Two test cases providing complete statement coverage and branch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999169BE-3FC7-4D91-AD25-D35C0E2D11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754A346-7048-4ED4-A89A-C94932E07D49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86D3146A-0EB2-45FC-8F28-F4FDE8F559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480EC608-8196-4D92-801E-D9AE06A4A1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8403" y="1868309"/>
            <a:ext cx="5157597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 False branch of node </a:t>
            </a:r>
            <a:r>
              <a:rPr lang="en-US" sz="1800" b="1" i="0" u="none" strike="noStrike" baseline="0" dirty="0">
                <a:solidFill>
                  <a:srgbClr val="292526"/>
                </a:solidFill>
                <a:latin typeface="Times-Bold"/>
              </a:rPr>
              <a:t>5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is executed under exactly one condition, namely, when OB1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False, OB2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False, and OB3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False, whereas the true branch executes under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seven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conditions.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If all possible combinations of truth values of the conditions affecting a selected path have been explored under some tests, then we say that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predicate coverage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has been achieved.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Therefore, the path taking the true branch of node </a:t>
            </a:r>
            <a:r>
              <a:rPr lang="en-US" sz="1800" b="1" i="0" u="none" strike="noStrike" baseline="0" dirty="0">
                <a:solidFill>
                  <a:srgbClr val="292526"/>
                </a:solidFill>
                <a:latin typeface="Times-Bold"/>
              </a:rPr>
              <a:t>5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in Figure 7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must be executed for all seven possible combinations of truth values of OB1, OB2, and OB3, which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Times-Roman"/>
              </a:rPr>
              <a:t>results in OB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Times-Roman"/>
              </a:rPr>
              <a:t>True.</a:t>
            </a:r>
            <a:endParaRPr lang="en-US" altLang="en-US" dirty="0"/>
          </a:p>
        </p:txBody>
      </p:sp>
      <p:sp>
        <p:nvSpPr>
          <p:cNvPr id="342021" name="Text Box 5">
            <a:extLst>
              <a:ext uri="{FF2B5EF4-FFF2-40B4-BE49-F238E27FC236}">
                <a16:creationId xmlns:a16="http://schemas.microsoft.com/office/drawing/2014/main" id="{72C2489B-7A0E-4E15-95F7-A92EB599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5675145"/>
            <a:ext cx="7431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Figure 7: Partial control flow graph with (a) OR operation and (b) AND operation.</a:t>
            </a:r>
          </a:p>
        </p:txBody>
      </p:sp>
      <p:pic>
        <p:nvPicPr>
          <p:cNvPr id="342022" name="Picture 6">
            <a:extLst>
              <a:ext uri="{FF2B5EF4-FFF2-40B4-BE49-F238E27FC236}">
                <a16:creationId xmlns:a16="http://schemas.microsoft.com/office/drawing/2014/main" id="{E9189C47-8B52-44DF-8A2A-3395CDB9D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6" y="1182855"/>
            <a:ext cx="4257675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00366FA-6A61-41F4-8A45-D7A516CCEE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96035E5-2DA8-4E8D-A9D4-5D6BE0969F9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C4B984A4-A92F-45FC-94BD-B758959813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13A9BA91-6F58-4827-869C-D95D25DCCD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identified a path, a key question is how to make the path execute, if possible.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input data that satisfy all the conditions on the path.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generating test input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interpretation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test input from path predicate expression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88CD2BB-1B50-47ED-BD43-758C70F894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908D975-16B2-4B10-A6CF-FE3E050A00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7708CCE7-200D-4C72-8AA5-266C888167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4128" y="585216"/>
            <a:ext cx="9720072" cy="1376934"/>
          </a:xfrm>
        </p:spPr>
        <p:txBody>
          <a:bodyPr/>
          <a:lstStyle/>
          <a:p>
            <a:r>
              <a:rPr lang="en-US" altLang="en-US" dirty="0"/>
              <a:t>Generating Test Input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18AC723F-3569-4672-9681-A96B9DEDB4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76425"/>
            <a:ext cx="9720073" cy="443293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vector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vector is a collection of all data entities read by the routine whose values must be fixed prior to entering the routine.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an input vector can be as follows.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arguments to the routine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and constants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registers (in Assembly language programming)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input vector for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consists of individual presence or absence of the files “files1,” “file2,” and “file3.”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input vector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ReturnAverege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shown in Figure 5 is &lt;value[], AS, MIN, MAX&gt;.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AA7739D-03E9-4041-9873-5FD1A7D715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5ABE189-E175-4B9A-A92E-32797C6B9EE1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8D655DFF-D8C4-4B6B-8FC5-C0E10F525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Generating Test Input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62E0D23A-860B-4C56-A688-74EFD243F9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0225"/>
            <a:ext cx="9720073" cy="467047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predicate is a logical function evaluated at a decision point.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AS is a predicate in node 3 of Figure 5.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construct OB is a predicate in node 5 in Figure 7.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predicate is the set of predicates associated with a path.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path from Figure 5.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1-2-3(T)-4(T)-5-6(T)-7(T)-8-9-3(F)-10(T)-12-13.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predicate for the path shown above.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AS	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!= -999 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MIN 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MAX 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AS 		≡ False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tv &gt; 0 	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A920CC0-041F-4CBC-89A3-95FDD8BDB1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31D8C45-257B-4554-86AB-06FDA83D8D2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FDD44A1D-48CC-4AE4-AC7B-2BC6D0C1E4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305FF75F-0CAF-441A-A87D-FC2774CA58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interpretation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predicate may contain local variables.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composed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of the input vector &lt;value[], AS, MIN, MAX&gt;, a vector of local variables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tv&gt;, and the constant −999.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variables are not visible outside a function but are used to hold intermediate results, pointer to array elements, and control loop iterations.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play no role in selecting inputs that force a path to execute.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can be eliminated by a process called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execution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A920CC0-041F-4CBC-89A3-95FDD8BDB1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31D8C45-257B-4554-86AB-06FDA83D8D2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FDD44A1D-48CC-4AE4-AC7B-2BC6D0C1E4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Symbolic substitution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305FF75F-0CAF-441A-A87D-FC2774CA58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vector for the method in example is given by&lt;x1, x2&gt;.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defines a local variable y and uses the constants 7 and 0.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x1 + y &gt;= 0 can be rewritten as x1 + x2 + 7 &gt;= 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symbolically substituting y with x2 +7.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rewritten predicate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+ x2 + 7 &gt;= 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expressed solely in terms of the input vector&lt;x1,x2&gt;and the constant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vector&lt;0,7&gt;.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interpretation is defined as the process of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symbolically substituting operations along a path in order to express the predicate solely in terms of the input vector and a constant vector.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predicate may have different interpretations depending on how control reaches the predicate.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76001-DDBE-45AF-9510-F864932E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69"/>
            <a:ext cx="6076369" cy="21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63540405-43C5-40CB-8038-752EF88E35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1B0E0E9-1770-4C25-A2FF-47C709CADF7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1F409CB9-B2C2-4CEF-9DF7-C8717CF98B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C69F5E46-914F-478A-A325-8784F0B23D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38325"/>
            <a:ext cx="9720073" cy="4829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interpreted path predicate is called a path predicate expression.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predicate expression has the following attributes.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void of local variables.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constraints in terms of the input vector, and, maybe, constants.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forcing inputs can be generated by solving the constraints.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path predicate expression has no solution, the path is infeasible.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 for the path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1-2-3(T)-4(T)-5-6(T)-7(T)-8-9-3(F)-10(T)-12-13 [Figure 5].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&lt; AS		≡  True	…… (1)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!= -999 	≡ True	…… (2)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&gt;= MIN 	≡ True	…… (3)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&lt;= MAX 	≡ True	…… (4)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&lt; AS 		≡ False	…… (5)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&gt; 0 		≡ True	…… (6)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1F409CB9-B2C2-4CEF-9DF7-C8717CF98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6866F-1D4B-4D6E-B807-04FA4231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90872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292526"/>
                </a:solidFill>
                <a:latin typeface="Times-Roman"/>
              </a:rPr>
              <a:t>Path </a:t>
            </a:r>
            <a:r>
              <a:rPr lang="en-IN" sz="2000" dirty="0">
                <a:solidFill>
                  <a:srgbClr val="292526"/>
                </a:solidFill>
                <a:latin typeface="Times-Roman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292526"/>
                </a:solidFill>
                <a:latin typeface="Times-Roman"/>
              </a:rPr>
              <a:t>1-2-3(T)-4(T)-5-6(T)-7(T)-8-9-3(F)-10(T)-12-13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292526"/>
                </a:solidFill>
                <a:latin typeface="Times-Roman"/>
              </a:rPr>
              <a:t>The rows here have been obtained from Side 24 [from path predicate] by combining each interpreted predicate in column 3 with its intended evaluation in column 1.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3540405-43C5-40CB-8038-752EF88E35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1B0E0E9-1770-4C25-A2FF-47C709CADF70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D565A-182C-479C-9944-D479FDF3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38510"/>
            <a:ext cx="5943600" cy="4969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4A129-213C-4150-AF7E-4A45551098E3}"/>
              </a:ext>
            </a:extLst>
          </p:cNvPr>
          <p:cNvSpPr txBox="1"/>
          <p:nvPr/>
        </p:nvSpPr>
        <p:spPr>
          <a:xfrm>
            <a:off x="6257925" y="1228725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 of Path Predicate of Path in Figure 5</a:t>
            </a:r>
          </a:p>
        </p:txBody>
      </p:sp>
    </p:spTree>
    <p:extLst>
      <p:ext uri="{BB962C8B-B14F-4D97-AF65-F5344CB8AC3E}">
        <p14:creationId xmlns:p14="http://schemas.microsoft.com/office/powerpoint/2010/main" val="46107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37554823-60F5-47EB-8A84-064775966B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71A7671-478E-4A03-8EB4-C1A10D11241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83F34726-1A7F-414D-B364-B07262293D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Generating Test Input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1B948B8F-B687-4A22-AFF9-58E3B47CDF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infeasible path</a:t>
            </a:r>
          </a:p>
          <a:p>
            <a:pPr lvl="1"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of path from Figure 5.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1-2-3(T)-4(F)-10(T)-12-13</a:t>
            </a: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 for the path </a:t>
            </a:r>
          </a:p>
          <a:p>
            <a:pPr marL="128016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shown above.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&lt; AS		≡ True	…… (1)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!= -999 	≡ True	…… (2)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&gt; 0		≡ True	…… (3)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C48A2-5B96-41B0-AEC2-CE45284A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084832"/>
            <a:ext cx="6170188" cy="37633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22D93E1-D938-4F2F-B48C-FA11FA293A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61EB9B4-8908-4881-BBAD-DF5736087B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61A670C2-A94A-45DA-98CF-D09EB764E4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Idea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F668EF3D-A8F3-4976-B2F1-8AE85D525E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37657"/>
            <a:ext cx="9720073" cy="43717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basic program statements: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statements (Ex. x = 2*y;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(Ex. if(), for(), while(),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execution of program statements is viewed as flow of control.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alter the default flow.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path is a sequence of statements from entry to exit.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a large number of paths in a program.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(input, expected output) pair for each path.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path requires invoking the program unit with the right test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are chosen by using the concepts of path 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criteria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Automatically generate test inputs from program paths.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094EC75-EE4C-4E22-B41F-183C43C685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A09B8EF-693F-48D3-8A63-54E3FE1C209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018CC07C-9F38-451F-A5C6-50B7AECCBB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ACFC2088-C16C-4239-BC12-B063529A66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input data from a path predicate expression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path predicate expression (reproduced below.)</a:t>
            </a:r>
          </a:p>
          <a:p>
            <a:pPr lvl="2"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&lt; AS			≡  True	…… (1)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!= -999  		≡ True	…… (2)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&gt;= MIN 		≡ True	…… (3)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&lt;= MAX 		≡ True	…… (4)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&lt; AS 			≡ False	…… (5)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&gt; 0 			≡ True	…… (6)</a:t>
            </a:r>
          </a:p>
          <a:p>
            <a:pPr lvl="1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solve the above equations to obtain the following test input data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		= 1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	 	= 25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	= 35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Value[0]	= 30</a:t>
            </a:r>
          </a:p>
          <a:p>
            <a:pPr lvl="3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above set is not unique.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D0FFE40-26C2-490B-9531-1A523317B2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406E624-C71D-4445-B426-8426F31224D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FF1C8EFB-94A0-4CE4-AC5E-7036520B7A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Containing Infeasible Paths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E813E551-C916-4C34-A37E-16E1162303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unit may contain a large number of paths.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becomes a problem. Some selected paths may be infeasible.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path selection strategy: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as many short paths as possible.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longer paths.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efforts to write code with fewer/no infeasible paths.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750F5EE-724F-4C9A-A363-E8F5F52F74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D84FA16-1C5C-4467-B218-F3FF038CF21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547DE226-1D76-44F5-8F5A-CE427855B6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E5627526-E53E-4D33-88D9-3879803532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05000"/>
            <a:ext cx="9720073" cy="4565704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is a fundamental concept in program execution.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path is an instance of execution of a program unit.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set of paths by considering path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criteria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coverage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paths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source code, derive a CFG (compilers are modified for this.)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from a CFG based on path selection criteria.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path predicates from each path.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path predicate expression to generate test input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kinds of paths.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A855E9DD-8575-4255-BD76-C16A1B353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96DB64A-5414-4D47-9D9E-706F2FD63E8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77A58CED-3798-4515-91A7-BC6FDE285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Outline of Control Flow Testing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D95CB402-BF1A-40B0-9D0C-9BE7CF030B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313348" name="Picture 4">
            <a:extLst>
              <a:ext uri="{FF2B5EF4-FFF2-40B4-BE49-F238E27FC236}">
                <a16:creationId xmlns:a16="http://schemas.microsoft.com/office/drawing/2014/main" id="{EE7317FE-5468-47F1-8745-91CC33D6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0" y="1627242"/>
            <a:ext cx="6813550" cy="48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349" name="Text Box 5">
            <a:extLst>
              <a:ext uri="{FF2B5EF4-FFF2-40B4-BE49-F238E27FC236}">
                <a16:creationId xmlns:a16="http://schemas.microsoft.com/office/drawing/2014/main" id="{2C11E4A3-535B-4C65-BD80-F4E8188B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657" y="6375692"/>
            <a:ext cx="6996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Figure 1: The process of generating test input data for control flow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9C7EBFA4-8127-4EFB-854D-56DAD1462E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A39F2DE-26EF-4584-B2F3-A7EAB29E103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B2D8B806-8398-458B-AC25-FA1DF2F902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Outline of Control Flow Testing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65667B0F-3946-47F1-B462-3279453D5D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05000"/>
            <a:ext cx="9720073" cy="440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to the test generation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criteria: statement, branch,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control flow graph (CFG)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CFG is a graphical representation of a program unit.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are modified to produce CFGs. (You can draw one by hand.)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paths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 entry/exit paths are selected to satisfy path selection criteria.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test input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paths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path: There exists input so that the path is executed.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Infeasible path: There is no input to execute the path.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path conditions to produce test input for each path.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57F8F145-2282-4183-B21F-863D2CDD90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E77884C-C6EA-4CB9-B648-ABB87019D2A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C5B25FDF-389D-445C-9A64-1163958FF6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Control Flow Graph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49D3933F-5961-49ED-A14F-100BDBCA78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Figure 2: Symbols in a control flow graph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4372" name="Picture 4">
            <a:extLst>
              <a:ext uri="{FF2B5EF4-FFF2-40B4-BE49-F238E27FC236}">
                <a16:creationId xmlns:a16="http://schemas.microsoft.com/office/drawing/2014/main" id="{FD7E4E0F-0022-4553-BDF9-DE141E9D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4" y="2950936"/>
            <a:ext cx="45974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B0A42D2-9377-4E5F-96EA-E502485AD3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C3F46B6-9E54-4127-AA6B-6FF0E6D4D1E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A8656054-0601-4083-8F4F-A9A672CF6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FEF73-0F67-40AE-B288-8F3E87D5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61" y="1744194"/>
            <a:ext cx="8003481" cy="4853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D7AF9024-BC54-447B-B730-F57C176581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CDFFE30-6A2B-4999-8728-A039FABB7FA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07036614-7533-4272-8968-9B9882F51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4DA8E178-5B12-42A2-B8E1-497A249854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endParaRPr lang="en-US" altLang="en-US" sz="1800" dirty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 algn="ctr">
              <a:buFontTx/>
              <a:buNone/>
            </a:pPr>
            <a:r>
              <a:rPr lang="en-US" altLang="en-US" sz="1800" dirty="0"/>
              <a:t>Figure 3: A high-level CFG representation of </a:t>
            </a:r>
            <a:r>
              <a:rPr lang="en-US" altLang="en-US" sz="1800" dirty="0" err="1">
                <a:latin typeface="Arial Unicode MS" pitchFamily="34" charset="-128"/>
              </a:rPr>
              <a:t>openfiles</a:t>
            </a:r>
            <a:r>
              <a:rPr lang="en-US" altLang="en-US" sz="1800" dirty="0">
                <a:latin typeface="Arial Unicode MS" pitchFamily="34" charset="-128"/>
              </a:rPr>
              <a:t>().</a:t>
            </a:r>
          </a:p>
        </p:txBody>
      </p:sp>
      <p:pic>
        <p:nvPicPr>
          <p:cNvPr id="315396" name="Picture 4">
            <a:extLst>
              <a:ext uri="{FF2B5EF4-FFF2-40B4-BE49-F238E27FC236}">
                <a16:creationId xmlns:a16="http://schemas.microsoft.com/office/drawing/2014/main" id="{B8E7DEC4-4D1E-46C3-9558-1818FE8E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42" y="2286000"/>
            <a:ext cx="3276600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F556F1BA-172E-4836-8B11-14D7EA47A8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7E9697A-9FB3-48E1-99D3-E684DA880F3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112931C2-D3C2-4242-B9E2-3D5C908F49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CCB57C9D-8BF7-4622-8C87-688C478D31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endParaRPr lang="en-US" altLang="en-US" sz="1600" dirty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r>
              <a:rPr lang="en-US" altLang="en-US" sz="1600" dirty="0"/>
              <a:t>Figure 4: A detailed CFG representation of </a:t>
            </a:r>
            <a:r>
              <a:rPr lang="en-US" altLang="en-US" sz="1600" dirty="0" err="1">
                <a:latin typeface="Arial Unicode MS" pitchFamily="34" charset="-128"/>
              </a:rPr>
              <a:t>openfiles</a:t>
            </a:r>
            <a:r>
              <a:rPr lang="en-US" altLang="en-US" sz="1600" dirty="0">
                <a:latin typeface="Arial Unicode MS" pitchFamily="34" charset="-128"/>
              </a:rPr>
              <a:t>().</a:t>
            </a:r>
          </a:p>
        </p:txBody>
      </p:sp>
      <p:pic>
        <p:nvPicPr>
          <p:cNvPr id="326661" name="Picture 5">
            <a:extLst>
              <a:ext uri="{FF2B5EF4-FFF2-40B4-BE49-F238E27FC236}">
                <a16:creationId xmlns:a16="http://schemas.microsoft.com/office/drawing/2014/main" id="{3E9CCBC8-9821-4FCE-AD7B-EB3570A6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52" y="1606324"/>
            <a:ext cx="6183312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7930</TotalTime>
  <Words>2631</Words>
  <Application>Microsoft Office PowerPoint</Application>
  <PresentationFormat>Widescreen</PresentationFormat>
  <Paragraphs>449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 Unicode MS</vt:lpstr>
      <vt:lpstr>Calibri</vt:lpstr>
      <vt:lpstr>MTSY</vt:lpstr>
      <vt:lpstr>Times New Roman</vt:lpstr>
      <vt:lpstr>Times-Bold</vt:lpstr>
      <vt:lpstr>Times-Italic</vt:lpstr>
      <vt:lpstr>Times-Roman</vt:lpstr>
      <vt:lpstr>Tw Cen MT</vt:lpstr>
      <vt:lpstr>Tw Cen MT Condensed</vt:lpstr>
      <vt:lpstr>Wingdings</vt:lpstr>
      <vt:lpstr>Wingdings 3</vt:lpstr>
      <vt:lpstr>Integral</vt:lpstr>
      <vt:lpstr>Chapter – 4 control flow testing</vt:lpstr>
      <vt:lpstr>Outline of the Chapter</vt:lpstr>
      <vt:lpstr>Basic Idea</vt:lpstr>
      <vt:lpstr>Outline of Control Flow Testing</vt:lpstr>
      <vt:lpstr>Outline of Control Flow Testing</vt:lpstr>
      <vt:lpstr>Control Flow Graph</vt:lpstr>
      <vt:lpstr>Control Flow Graph</vt:lpstr>
      <vt:lpstr>Control Flow Graph</vt:lpstr>
      <vt:lpstr>Control Flow Graph</vt:lpstr>
      <vt:lpstr>Control Flow Graph</vt:lpstr>
      <vt:lpstr>Control Flow Graph</vt:lpstr>
      <vt:lpstr>Paths in a Control Flow Graph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Generating Test Input</vt:lpstr>
      <vt:lpstr>Generating Test Input</vt:lpstr>
      <vt:lpstr>Generating Test Input</vt:lpstr>
      <vt:lpstr>Generating Test Input</vt:lpstr>
      <vt:lpstr>Symbolic substitution</vt:lpstr>
      <vt:lpstr>Generating Test Input</vt:lpstr>
      <vt:lpstr>Generating Test Input</vt:lpstr>
      <vt:lpstr>Generating Test Input</vt:lpstr>
      <vt:lpstr>Generating Test Input</vt:lpstr>
      <vt:lpstr>Containing Infeasible Paths</vt:lpstr>
      <vt:lpstr>Summary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Anuja Nair</cp:lastModifiedBy>
  <cp:revision>220</cp:revision>
  <dcterms:created xsi:type="dcterms:W3CDTF">2022-08-21T16:20:30Z</dcterms:created>
  <dcterms:modified xsi:type="dcterms:W3CDTF">2024-07-30T04:14:01Z</dcterms:modified>
</cp:coreProperties>
</file>